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6"/>
    <p:sldMasterId id="2147484269" r:id="rId7"/>
    <p:sldMasterId id="2147484306" r:id="rId8"/>
    <p:sldMasterId id="2147484324" r:id="rId9"/>
    <p:sldMasterId id="2147484335" r:id="rId10"/>
    <p:sldMasterId id="2147484379" r:id="rId11"/>
  </p:sldMasterIdLst>
  <p:notesMasterIdLst>
    <p:notesMasterId r:id="rId44"/>
  </p:notesMasterIdLst>
  <p:sldIdLst>
    <p:sldId id="412" r:id="rId12"/>
    <p:sldId id="411" r:id="rId13"/>
    <p:sldId id="518" r:id="rId14"/>
    <p:sldId id="519" r:id="rId15"/>
    <p:sldId id="561" r:id="rId16"/>
    <p:sldId id="545" r:id="rId17"/>
    <p:sldId id="479" r:id="rId18"/>
    <p:sldId id="541" r:id="rId19"/>
    <p:sldId id="509" r:id="rId20"/>
    <p:sldId id="542" r:id="rId21"/>
    <p:sldId id="550" r:id="rId22"/>
    <p:sldId id="560" r:id="rId23"/>
    <p:sldId id="544" r:id="rId24"/>
    <p:sldId id="463" r:id="rId25"/>
    <p:sldId id="527" r:id="rId26"/>
    <p:sldId id="533" r:id="rId27"/>
    <p:sldId id="520" r:id="rId28"/>
    <p:sldId id="521" r:id="rId29"/>
    <p:sldId id="522" r:id="rId30"/>
    <p:sldId id="471" r:id="rId31"/>
    <p:sldId id="473" r:id="rId32"/>
    <p:sldId id="531" r:id="rId33"/>
    <p:sldId id="525" r:id="rId34"/>
    <p:sldId id="526" r:id="rId35"/>
    <p:sldId id="563" r:id="rId36"/>
    <p:sldId id="564" r:id="rId37"/>
    <p:sldId id="554" r:id="rId38"/>
    <p:sldId id="562" r:id="rId39"/>
    <p:sldId id="557" r:id="rId40"/>
    <p:sldId id="558" r:id="rId41"/>
    <p:sldId id="565" r:id="rId42"/>
    <p:sldId id="532" r:id="rId43"/>
  </p:sldIdLst>
  <p:sldSz cx="12436475" cy="6994525"/>
  <p:notesSz cx="6858000" cy="9144000"/>
  <p:defaultTextStyle>
    <a:defPPr>
      <a:defRPr lang="en-US"/>
    </a:defPPr>
    <a:lvl1pPr marL="0" algn="l" defTabSz="932425" rtl="0" eaLnBrk="1" latinLnBrk="0" hangingPunct="1">
      <a:defRPr sz="1836" kern="1200">
        <a:solidFill>
          <a:schemeClr val="tx1"/>
        </a:solidFill>
        <a:latin typeface="+mn-lt"/>
        <a:ea typeface="+mn-ea"/>
        <a:cs typeface="+mn-cs"/>
      </a:defRPr>
    </a:lvl1pPr>
    <a:lvl2pPr marL="466212" algn="l" defTabSz="932425" rtl="0" eaLnBrk="1" latinLnBrk="0" hangingPunct="1">
      <a:defRPr sz="1836" kern="1200">
        <a:solidFill>
          <a:schemeClr val="tx1"/>
        </a:solidFill>
        <a:latin typeface="+mn-lt"/>
        <a:ea typeface="+mn-ea"/>
        <a:cs typeface="+mn-cs"/>
      </a:defRPr>
    </a:lvl2pPr>
    <a:lvl3pPr marL="932425" algn="l" defTabSz="932425" rtl="0" eaLnBrk="1" latinLnBrk="0" hangingPunct="1">
      <a:defRPr sz="1836" kern="1200">
        <a:solidFill>
          <a:schemeClr val="tx1"/>
        </a:solidFill>
        <a:latin typeface="+mn-lt"/>
        <a:ea typeface="+mn-ea"/>
        <a:cs typeface="+mn-cs"/>
      </a:defRPr>
    </a:lvl3pPr>
    <a:lvl4pPr marL="1398637" algn="l" defTabSz="932425" rtl="0" eaLnBrk="1" latinLnBrk="0" hangingPunct="1">
      <a:defRPr sz="1836" kern="1200">
        <a:solidFill>
          <a:schemeClr val="tx1"/>
        </a:solidFill>
        <a:latin typeface="+mn-lt"/>
        <a:ea typeface="+mn-ea"/>
        <a:cs typeface="+mn-cs"/>
      </a:defRPr>
    </a:lvl4pPr>
    <a:lvl5pPr marL="1864851" algn="l" defTabSz="932425" rtl="0" eaLnBrk="1" latinLnBrk="0" hangingPunct="1">
      <a:defRPr sz="1836" kern="1200">
        <a:solidFill>
          <a:schemeClr val="tx1"/>
        </a:solidFill>
        <a:latin typeface="+mn-lt"/>
        <a:ea typeface="+mn-ea"/>
        <a:cs typeface="+mn-cs"/>
      </a:defRPr>
    </a:lvl5pPr>
    <a:lvl6pPr marL="2331062" algn="l" defTabSz="932425" rtl="0" eaLnBrk="1" latinLnBrk="0" hangingPunct="1">
      <a:defRPr sz="1836" kern="1200">
        <a:solidFill>
          <a:schemeClr val="tx1"/>
        </a:solidFill>
        <a:latin typeface="+mn-lt"/>
        <a:ea typeface="+mn-ea"/>
        <a:cs typeface="+mn-cs"/>
      </a:defRPr>
    </a:lvl6pPr>
    <a:lvl7pPr marL="2797276" algn="l" defTabSz="932425" rtl="0" eaLnBrk="1" latinLnBrk="0" hangingPunct="1">
      <a:defRPr sz="1836" kern="1200">
        <a:solidFill>
          <a:schemeClr val="tx1"/>
        </a:solidFill>
        <a:latin typeface="+mn-lt"/>
        <a:ea typeface="+mn-ea"/>
        <a:cs typeface="+mn-cs"/>
      </a:defRPr>
    </a:lvl7pPr>
    <a:lvl8pPr marL="3263487" algn="l" defTabSz="932425" rtl="0" eaLnBrk="1" latinLnBrk="0" hangingPunct="1">
      <a:defRPr sz="1836" kern="1200">
        <a:solidFill>
          <a:schemeClr val="tx1"/>
        </a:solidFill>
        <a:latin typeface="+mn-lt"/>
        <a:ea typeface="+mn-ea"/>
        <a:cs typeface="+mn-cs"/>
      </a:defRPr>
    </a:lvl8pPr>
    <a:lvl9pPr marL="3729699" algn="l" defTabSz="932425"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Azure Strategy" id="{D5037A30-FB0F-4652-98D3-8A70BEA7D6C2}">
          <p14:sldIdLst>
            <p14:sldId id="412"/>
            <p14:sldId id="411"/>
            <p14:sldId id="518"/>
            <p14:sldId id="519"/>
            <p14:sldId id="561"/>
          </p14:sldIdLst>
        </p14:section>
        <p14:section name="Azure in More Depth" id="{624822EC-37D7-404C-B5BB-58E7B24D68AC}">
          <p14:sldIdLst>
            <p14:sldId id="545"/>
            <p14:sldId id="479"/>
            <p14:sldId id="541"/>
            <p14:sldId id="509"/>
            <p14:sldId id="542"/>
            <p14:sldId id="550"/>
            <p14:sldId id="560"/>
            <p14:sldId id="544"/>
            <p14:sldId id="463"/>
            <p14:sldId id="527"/>
            <p14:sldId id="533"/>
          </p14:sldIdLst>
        </p14:section>
        <p14:section name="Getting started with Azure" id="{26961B6C-33B0-413C-9794-4FF00AF9FAB3}">
          <p14:sldIdLst>
            <p14:sldId id="520"/>
            <p14:sldId id="521"/>
            <p14:sldId id="522"/>
            <p14:sldId id="471"/>
            <p14:sldId id="473"/>
          </p14:sldIdLst>
        </p14:section>
        <p14:section name="Additional Intro Slides" id="{50132FFA-6B48-4606-8BF4-42A29EF9B000}">
          <p14:sldIdLst>
            <p14:sldId id="531"/>
          </p14:sldIdLst>
        </p14:section>
        <p14:section name="Additonal Data Points" id="{609593EB-C183-4539-9629-AE9FA1D15954}">
          <p14:sldIdLst>
            <p14:sldId id="525"/>
            <p14:sldId id="526"/>
          </p14:sldIdLst>
        </p14:section>
        <p14:section name="Compete" id="{237A3891-4C26-46E0-91D3-318E39500021}">
          <p14:sldIdLst>
            <p14:sldId id="563"/>
            <p14:sldId id="564"/>
            <p14:sldId id="554"/>
            <p14:sldId id="562"/>
            <p14:sldId id="557"/>
            <p14:sldId id="558"/>
            <p14:sldId id="565"/>
          </p14:sldIdLst>
        </p14:section>
        <p14:section name="Evidence" id="{ABC262EA-8ED2-4D3E-A65F-16F9B986A03E}">
          <p14:sldIdLst>
            <p14:sldId id="532"/>
          </p14:sldIdLst>
        </p14:section>
      </p14:sectionLst>
    </p:ext>
    <p:ext uri="{EFAFB233-063F-42B5-8137-9DF3F51BA10A}">
      <p15:sldGuideLst xmlns:p15="http://schemas.microsoft.com/office/powerpoint/2012/main">
        <p15:guide id="1" orient="horz" pos="1472" userDrawn="1">
          <p15:clr>
            <a:srgbClr val="A4A3A4"/>
          </p15:clr>
        </p15:guide>
        <p15:guide id="2" orient="horz" pos="2936" userDrawn="1">
          <p15:clr>
            <a:srgbClr val="A4A3A4"/>
          </p15:clr>
        </p15:guide>
        <p15:guide id="3" pos="391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gurd Gustafsson" initials="SG" lastIdx="2" clrIdx="0">
    <p:extLst>
      <p:ext uri="{19B8F6BF-5375-455C-9EA6-DF929625EA0E}">
        <p15:presenceInfo xmlns:p15="http://schemas.microsoft.com/office/powerpoint/2012/main" userId="Sigurd Gustafsson" providerId="None"/>
      </p:ext>
    </p:extLst>
  </p:cmAuthor>
  <p:cmAuthor id="2" name="Erik Wirsing" initials="EW" lastIdx="1" clrIdx="1">
    <p:extLst>
      <p:ext uri="{19B8F6BF-5375-455C-9EA6-DF929625EA0E}">
        <p15:presenceInfo xmlns:p15="http://schemas.microsoft.com/office/powerpoint/2012/main" userId="S-1-5-21-331827198-2699339260-2566874300-325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9E00"/>
    <a:srgbClr val="7CB400"/>
    <a:srgbClr val="78B203"/>
    <a:srgbClr val="7BB400"/>
    <a:srgbClr val="12629C"/>
    <a:srgbClr val="44B0FF"/>
    <a:srgbClr val="CDD4F7"/>
    <a:srgbClr val="0078D7"/>
    <a:srgbClr val="00827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50" autoAdjust="0"/>
    <p:restoredTop sz="74033" autoAdjust="0"/>
  </p:normalViewPr>
  <p:slideViewPr>
    <p:cSldViewPr snapToGrid="0">
      <p:cViewPr varScale="1">
        <p:scale>
          <a:sx n="80" d="100"/>
          <a:sy n="80" d="100"/>
        </p:scale>
        <p:origin x="1176" y="114"/>
      </p:cViewPr>
      <p:guideLst>
        <p:guide orient="horz" pos="1472"/>
        <p:guide orient="horz" pos="2936"/>
        <p:guide pos="3917"/>
      </p:guideLst>
    </p:cSldViewPr>
  </p:slideViewPr>
  <p:notesTextViewPr>
    <p:cViewPr>
      <p:scale>
        <a:sx n="3" d="2"/>
        <a:sy n="3" d="2"/>
      </p:scale>
      <p:origin x="0" y="0"/>
    </p:cViewPr>
  </p:notesTextViewPr>
  <p:sorterViewPr>
    <p:cViewPr>
      <p:scale>
        <a:sx n="170" d="100"/>
        <a:sy n="170" d="100"/>
      </p:scale>
      <p:origin x="0" y="-219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viewProps" Target="viewProps.xml"/><Relationship Id="rId7" Type="http://schemas.openxmlformats.org/officeDocument/2006/relationships/slideMaster" Target="slideMasters/slideMaster2.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commentAuthors" Target="commentAuthors.xml"/><Relationship Id="rId5" Type="http://schemas.openxmlformats.org/officeDocument/2006/relationships/customXml" Target="../customXml/item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tableStyles" Target="tableStyles.xml"/><Relationship Id="rId10" Type="http://schemas.openxmlformats.org/officeDocument/2006/relationships/slideMaster" Target="slideMasters/slideMaster5.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theme" Target="theme/theme1.xml"/><Relationship Id="rId8"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9CDDDB-B493-4813-BA5B-F25DD0BAB6F6}" type="datetimeFigureOut">
              <a:rPr lang="en-US" smtClean="0"/>
              <a:t>2/29/2016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EFE40D-E08A-464F-96D6-CEB0B2DD69BC}" type="slidenum">
              <a:rPr lang="en-US" smtClean="0"/>
              <a:t>‹#›</a:t>
            </a:fld>
            <a:endParaRPr lang="en-US"/>
          </a:p>
        </p:txBody>
      </p:sp>
    </p:spTree>
    <p:extLst>
      <p:ext uri="{BB962C8B-B14F-4D97-AF65-F5344CB8AC3E}">
        <p14:creationId xmlns:p14="http://schemas.microsoft.com/office/powerpoint/2010/main" val="3282729362"/>
      </p:ext>
    </p:extLst>
  </p:cSld>
  <p:clrMap bg1="lt1" tx1="dk1" bg2="lt2" tx2="dk2" accent1="accent1" accent2="accent2" accent3="accent3" accent4="accent4" accent5="accent5" accent6="accent6" hlink="hlink" folHlink="folHlink"/>
  <p:notesStyle>
    <a:lvl1pPr marL="0" algn="l" defTabSz="932425" rtl="0" eaLnBrk="1" latinLnBrk="0" hangingPunct="1">
      <a:defRPr sz="1224" kern="1200">
        <a:solidFill>
          <a:schemeClr val="tx1"/>
        </a:solidFill>
        <a:latin typeface="+mn-lt"/>
        <a:ea typeface="+mn-ea"/>
        <a:cs typeface="+mn-cs"/>
      </a:defRPr>
    </a:lvl1pPr>
    <a:lvl2pPr marL="466212" algn="l" defTabSz="932425" rtl="0" eaLnBrk="1" latinLnBrk="0" hangingPunct="1">
      <a:defRPr sz="1224" kern="1200">
        <a:solidFill>
          <a:schemeClr val="tx1"/>
        </a:solidFill>
        <a:latin typeface="+mn-lt"/>
        <a:ea typeface="+mn-ea"/>
        <a:cs typeface="+mn-cs"/>
      </a:defRPr>
    </a:lvl2pPr>
    <a:lvl3pPr marL="932425" algn="l" defTabSz="932425" rtl="0" eaLnBrk="1" latinLnBrk="0" hangingPunct="1">
      <a:defRPr sz="1224" kern="1200">
        <a:solidFill>
          <a:schemeClr val="tx1"/>
        </a:solidFill>
        <a:latin typeface="+mn-lt"/>
        <a:ea typeface="+mn-ea"/>
        <a:cs typeface="+mn-cs"/>
      </a:defRPr>
    </a:lvl3pPr>
    <a:lvl4pPr marL="1398637" algn="l" defTabSz="932425" rtl="0" eaLnBrk="1" latinLnBrk="0" hangingPunct="1">
      <a:defRPr sz="1224" kern="1200">
        <a:solidFill>
          <a:schemeClr val="tx1"/>
        </a:solidFill>
        <a:latin typeface="+mn-lt"/>
        <a:ea typeface="+mn-ea"/>
        <a:cs typeface="+mn-cs"/>
      </a:defRPr>
    </a:lvl4pPr>
    <a:lvl5pPr marL="1864851" algn="l" defTabSz="932425" rtl="0" eaLnBrk="1" latinLnBrk="0" hangingPunct="1">
      <a:defRPr sz="1224" kern="1200">
        <a:solidFill>
          <a:schemeClr val="tx1"/>
        </a:solidFill>
        <a:latin typeface="+mn-lt"/>
        <a:ea typeface="+mn-ea"/>
        <a:cs typeface="+mn-cs"/>
      </a:defRPr>
    </a:lvl5pPr>
    <a:lvl6pPr marL="2331062" algn="l" defTabSz="932425" rtl="0" eaLnBrk="1" latinLnBrk="0" hangingPunct="1">
      <a:defRPr sz="1224" kern="1200">
        <a:solidFill>
          <a:schemeClr val="tx1"/>
        </a:solidFill>
        <a:latin typeface="+mn-lt"/>
        <a:ea typeface="+mn-ea"/>
        <a:cs typeface="+mn-cs"/>
      </a:defRPr>
    </a:lvl6pPr>
    <a:lvl7pPr marL="2797276" algn="l" defTabSz="932425" rtl="0" eaLnBrk="1" latinLnBrk="0" hangingPunct="1">
      <a:defRPr sz="1224" kern="1200">
        <a:solidFill>
          <a:schemeClr val="tx1"/>
        </a:solidFill>
        <a:latin typeface="+mn-lt"/>
        <a:ea typeface="+mn-ea"/>
        <a:cs typeface="+mn-cs"/>
      </a:defRPr>
    </a:lvl7pPr>
    <a:lvl8pPr marL="3263487" algn="l" defTabSz="932425" rtl="0" eaLnBrk="1" latinLnBrk="0" hangingPunct="1">
      <a:defRPr sz="1224" kern="1200">
        <a:solidFill>
          <a:schemeClr val="tx1"/>
        </a:solidFill>
        <a:latin typeface="+mn-lt"/>
        <a:ea typeface="+mn-ea"/>
        <a:cs typeface="+mn-cs"/>
      </a:defRPr>
    </a:lvl8pPr>
    <a:lvl9pPr marL="3729699" algn="l" defTabSz="932425"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Segoe UI Light" pitchFamily="34" charset="0"/>
                <a:ea typeface="ＭＳ Ｐゴシック" charset="0"/>
                <a:cs typeface="ＭＳ Ｐゴシック" charset="0"/>
              </a:rPr>
              <a:t>You are trying to setup the struggle between IT and Business – you have to run a huge portfolio of apps, the business always wants more apps but you are struggling to just keep running what you have.  In part this is also to cement that you are an expert and you understand their challenges.</a:t>
            </a:r>
          </a:p>
          <a:p>
            <a:pPr lvl="0"/>
            <a:endParaRPr lang="en-US" sz="1200" b="1" kern="1200" dirty="0" smtClean="0">
              <a:solidFill>
                <a:schemeClr val="tx1"/>
              </a:solidFill>
              <a:effectLst/>
              <a:latin typeface="Segoe UI Light" pitchFamily="34" charset="0"/>
              <a:ea typeface="ＭＳ Ｐゴシック" charset="0"/>
              <a:cs typeface="ＭＳ Ｐゴシック" charset="0"/>
            </a:endParaRPr>
          </a:p>
          <a:p>
            <a:pPr lvl="0"/>
            <a:r>
              <a:rPr lang="en-US" sz="1200" b="1" kern="1200" dirty="0" smtClean="0">
                <a:solidFill>
                  <a:schemeClr val="tx1"/>
                </a:solidFill>
                <a:effectLst/>
                <a:latin typeface="Segoe UI Light" pitchFamily="34" charset="0"/>
                <a:ea typeface="ＭＳ Ｐゴシック" charset="0"/>
                <a:cs typeface="ＭＳ Ｐゴシック" charset="0"/>
              </a:rPr>
              <a:t>Key</a:t>
            </a:r>
            <a:r>
              <a:rPr lang="en-US" sz="1200" b="1" kern="1200" baseline="0" dirty="0" smtClean="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200" kern="1200" baseline="0" dirty="0" smtClean="0">
                <a:solidFill>
                  <a:schemeClr val="tx1"/>
                </a:solidFill>
                <a:effectLst/>
                <a:latin typeface="Segoe UI Light" pitchFamily="34" charset="0"/>
                <a:ea typeface="ＭＳ Ｐゴシック" charset="0"/>
                <a:cs typeface="ＭＳ Ｐゴシック" charset="0"/>
              </a:rPr>
              <a:t>Setup CHANGE is constant – you are being asked to do more with less</a:t>
            </a:r>
          </a:p>
          <a:p>
            <a:pPr marL="171450" lvl="0" indent="-171450">
              <a:buFont typeface="Arial" panose="020B0604020202020204" pitchFamily="34" charset="0"/>
              <a:buChar char="•"/>
            </a:pPr>
            <a:r>
              <a:rPr lang="en-US" sz="1200" kern="1200" baseline="0" dirty="0" smtClean="0">
                <a:solidFill>
                  <a:schemeClr val="tx1"/>
                </a:solidFill>
                <a:effectLst/>
                <a:latin typeface="Segoe UI Light" pitchFamily="34" charset="0"/>
                <a:ea typeface="ＭＳ Ｐゴシック" charset="0"/>
                <a:cs typeface="ＭＳ Ｐゴシック" charset="0"/>
              </a:rPr>
              <a:t>Business Pressure to innovate</a:t>
            </a:r>
          </a:p>
          <a:p>
            <a:pPr marL="171450" lvl="0" indent="-171450">
              <a:buFont typeface="Arial" panose="020B0604020202020204" pitchFamily="34" charset="0"/>
              <a:buChar char="•"/>
            </a:pPr>
            <a:r>
              <a:rPr lang="en-US" sz="1200" kern="1200" baseline="0" dirty="0" smtClean="0">
                <a:solidFill>
                  <a:schemeClr val="tx1"/>
                </a:solidFill>
                <a:effectLst/>
                <a:latin typeface="Segoe UI Light" pitchFamily="34" charset="0"/>
                <a:ea typeface="ＭＳ Ｐゴシック" charset="0"/>
                <a:cs typeface="ＭＳ Ｐゴシック" charset="0"/>
              </a:rPr>
              <a:t>IT Challenge of just operating IT takes most of the time/budget/resources</a:t>
            </a:r>
          </a:p>
          <a:p>
            <a:pPr marL="0" marR="0">
              <a:lnSpc>
                <a:spcPct val="107000"/>
              </a:lnSpc>
              <a:spcBef>
                <a:spcPts val="0"/>
              </a:spcBef>
              <a:spcAft>
                <a:spcPts val="800"/>
              </a:spcAft>
            </a:pPr>
            <a:endParaRPr lang="en-US" baseline="0" dirty="0" smtClean="0"/>
          </a:p>
          <a:p>
            <a:pPr marL="0" marR="0">
              <a:lnSpc>
                <a:spcPct val="107000"/>
              </a:lnSpc>
              <a:spcBef>
                <a:spcPts val="0"/>
              </a:spcBef>
              <a:spcAft>
                <a:spcPts val="800"/>
              </a:spcAft>
            </a:pPr>
            <a:r>
              <a:rPr lang="en-US" b="1" baseline="0" dirty="0" smtClean="0"/>
              <a:t>Transition to NEXT Slide:</a:t>
            </a:r>
            <a:r>
              <a:rPr lang="en-US" baseline="0" dirty="0" smtClean="0"/>
              <a:t>  How will you put yourself in a position to rapidly deploy new tech to drive bus innovation?</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6601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BAFDD3F-B064-4C6E-B5D1-0BCDEE17181E}" type="datetime1">
              <a:rPr lang="en-US" smtClean="0">
                <a:solidFill>
                  <a:prstClr val="black"/>
                </a:solidFill>
              </a:rPr>
              <a:pPr/>
              <a:t>2/29/2016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311301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kern="1200" dirty="0" smtClean="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kern="1200" baseline="0" dirty="0" smtClean="0">
                <a:solidFill>
                  <a:schemeClr val="tx1"/>
                </a:solidFill>
                <a:effectLst/>
                <a:latin typeface="Segoe UI Light" pitchFamily="34" charset="0"/>
                <a:ea typeface="ＭＳ Ｐゴシック" charset="0"/>
                <a:cs typeface="ＭＳ Ｐゴシック" charset="0"/>
              </a:rPr>
              <a:t>You need some reference to come back to after the IaaS demo because now you are transitioning to PaaS.  You want to focus the attention to the building blocks that you will show in the next demo – a web app, SQLDB, Storage and CDN.</a:t>
            </a:r>
          </a:p>
          <a:p>
            <a:pPr lvl="0"/>
            <a:endParaRPr lang="en-US" sz="1400" b="1" kern="1200" dirty="0" smtClean="0">
              <a:solidFill>
                <a:schemeClr val="tx1"/>
              </a:solidFill>
              <a:effectLst/>
              <a:latin typeface="Segoe UI Light" pitchFamily="34" charset="0"/>
              <a:ea typeface="ＭＳ Ｐゴシック" charset="0"/>
              <a:cs typeface="ＭＳ Ｐゴシック" charset="0"/>
            </a:endParaRPr>
          </a:p>
          <a:p>
            <a:pPr lvl="0"/>
            <a:r>
              <a:rPr lang="en-US" sz="1400" b="1" kern="1200" dirty="0" smtClean="0">
                <a:solidFill>
                  <a:schemeClr val="tx1"/>
                </a:solidFill>
                <a:effectLst/>
                <a:latin typeface="Segoe UI Light" pitchFamily="34" charset="0"/>
                <a:ea typeface="ＭＳ Ｐゴシック" charset="0"/>
                <a:cs typeface="ＭＳ Ｐゴシック" charset="0"/>
              </a:rPr>
              <a:t>Key</a:t>
            </a:r>
            <a:r>
              <a:rPr lang="en-US" sz="1400" b="1" kern="1200" baseline="0" dirty="0" smtClean="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We already said that your mental model of this picture is IT Lego – building blocks you provision and use.  Your job is to work out what you need and to glue them together.  Illustrate on the slide the 4 parts of the app you will use (Web + DB + BLOB Storage + CDN)</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Reinforce PaaS – the SERVICE looks after everything for you.  The responsibility to keep these services working is now Azure’s – NOT yours (as it is with software you run in a VM).</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DON’T SPEND TOO MUCH TIME HERE – it’s a brief transition slide to the DEMO…</a:t>
            </a:r>
          </a:p>
          <a:p>
            <a:pPr marL="0" marR="0">
              <a:lnSpc>
                <a:spcPct val="107000"/>
              </a:lnSpc>
              <a:spcBef>
                <a:spcPts val="0"/>
              </a:spcBef>
              <a:spcAft>
                <a:spcPts val="800"/>
              </a:spcAft>
            </a:pPr>
            <a:endParaRPr lang="en-US" sz="1400" baseline="0" dirty="0" smtClean="0"/>
          </a:p>
          <a:p>
            <a:pPr marL="0" marR="0">
              <a:lnSpc>
                <a:spcPct val="107000"/>
              </a:lnSpc>
              <a:spcBef>
                <a:spcPts val="0"/>
              </a:spcBef>
              <a:spcAft>
                <a:spcPts val="800"/>
              </a:spcAft>
            </a:pPr>
            <a:r>
              <a:rPr lang="en-US" sz="1400" b="1" baseline="0" dirty="0" smtClean="0"/>
              <a:t>Transition to NEXT Slide:</a:t>
            </a:r>
            <a:r>
              <a:rPr lang="en-US" sz="1400" b="0" baseline="0" dirty="0" smtClean="0"/>
              <a:t> Let’s see PaaS in action</a:t>
            </a:r>
            <a:endParaRPr lang="en-US" dirty="0"/>
          </a:p>
        </p:txBody>
      </p:sp>
      <p:sp>
        <p:nvSpPr>
          <p:cNvPr id="4" name="Slide Number Placeholder 3"/>
          <p:cNvSpPr>
            <a:spLocks noGrp="1"/>
          </p:cNvSpPr>
          <p:nvPr>
            <p:ph type="sldNum" sz="quarter" idx="10"/>
          </p:nvPr>
        </p:nvSpPr>
        <p:spPr/>
        <p:txBody>
          <a:bodyPr/>
          <a:lstStyle/>
          <a:p>
            <a:fld id="{01EFE40D-E08A-464F-96D6-CEB0B2DD69BC}" type="slidenum">
              <a:rPr lang="en-US" smtClean="0"/>
              <a:t>10</a:t>
            </a:fld>
            <a:endParaRPr lang="en-US"/>
          </a:p>
        </p:txBody>
      </p:sp>
    </p:spTree>
    <p:extLst>
      <p:ext uri="{BB962C8B-B14F-4D97-AF65-F5344CB8AC3E}">
        <p14:creationId xmlns:p14="http://schemas.microsoft.com/office/powerpoint/2010/main" val="1563206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Segoe UI Light" pitchFamily="34" charset="0"/>
                <a:ea typeface="ＭＳ Ｐゴシック" charset="0"/>
                <a:cs typeface="ＭＳ Ｐゴシック" charset="0"/>
              </a:rPr>
              <a:t>Now you have finished the what is Azure section you want to do a few things – you want them to explain the trust model and give them some comfort they are not the first here – it’s a safe bet.</a:t>
            </a:r>
          </a:p>
          <a:p>
            <a:pPr lvl="0"/>
            <a:endParaRPr lang="en-US" sz="1200" b="1" kern="1200" dirty="0" smtClean="0">
              <a:solidFill>
                <a:schemeClr val="tx1"/>
              </a:solidFill>
              <a:effectLst/>
              <a:latin typeface="Segoe UI Light" pitchFamily="34" charset="0"/>
              <a:ea typeface="ＭＳ Ｐゴシック" charset="0"/>
              <a:cs typeface="ＭＳ Ｐゴシック" charset="0"/>
            </a:endParaRPr>
          </a:p>
          <a:p>
            <a:pPr lvl="0"/>
            <a:r>
              <a:rPr lang="en-US" sz="1200" b="1" kern="1200" dirty="0" smtClean="0">
                <a:solidFill>
                  <a:schemeClr val="tx1"/>
                </a:solidFill>
                <a:effectLst/>
                <a:latin typeface="Segoe UI Light" pitchFamily="34" charset="0"/>
                <a:ea typeface="ＭＳ Ｐゴシック" charset="0"/>
                <a:cs typeface="ＭＳ Ｐゴシック" charset="0"/>
              </a:rPr>
              <a:t>Key</a:t>
            </a:r>
            <a:r>
              <a:rPr lang="en-US" sz="1200" b="1" kern="1200" baseline="0" dirty="0" smtClean="0">
                <a:solidFill>
                  <a:schemeClr val="tx1"/>
                </a:solidFill>
                <a:effectLst/>
                <a:latin typeface="Segoe UI Light" pitchFamily="34" charset="0"/>
                <a:ea typeface="ＭＳ Ｐゴシック" charset="0"/>
                <a:cs typeface="ＭＳ Ｐゴシック" charset="0"/>
              </a:rPr>
              <a:t>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smtClean="0"/>
              <a:t>Azure</a:t>
            </a:r>
            <a:r>
              <a:rPr lang="en-US" sz="1200" baseline="0" dirty="0" smtClean="0"/>
              <a:t> </a:t>
            </a:r>
            <a:r>
              <a:rPr lang="en-US" sz="1200" dirty="0" smtClean="0"/>
              <a:t>Compliance makes it easier for first parties</a:t>
            </a:r>
            <a:r>
              <a:rPr lang="en-US" sz="1200" baseline="0" dirty="0" smtClean="0"/>
              <a:t> and end customers</a:t>
            </a:r>
            <a:r>
              <a:rPr lang="en-US" sz="1200" dirty="0" smtClean="0"/>
              <a:t> to fulfill their own compliance obligations</a:t>
            </a:r>
            <a:r>
              <a:rPr lang="en-US" sz="1200" baseline="0" dirty="0" smtClean="0"/>
              <a:t> across globally regulatory and industry standards.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smtClean="0"/>
              <a:t>Explain the FUNDAMENTAL TRUST model.  These organizations (above) we let into our data centers and they attest that we do all the things on their list of controls.  You (the customer) have to trust these organizations.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smtClean="0"/>
              <a:t>You still OWN much of the work to make your systems compliant – we have the platform and the capabilities – but you have to decide to use them (example you have to decide to encrypt virtual disks for your VM’s – or NOT).</a:t>
            </a:r>
          </a:p>
          <a:p>
            <a:pPr marL="171450" lvl="0" indent="-171450">
              <a:buFont typeface="Arial" panose="020B0604020202020204" pitchFamily="34" charset="0"/>
              <a:buChar char="•"/>
            </a:pPr>
            <a:endParaRPr lang="en-US" sz="1200" kern="1200" baseline="0" dirty="0" smtClean="0">
              <a:solidFill>
                <a:schemeClr val="tx1"/>
              </a:solidFill>
              <a:effectLst/>
              <a:latin typeface="Segoe UI Light" pitchFamily="34" charset="0"/>
              <a:ea typeface="ＭＳ Ｐゴシック" charset="0"/>
              <a:cs typeface="ＭＳ Ｐゴシック" charset="0"/>
            </a:endParaRPr>
          </a:p>
          <a:p>
            <a:pPr marL="0" marR="0">
              <a:lnSpc>
                <a:spcPct val="107000"/>
              </a:lnSpc>
              <a:spcBef>
                <a:spcPts val="0"/>
              </a:spcBef>
              <a:spcAft>
                <a:spcPts val="800"/>
              </a:spcAft>
            </a:pPr>
            <a:r>
              <a:rPr lang="en-US" b="1" baseline="0" dirty="0" smtClean="0"/>
              <a:t>Transition to NEXT Slide:</a:t>
            </a:r>
            <a:r>
              <a:rPr lang="en-US" baseline="0" dirty="0" smtClean="0"/>
              <a:t>  Are you the first to do this… Of course not…</a:t>
            </a:r>
            <a:endParaRPr lang="en-US" b="1" dirty="0" smtClean="0"/>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smtClean="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TechReady 18</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0EFAA0E1-D50F-41BC-9414-849274E9F061}"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2/29/2016 2:01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498781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kern="1200" dirty="0" smtClean="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kern="1200" baseline="0" dirty="0" smtClean="0">
                <a:solidFill>
                  <a:schemeClr val="tx1"/>
                </a:solidFill>
                <a:effectLst/>
                <a:latin typeface="Segoe UI Light" pitchFamily="34" charset="0"/>
                <a:ea typeface="ＭＳ Ｐゴシック" charset="0"/>
                <a:cs typeface="ＭＳ Ｐゴシック" charset="0"/>
              </a:rPr>
              <a:t>It is important to give some sense of the scale of the cloud, the rapid pace of adoption and how MSFT is doing</a:t>
            </a:r>
          </a:p>
          <a:p>
            <a:pPr lvl="0"/>
            <a:endParaRPr lang="en-US" sz="1400" b="1" kern="1200" dirty="0" smtClean="0">
              <a:solidFill>
                <a:schemeClr val="tx1"/>
              </a:solidFill>
              <a:effectLst/>
              <a:latin typeface="Segoe UI Light" pitchFamily="34" charset="0"/>
              <a:ea typeface="ＭＳ Ｐゴシック" charset="0"/>
              <a:cs typeface="ＭＳ Ｐゴシック" charset="0"/>
            </a:endParaRPr>
          </a:p>
          <a:p>
            <a:pPr lvl="0"/>
            <a:r>
              <a:rPr lang="en-US" sz="1400" b="1" kern="1200" dirty="0" smtClean="0">
                <a:solidFill>
                  <a:schemeClr val="tx1"/>
                </a:solidFill>
                <a:effectLst/>
                <a:latin typeface="Segoe UI Light" pitchFamily="34" charset="0"/>
                <a:ea typeface="ＭＳ Ｐゴシック" charset="0"/>
                <a:cs typeface="ＭＳ Ｐゴシック" charset="0"/>
              </a:rPr>
              <a:t>Key</a:t>
            </a:r>
            <a:r>
              <a:rPr lang="en-US" sz="1400" b="1" kern="1200" baseline="0" dirty="0" smtClean="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The cloud is still quite new and already we are talking about billions and trillions of things –imagine what this will look like 5 years from now</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Adoption of Azure is off the chart by any scale – 100,000+ new customers come to Azure every month and this pace is increasing </a:t>
            </a:r>
          </a:p>
          <a:p>
            <a:pPr lvl="0"/>
            <a:endParaRPr lang="en-US" sz="1400" kern="1200" dirty="0" smtClean="0">
              <a:solidFill>
                <a:schemeClr val="tx1"/>
              </a:solidFill>
              <a:effectLst/>
              <a:latin typeface="Segoe UI Light" pitchFamily="34" charset="0"/>
              <a:ea typeface="ＭＳ Ｐゴシック" charset="0"/>
              <a:cs typeface="ＭＳ Ｐゴシック" charset="0"/>
            </a:endParaRPr>
          </a:p>
          <a:p>
            <a:pPr marL="0" marR="0">
              <a:lnSpc>
                <a:spcPct val="107000"/>
              </a:lnSpc>
              <a:spcBef>
                <a:spcPts val="0"/>
              </a:spcBef>
              <a:spcAft>
                <a:spcPts val="800"/>
              </a:spcAft>
            </a:pPr>
            <a:r>
              <a:rPr lang="en-US" b="1" baseline="0" dirty="0" smtClean="0"/>
              <a:t>Transition to NEXT Slide:</a:t>
            </a:r>
            <a:r>
              <a:rPr lang="en-US" baseline="0" dirty="0" smtClean="0"/>
              <a:t>  So we have lots of customers, growth is crazy – but isn’t Azure just for Microsoft shops – NO!!!.</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9644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dirty="0" smtClean="0">
                <a:solidFill>
                  <a:schemeClr val="bg1"/>
                </a:solidFill>
                <a:latin typeface="Segoe UI" pitchFamily="34" charset="0"/>
              </a:rPr>
              <a:t>P2</a:t>
            </a:r>
            <a:endParaRPr lang="en-US" sz="800" dirty="0">
              <a:solidFill>
                <a:schemeClr val="bg1"/>
              </a:solidFill>
              <a:latin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1003359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3200" b="1" kern="1200" dirty="0" smtClean="0">
                <a:solidFill>
                  <a:schemeClr val="tx1"/>
                </a:solidFill>
                <a:effectLst/>
                <a:latin typeface="Segoe UI Light" pitchFamily="34" charset="0"/>
                <a:ea typeface="ＭＳ Ｐゴシック" charset="0"/>
                <a:cs typeface="ＭＳ Ｐゴシック" charset="0"/>
              </a:rPr>
              <a:t>Why this Slide:</a:t>
            </a:r>
          </a:p>
          <a:p>
            <a:pPr lvl="0"/>
            <a:r>
              <a:rPr lang="en-US" sz="3200" b="0" kern="1200" dirty="0" smtClean="0">
                <a:solidFill>
                  <a:schemeClr val="tx1"/>
                </a:solidFill>
                <a:effectLst/>
                <a:latin typeface="Segoe UI Light" pitchFamily="34" charset="0"/>
                <a:ea typeface="ＭＳ Ｐゴシック" charset="0"/>
                <a:cs typeface="ＭＳ Ｐゴシック" charset="0"/>
              </a:rPr>
              <a:t>You are getting to the end of your presentation and you need to help</a:t>
            </a:r>
            <a:r>
              <a:rPr lang="en-US" sz="3200" b="0" kern="1200" baseline="0" dirty="0" smtClean="0">
                <a:solidFill>
                  <a:schemeClr val="tx1"/>
                </a:solidFill>
                <a:effectLst/>
                <a:latin typeface="Segoe UI Light" pitchFamily="34" charset="0"/>
                <a:ea typeface="ＭＳ Ｐゴシック" charset="0"/>
                <a:cs typeface="ＭＳ Ｐゴシック" charset="0"/>
              </a:rPr>
              <a:t> the customer understand WHERE to start, what to do first and what to leave until later…  You want to get a specific action, a project, a POC…  this will help start that dialog… </a:t>
            </a:r>
          </a:p>
          <a:p>
            <a:pPr lvl="0"/>
            <a:endParaRPr lang="en-US" sz="3200" b="0" kern="1200" dirty="0" smtClean="0">
              <a:solidFill>
                <a:schemeClr val="tx1"/>
              </a:solidFill>
              <a:effectLst/>
              <a:latin typeface="Segoe UI Light" pitchFamily="34" charset="0"/>
              <a:ea typeface="ＭＳ Ｐゴシック" charset="0"/>
              <a:cs typeface="ＭＳ Ｐゴシック" charset="0"/>
            </a:endParaRPr>
          </a:p>
          <a:p>
            <a:pPr lvl="0"/>
            <a:r>
              <a:rPr lang="en-US" sz="3200" b="1" kern="1200" dirty="0" smtClean="0">
                <a:solidFill>
                  <a:schemeClr val="tx1"/>
                </a:solidFill>
                <a:effectLst/>
                <a:latin typeface="Segoe UI Light" pitchFamily="34" charset="0"/>
                <a:ea typeface="ＭＳ Ｐゴシック" charset="0"/>
                <a:cs typeface="ＭＳ Ｐゴシック" charset="0"/>
              </a:rPr>
              <a:t>Key</a:t>
            </a:r>
            <a:r>
              <a:rPr lang="en-US" sz="3200" b="1" kern="1200" baseline="0" dirty="0" smtClean="0">
                <a:solidFill>
                  <a:schemeClr val="tx1"/>
                </a:solidFill>
                <a:effectLst/>
                <a:latin typeface="Segoe UI Light" pitchFamily="34" charset="0"/>
                <a:ea typeface="ＭＳ Ｐゴシック" charset="0"/>
                <a:cs typeface="ＭＳ Ｐゴシック" charset="0"/>
              </a:rPr>
              <a:t>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3200" baseline="0" dirty="0" smtClean="0"/>
              <a:t>Help the customer realize that the majority of what they have today is NOT PRODUCTION and NOT MISSION CRITICAL.  Get them off their worst possible case and get them off issues around compliance and regulation (which tend to apply to production/mission critical apps).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3200" baseline="0" dirty="0" smtClean="0"/>
              <a:t>Non-Production (Dev Test, Backup, DR) – these are the workloads to do first</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3200" baseline="0" dirty="0" smtClean="0"/>
              <a:t>DO NOT MIGRATE EXISTING PRODUCTION APPS (a few exceptions).</a:t>
            </a:r>
          </a:p>
          <a:p>
            <a:pPr marL="171450" lvl="0" indent="-171450">
              <a:buFont typeface="Arial" panose="020B0604020202020204" pitchFamily="34" charset="0"/>
              <a:buChar char="•"/>
            </a:pPr>
            <a:endParaRPr lang="en-US" sz="3200" kern="1200" baseline="0" dirty="0" smtClean="0">
              <a:solidFill>
                <a:schemeClr val="tx1"/>
              </a:solidFill>
              <a:effectLst/>
              <a:latin typeface="Segoe UI Light" pitchFamily="34" charset="0"/>
              <a:ea typeface="ＭＳ Ｐゴシック" charset="0"/>
              <a:cs typeface="ＭＳ Ｐゴシック" charset="0"/>
            </a:endParaRPr>
          </a:p>
          <a:p>
            <a:pPr marL="0" marR="0">
              <a:lnSpc>
                <a:spcPct val="107000"/>
              </a:lnSpc>
              <a:spcBef>
                <a:spcPts val="0"/>
              </a:spcBef>
              <a:spcAft>
                <a:spcPts val="800"/>
              </a:spcAft>
            </a:pPr>
            <a:r>
              <a:rPr lang="en-US" sz="3200" b="1" baseline="0" dirty="0" smtClean="0"/>
              <a:t>Transition to NEXT Slide:</a:t>
            </a:r>
            <a:r>
              <a:rPr lang="en-US" sz="3200" baseline="0" dirty="0" smtClean="0"/>
              <a:t>  The next 4/5 slides are just details behind these concepts and we illustrate “some” of the Azure building blocks that are key to these slices of the pie chart.</a:t>
            </a:r>
            <a:endParaRPr lang="en-US" sz="3200" b="1" dirty="0" smtClean="0"/>
          </a:p>
        </p:txBody>
      </p:sp>
      <p:sp>
        <p:nvSpPr>
          <p:cNvPr id="4" name="Slide Number Placeholder 3"/>
          <p:cNvSpPr>
            <a:spLocks noGrp="1"/>
          </p:cNvSpPr>
          <p:nvPr>
            <p:ph type="sldNum" sz="quarter" idx="10"/>
          </p:nvPr>
        </p:nvSpPr>
        <p:spPr/>
        <p:txBody>
          <a:bodyPr/>
          <a:lstStyle/>
          <a:p>
            <a:fld id="{01EFE40D-E08A-464F-96D6-CEB0B2DD69BC}"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897664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2/29/2016 2:01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573685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Segoe UI Light" pitchFamily="34" charset="0"/>
                <a:ea typeface="ＭＳ Ｐゴシック" charset="0"/>
                <a:cs typeface="ＭＳ Ｐゴシック" charset="0"/>
              </a:rPr>
              <a:t>Custom evidence is sometimes useful, but mainly if it’s very specific.  See the evidence slide in the appendix for how to get specific evidence.</a:t>
            </a:r>
          </a:p>
          <a:p>
            <a:pPr lvl="0"/>
            <a:endParaRPr lang="en-US" sz="1200" b="1" kern="1200" dirty="0" smtClean="0">
              <a:solidFill>
                <a:schemeClr val="tx1"/>
              </a:solidFill>
              <a:effectLst/>
              <a:latin typeface="Segoe UI Light" pitchFamily="34" charset="0"/>
              <a:ea typeface="ＭＳ Ｐゴシック" charset="0"/>
              <a:cs typeface="ＭＳ Ｐゴシック" charset="0"/>
            </a:endParaRPr>
          </a:p>
          <a:p>
            <a:pPr lvl="0"/>
            <a:r>
              <a:rPr lang="en-US" sz="1200" b="1" kern="1200" dirty="0" smtClean="0">
                <a:solidFill>
                  <a:schemeClr val="tx1"/>
                </a:solidFill>
                <a:effectLst/>
                <a:latin typeface="Segoe UI Light" pitchFamily="34" charset="0"/>
                <a:ea typeface="ＭＳ Ｐゴシック" charset="0"/>
                <a:cs typeface="ＭＳ Ｐゴシック" charset="0"/>
              </a:rPr>
              <a:t>Key</a:t>
            </a:r>
            <a:r>
              <a:rPr lang="en-US" sz="1200" b="1" kern="1200" baseline="0" dirty="0" smtClean="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200" kern="1200" baseline="0" dirty="0" smtClean="0">
                <a:solidFill>
                  <a:schemeClr val="tx1"/>
                </a:solidFill>
                <a:effectLst/>
                <a:latin typeface="Segoe UI Light" pitchFamily="34" charset="0"/>
                <a:ea typeface="ＭＳ Ｐゴシック" charset="0"/>
                <a:cs typeface="ＭＳ Ｐゴシック" charset="0"/>
              </a:rPr>
              <a:t>There are just lots and lots of customers using this doing all sort of things both on the operational efficiency side as well as on the innovation side.</a:t>
            </a:r>
          </a:p>
          <a:p>
            <a:pPr lvl="0"/>
            <a:endParaRPr lang="en-US" sz="1200" kern="1200" dirty="0" smtClean="0">
              <a:solidFill>
                <a:schemeClr val="tx1"/>
              </a:solidFill>
              <a:effectLst/>
              <a:latin typeface="Segoe UI Light" pitchFamily="34" charset="0"/>
              <a:ea typeface="ＭＳ Ｐゴシック" charset="0"/>
              <a:cs typeface="ＭＳ Ｐゴシック" charset="0"/>
            </a:endParaRPr>
          </a:p>
          <a:p>
            <a:pPr marL="0" marR="0">
              <a:lnSpc>
                <a:spcPct val="107000"/>
              </a:lnSpc>
              <a:spcBef>
                <a:spcPts val="0"/>
              </a:spcBef>
              <a:spcAft>
                <a:spcPts val="800"/>
              </a:spcAft>
            </a:pPr>
            <a:r>
              <a:rPr lang="en-US" b="1" baseline="0" dirty="0" smtClean="0"/>
              <a:t>Transition to NEXT Slide:</a:t>
            </a:r>
            <a:r>
              <a:rPr lang="en-US" baseline="0" dirty="0" smtClean="0"/>
              <a:t>  Some data points that might help you size up the sort of massive adoption and momentum.</a:t>
            </a:r>
            <a:endParaRPr lang="en-US" dirty="0"/>
          </a:p>
        </p:txBody>
      </p:sp>
      <p:sp>
        <p:nvSpPr>
          <p:cNvPr id="4" name="Footer Placeholder 3"/>
          <p:cNvSpPr>
            <a:spLocks noGrp="1"/>
          </p:cNvSpPr>
          <p:nvPr>
            <p:ph type="ftr" sz="quarter" idx="10"/>
          </p:nvPr>
        </p:nvSpPr>
        <p:spPr/>
        <p:txBody>
          <a:bodyPr/>
          <a:lstStyle/>
          <a:p>
            <a:pPr marL="0"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14400">
              <a:defRPr/>
            </a:pPr>
            <a:fld id="{E74353ED-ACB2-44BF-A903-985B0AF962B7}" type="datetime1">
              <a:rPr lang="en-US" smtClean="0">
                <a:solidFill>
                  <a:prstClr val="black"/>
                </a:solidFill>
                <a:latin typeface="Calibri" panose="020F0502020204030204"/>
              </a:rPr>
              <a:pPr defTabSz="914400">
                <a:defRPr/>
              </a:pPr>
              <a:t>2/29/2016</a:t>
            </a:fld>
            <a:endParaRPr lang="en-US" dirty="0">
              <a:solidFill>
                <a:prstClr val="black"/>
              </a:solidFill>
              <a:latin typeface="Calibri" panose="020F0502020204030204"/>
            </a:endParaRPr>
          </a:p>
        </p:txBody>
      </p:sp>
      <p:sp>
        <p:nvSpPr>
          <p:cNvPr id="6" name="Slide Number Placeholder 5"/>
          <p:cNvSpPr>
            <a:spLocks noGrp="1"/>
          </p:cNvSpPr>
          <p:nvPr>
            <p:ph type="sldNum" sz="quarter" idx="12"/>
          </p:nvPr>
        </p:nvSpPr>
        <p:spPr/>
        <p:txBody>
          <a:bodyPr/>
          <a:lstStyle/>
          <a:p>
            <a:pPr defTabSz="914400">
              <a:defRPr/>
            </a:pPr>
            <a:fld id="{B4008EB6-D09E-4580-8CD6-DDB14511944F}" type="slidenum">
              <a:rPr lang="en-US" smtClean="0">
                <a:solidFill>
                  <a:prstClr val="black"/>
                </a:solidFill>
                <a:latin typeface="Calibri" panose="020F0502020204030204"/>
              </a:rPr>
              <a:pPr defTabSz="914400">
                <a:defRPr/>
              </a:pPr>
              <a:t>16</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446129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smtClean="0"/>
          </a:p>
        </p:txBody>
      </p:sp>
      <p:sp>
        <p:nvSpPr>
          <p:cNvPr id="4" name="Slide Number Placeholder 3"/>
          <p:cNvSpPr>
            <a:spLocks noGrp="1"/>
          </p:cNvSpPr>
          <p:nvPr>
            <p:ph type="sldNum" sz="quarter" idx="10"/>
          </p:nvPr>
        </p:nvSpPr>
        <p:spPr/>
        <p:txBody>
          <a:bodyPr/>
          <a:lstStyle/>
          <a:p>
            <a:fld id="{01EFE40D-E08A-464F-96D6-CEB0B2DD69BC}"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886742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58" rtl="0" eaLnBrk="1" fontAlgn="auto" latinLnBrk="0" hangingPunct="1">
              <a:lnSpc>
                <a:spcPct val="90000"/>
              </a:lnSpc>
              <a:spcBef>
                <a:spcPts val="0"/>
              </a:spcBef>
              <a:spcAft>
                <a:spcPts val="250"/>
              </a:spcAft>
              <a:buClrTx/>
              <a:buSzTx/>
              <a:buFontTx/>
              <a:buNone/>
              <a:tabLst/>
              <a:defRPr/>
            </a:pPr>
            <a:endParaRPr lang="en-US" b="1"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2/29/2016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382592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smtClean="0"/>
          </a:p>
        </p:txBody>
      </p:sp>
      <p:sp>
        <p:nvSpPr>
          <p:cNvPr id="4" name="Slide Number Placeholder 3"/>
          <p:cNvSpPr>
            <a:spLocks noGrp="1"/>
          </p:cNvSpPr>
          <p:nvPr>
            <p:ph type="sldNum" sz="quarter" idx="10"/>
          </p:nvPr>
        </p:nvSpPr>
        <p:spPr/>
        <p:txBody>
          <a:bodyPr/>
          <a:lstStyle/>
          <a:p>
            <a:fld id="{01EFE40D-E08A-464F-96D6-CEB0B2DD69BC}"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779648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b="0" i="0" baseline="0" dirty="0" smtClean="0"/>
          </a:p>
        </p:txBody>
      </p:sp>
      <p:sp>
        <p:nvSpPr>
          <p:cNvPr id="4" name="Slide Number Placeholder 3"/>
          <p:cNvSpPr>
            <a:spLocks noGrp="1"/>
          </p:cNvSpPr>
          <p:nvPr>
            <p:ph type="sldNum" sz="quarter" idx="10"/>
          </p:nvPr>
        </p:nvSpPr>
        <p:spPr/>
        <p:txBody>
          <a:bodyPr/>
          <a:lstStyle/>
          <a:p>
            <a:fld id="{01EFE40D-E08A-464F-96D6-CEB0B2DD69BC}"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248502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smtClean="0"/>
          </a:p>
        </p:txBody>
      </p:sp>
      <p:sp>
        <p:nvSpPr>
          <p:cNvPr id="4" name="Slide Number Placeholder 3"/>
          <p:cNvSpPr>
            <a:spLocks noGrp="1"/>
          </p:cNvSpPr>
          <p:nvPr>
            <p:ph type="sldNum" sz="quarter" idx="10"/>
          </p:nvPr>
        </p:nvSpPr>
        <p:spPr/>
        <p:txBody>
          <a:bodyPr/>
          <a:lstStyle/>
          <a:p>
            <a:fld id="{01EFE40D-E08A-464F-96D6-CEB0B2DD69BC}"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3754242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smtClean="0"/>
          </a:p>
        </p:txBody>
      </p:sp>
      <p:sp>
        <p:nvSpPr>
          <p:cNvPr id="4" name="Slide Number Placeholder 3"/>
          <p:cNvSpPr>
            <a:spLocks noGrp="1"/>
          </p:cNvSpPr>
          <p:nvPr>
            <p:ph type="sldNum" sz="quarter" idx="10"/>
          </p:nvPr>
        </p:nvSpPr>
        <p:spPr/>
        <p:txBody>
          <a:bodyPr/>
          <a:lstStyle/>
          <a:p>
            <a:fld id="{01EFE40D-E08A-464F-96D6-CEB0B2DD69BC}"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557659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Objective:</a:t>
            </a:r>
          </a:p>
          <a:p>
            <a:r>
              <a:rPr lang="en-US" sz="900" b="0" kern="1200" dirty="0" smtClean="0">
                <a:solidFill>
                  <a:schemeClr val="tx1"/>
                </a:solidFill>
                <a:effectLst/>
                <a:latin typeface="Segoe UI Light" pitchFamily="34" charset="0"/>
                <a:ea typeface="+mn-ea"/>
                <a:cs typeface="Segoe UI Light" panose="020B0502040204020203" pitchFamily="34" charset="0"/>
              </a:rPr>
              <a:t>Establish</a:t>
            </a:r>
            <a:r>
              <a:rPr lang="en-US" sz="900" b="0" kern="1200" baseline="0" dirty="0" smtClean="0">
                <a:solidFill>
                  <a:schemeClr val="tx1"/>
                </a:solidFill>
                <a:effectLst/>
                <a:latin typeface="Segoe UI Light" pitchFamily="34" charset="0"/>
                <a:ea typeface="+mn-ea"/>
                <a:cs typeface="Segoe UI Light" panose="020B0502040204020203" pitchFamily="34" charset="0"/>
              </a:rPr>
              <a:t> that the cost reduction benefits that have come from virtualization are coming to an end and IT organizations need look to new innovations associated with operating services in a cloud model in order to realize the next wave of business value.</a:t>
            </a:r>
            <a:endParaRPr lang="en-US" sz="900" b="1" kern="1200" dirty="0" smtClean="0">
              <a:solidFill>
                <a:schemeClr val="tx1"/>
              </a:solidFill>
              <a:effectLst/>
              <a:latin typeface="Segoe UI Light" pitchFamily="34" charset="0"/>
              <a:ea typeface="+mn-ea"/>
              <a:cs typeface="+mn-cs"/>
            </a:endParaRPr>
          </a:p>
          <a:p>
            <a:endParaRPr lang="en-US" sz="900" b="1"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smtClean="0">
                <a:solidFill>
                  <a:schemeClr val="tx1"/>
                </a:solidFill>
                <a:effectLst/>
                <a:latin typeface="Segoe UI Light" pitchFamily="34" charset="0"/>
                <a:ea typeface="+mn-ea"/>
                <a:cs typeface="+mn-cs"/>
              </a:rPr>
              <a:t>Key talking points:</a:t>
            </a:r>
          </a:p>
          <a:p>
            <a:r>
              <a:rPr lang="en-US" sz="900" dirty="0" smtClean="0">
                <a:latin typeface="Segoe UI Light" panose="020B0502040204020203" pitchFamily="34" charset="0"/>
                <a:cs typeface="Segoe UI Light" panose="020B0502040204020203" pitchFamily="34" charset="0"/>
              </a:rPr>
              <a:t>Virtualization has been</a:t>
            </a:r>
            <a:r>
              <a:rPr lang="en-US" sz="900" baseline="0" dirty="0" smtClean="0">
                <a:latin typeface="Segoe UI Light" panose="020B0502040204020203" pitchFamily="34" charset="0"/>
                <a:cs typeface="Segoe UI Light" panose="020B0502040204020203" pitchFamily="34" charset="0"/>
              </a:rPr>
              <a:t> amazing technology for the datacenter, enabling efficiencies and cost savings through increased density and decoupling workloads from physical server hardware. But 10 years later we’re starting to run out of workloads to virtualize leaving businesses wondering where IT should look for the next wave of business value.</a:t>
            </a:r>
          </a:p>
          <a:p>
            <a:endParaRPr lang="en-US" sz="900" baseline="0" dirty="0" smtClean="0">
              <a:latin typeface="Segoe UI Light" panose="020B0502040204020203" pitchFamily="34" charset="0"/>
              <a:cs typeface="Segoe UI Light" panose="020B0502040204020203" pitchFamily="34" charset="0"/>
            </a:endParaRPr>
          </a:p>
          <a:p>
            <a:r>
              <a:rPr lang="en-US" sz="900" baseline="0" dirty="0" smtClean="0">
                <a:latin typeface="Segoe UI Light" panose="020B0502040204020203" pitchFamily="34" charset="0"/>
                <a:cs typeface="Segoe UI Light" panose="020B0502040204020203" pitchFamily="34" charset="0"/>
              </a:rPr>
              <a:t>For the answer, IT needs to look to where the business is investing. Research shows more business departments spending on so-called “shadow IT”; public clouds offering </a:t>
            </a:r>
            <a:r>
              <a:rPr lang="en-US" sz="900" baseline="0" dirty="0" err="1" smtClean="0">
                <a:latin typeface="Segoe UI Light" panose="020B0502040204020203" pitchFamily="34" charset="0"/>
                <a:cs typeface="Segoe UI Light" panose="020B0502040204020203" pitchFamily="34" charset="0"/>
              </a:rPr>
              <a:t>IaaS</a:t>
            </a:r>
            <a:r>
              <a:rPr lang="en-US" sz="900" baseline="0" dirty="0" smtClean="0">
                <a:latin typeface="Segoe UI Light" panose="020B0502040204020203" pitchFamily="34" charset="0"/>
                <a:cs typeface="Segoe UI Light" panose="020B0502040204020203" pitchFamily="34" charset="0"/>
              </a:rPr>
              <a:t> and higher level services through a consumer-style self service provisioning portal that delivers IT resources more rapidly and easily than using the internal IT department. Some organizations already recognize this threat and have chosen to create a new, more agile IT alternative within the organization. Looking higher up the stack, businesses are growing their investment in applications at a much faster rate compared with infrastructure investment.</a:t>
            </a:r>
          </a:p>
          <a:p>
            <a:endParaRPr lang="en-US" sz="900" baseline="0" dirty="0" smtClean="0">
              <a:latin typeface="Segoe UI Light" panose="020B0502040204020203" pitchFamily="34" charset="0"/>
              <a:cs typeface="Segoe UI Light" panose="020B0502040204020203" pitchFamily="34" charset="0"/>
            </a:endParaRPr>
          </a:p>
          <a:p>
            <a:r>
              <a:rPr lang="en-US" sz="900" baseline="0" dirty="0" smtClean="0">
                <a:latin typeface="Segoe UI Light" panose="020B0502040204020203" pitchFamily="34" charset="0"/>
                <a:cs typeface="Segoe UI Light" panose="020B0502040204020203" pitchFamily="34" charset="0"/>
              </a:rPr>
              <a:t>IT organizations need to get back into the game by looking to new innovations that support applications and services that drive the business forward. &lt;click&gt; The good news is that Microsoft has been delivering applications and services in this model in Microsoft Azure for several years and has developed a series of innovations from that experience.</a:t>
            </a:r>
          </a:p>
          <a:p>
            <a:endParaRPr lang="en-US" sz="900" baseline="0" dirty="0" smtClean="0">
              <a:latin typeface="Segoe UI Light" panose="020B0502040204020203" pitchFamily="34" charset="0"/>
              <a:cs typeface="Segoe UI Light" panose="020B0502040204020203" pitchFamily="34" charset="0"/>
            </a:endParaRPr>
          </a:p>
          <a:p>
            <a:r>
              <a:rPr lang="en-US" sz="900" baseline="0" dirty="0" smtClean="0">
                <a:latin typeface="Segoe UI Light" panose="020B0502040204020203" pitchFamily="34" charset="0"/>
                <a:cs typeface="Segoe UI Light" panose="020B0502040204020203" pitchFamily="34" charset="0"/>
              </a:rPr>
              <a:t>Let’s take a look at Azure today.</a:t>
            </a:r>
            <a:endParaRPr lang="en-US" sz="900" dirty="0" smtClean="0">
              <a:latin typeface="Segoe UI Light" panose="020B0502040204020203" pitchFamily="34" charset="0"/>
              <a:cs typeface="Segoe UI Light" panose="020B0502040204020203" pitchFamily="34" charset="0"/>
            </a:endParaRPr>
          </a:p>
          <a:p>
            <a:endParaRPr lang="en-US" sz="900" kern="1200" dirty="0" smtClean="0">
              <a:solidFill>
                <a:schemeClr val="tx1"/>
              </a:solidFill>
              <a:effectLst/>
              <a:latin typeface="Segoe UI Light" pitchFamily="34" charset="0"/>
              <a:ea typeface="+mn-ea"/>
              <a:cs typeface="Segoe UI Light" panose="020B0502040204020203" pitchFamily="34" charset="0"/>
            </a:endParaRPr>
          </a:p>
          <a:p>
            <a:endParaRPr lang="en-US" sz="900" kern="1200" dirty="0" smtClean="0">
              <a:solidFill>
                <a:schemeClr val="tx1"/>
              </a:solidFill>
              <a:effectLst/>
              <a:latin typeface="Segoe UI Light" pitchFamily="34" charset="0"/>
              <a:ea typeface="+mn-ea"/>
              <a:cs typeface="Segoe UI Light" panose="020B0502040204020203" pitchFamily="34" charset="0"/>
            </a:endParaRPr>
          </a:p>
          <a:p>
            <a:endParaRPr lang="en-US" sz="900" kern="1200" dirty="0" smtClean="0">
              <a:solidFill>
                <a:schemeClr val="tx1"/>
              </a:solidFill>
              <a:effectLst/>
              <a:latin typeface="Segoe UI Light" pitchFamily="34" charset="0"/>
              <a:ea typeface="+mn-ea"/>
              <a:cs typeface="Segoe UI Light" panose="020B0502040204020203" pitchFamily="34" charset="0"/>
            </a:endParaRPr>
          </a:p>
          <a:p>
            <a:endParaRPr lang="en-US" sz="900" kern="1200" dirty="0" smtClean="0">
              <a:solidFill>
                <a:schemeClr val="tx1"/>
              </a:solidFill>
              <a:effectLst/>
              <a:latin typeface="Segoe UI Light" pitchFamily="34" charset="0"/>
              <a:ea typeface="+mn-ea"/>
              <a:cs typeface="Segoe UI Light" panose="020B0502040204020203" pitchFamily="34" charset="0"/>
            </a:endParaRPr>
          </a:p>
          <a:p>
            <a:endParaRPr lang="en-US" sz="900" kern="1200" dirty="0" smtClean="0">
              <a:solidFill>
                <a:schemeClr val="tx1"/>
              </a:solidFill>
              <a:effectLst/>
              <a:latin typeface="Segoe UI Light" pitchFamily="34" charset="0"/>
              <a:ea typeface="+mn-ea"/>
              <a:cs typeface="Segoe UI Light" panose="020B0502040204020203" pitchFamily="34" charset="0"/>
            </a:endParaRPr>
          </a:p>
          <a:p>
            <a:endParaRPr lang="en-US" sz="900" kern="1200" dirty="0" smtClean="0">
              <a:solidFill>
                <a:schemeClr val="tx1"/>
              </a:solidFill>
              <a:effectLst/>
              <a:latin typeface="Segoe UI Light" pitchFamily="34" charset="0"/>
              <a:ea typeface="+mn-ea"/>
              <a:cs typeface="Segoe UI Light" panose="020B0502040204020203" pitchFamily="34" charset="0"/>
            </a:endParaRPr>
          </a:p>
          <a:p>
            <a:endParaRPr lang="en-US" sz="900" kern="1200" dirty="0" smtClean="0">
              <a:solidFill>
                <a:schemeClr val="tx1"/>
              </a:solidFill>
              <a:effectLst/>
              <a:latin typeface="Segoe UI Light" pitchFamily="34" charset="0"/>
              <a:ea typeface="+mn-ea"/>
              <a:cs typeface="+mn-cs"/>
            </a:endParaRPr>
          </a:p>
          <a:p>
            <a:r>
              <a:rPr lang="en-US" sz="900" dirty="0" smtClean="0">
                <a:latin typeface="Segoe UI Light" panose="020B0502040204020203" pitchFamily="34" charset="0"/>
                <a:cs typeface="Segoe UI Light" panose="020B0502040204020203" pitchFamily="34" charset="0"/>
              </a:rPr>
              <a:t>Before virtualization IT was considered a cost center thus TCO was the most important attribute for Businesses</a:t>
            </a:r>
          </a:p>
          <a:p>
            <a:endParaRPr lang="en-US" sz="900" dirty="0" smtClean="0">
              <a:latin typeface="Segoe UI Light" panose="020B0502040204020203" pitchFamily="34" charset="0"/>
              <a:cs typeface="Segoe UI Light" panose="020B0502040204020203" pitchFamily="34" charset="0"/>
            </a:endParaRPr>
          </a:p>
          <a:p>
            <a:r>
              <a:rPr lang="en-US" sz="900" dirty="0" smtClean="0">
                <a:latin typeface="Segoe UI Light" panose="020B0502040204020203" pitchFamily="34" charset="0"/>
                <a:cs typeface="Segoe UI Light" panose="020B0502040204020203" pitchFamily="34" charset="0"/>
              </a:rPr>
              <a:t>Virtualization helped IT reduce TCO by consolidation and better utilization of Infrastructure thereby adding value to the business</a:t>
            </a:r>
          </a:p>
          <a:p>
            <a:endParaRPr lang="en-US" sz="900" dirty="0" smtClean="0">
              <a:latin typeface="Segoe UI Light" panose="020B0502040204020203" pitchFamily="34" charset="0"/>
              <a:cs typeface="Segoe UI Light" panose="020B0502040204020203" pitchFamily="34" charset="0"/>
            </a:endParaRPr>
          </a:p>
          <a:p>
            <a:r>
              <a:rPr lang="en-US" sz="900" dirty="0" smtClean="0">
                <a:latin typeface="Segoe UI Light" panose="020B0502040204020203" pitchFamily="34" charset="0"/>
                <a:cs typeface="Segoe UI Light" panose="020B0502040204020203" pitchFamily="34" charset="0"/>
              </a:rPr>
              <a:t>Most of the enterprises have optimized their infrastructure using Virtualization - 70% of all x86 architecture workloads are virtualized *. There is not a lot of scope left for IT to add value through virtualization alone </a:t>
            </a:r>
          </a:p>
          <a:p>
            <a:endParaRPr lang="en-US" sz="900" dirty="0" smtClean="0">
              <a:latin typeface="Segoe UI Light" panose="020B0502040204020203" pitchFamily="34" charset="0"/>
              <a:cs typeface="Segoe UI Light" panose="020B0502040204020203" pitchFamily="34" charset="0"/>
            </a:endParaRPr>
          </a:p>
          <a:p>
            <a:r>
              <a:rPr lang="en-US" sz="900" dirty="0" smtClean="0">
                <a:latin typeface="Segoe UI Light" panose="020B0502040204020203" pitchFamily="34" charset="0"/>
                <a:cs typeface="Segoe UI Light" panose="020B0502040204020203" pitchFamily="34" charset="0"/>
              </a:rPr>
              <a:t>Businesses now want to use this virtualized Infrastructure to power their innovation agenda and TCO, although still important, is second to innovation for Businesses. This has opened a door for IT to provide enormous value to the Business and become part of this innovation agenda</a:t>
            </a:r>
          </a:p>
          <a:p>
            <a:endParaRPr lang="en-US" sz="900" dirty="0" smtClean="0">
              <a:latin typeface="Segoe UI Light" panose="020B0502040204020203" pitchFamily="34" charset="0"/>
              <a:cs typeface="Segoe UI Light" panose="020B0502040204020203" pitchFamily="34" charset="0"/>
            </a:endParaRPr>
          </a:p>
          <a:p>
            <a:r>
              <a:rPr lang="en-US" sz="900" dirty="0" smtClean="0">
                <a:latin typeface="Segoe UI Light" panose="020B0502040204020203" pitchFamily="34" charset="0"/>
                <a:cs typeface="Segoe UI Light" panose="020B0502040204020203" pitchFamily="34" charset="0"/>
              </a:rPr>
              <a:t>This innovation is happen</a:t>
            </a:r>
            <a:r>
              <a:rPr lang="en-US" sz="900" b="1" dirty="0" smtClean="0">
                <a:latin typeface="Segoe UI Light" panose="020B0502040204020203" pitchFamily="34" charset="0"/>
                <a:cs typeface="Segoe UI Light" panose="020B0502040204020203" pitchFamily="34" charset="0"/>
              </a:rPr>
              <a:t>i</a:t>
            </a:r>
            <a:r>
              <a:rPr lang="en-US" sz="900" dirty="0" smtClean="0">
                <a:latin typeface="Segoe UI Light" panose="020B0502040204020203" pitchFamily="34" charset="0"/>
                <a:cs typeface="Segoe UI Light" panose="020B0502040204020203" pitchFamily="34" charset="0"/>
              </a:rPr>
              <a:t>ng through applications and infrastructure optimization alone is insufficient to power this innovation</a:t>
            </a:r>
          </a:p>
          <a:p>
            <a:endParaRPr lang="en-US" sz="900" dirty="0" smtClean="0">
              <a:latin typeface="Segoe UI Light" panose="020B0502040204020203" pitchFamily="34" charset="0"/>
              <a:cs typeface="Segoe UI Light" panose="020B0502040204020203" pitchFamily="34" charset="0"/>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smtClean="0">
                <a:latin typeface="Segoe UI Light" panose="020B0502040204020203" pitchFamily="34" charset="0"/>
                <a:cs typeface="Segoe UI Light" panose="020B0502040204020203" pitchFamily="34" charset="0"/>
              </a:rPr>
              <a:t>Businesses</a:t>
            </a:r>
            <a:r>
              <a:rPr lang="en-US" sz="900" baseline="0" dirty="0" smtClean="0">
                <a:latin typeface="Segoe UI Light" panose="020B0502040204020203" pitchFamily="34" charset="0"/>
                <a:cs typeface="Segoe UI Light" panose="020B0502040204020203" pitchFamily="34" charset="0"/>
              </a:rPr>
              <a:t> are starting to recognize this. </a:t>
            </a:r>
            <a:r>
              <a:rPr lang="en-US" sz="900" dirty="0" smtClean="0">
                <a:latin typeface="Segoe UI Light" panose="020B0502040204020203" pitchFamily="34" charset="0"/>
                <a:cs typeface="Segoe UI Light" panose="020B0502040204020203" pitchFamily="34" charset="0"/>
              </a:rPr>
              <a:t>Spending on Enterprise software and applications is projected to increase by 7.2% CAGR in next 4 years as compared to 4.4% in overall IT spending -- that</a:t>
            </a:r>
            <a:r>
              <a:rPr lang="en-US" sz="900" baseline="0" dirty="0" smtClean="0">
                <a:latin typeface="Segoe UI Light" panose="020B0502040204020203" pitchFamily="34" charset="0"/>
                <a:cs typeface="Segoe UI Light" panose="020B0502040204020203" pitchFamily="34" charset="0"/>
              </a:rPr>
              <a:t> means </a:t>
            </a:r>
            <a:r>
              <a:rPr lang="en-US" sz="900" kern="1200" baseline="0" dirty="0" smtClean="0">
                <a:solidFill>
                  <a:schemeClr val="tx1"/>
                </a:solidFill>
                <a:effectLst/>
                <a:latin typeface="Segoe UI Light" pitchFamily="34" charset="0"/>
                <a:ea typeface="+mn-ea"/>
                <a:cs typeface="+mn-cs"/>
              </a:rPr>
              <a:t>software and application spending is </a:t>
            </a:r>
            <a:r>
              <a:rPr lang="en-US" sz="900" kern="1200" dirty="0" smtClean="0">
                <a:solidFill>
                  <a:schemeClr val="tx1"/>
                </a:solidFill>
                <a:effectLst/>
                <a:latin typeface="Segoe UI Light" pitchFamily="34" charset="0"/>
                <a:ea typeface="+mn-ea"/>
                <a:cs typeface="+mn-cs"/>
              </a:rPr>
              <a:t>projected to grow nearly twice as fast as overall IT spending</a:t>
            </a:r>
            <a:endParaRPr lang="en-US" sz="900" dirty="0" smtClean="0">
              <a:latin typeface="Segoe UI Light" panose="020B0502040204020203" pitchFamily="34" charset="0"/>
              <a:cs typeface="Segoe UI Light" panose="020B0502040204020203" pitchFamily="34" charset="0"/>
            </a:endParaRPr>
          </a:p>
          <a:p>
            <a:endParaRPr lang="en-US" sz="900" dirty="0" smtClean="0">
              <a:latin typeface="Segoe UI Light" panose="020B0502040204020203" pitchFamily="34" charset="0"/>
              <a:cs typeface="Segoe UI Light" panose="020B0502040204020203" pitchFamily="34" charset="0"/>
            </a:endParaRPr>
          </a:p>
          <a:p>
            <a:r>
              <a:rPr lang="en-US" sz="900" dirty="0" smtClean="0">
                <a:latin typeface="Segoe UI Light" panose="020B0502040204020203" pitchFamily="34" charset="0"/>
                <a:cs typeface="Segoe UI Light" panose="020B0502040204020203" pitchFamily="34" charset="0"/>
              </a:rPr>
              <a:t>Datacenters lack the ability to support applications based innovation </a:t>
            </a:r>
          </a:p>
          <a:p>
            <a:endParaRPr lang="en-US" sz="900" dirty="0" smtClean="0">
              <a:latin typeface="Segoe UI Light" panose="020B0502040204020203" pitchFamily="34" charset="0"/>
              <a:cs typeface="Segoe UI Light" panose="020B0502040204020203" pitchFamily="34" charset="0"/>
            </a:endParaRPr>
          </a:p>
          <a:p>
            <a:r>
              <a:rPr lang="en-US" sz="900" dirty="0" smtClean="0">
                <a:latin typeface="Segoe UI Light" panose="020B0502040204020203" pitchFamily="34" charset="0"/>
                <a:cs typeface="Segoe UI Light" panose="020B0502040204020203" pitchFamily="34" charset="0"/>
              </a:rPr>
              <a:t>38% of IT spending is happening outside IT ***. This is projected to grow beyond 50% by 2017 ***</a:t>
            </a:r>
          </a:p>
          <a:p>
            <a:endParaRPr lang="en-US" sz="900" dirty="0" smtClean="0">
              <a:latin typeface="Segoe UI Light" panose="020B0502040204020203" pitchFamily="34" charset="0"/>
              <a:cs typeface="Segoe UI Light" panose="020B0502040204020203" pitchFamily="34" charset="0"/>
            </a:endParaRPr>
          </a:p>
          <a:p>
            <a:r>
              <a:rPr lang="en-US" sz="900" kern="1200" baseline="30000" dirty="0" smtClean="0">
                <a:solidFill>
                  <a:schemeClr val="tx1"/>
                </a:solidFill>
                <a:effectLst/>
                <a:latin typeface="Segoe UI Light" pitchFamily="34" charset="0"/>
                <a:ea typeface="+mn-ea"/>
                <a:cs typeface="+mn-cs"/>
              </a:rPr>
              <a:t>“45% of CIOs have a second, fast, mode of service delivery that complements their rock solid operations”….from Gartner Symposium, Oct 2014</a:t>
            </a:r>
          </a:p>
          <a:p>
            <a:r>
              <a:rPr lang="en-US" sz="900" kern="1200" dirty="0" smtClean="0">
                <a:solidFill>
                  <a:schemeClr val="tx1"/>
                </a:solidFill>
                <a:effectLst/>
                <a:latin typeface="Segoe UI Light" pitchFamily="34" charset="0"/>
                <a:ea typeface="+mn-ea"/>
                <a:cs typeface="+mn-cs"/>
              </a:rPr>
              <a:t>“38% of IT spend is outside IT and growing. Salespeople are going directly to the business - whether you like it or not”….from Gartner Symposium, Oct 2014</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66175"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175"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0DD6517-1363-477A-A525-1F927625F38F}" type="datetime1">
              <a:rPr lang="en-US" smtClean="0">
                <a:solidFill>
                  <a:prstClr val="black"/>
                </a:solidFill>
              </a:rPr>
              <a:pPr/>
              <a:t>2/29/2016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6830304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050" kern="1200" dirty="0" smtClean="0">
                <a:solidFill>
                  <a:schemeClr val="tx1"/>
                </a:solidFill>
                <a:effectLst/>
                <a:latin typeface="Segoe UI Light" pitchFamily="34" charset="0"/>
                <a:ea typeface="+mn-ea"/>
                <a:cs typeface="+mn-cs"/>
              </a:rPr>
              <a:t>Source: http://azure.microsoft.com/en-us/documentation/articles/expressroute-locations/#network-service-provider-nsp-locations</a:t>
            </a:r>
          </a:p>
          <a:p>
            <a:pPr lvl="2"/>
            <a:endParaRPr lang="en-US" sz="1050" kern="1200" dirty="0" smtClean="0">
              <a:solidFill>
                <a:schemeClr val="tx1"/>
              </a:solidFill>
              <a:effectLst/>
              <a:latin typeface="Segoe UI Light" pitchFamily="34" charset="0"/>
              <a:ea typeface="+mn-ea"/>
              <a:cs typeface="+mn-cs"/>
            </a:endParaRPr>
          </a:p>
          <a:p>
            <a:pPr lvl="2"/>
            <a:r>
              <a:rPr lang="en-US" sz="1050" kern="1200" dirty="0" smtClean="0">
                <a:solidFill>
                  <a:schemeClr val="tx1"/>
                </a:solidFill>
                <a:effectLst/>
                <a:latin typeface="Segoe UI Light" pitchFamily="34" charset="0"/>
                <a:ea typeface="+mn-ea"/>
                <a:cs typeface="+mn-cs"/>
              </a:rPr>
              <a:t>CDN Source: https://msdn.microsoft.com/en-us/library/azure/gg680302.aspx</a:t>
            </a:r>
          </a:p>
          <a:p>
            <a:pPr lvl="2"/>
            <a:endParaRPr lang="en-US" sz="1050" kern="1200" dirty="0" smtClean="0">
              <a:solidFill>
                <a:schemeClr val="tx1"/>
              </a:solidFill>
              <a:effectLst/>
              <a:latin typeface="Segoe UI Light" pitchFamily="34" charset="0"/>
              <a:ea typeface="+mn-ea"/>
              <a:cs typeface="+mn-cs"/>
            </a:endParaRPr>
          </a:p>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AT&amp;T</a:t>
            </a:r>
          </a:p>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British Telecom</a:t>
            </a:r>
          </a:p>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Colt</a:t>
            </a:r>
          </a:p>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Internet Initiative Japan Inc.</a:t>
            </a:r>
          </a:p>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Level3</a:t>
            </a:r>
          </a:p>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Orange</a:t>
            </a:r>
          </a:p>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SingTel</a:t>
            </a:r>
          </a:p>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Tata Communications</a:t>
            </a:r>
          </a:p>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Telstra Corporation</a:t>
            </a:r>
          </a:p>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Verizon </a:t>
            </a:r>
          </a:p>
          <a:p>
            <a:pPr defTabSz="932472" fontAlgn="base">
              <a:lnSpc>
                <a:spcPct val="90000"/>
              </a:lnSpc>
              <a:spcBef>
                <a:spcPct val="0"/>
              </a:spcBef>
              <a:spcAft>
                <a:spcPct val="0"/>
              </a:spcAft>
            </a:pPr>
            <a:endParaRPr lang="en-US" sz="1400" dirty="0" smtClean="0">
              <a:gradFill>
                <a:gsLst>
                  <a:gs pos="0">
                    <a:srgbClr val="FFFFFF"/>
                  </a:gs>
                  <a:gs pos="100000">
                    <a:srgbClr val="FFFFFF"/>
                  </a:gs>
                </a:gsLst>
                <a:lin ang="5400000" scaled="0"/>
              </a:gradFill>
              <a:ea typeface="Segoe UI" pitchFamily="34" charset="0"/>
              <a:cs typeface="Segoe UI" pitchFamily="34" charset="0"/>
            </a:endParaRPr>
          </a:p>
          <a:p>
            <a:r>
              <a:rPr lang="en-US" sz="1400" dirty="0" err="1" smtClean="0">
                <a:solidFill>
                  <a:schemeClr val="bg1"/>
                </a:solidFill>
              </a:rPr>
              <a:t>Aryaka</a:t>
            </a:r>
            <a:r>
              <a:rPr lang="en-US" sz="1400" dirty="0" smtClean="0">
                <a:solidFill>
                  <a:schemeClr val="bg1"/>
                </a:solidFill>
              </a:rPr>
              <a:t> </a:t>
            </a:r>
          </a:p>
          <a:p>
            <a:r>
              <a:rPr lang="en-US" sz="1400" dirty="0" smtClean="0">
                <a:solidFill>
                  <a:schemeClr val="bg1"/>
                </a:solidFill>
              </a:rPr>
              <a:t>Colt</a:t>
            </a:r>
          </a:p>
          <a:p>
            <a:r>
              <a:rPr lang="en-US" sz="1400" dirty="0" err="1" smtClean="0">
                <a:solidFill>
                  <a:schemeClr val="bg1"/>
                </a:solidFill>
              </a:rPr>
              <a:t>Equinix</a:t>
            </a:r>
            <a:endParaRPr lang="en-US" sz="1400" dirty="0" smtClean="0">
              <a:solidFill>
                <a:schemeClr val="bg1"/>
              </a:solidFill>
            </a:endParaRPr>
          </a:p>
          <a:p>
            <a:r>
              <a:rPr lang="en-US" sz="1400" dirty="0" err="1" smtClean="0">
                <a:solidFill>
                  <a:schemeClr val="bg1"/>
                </a:solidFill>
              </a:rPr>
              <a:t>InterCloud</a:t>
            </a:r>
            <a:endParaRPr lang="en-US" sz="1400" dirty="0" smtClean="0">
              <a:solidFill>
                <a:schemeClr val="bg1"/>
              </a:solidFill>
            </a:endParaRPr>
          </a:p>
          <a:p>
            <a:r>
              <a:rPr lang="en-US" sz="1400" dirty="0" smtClean="0">
                <a:solidFill>
                  <a:schemeClr val="bg1"/>
                </a:solidFill>
              </a:rPr>
              <a:t>Level3</a:t>
            </a:r>
          </a:p>
          <a:p>
            <a:r>
              <a:rPr lang="en-US" sz="1400" dirty="0" err="1" smtClean="0">
                <a:solidFill>
                  <a:schemeClr val="bg1"/>
                </a:solidFill>
              </a:rPr>
              <a:t>TeleCityGroup</a:t>
            </a:r>
            <a:endParaRPr lang="en-US" sz="1400" dirty="0" smtClean="0">
              <a:solidFill>
                <a:schemeClr val="bg1"/>
              </a:solidFill>
            </a:endParaRPr>
          </a:p>
          <a:p>
            <a:r>
              <a:rPr lang="en-US" sz="1400" dirty="0" err="1" smtClean="0">
                <a:solidFill>
                  <a:schemeClr val="bg1"/>
                </a:solidFill>
              </a:rPr>
              <a:t>Zayo</a:t>
            </a:r>
            <a:endParaRPr lang="en-US" sz="1400" dirty="0" smtClean="0">
              <a:solidFill>
                <a:schemeClr val="bg1"/>
              </a:solidFill>
            </a:endParaRPr>
          </a:p>
          <a:p>
            <a:pPr defTabSz="932472" fontAlgn="base">
              <a:lnSpc>
                <a:spcPct val="90000"/>
              </a:lnSpc>
              <a:spcBef>
                <a:spcPct val="0"/>
              </a:spcBef>
              <a:spcAft>
                <a:spcPct val="0"/>
              </a:spcAft>
            </a:pPr>
            <a:endParaRPr lang="en-US" sz="1400" dirty="0" smtClean="0">
              <a:gradFill>
                <a:gsLst>
                  <a:gs pos="0">
                    <a:srgbClr val="FFFFFF"/>
                  </a:gs>
                  <a:gs pos="100000">
                    <a:srgbClr val="FFFFFF"/>
                  </a:gs>
                </a:gsLst>
                <a:lin ang="5400000" scaled="0"/>
              </a:gradFill>
              <a:ea typeface="Segoe UI" pitchFamily="34" charset="0"/>
              <a:cs typeface="Segoe UI" pitchFamily="34" charset="0"/>
            </a:endParaRPr>
          </a:p>
          <a:p>
            <a:pPr lvl="2"/>
            <a:endParaRPr lang="en-US" sz="1050" kern="1200" dirty="0" smtClean="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341706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latin typeface="Segoe UI Light" pitchFamily="34" charset="0"/>
                <a:ea typeface="+mn-ea"/>
                <a:cs typeface="+mn-cs"/>
              </a:rPr>
              <a:t>Source: http://www.microsoft.com/en-us/server-cloud/cloud-os-network.aspx</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078262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kern="1200" dirty="0" smtClean="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kern="1200" baseline="0" dirty="0" smtClean="0">
                <a:solidFill>
                  <a:schemeClr val="tx1"/>
                </a:solidFill>
                <a:effectLst/>
                <a:latin typeface="Segoe UI Light" pitchFamily="34" charset="0"/>
                <a:ea typeface="ＭＳ Ｐゴシック" charset="0"/>
                <a:cs typeface="ＭＳ Ｐゴシック" charset="0"/>
              </a:rPr>
              <a:t>This is the Key Differentiator – no one else is going to help the customer in their own DC, has a world class public cloud which is also a SaaS platform and has killer SaaS apps as well – Customers want all this – we have it.</a:t>
            </a:r>
          </a:p>
          <a:p>
            <a:pPr lvl="0"/>
            <a:endParaRPr lang="en-US" sz="1400" b="1" kern="1200" dirty="0" smtClean="0">
              <a:solidFill>
                <a:schemeClr val="tx1"/>
              </a:solidFill>
              <a:effectLst/>
              <a:latin typeface="Segoe UI Light" pitchFamily="34" charset="0"/>
              <a:ea typeface="ＭＳ Ｐゴシック" charset="0"/>
              <a:cs typeface="ＭＳ Ｐゴシック" charset="0"/>
            </a:endParaRPr>
          </a:p>
          <a:p>
            <a:pPr lvl="0"/>
            <a:r>
              <a:rPr lang="en-US" sz="1400" b="1" kern="1200" dirty="0" smtClean="0">
                <a:solidFill>
                  <a:schemeClr val="tx1"/>
                </a:solidFill>
                <a:effectLst/>
                <a:latin typeface="Segoe UI Light" pitchFamily="34" charset="0"/>
                <a:ea typeface="ＭＳ Ｐゴシック" charset="0"/>
                <a:cs typeface="ＭＳ Ｐゴシック" charset="0"/>
              </a:rPr>
              <a:t>Key</a:t>
            </a:r>
            <a:r>
              <a:rPr lang="en-US" sz="1400" b="1" kern="1200" baseline="0" dirty="0" smtClean="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Start setting the stage for what is Azure – very high level – it’s IaaS AND PaaS on top of a global DC infra – but it’s just software</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We can/will bring this software stack on-</a:t>
            </a:r>
            <a:r>
              <a:rPr lang="en-US" sz="1400" kern="1200" baseline="0" dirty="0" err="1" smtClean="0">
                <a:solidFill>
                  <a:schemeClr val="tx1"/>
                </a:solidFill>
                <a:effectLst/>
                <a:latin typeface="Segoe UI Light" pitchFamily="34" charset="0"/>
                <a:ea typeface="ＭＳ Ｐゴシック" charset="0"/>
                <a:cs typeface="ＭＳ Ｐゴシック" charset="0"/>
              </a:rPr>
              <a:t>prem</a:t>
            </a:r>
            <a:r>
              <a:rPr lang="en-US" sz="1400" kern="1200" baseline="0" dirty="0" smtClean="0">
                <a:solidFill>
                  <a:schemeClr val="tx1"/>
                </a:solidFill>
                <a:effectLst/>
                <a:latin typeface="Segoe UI Light" pitchFamily="34" charset="0"/>
                <a:ea typeface="ＭＳ Ｐゴシック" charset="0"/>
                <a:cs typeface="ＭＳ Ｐゴシック" charset="0"/>
              </a:rPr>
              <a:t> to help the customer with their own DC challenges</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We have killer SaaS apps that help the customer stop doing things – like running email systems.</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Our Platform is a platform for SaaS – if the customer is an ISV – benefits are building higher value SaaS service and/or keeping the “old” model of selling into the Customer DC…</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Position the Competition – Old Guard on left (IBM, Oracle, HP), Cloud Platform Vendors (AWS, Google) on the right only, Salesforce in the middle (only) – MSFT does it all.</a:t>
            </a:r>
          </a:p>
          <a:p>
            <a:pPr lvl="0"/>
            <a:endParaRPr lang="en-US" dirty="0" smtClean="0"/>
          </a:p>
          <a:p>
            <a:pPr marL="0" marR="0">
              <a:lnSpc>
                <a:spcPct val="107000"/>
              </a:lnSpc>
              <a:spcBef>
                <a:spcPts val="0"/>
              </a:spcBef>
              <a:spcAft>
                <a:spcPts val="800"/>
              </a:spcAft>
            </a:pPr>
            <a:endParaRPr lang="en-US" baseline="0" dirty="0" smtClean="0"/>
          </a:p>
          <a:p>
            <a:pPr marL="0" marR="0">
              <a:lnSpc>
                <a:spcPct val="107000"/>
              </a:lnSpc>
              <a:spcBef>
                <a:spcPts val="0"/>
              </a:spcBef>
              <a:spcAft>
                <a:spcPts val="800"/>
              </a:spcAft>
            </a:pPr>
            <a:r>
              <a:rPr lang="en-US" b="1" baseline="0" dirty="0" smtClean="0"/>
              <a:t>Transition to NEXT Slide:</a:t>
            </a:r>
            <a:r>
              <a:rPr lang="en-US" baseline="0" dirty="0" smtClean="0"/>
              <a:t>  Summary – our strategy is 100% aligned to your strategy – but don’t just take my word for it, let’s see what some key influencers have to say…</a:t>
            </a:r>
            <a:endParaRPr lang="en-US" dirty="0"/>
          </a:p>
        </p:txBody>
      </p:sp>
      <p:sp>
        <p:nvSpPr>
          <p:cNvPr id="4" name="Slide Number Placeholder 3"/>
          <p:cNvSpPr>
            <a:spLocks noGrp="1"/>
          </p:cNvSpPr>
          <p:nvPr>
            <p:ph type="sldNum" sz="quarter" idx="10"/>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479F4C87-FB7D-43F3-B88E-0454CBFB0A9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8230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kern="1200" dirty="0" smtClean="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kern="1200" baseline="0" dirty="0" smtClean="0">
                <a:solidFill>
                  <a:schemeClr val="tx1"/>
                </a:solidFill>
                <a:effectLst/>
                <a:latin typeface="Segoe UI Light" pitchFamily="34" charset="0"/>
                <a:ea typeface="ＭＳ Ｐゴシック" charset="0"/>
                <a:cs typeface="ＭＳ Ｐゴシック" charset="0"/>
              </a:rPr>
              <a:t>This is the Key Differentiator – no one else is going to help the customer in their own DC, has a world class public cloud which is also a SaaS platform and has killer SaaS apps as well – Customers want all this – we have it.</a:t>
            </a:r>
          </a:p>
          <a:p>
            <a:pPr lvl="0"/>
            <a:endParaRPr lang="en-US" sz="1400" b="1" kern="1200" dirty="0" smtClean="0">
              <a:solidFill>
                <a:schemeClr val="tx1"/>
              </a:solidFill>
              <a:effectLst/>
              <a:latin typeface="Segoe UI Light" pitchFamily="34" charset="0"/>
              <a:ea typeface="ＭＳ Ｐゴシック" charset="0"/>
              <a:cs typeface="ＭＳ Ｐゴシック" charset="0"/>
            </a:endParaRPr>
          </a:p>
          <a:p>
            <a:pPr lvl="0"/>
            <a:r>
              <a:rPr lang="en-US" sz="1400" b="1" kern="1200" dirty="0" smtClean="0">
                <a:solidFill>
                  <a:schemeClr val="tx1"/>
                </a:solidFill>
                <a:effectLst/>
                <a:latin typeface="Segoe UI Light" pitchFamily="34" charset="0"/>
                <a:ea typeface="ＭＳ Ｐゴシック" charset="0"/>
                <a:cs typeface="ＭＳ Ｐゴシック" charset="0"/>
              </a:rPr>
              <a:t>Key</a:t>
            </a:r>
            <a:r>
              <a:rPr lang="en-US" sz="1400" b="1" kern="1200" baseline="0" dirty="0" smtClean="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Start setting the stage for what is Azure – very high level – it’s IaaS AND PaaS on top of a global DC infra – but it’s just software</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We can/will bring this software stack on-</a:t>
            </a:r>
            <a:r>
              <a:rPr lang="en-US" sz="1400" kern="1200" baseline="0" dirty="0" err="1" smtClean="0">
                <a:solidFill>
                  <a:schemeClr val="tx1"/>
                </a:solidFill>
                <a:effectLst/>
                <a:latin typeface="Segoe UI Light" pitchFamily="34" charset="0"/>
                <a:ea typeface="ＭＳ Ｐゴシック" charset="0"/>
                <a:cs typeface="ＭＳ Ｐゴシック" charset="0"/>
              </a:rPr>
              <a:t>prem</a:t>
            </a:r>
            <a:r>
              <a:rPr lang="en-US" sz="1400" kern="1200" baseline="0" dirty="0" smtClean="0">
                <a:solidFill>
                  <a:schemeClr val="tx1"/>
                </a:solidFill>
                <a:effectLst/>
                <a:latin typeface="Segoe UI Light" pitchFamily="34" charset="0"/>
                <a:ea typeface="ＭＳ Ｐゴシック" charset="0"/>
                <a:cs typeface="ＭＳ Ｐゴシック" charset="0"/>
              </a:rPr>
              <a:t> to help the customer with their own DC challenges</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We have killer SaaS apps that help the customer stop doing things – like running email systems.</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Our Platform is a platform for SaaS – if the customer is an ISV – benefits are building higher value SaaS service and/or keeping the “old” model of selling into the Customer DC…</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Position the Competition – Old Guard on left (IBM, Oracle, HP), Cloud Platform Vendors (AWS, Google) on the right only, Salesforce in the middle (only) – MSFT does it all.</a:t>
            </a:r>
          </a:p>
          <a:p>
            <a:pPr lvl="0"/>
            <a:endParaRPr lang="en-US" dirty="0" smtClean="0"/>
          </a:p>
          <a:p>
            <a:pPr marL="0" marR="0">
              <a:lnSpc>
                <a:spcPct val="107000"/>
              </a:lnSpc>
              <a:spcBef>
                <a:spcPts val="0"/>
              </a:spcBef>
              <a:spcAft>
                <a:spcPts val="800"/>
              </a:spcAft>
            </a:pPr>
            <a:endParaRPr lang="en-US" baseline="0" dirty="0" smtClean="0"/>
          </a:p>
          <a:p>
            <a:pPr marL="0" marR="0">
              <a:lnSpc>
                <a:spcPct val="107000"/>
              </a:lnSpc>
              <a:spcBef>
                <a:spcPts val="0"/>
              </a:spcBef>
              <a:spcAft>
                <a:spcPts val="800"/>
              </a:spcAft>
            </a:pPr>
            <a:r>
              <a:rPr lang="en-US" b="1" baseline="0" dirty="0" smtClean="0"/>
              <a:t>Transition to NEXT Slide:</a:t>
            </a:r>
            <a:r>
              <a:rPr lang="en-US" baseline="0" dirty="0" smtClean="0"/>
              <a:t>  Summary – our strategy is 100% aligned to your strategy – but don’t just take my word for it, let’s see what some key influencers have to say…</a:t>
            </a:r>
            <a:endParaRPr lang="en-US" dirty="0"/>
          </a:p>
        </p:txBody>
      </p:sp>
      <p:sp>
        <p:nvSpPr>
          <p:cNvPr id="4" name="Slide Number Placeholder 3"/>
          <p:cNvSpPr>
            <a:spLocks noGrp="1"/>
          </p:cNvSpPr>
          <p:nvPr>
            <p:ph type="sldNum" sz="quarter" idx="10"/>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479F4C87-FB7D-43F3-B88E-0454CBFB0A9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8282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19"/>
              </a:spcAft>
            </a:pPr>
            <a:r>
              <a:rPr lang="en-US" dirty="0" smtClean="0"/>
              <a:t>http://searchaws.techtarget.com/news/4500248191/Amazon-transparency-report-fails-to-quell-AWS-concerns</a:t>
            </a:r>
          </a:p>
          <a:p>
            <a:pPr>
              <a:lnSpc>
                <a:spcPct val="115000"/>
              </a:lnSpc>
              <a:spcAft>
                <a:spcPts val="1019"/>
              </a:spcAft>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49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kern="1200" dirty="0" smtClean="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kern="1200" baseline="0" dirty="0" smtClean="0">
                <a:solidFill>
                  <a:schemeClr val="tx1"/>
                </a:solidFill>
                <a:effectLst/>
                <a:latin typeface="Segoe UI Light" pitchFamily="34" charset="0"/>
                <a:ea typeface="ＭＳ Ｐゴシック" charset="0"/>
                <a:cs typeface="ＭＳ Ｐゴシック" charset="0"/>
              </a:rPr>
              <a:t>You customer/audience is interested in Azure BUT they also have a data center to run today – you are trying to setup that you understand they have many challenges running their own data center and that they need help to do this that goes beyond virtualization – which was a good step.  You also want to setup the Public Cloud and SaaS pillars because the combination of Private Cloud + Public Cloud + SaaS is THE Microsoft all up differentiator against ALL competitors.</a:t>
            </a:r>
          </a:p>
          <a:p>
            <a:pPr lvl="0"/>
            <a:endParaRPr lang="en-US" sz="1400" b="1" kern="1200" dirty="0" smtClean="0">
              <a:solidFill>
                <a:schemeClr val="tx1"/>
              </a:solidFill>
              <a:effectLst/>
              <a:latin typeface="Segoe UI Light" pitchFamily="34" charset="0"/>
              <a:ea typeface="ＭＳ Ｐゴシック" charset="0"/>
              <a:cs typeface="ＭＳ Ｐゴシック" charset="0"/>
            </a:endParaRPr>
          </a:p>
          <a:p>
            <a:pPr lvl="0"/>
            <a:r>
              <a:rPr lang="en-US" sz="1400" b="1" kern="1200" dirty="0" smtClean="0">
                <a:solidFill>
                  <a:schemeClr val="tx1"/>
                </a:solidFill>
                <a:effectLst/>
                <a:latin typeface="Segoe UI Light" pitchFamily="34" charset="0"/>
                <a:ea typeface="ＭＳ Ｐゴシック" charset="0"/>
                <a:cs typeface="ＭＳ Ｐゴシック" charset="0"/>
              </a:rPr>
              <a:t>Key</a:t>
            </a:r>
            <a:r>
              <a:rPr lang="en-US" sz="1400" b="1" kern="1200" baseline="0" dirty="0" smtClean="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You have a large DC investment – you have moved to a highly virtualized DC – but not getting all the benefits you expected</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You are looking at Public Cloud – this is the moment to cover the Cloud Business Model – (1) You pay for what you use (2) You can change your mind</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This business model changes OUR relationship – we have to make great stuff or you will stop using it AND we have to help you adopt and consume or our sales people don’t get paid – we are in this together…!</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SaaS is MASSIVE – lot’s of opportunity to STOP running app infrastructure – O365 and </a:t>
            </a:r>
            <a:r>
              <a:rPr lang="en-US" sz="1400" kern="1200" baseline="0" dirty="0" err="1" smtClean="0">
                <a:solidFill>
                  <a:schemeClr val="tx1"/>
                </a:solidFill>
                <a:effectLst/>
                <a:latin typeface="Segoe UI Light" pitchFamily="34" charset="0"/>
                <a:ea typeface="ＭＳ Ｐゴシック" charset="0"/>
                <a:cs typeface="ＭＳ Ｐゴシック" charset="0"/>
              </a:rPr>
              <a:t>SalesForce</a:t>
            </a:r>
            <a:r>
              <a:rPr lang="en-US" sz="1400" kern="1200" baseline="0" dirty="0" smtClean="0">
                <a:solidFill>
                  <a:schemeClr val="tx1"/>
                </a:solidFill>
                <a:effectLst/>
                <a:latin typeface="Segoe UI Light" pitchFamily="34" charset="0"/>
                <a:ea typeface="ＭＳ Ｐゴシック" charset="0"/>
                <a:cs typeface="ＭＳ Ｐゴシック" charset="0"/>
              </a:rPr>
              <a:t> – multi-billion $ businesses – proven..!</a:t>
            </a:r>
            <a:endParaRPr lang="en-US" dirty="0" smtClean="0"/>
          </a:p>
          <a:p>
            <a:pPr marL="0" marR="0">
              <a:lnSpc>
                <a:spcPct val="107000"/>
              </a:lnSpc>
              <a:spcBef>
                <a:spcPts val="0"/>
              </a:spcBef>
              <a:spcAft>
                <a:spcPts val="800"/>
              </a:spcAft>
            </a:pPr>
            <a:endParaRPr lang="en-US" baseline="0" dirty="0" smtClean="0"/>
          </a:p>
          <a:p>
            <a:pPr marL="0" marR="0">
              <a:lnSpc>
                <a:spcPct val="107000"/>
              </a:lnSpc>
              <a:spcBef>
                <a:spcPts val="0"/>
              </a:spcBef>
              <a:spcAft>
                <a:spcPts val="800"/>
              </a:spcAft>
            </a:pPr>
            <a:r>
              <a:rPr lang="en-US" b="1" baseline="0" dirty="0" smtClean="0"/>
              <a:t>Transition to NEXT Slide:</a:t>
            </a:r>
            <a:r>
              <a:rPr lang="en-US" baseline="0" dirty="0" smtClean="0"/>
              <a:t>  So, how can Microsoft help..?  What’s our strategy and how are we different to everyone else…?</a:t>
            </a:r>
            <a:endParaRPr lang="en-US" dirty="0" smtClean="0"/>
          </a:p>
        </p:txBody>
      </p:sp>
      <p:sp>
        <p:nvSpPr>
          <p:cNvPr id="4" name="Slide Number Placeholder 3"/>
          <p:cNvSpPr>
            <a:spLocks noGrp="1"/>
          </p:cNvSpPr>
          <p:nvPr>
            <p:ph type="sldNum" sz="quarter" idx="10"/>
          </p:nvPr>
        </p:nvSpPr>
        <p:spPr/>
        <p:txBody>
          <a:bodyPr/>
          <a:lstStyle/>
          <a:p>
            <a:fld id="{479F4C87-FB7D-43F3-B88E-0454CBFB0A9C}" type="slidenum">
              <a:rPr lang="en-US">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158285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kern="1200" dirty="0" smtClean="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kern="1200" baseline="0" dirty="0" smtClean="0">
                <a:solidFill>
                  <a:schemeClr val="tx1"/>
                </a:solidFill>
                <a:effectLst/>
                <a:latin typeface="Segoe UI Light" pitchFamily="34" charset="0"/>
                <a:ea typeface="ＭＳ Ｐゴシック" charset="0"/>
                <a:cs typeface="ＭＳ Ｐゴシック" charset="0"/>
              </a:rPr>
              <a:t>This is the Key Differentiator – no one else is going to help the customer in their own DC, has a world class public cloud which is also a SaaS platform and has killer SaaS apps as well – Customers want all this – we have it.</a:t>
            </a:r>
          </a:p>
          <a:p>
            <a:pPr lvl="0"/>
            <a:endParaRPr lang="en-US" sz="1400" b="1" kern="1200" dirty="0" smtClean="0">
              <a:solidFill>
                <a:schemeClr val="tx1"/>
              </a:solidFill>
              <a:effectLst/>
              <a:latin typeface="Segoe UI Light" pitchFamily="34" charset="0"/>
              <a:ea typeface="ＭＳ Ｐゴシック" charset="0"/>
              <a:cs typeface="ＭＳ Ｐゴシック" charset="0"/>
            </a:endParaRPr>
          </a:p>
          <a:p>
            <a:pPr lvl="0"/>
            <a:r>
              <a:rPr lang="en-US" sz="1400" b="1" kern="1200" dirty="0" smtClean="0">
                <a:solidFill>
                  <a:schemeClr val="tx1"/>
                </a:solidFill>
                <a:effectLst/>
                <a:latin typeface="Segoe UI Light" pitchFamily="34" charset="0"/>
                <a:ea typeface="ＭＳ Ｐゴシック" charset="0"/>
                <a:cs typeface="ＭＳ Ｐゴシック" charset="0"/>
              </a:rPr>
              <a:t>Key</a:t>
            </a:r>
            <a:r>
              <a:rPr lang="en-US" sz="1400" b="1" kern="1200" baseline="0" dirty="0" smtClean="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Start setting the stage for what is Azure – very high level – it’s IaaS AND PaaS on top of a global DC infra – but it’s just software</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We can/will bring this software stack on-</a:t>
            </a:r>
            <a:r>
              <a:rPr lang="en-US" sz="1400" kern="1200" baseline="0" dirty="0" err="1" smtClean="0">
                <a:solidFill>
                  <a:schemeClr val="tx1"/>
                </a:solidFill>
                <a:effectLst/>
                <a:latin typeface="Segoe UI Light" pitchFamily="34" charset="0"/>
                <a:ea typeface="ＭＳ Ｐゴシック" charset="0"/>
                <a:cs typeface="ＭＳ Ｐゴシック" charset="0"/>
              </a:rPr>
              <a:t>prem</a:t>
            </a:r>
            <a:r>
              <a:rPr lang="en-US" sz="1400" kern="1200" baseline="0" dirty="0" smtClean="0">
                <a:solidFill>
                  <a:schemeClr val="tx1"/>
                </a:solidFill>
                <a:effectLst/>
                <a:latin typeface="Segoe UI Light" pitchFamily="34" charset="0"/>
                <a:ea typeface="ＭＳ Ｐゴシック" charset="0"/>
                <a:cs typeface="ＭＳ Ｐゴシック" charset="0"/>
              </a:rPr>
              <a:t> to help the customer with their own DC challenges</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We have killer SaaS apps that help the customer stop doing things – like running email systems.</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Our Platform is a platform for SaaS – if the customer is an ISV – benefits are building higher value SaaS service and/or keeping the “old” model of selling into the Customer DC…</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Position the Competition – Old Guard on left (IBM, Oracle, HP), Cloud Platform Vendors (AWS, Google) on the right only, Salesforce in the middle (only) – MSFT does it all.</a:t>
            </a:r>
          </a:p>
          <a:p>
            <a:pPr lvl="0"/>
            <a:endParaRPr lang="en-US" dirty="0" smtClean="0"/>
          </a:p>
          <a:p>
            <a:pPr marL="0" marR="0">
              <a:lnSpc>
                <a:spcPct val="107000"/>
              </a:lnSpc>
              <a:spcBef>
                <a:spcPts val="0"/>
              </a:spcBef>
              <a:spcAft>
                <a:spcPts val="800"/>
              </a:spcAft>
            </a:pPr>
            <a:endParaRPr lang="en-US" baseline="0" dirty="0" smtClean="0"/>
          </a:p>
          <a:p>
            <a:pPr marL="0" marR="0">
              <a:lnSpc>
                <a:spcPct val="107000"/>
              </a:lnSpc>
              <a:spcBef>
                <a:spcPts val="0"/>
              </a:spcBef>
              <a:spcAft>
                <a:spcPts val="800"/>
              </a:spcAft>
            </a:pPr>
            <a:r>
              <a:rPr lang="en-US" b="1" baseline="0" dirty="0" smtClean="0"/>
              <a:t>Transition to NEXT Slide:</a:t>
            </a:r>
            <a:r>
              <a:rPr lang="en-US" baseline="0" dirty="0" smtClean="0"/>
              <a:t>  Summary – our strategy is 100% aligned to your strategy – but don’t just take my word for it, let’s see what some key influencers have to say…</a:t>
            </a:r>
            <a:endParaRPr lang="en-US" dirty="0"/>
          </a:p>
        </p:txBody>
      </p:sp>
      <p:sp>
        <p:nvSpPr>
          <p:cNvPr id="4" name="Slide Number Placeholder 3"/>
          <p:cNvSpPr>
            <a:spLocks noGrp="1"/>
          </p:cNvSpPr>
          <p:nvPr>
            <p:ph type="sldNum" sz="quarter" idx="10"/>
          </p:nvPr>
        </p:nvSpPr>
        <p:spPr/>
        <p:txBody>
          <a:bodyPr/>
          <a:lstStyle/>
          <a:p>
            <a:fld id="{479F4C87-FB7D-43F3-B88E-0454CBFB0A9C}" type="slidenum">
              <a:rPr lang="en-US">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792466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Segoe UI Light" pitchFamily="34" charset="0"/>
                <a:ea typeface="ＭＳ Ｐゴシック" charset="0"/>
                <a:cs typeface="ＭＳ Ｐゴシック" charset="0"/>
              </a:rPr>
              <a:t>Extra weight to tell the story of our unique strategy – IMPORTANT – you are not selling a product or even a platform – you are really selling a long term vision – and you have to sell this high up.</a:t>
            </a:r>
          </a:p>
          <a:p>
            <a:pPr lvl="0"/>
            <a:endParaRPr lang="en-US" sz="1200" b="1" kern="1200" dirty="0" smtClean="0">
              <a:solidFill>
                <a:schemeClr val="tx1"/>
              </a:solidFill>
              <a:effectLst/>
              <a:latin typeface="Segoe UI Light" pitchFamily="34" charset="0"/>
              <a:ea typeface="ＭＳ Ｐゴシック" charset="0"/>
              <a:cs typeface="ＭＳ Ｐゴシック" charset="0"/>
            </a:endParaRPr>
          </a:p>
          <a:p>
            <a:pPr lvl="0"/>
            <a:r>
              <a:rPr lang="en-US" sz="1200" b="1" kern="1200" dirty="0" smtClean="0">
                <a:solidFill>
                  <a:schemeClr val="tx1"/>
                </a:solidFill>
                <a:effectLst/>
                <a:latin typeface="Segoe UI Light" pitchFamily="34" charset="0"/>
                <a:ea typeface="ＭＳ Ｐゴシック" charset="0"/>
                <a:cs typeface="ＭＳ Ｐゴシック" charset="0"/>
              </a:rPr>
              <a:t>Key</a:t>
            </a:r>
            <a:r>
              <a:rPr lang="en-US" sz="1200" b="1" kern="1200" baseline="0" dirty="0" smtClean="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200" kern="1200" baseline="0" dirty="0" smtClean="0">
                <a:solidFill>
                  <a:schemeClr val="tx1"/>
                </a:solidFill>
                <a:effectLst/>
                <a:latin typeface="Segoe UI Light" pitchFamily="34" charset="0"/>
                <a:ea typeface="ＭＳ Ｐゴシック" charset="0"/>
                <a:cs typeface="ＭＳ Ｐゴシック" charset="0"/>
              </a:rPr>
              <a:t>Don’t go into any detail here, don’t get drawn into any specific MQ</a:t>
            </a:r>
          </a:p>
          <a:p>
            <a:pPr marL="171450" lvl="0" indent="-171450">
              <a:buFont typeface="Arial" panose="020B0604020202020204" pitchFamily="34" charset="0"/>
              <a:buChar char="•"/>
            </a:pPr>
            <a:r>
              <a:rPr lang="en-US" sz="1200" kern="1200" baseline="0" dirty="0" smtClean="0">
                <a:solidFill>
                  <a:schemeClr val="tx1"/>
                </a:solidFill>
                <a:effectLst/>
                <a:latin typeface="Segoe UI Light" pitchFamily="34" charset="0"/>
                <a:ea typeface="ＭＳ Ｐゴシック" charset="0"/>
                <a:cs typeface="ＭＳ Ｐゴシック" charset="0"/>
              </a:rPr>
              <a:t>MAIN POINT – MSFT continues to innovate – we are a true software and platform company and we have been doing this for 30 years (this is a dig at AWS mainly)</a:t>
            </a:r>
          </a:p>
          <a:p>
            <a:pPr marL="171450" lvl="0" indent="-171450">
              <a:buFont typeface="Arial" panose="020B0604020202020204" pitchFamily="34" charset="0"/>
              <a:buChar char="•"/>
            </a:pPr>
            <a:r>
              <a:rPr lang="en-US" sz="1200" kern="1200" baseline="0" dirty="0" smtClean="0">
                <a:solidFill>
                  <a:schemeClr val="tx1"/>
                </a:solidFill>
                <a:effectLst/>
                <a:latin typeface="Segoe UI Light" pitchFamily="34" charset="0"/>
                <a:ea typeface="ＭＳ Ｐゴシック" charset="0"/>
                <a:cs typeface="ＭＳ Ｐゴシック" charset="0"/>
              </a:rPr>
              <a:t>We are persistent – we strive but don’t always succeed to be the leader (be humble, but land that we have long term horizons, we will be there, we don’t back away from hard problems)</a:t>
            </a:r>
          </a:p>
          <a:p>
            <a:pPr lvl="0"/>
            <a:endParaRPr lang="en-US" sz="1200" kern="1200" dirty="0" smtClean="0">
              <a:solidFill>
                <a:schemeClr val="tx1"/>
              </a:solidFill>
              <a:effectLst/>
              <a:latin typeface="Segoe UI Light" pitchFamily="34" charset="0"/>
              <a:ea typeface="ＭＳ Ｐゴシック" charset="0"/>
              <a:cs typeface="ＭＳ Ｐゴシック" charset="0"/>
            </a:endParaRPr>
          </a:p>
          <a:p>
            <a:pPr marL="0" marR="0">
              <a:lnSpc>
                <a:spcPct val="107000"/>
              </a:lnSpc>
              <a:spcBef>
                <a:spcPts val="0"/>
              </a:spcBef>
              <a:spcAft>
                <a:spcPts val="800"/>
              </a:spcAft>
            </a:pPr>
            <a:r>
              <a:rPr lang="en-US" b="1" baseline="0" dirty="0" smtClean="0"/>
              <a:t>Transition to NEXT Slide:</a:t>
            </a:r>
            <a:r>
              <a:rPr lang="en-US" baseline="0" dirty="0" smtClean="0"/>
              <a:t>  So let’s start understanding in more detail WHAT is Azure.</a:t>
            </a:r>
            <a:endParaRPr lang="en-US" dirty="0" smtClean="0"/>
          </a:p>
        </p:txBody>
      </p:sp>
      <p:sp>
        <p:nvSpPr>
          <p:cNvPr id="4" name="Slide Number Placeholder 3"/>
          <p:cNvSpPr>
            <a:spLocks noGrp="1"/>
          </p:cNvSpPr>
          <p:nvPr>
            <p:ph type="sldNum" sz="quarter" idx="10"/>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887BCD0E-FB0F-E648-8716-8564F68CB8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425"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2844999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lvl="0"/>
            <a:r>
              <a:rPr lang="en-US" sz="1200" b="1" kern="1200" dirty="0" smtClean="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Segoe UI Light" pitchFamily="34" charset="0"/>
                <a:ea typeface="ＭＳ Ｐゴシック" charset="0"/>
                <a:cs typeface="ＭＳ Ｐゴシック" charset="0"/>
              </a:rPr>
              <a:t>This is SUCH a big investment – it’s a game for only very few.  It’s not new for us – we have been doing this for our own services and our consumer/web properties for 20+ years</a:t>
            </a:r>
          </a:p>
          <a:p>
            <a:pPr lvl="0"/>
            <a:endParaRPr lang="en-US" sz="1200" b="1" kern="1200" dirty="0" smtClean="0">
              <a:solidFill>
                <a:schemeClr val="tx1"/>
              </a:solidFill>
              <a:effectLst/>
              <a:latin typeface="Segoe UI Light" pitchFamily="34" charset="0"/>
              <a:ea typeface="ＭＳ Ｐゴシック" charset="0"/>
              <a:cs typeface="ＭＳ Ｐゴシック" charset="0"/>
            </a:endParaRPr>
          </a:p>
          <a:p>
            <a:pPr lvl="0"/>
            <a:r>
              <a:rPr lang="en-US" sz="1200" b="1" kern="1200" dirty="0" smtClean="0">
                <a:solidFill>
                  <a:schemeClr val="tx1"/>
                </a:solidFill>
                <a:effectLst/>
                <a:latin typeface="Segoe UI Light" pitchFamily="34" charset="0"/>
                <a:ea typeface="ＭＳ Ｐゴシック" charset="0"/>
                <a:cs typeface="ＭＳ Ｐゴシック" charset="0"/>
              </a:rPr>
              <a:t>Key</a:t>
            </a:r>
            <a:r>
              <a:rPr lang="en-US" sz="1200" b="1" kern="1200" baseline="0" dirty="0" smtClean="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200" kern="1200" baseline="0" dirty="0" smtClean="0">
                <a:solidFill>
                  <a:schemeClr val="tx1"/>
                </a:solidFill>
                <a:effectLst/>
                <a:latin typeface="Segoe UI Light" pitchFamily="34" charset="0"/>
                <a:ea typeface="ＭＳ Ｐゴシック" charset="0"/>
                <a:cs typeface="ＭＳ Ｐゴシック" charset="0"/>
              </a:rPr>
              <a:t>Where are we – EVERYWHERE…!</a:t>
            </a:r>
          </a:p>
          <a:p>
            <a:pPr marL="171450" lvl="0" indent="-171450">
              <a:buFont typeface="Arial" panose="020B0604020202020204" pitchFamily="34" charset="0"/>
              <a:buChar char="•"/>
            </a:pPr>
            <a:r>
              <a:rPr lang="en-US" sz="1200" kern="1200" baseline="0" dirty="0" smtClean="0">
                <a:solidFill>
                  <a:schemeClr val="tx1"/>
                </a:solidFill>
                <a:effectLst/>
                <a:latin typeface="Segoe UI Light" pitchFamily="34" charset="0"/>
                <a:ea typeface="ＭＳ Ｐゴシック" charset="0"/>
                <a:cs typeface="ＭＳ Ｐゴシック" charset="0"/>
              </a:rPr>
              <a:t>How big is this - $15+ B and counting – this is serious, we continue to bet big and you can count on us</a:t>
            </a:r>
          </a:p>
          <a:p>
            <a:pPr marL="171450" lvl="0" indent="-171450">
              <a:buFont typeface="Arial" panose="020B0604020202020204" pitchFamily="34" charset="0"/>
              <a:buChar char="•"/>
            </a:pPr>
            <a:r>
              <a:rPr lang="en-US" sz="1200" kern="1200" baseline="0" dirty="0" smtClean="0">
                <a:solidFill>
                  <a:schemeClr val="tx1"/>
                </a:solidFill>
                <a:effectLst/>
                <a:latin typeface="Segoe UI Light" pitchFamily="34" charset="0"/>
                <a:ea typeface="ＭＳ Ｐゴシック" charset="0"/>
                <a:cs typeface="ＭＳ Ｐゴシック" charset="0"/>
              </a:rPr>
              <a:t>Talk about DC innovation – DC Efficiency and Gen 5 data centers.  </a:t>
            </a:r>
          </a:p>
          <a:p>
            <a:pPr marL="171450" lvl="0" indent="-171450">
              <a:buFont typeface="Arial" panose="020B0604020202020204" pitchFamily="34" charset="0"/>
              <a:buChar char="•"/>
            </a:pPr>
            <a:r>
              <a:rPr lang="en-US" sz="1200" kern="1200" baseline="0" dirty="0" smtClean="0">
                <a:solidFill>
                  <a:schemeClr val="tx1"/>
                </a:solidFill>
                <a:effectLst/>
                <a:latin typeface="Segoe UI Light" pitchFamily="34" charset="0"/>
                <a:ea typeface="ＭＳ Ｐゴシック" charset="0"/>
                <a:cs typeface="ＭＳ Ｐゴシック" charset="0"/>
              </a:rPr>
              <a:t>Scale – at this scale you do get efficiencies – the main one being POWER</a:t>
            </a:r>
          </a:p>
          <a:p>
            <a:pPr marL="171450" lvl="0" indent="-171450">
              <a:buFont typeface="Arial" panose="020B0604020202020204" pitchFamily="34" charset="0"/>
              <a:buChar char="•"/>
            </a:pPr>
            <a:r>
              <a:rPr lang="en-US" sz="1200" kern="1200" baseline="0" dirty="0" smtClean="0">
                <a:solidFill>
                  <a:schemeClr val="tx1"/>
                </a:solidFill>
                <a:effectLst/>
                <a:latin typeface="Segoe UI Light" pitchFamily="34" charset="0"/>
                <a:ea typeface="ＭＳ Ｐゴシック" charset="0"/>
                <a:cs typeface="ＭＳ Ｐゴシック" charset="0"/>
              </a:rPr>
              <a:t>Remember our “strategy” – we will be in the major places, but not everywhere – we have Azure Stack/</a:t>
            </a:r>
            <a:r>
              <a:rPr lang="en-US" sz="1200" kern="1200" baseline="0" dirty="0" err="1" smtClean="0">
                <a:solidFill>
                  <a:schemeClr val="tx1"/>
                </a:solidFill>
                <a:effectLst/>
                <a:latin typeface="Segoe UI Light" pitchFamily="34" charset="0"/>
                <a:ea typeface="ＭＳ Ｐゴシック" charset="0"/>
                <a:cs typeface="ＭＳ Ｐゴシック" charset="0"/>
              </a:rPr>
              <a:t>Hosters</a:t>
            </a:r>
            <a:r>
              <a:rPr lang="en-US" sz="1200" kern="1200" baseline="0" dirty="0" smtClean="0">
                <a:solidFill>
                  <a:schemeClr val="tx1"/>
                </a:solidFill>
                <a:effectLst/>
                <a:latin typeface="Segoe UI Light" pitchFamily="34" charset="0"/>
                <a:ea typeface="ＭＳ Ｐゴシック" charset="0"/>
                <a:cs typeface="ＭＳ Ｐゴシック" charset="0"/>
              </a:rPr>
              <a:t> for that.</a:t>
            </a:r>
          </a:p>
          <a:p>
            <a:pPr marL="0" marR="0">
              <a:lnSpc>
                <a:spcPct val="107000"/>
              </a:lnSpc>
              <a:spcBef>
                <a:spcPts val="0"/>
              </a:spcBef>
              <a:spcAft>
                <a:spcPts val="800"/>
              </a:spcAft>
            </a:pPr>
            <a:endParaRPr lang="en-US" sz="1200" baseline="0" dirty="0" smtClean="0"/>
          </a:p>
          <a:p>
            <a:pPr marL="0" marR="0">
              <a:lnSpc>
                <a:spcPct val="107000"/>
              </a:lnSpc>
              <a:spcBef>
                <a:spcPts val="0"/>
              </a:spcBef>
              <a:spcAft>
                <a:spcPts val="800"/>
              </a:spcAft>
            </a:pPr>
            <a:r>
              <a:rPr lang="en-US" sz="1200" b="1" baseline="0" dirty="0" smtClean="0"/>
              <a:t>Transition to NEXT Slide:</a:t>
            </a:r>
            <a:r>
              <a:rPr lang="en-US" sz="1200" baseline="0" dirty="0" smtClean="0"/>
              <a:t>  This is the physical infrastructure that Azure sits on, now lets talk about Azure the PLATFORM</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6856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2/29/2016 2:01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478487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kern="1200" dirty="0" smtClean="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kern="1200" baseline="0" dirty="0" smtClean="0">
                <a:solidFill>
                  <a:schemeClr val="tx1"/>
                </a:solidFill>
                <a:effectLst/>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kern="1200" dirty="0" smtClean="0">
              <a:solidFill>
                <a:schemeClr val="tx1"/>
              </a:solidFill>
              <a:effectLst/>
              <a:latin typeface="Segoe UI Light" pitchFamily="34" charset="0"/>
              <a:ea typeface="ＭＳ Ｐゴシック" charset="0"/>
              <a:cs typeface="ＭＳ Ｐゴシック" charset="0"/>
            </a:endParaRPr>
          </a:p>
          <a:p>
            <a:pPr lvl="0"/>
            <a:r>
              <a:rPr lang="en-US" sz="1400" b="1" kern="1200" dirty="0" smtClean="0">
                <a:solidFill>
                  <a:schemeClr val="tx1"/>
                </a:solidFill>
                <a:effectLst/>
                <a:latin typeface="Segoe UI Light" pitchFamily="34" charset="0"/>
                <a:ea typeface="ＭＳ Ｐゴシック" charset="0"/>
                <a:cs typeface="ＭＳ Ｐゴシック" charset="0"/>
              </a:rPr>
              <a:t>Key</a:t>
            </a:r>
            <a:r>
              <a:rPr lang="en-US" sz="1400" b="1" kern="1200" baseline="0" dirty="0" smtClean="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DON’T spent too much time on this slide – you are going to DEMO (aren’t you!!!)…  DON’T go through each block…</a:t>
            </a:r>
          </a:p>
          <a:p>
            <a:pPr marL="0" marR="0">
              <a:lnSpc>
                <a:spcPct val="107000"/>
              </a:lnSpc>
              <a:spcBef>
                <a:spcPts val="0"/>
              </a:spcBef>
              <a:spcAft>
                <a:spcPts val="800"/>
              </a:spcAft>
            </a:pPr>
            <a:endParaRPr lang="en-US" sz="1400" baseline="0" dirty="0" smtClean="0"/>
          </a:p>
          <a:p>
            <a:pPr marL="0" marR="0">
              <a:lnSpc>
                <a:spcPct val="107000"/>
              </a:lnSpc>
              <a:spcBef>
                <a:spcPts val="0"/>
              </a:spcBef>
              <a:spcAft>
                <a:spcPts val="800"/>
              </a:spcAft>
            </a:pPr>
            <a:r>
              <a:rPr lang="en-US" sz="1400" b="1" baseline="0" dirty="0" smtClean="0"/>
              <a:t>Transition to NEXT Slide:</a:t>
            </a:r>
            <a:r>
              <a:rPr lang="en-US" sz="1400" baseline="0" dirty="0" smtClean="0"/>
              <a:t>  Make the build go backwards to show JUST IaaS and then you will go to the demo to show it.</a:t>
            </a:r>
            <a:endParaRPr lang="en-US" dirty="0" smtClean="0"/>
          </a:p>
          <a:p>
            <a:endParaRPr lang="en-US" dirty="0"/>
          </a:p>
        </p:txBody>
      </p:sp>
      <p:sp>
        <p:nvSpPr>
          <p:cNvPr id="4" name="Slide Number Placeholder 3"/>
          <p:cNvSpPr>
            <a:spLocks noGrp="1"/>
          </p:cNvSpPr>
          <p:nvPr>
            <p:ph type="sldNum" sz="quarter" idx="10"/>
          </p:nvPr>
        </p:nvSpPr>
        <p:spPr/>
        <p:txBody>
          <a:bodyPr/>
          <a:lstStyle/>
          <a:p>
            <a:fld id="{01EFE40D-E08A-464F-96D6-CEB0B2DD69BC}" type="slidenum">
              <a:rPr lang="en-US" smtClean="0"/>
              <a:t>8</a:t>
            </a:fld>
            <a:endParaRPr lang="en-US"/>
          </a:p>
        </p:txBody>
      </p:sp>
    </p:spTree>
    <p:extLst>
      <p:ext uri="{BB962C8B-B14F-4D97-AF65-F5344CB8AC3E}">
        <p14:creationId xmlns:p14="http://schemas.microsoft.com/office/powerpoint/2010/main" val="4006558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3200" b="1" kern="1200" dirty="0" smtClean="0">
                <a:solidFill>
                  <a:schemeClr val="tx1"/>
                </a:solidFill>
                <a:effectLst/>
                <a:latin typeface="Segoe UI Light" pitchFamily="34" charset="0"/>
                <a:ea typeface="ＭＳ Ｐゴシック" charset="0"/>
                <a:cs typeface="ＭＳ Ｐゴシック" charset="0"/>
              </a:rPr>
              <a:t>Why this Demo:</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3200" kern="1200" baseline="0" dirty="0" smtClean="0">
                <a:solidFill>
                  <a:schemeClr val="tx1"/>
                </a:solidFill>
                <a:effectLst/>
                <a:latin typeface="Segoe UI Light" pitchFamily="34" charset="0"/>
                <a:ea typeface="ＭＳ Ｐゴシック" charset="0"/>
                <a:cs typeface="ＭＳ Ｐゴシック" charset="0"/>
              </a:rPr>
              <a:t>Make it REAL and put teeth to what you talked about.  Just logging into the portal and spinning something up across the other side of the world is VERY compelling – remember this is VERY </a:t>
            </a:r>
            <a:r>
              <a:rPr lang="en-US" sz="3200" kern="1200" baseline="0" dirty="0" err="1" smtClean="0">
                <a:solidFill>
                  <a:schemeClr val="tx1"/>
                </a:solidFill>
                <a:effectLst/>
                <a:latin typeface="Segoe UI Light" pitchFamily="34" charset="0"/>
                <a:ea typeface="ＭＳ Ｐゴシック" charset="0"/>
                <a:cs typeface="ＭＳ Ｐゴシック" charset="0"/>
              </a:rPr>
              <a:t>VERY</a:t>
            </a:r>
            <a:r>
              <a:rPr lang="en-US" sz="3200" kern="1200" baseline="0" dirty="0" smtClean="0">
                <a:solidFill>
                  <a:schemeClr val="tx1"/>
                </a:solidFill>
                <a:effectLst/>
                <a:latin typeface="Segoe UI Light" pitchFamily="34" charset="0"/>
                <a:ea typeface="ＭＳ Ｐゴシック" charset="0"/>
                <a:cs typeface="ＭＳ Ｐゴシック" charset="0"/>
              </a:rPr>
              <a:t> hard for most companies to do today and even if it was easy – the BUSINESS MODEL is different.</a:t>
            </a:r>
          </a:p>
          <a:p>
            <a:pPr lvl="0"/>
            <a:endParaRPr lang="en-US" sz="3200" b="1" kern="1200" dirty="0" smtClean="0">
              <a:solidFill>
                <a:schemeClr val="tx1"/>
              </a:solidFill>
              <a:effectLst/>
              <a:latin typeface="Segoe UI Light" pitchFamily="34" charset="0"/>
              <a:ea typeface="ＭＳ Ｐゴシック" charset="0"/>
              <a:cs typeface="ＭＳ Ｐゴシック" charset="0"/>
            </a:endParaRPr>
          </a:p>
          <a:p>
            <a:pPr lvl="0"/>
            <a:r>
              <a:rPr lang="en-US" sz="3200" b="1" kern="1200" dirty="0" smtClean="0">
                <a:solidFill>
                  <a:schemeClr val="tx1"/>
                </a:solidFill>
                <a:effectLst/>
                <a:latin typeface="Segoe UI Light" pitchFamily="34" charset="0"/>
                <a:ea typeface="ＭＳ Ｐゴシック" charset="0"/>
                <a:cs typeface="ＭＳ Ｐゴシック" charset="0"/>
              </a:rPr>
              <a:t>Key</a:t>
            </a:r>
            <a:r>
              <a:rPr lang="en-US" sz="3200" b="1" kern="1200" baseline="0" dirty="0" smtClean="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3200" kern="1200" baseline="0" dirty="0" smtClean="0">
                <a:solidFill>
                  <a:schemeClr val="tx1"/>
                </a:solidFill>
                <a:effectLst/>
                <a:latin typeface="Segoe UI Light" pitchFamily="34" charset="0"/>
                <a:ea typeface="ＭＳ Ｐゴシック" charset="0"/>
                <a:cs typeface="ＭＳ Ｐゴシック" charset="0"/>
              </a:rPr>
              <a:t>Spin up a new VM from the marketplace.  Show IBM/Oracle/SQL in the marketplace.  Show Linux section</a:t>
            </a:r>
          </a:p>
          <a:p>
            <a:pPr marL="171450" lvl="0" indent="-171450">
              <a:buFont typeface="Arial" panose="020B0604020202020204" pitchFamily="34" charset="0"/>
              <a:buChar char="•"/>
            </a:pPr>
            <a:r>
              <a:rPr lang="en-US" sz="3200" kern="1200" baseline="0" dirty="0" smtClean="0">
                <a:solidFill>
                  <a:schemeClr val="tx1"/>
                </a:solidFill>
                <a:effectLst/>
                <a:latin typeface="Segoe UI Light" pitchFamily="34" charset="0"/>
                <a:ea typeface="ＭＳ Ｐゴシック" charset="0"/>
                <a:cs typeface="ＭＳ Ｐゴシック" charset="0"/>
              </a:rPr>
              <a:t>Illustrate using the G5 in West US the business model and how the price (for a VM) is a combination of CPU/Ram + Features</a:t>
            </a:r>
          </a:p>
          <a:p>
            <a:pPr marL="171450" lvl="0" indent="-171450">
              <a:buFont typeface="Arial" panose="020B0604020202020204" pitchFamily="34" charset="0"/>
              <a:buChar char="•"/>
            </a:pPr>
            <a:r>
              <a:rPr lang="en-US" sz="3200" kern="1200" baseline="0" dirty="0" smtClean="0">
                <a:solidFill>
                  <a:schemeClr val="tx1"/>
                </a:solidFill>
                <a:effectLst/>
                <a:latin typeface="Segoe UI Light" pitchFamily="34" charset="0"/>
                <a:ea typeface="ＭＳ Ｐゴシック" charset="0"/>
                <a:cs typeface="ＭＳ Ｐゴシック" charset="0"/>
              </a:rPr>
              <a:t>After creating a VM, open up your existing VM you are already connected to.  Use that VM to connect to your Linux VM – map these to the resources in the Portal.</a:t>
            </a:r>
          </a:p>
          <a:p>
            <a:pPr marL="171450" lvl="0" indent="-171450">
              <a:buFont typeface="Arial" panose="020B0604020202020204" pitchFamily="34" charset="0"/>
              <a:buChar char="•"/>
            </a:pPr>
            <a:r>
              <a:rPr lang="en-US" sz="3200" kern="1200" baseline="0" dirty="0" smtClean="0">
                <a:solidFill>
                  <a:schemeClr val="tx1"/>
                </a:solidFill>
                <a:effectLst/>
                <a:latin typeface="Segoe UI Light" pitchFamily="34" charset="0"/>
                <a:ea typeface="ＭＳ Ｐゴシック" charset="0"/>
                <a:cs typeface="ＭＳ Ｐゴシック" charset="0"/>
              </a:rPr>
              <a:t>Remember – YOU ARE RESPONSIBLE for everything that happens inside the VM – JUST like you are today in your own DC (plus you also have to look after everything that sits below the VM)…</a:t>
            </a:r>
          </a:p>
          <a:p>
            <a:pPr marL="0" marR="0">
              <a:lnSpc>
                <a:spcPct val="107000"/>
              </a:lnSpc>
              <a:spcBef>
                <a:spcPts val="0"/>
              </a:spcBef>
              <a:spcAft>
                <a:spcPts val="800"/>
              </a:spcAft>
            </a:pPr>
            <a:endParaRPr lang="en-US" sz="3200" baseline="0" dirty="0" smtClean="0"/>
          </a:p>
          <a:p>
            <a:pPr marL="0" marR="0">
              <a:lnSpc>
                <a:spcPct val="107000"/>
              </a:lnSpc>
              <a:spcBef>
                <a:spcPts val="0"/>
              </a:spcBef>
              <a:spcAft>
                <a:spcPts val="800"/>
              </a:spcAft>
            </a:pPr>
            <a:r>
              <a:rPr lang="en-US" sz="3200" b="1" baseline="0" dirty="0" smtClean="0"/>
              <a:t>Transition to NEXT Slide:</a:t>
            </a:r>
            <a:r>
              <a:rPr lang="en-US" sz="3200" b="0" baseline="0" dirty="0" smtClean="0"/>
              <a:t> Now let’s go back to the Azure Platform Picture – we need to talk about PaaS.</a:t>
            </a:r>
            <a:endParaRPr lang="en-US" dirty="0"/>
          </a:p>
        </p:txBody>
      </p:sp>
      <p:sp>
        <p:nvSpPr>
          <p:cNvPr id="4" name="Slide Number Placeholder 3"/>
          <p:cNvSpPr>
            <a:spLocks noGrp="1"/>
          </p:cNvSpPr>
          <p:nvPr>
            <p:ph type="sldNum" sz="quarter" idx="10"/>
          </p:nvPr>
        </p:nvSpPr>
        <p:spPr/>
        <p:txBody>
          <a:bodyPr/>
          <a:lstStyle/>
          <a:p>
            <a:fld id="{01EFE40D-E08A-464F-96D6-CEB0B2DD69BC}" type="slidenum">
              <a:rPr lang="en-US" smtClean="0"/>
              <a:t>9</a:t>
            </a:fld>
            <a:endParaRPr lang="en-US"/>
          </a:p>
        </p:txBody>
      </p:sp>
    </p:spTree>
    <p:extLst>
      <p:ext uri="{BB962C8B-B14F-4D97-AF65-F5344CB8AC3E}">
        <p14:creationId xmlns:p14="http://schemas.microsoft.com/office/powerpoint/2010/main" val="38403747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3.png"/><Relationship Id="rId3" Type="http://schemas.openxmlformats.org/officeDocument/2006/relationships/image" Target="../media/image7.png"/><Relationship Id="rId21" Type="http://schemas.openxmlformats.org/officeDocument/2006/relationships/image" Target="../media/image25.png"/><Relationship Id="rId34" Type="http://schemas.openxmlformats.org/officeDocument/2006/relationships/image" Target="../media/image38.png"/><Relationship Id="rId42" Type="http://schemas.openxmlformats.org/officeDocument/2006/relationships/image" Target="../media/image46.png"/><Relationship Id="rId47" Type="http://schemas.openxmlformats.org/officeDocument/2006/relationships/image" Target="../media/image51.png"/><Relationship Id="rId50" Type="http://schemas.openxmlformats.org/officeDocument/2006/relationships/image" Target="../media/image54.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33" Type="http://schemas.openxmlformats.org/officeDocument/2006/relationships/image" Target="../media/image37.png"/><Relationship Id="rId38" Type="http://schemas.openxmlformats.org/officeDocument/2006/relationships/image" Target="../media/image42.png"/><Relationship Id="rId46" Type="http://schemas.openxmlformats.org/officeDocument/2006/relationships/image" Target="../media/image50.png"/><Relationship Id="rId2" Type="http://schemas.openxmlformats.org/officeDocument/2006/relationships/image" Target="../media/image6.png"/><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png"/><Relationship Id="rId41" Type="http://schemas.openxmlformats.org/officeDocument/2006/relationships/image" Target="../media/image45.png"/><Relationship Id="rId1" Type="http://schemas.openxmlformats.org/officeDocument/2006/relationships/slideMaster" Target="../slideMasters/slideMaster2.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png"/><Relationship Id="rId40" Type="http://schemas.openxmlformats.org/officeDocument/2006/relationships/image" Target="../media/image44.png"/><Relationship Id="rId45" Type="http://schemas.openxmlformats.org/officeDocument/2006/relationships/image" Target="../media/image49.png"/><Relationship Id="rId53" Type="http://schemas.openxmlformats.org/officeDocument/2006/relationships/image" Target="../media/image57.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png"/><Relationship Id="rId36" Type="http://schemas.openxmlformats.org/officeDocument/2006/relationships/image" Target="../media/image40.png"/><Relationship Id="rId49" Type="http://schemas.openxmlformats.org/officeDocument/2006/relationships/image" Target="../media/image53.png"/><Relationship Id="rId10" Type="http://schemas.openxmlformats.org/officeDocument/2006/relationships/image" Target="../media/image14.png"/><Relationship Id="rId19" Type="http://schemas.openxmlformats.org/officeDocument/2006/relationships/image" Target="../media/image23.png"/><Relationship Id="rId31" Type="http://schemas.openxmlformats.org/officeDocument/2006/relationships/image" Target="../media/image35.png"/><Relationship Id="rId44" Type="http://schemas.openxmlformats.org/officeDocument/2006/relationships/image" Target="../media/image48.png"/><Relationship Id="rId52" Type="http://schemas.openxmlformats.org/officeDocument/2006/relationships/image" Target="../media/image56.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png"/><Relationship Id="rId35" Type="http://schemas.openxmlformats.org/officeDocument/2006/relationships/image" Target="../media/image39.png"/><Relationship Id="rId43" Type="http://schemas.openxmlformats.org/officeDocument/2006/relationships/image" Target="../media/image47.png"/><Relationship Id="rId48" Type="http://schemas.openxmlformats.org/officeDocument/2006/relationships/image" Target="../media/image52.png"/><Relationship Id="rId8" Type="http://schemas.openxmlformats.org/officeDocument/2006/relationships/image" Target="../media/image12.png"/><Relationship Id="rId51" Type="http://schemas.openxmlformats.org/officeDocument/2006/relationships/image" Target="../media/image5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303" y="0"/>
            <a:ext cx="12451080" cy="7010400"/>
          </a:xfrm>
          <a:prstGeom prst="rect">
            <a:avLst/>
          </a:prstGeom>
        </p:spPr>
      </p:pic>
    </p:spTree>
    <p:extLst>
      <p:ext uri="{BB962C8B-B14F-4D97-AF65-F5344CB8AC3E}">
        <p14:creationId xmlns:p14="http://schemas.microsoft.com/office/powerpoint/2010/main" val="1339140593"/>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1"/>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3" y="6294477"/>
            <a:ext cx="45719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algn="r" defTabSz="932036"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9231" y="5580860"/>
            <a:ext cx="3291840" cy="701671"/>
          </a:xfrm>
          <a:prstGeom prst="rect">
            <a:avLst/>
          </a:prstGeom>
        </p:spPr>
      </p:pic>
    </p:spTree>
    <p:extLst>
      <p:ext uri="{BB962C8B-B14F-4D97-AF65-F5344CB8AC3E}">
        <p14:creationId xmlns:p14="http://schemas.microsoft.com/office/powerpoint/2010/main" val="317155215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233151"/>
            <a:ext cx="11814652" cy="880792"/>
          </a:xfrm>
        </p:spPr>
        <p:txBody>
          <a:bodyPr anchor="t" anchorCtr="0">
            <a:noAutofit/>
          </a:bodyPr>
          <a:lstStyle>
            <a:lvl1pPr>
              <a:defRPr sz="5438" cap="none" spc="-136" baseline="0">
                <a:solidFill>
                  <a:schemeClr val="accent1"/>
                </a:solidFill>
                <a:latin typeface="Segoe UI Light"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32938483"/>
      </p:ext>
    </p:extLst>
  </p:cSld>
  <p:clrMapOvr>
    <a:masterClrMapping/>
  </p:clrMapOvr>
  <p:transition spd="slow">
    <p:push/>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spTree>
    <p:extLst>
      <p:ext uri="{BB962C8B-B14F-4D97-AF65-F5344CB8AC3E}">
        <p14:creationId xmlns:p14="http://schemas.microsoft.com/office/powerpoint/2010/main" val="3976644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4" y="1"/>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2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a:t>
              </a:r>
              <a:r>
                <a:rPr kumimoji="0" lang="en-US" sz="1599" b="0" i="0" u="none" strike="noStrike" kern="0" cap="none" spc="0" normalizeH="0" baseline="0" noProof="0" dirty="0" smtClean="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Services</a:t>
              </a:r>
              <a:endPar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a:t>
              </a:r>
              <a:r>
                <a:rPr kumimoji="0" lang="en-US" sz="1599" b="0" i="0" u="none" strike="noStrike" kern="0" cap="none" spc="0" normalizeH="0" baseline="0" noProof="0" dirty="0" smtClean="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Services</a:t>
              </a:r>
              <a:endPar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t>
                    </a: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and </a:t>
                    </a:r>
                    <a:r>
                      <a:rPr kumimoji="0" lang="en-US" sz="1199"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t>
                  </a: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and Management</a:t>
                  </a:r>
                  <a:endPar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a:t>
              </a: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a:t>
              </a: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(24 regions, 19 online</a:t>
              </a: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t>
              </a:r>
              <a:endPar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48608287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7500">
                      <a:schemeClr val="bg1"/>
                    </a:gs>
                    <a:gs pos="43000">
                      <a:schemeClr val="bg1"/>
                    </a:gs>
                  </a:gsLst>
                  <a:lin ang="5400000" scaled="0"/>
                </a:gradFill>
              </a:defRPr>
            </a:lvl1pPr>
            <a:lvl2pPr marL="685669" indent="-285695">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363" indent="22855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1274747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4058427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9"/>
            <a:ext cx="11101388" cy="627864"/>
          </a:xfrm>
        </p:spPr>
        <p:txBody>
          <a:bodyPr/>
          <a:lstStyle>
            <a:lvl1pPr marL="0" indent="0">
              <a:buFontTx/>
              <a:buNone/>
              <a:defRPr sz="3199"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3289114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295658689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296898"/>
            <a:ext cx="5943599" cy="1292662"/>
          </a:xfrm>
        </p:spPr>
        <p:txBody>
          <a:bodyPr/>
          <a:lstStyle>
            <a:lvl1pPr marL="0" indent="0">
              <a:buNone/>
              <a:defRPr sz="3999">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557" indent="0">
              <a:buNone/>
              <a:defRPr/>
            </a:lvl3pPr>
            <a:lvl4pPr marL="457112" indent="0">
              <a:buNone/>
              <a:defRPr/>
            </a:lvl4pPr>
            <a:lvl5pPr marL="685669"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23539735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270129117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2"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smtClean="0"/>
              <a:t>Click to edit Master text styles</a:t>
            </a:r>
            <a:endParaRPr lang="en-US"/>
          </a:p>
        </p:txBody>
      </p:sp>
      <p:sp>
        <p:nvSpPr>
          <p:cNvPr id="7" name="Title 2"/>
          <p:cNvSpPr>
            <a:spLocks noGrp="1"/>
          </p:cNvSpPr>
          <p:nvPr>
            <p:ph type="title"/>
          </p:nvPr>
        </p:nvSpPr>
        <p:spPr>
          <a:xfrm>
            <a:off x="274320" y="292082"/>
            <a:ext cx="11887200" cy="946413"/>
          </a:xfrm>
          <a:prstGeom prst="rect">
            <a:avLst/>
          </a:prstGeom>
        </p:spPr>
        <p:txBody>
          <a:bodyPr/>
          <a:lstStyle>
            <a:lvl1pPr algn="l">
              <a:defRPr sz="5199">
                <a:solidFill>
                  <a:schemeClr val="tx2"/>
                </a:solidFill>
              </a:defRPr>
            </a:lvl1pPr>
          </a:lstStyle>
          <a:p>
            <a:r>
              <a:rPr lang="en-US" dirty="0" smtClean="0"/>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3039971640"/>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259826595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9204509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9" y="1212851"/>
            <a:ext cx="11887200" cy="683264"/>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1456833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808287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8031160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8620219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677805"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911777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89742963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118422866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301644667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378450140"/>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89158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645951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3437244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9534987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43691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4723557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91333901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013245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1723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0872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9">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89582452"/>
      </p:ext>
    </p:extLst>
  </p:cSld>
  <p:clrMapOvr>
    <a:masterClrMapping/>
  </p:clrMapOvr>
  <p:transition spd="med">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4334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7079918"/>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20"/>
            <a:ext cx="11889564" cy="91757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10542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a:t>
            </a:r>
            <a:r>
              <a:rPr kumimoji="0" lang="en-US" sz="7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2015 </a:t>
            </a: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28697810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337832209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280118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317501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084961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3632605"/>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0681190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6551365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2005998"/>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smtClean="0"/>
              <a:t>Lorem ipsum</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spTree>
    <p:extLst>
      <p:ext uri="{BB962C8B-B14F-4D97-AF65-F5344CB8AC3E}">
        <p14:creationId xmlns:p14="http://schemas.microsoft.com/office/powerpoint/2010/main" val="34460296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2"/>
            <a:ext cx="11375536" cy="932563"/>
          </a:xfrm>
        </p:spPr>
        <p:txBody>
          <a:bodyPr>
            <a:spAutoFit/>
          </a:body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274638" y="1211263"/>
            <a:ext cx="11375536" cy="2237536"/>
          </a:xfrm>
          <a:prstGeom prst="rect">
            <a:avLst/>
          </a:prstGeom>
        </p:spPr>
        <p:txBody>
          <a:bodyPr>
            <a:spAutoFit/>
          </a:bodyPr>
          <a:lstStyle>
            <a:lvl1pPr marL="289875" indent="-289875">
              <a:buFont typeface="Wingdings" pitchFamily="2" charset="2"/>
              <a:buChar char=""/>
              <a:defRPr sz="4000"/>
            </a:lvl1pPr>
            <a:lvl2pPr marL="527927" indent="-238054">
              <a:buFont typeface="Wingdings" pitchFamily="2" charset="2"/>
              <a:buChar char=""/>
              <a:defRPr sz="2400" spc="-51" baseline="0">
                <a:latin typeface="+mn-lt"/>
              </a:defRPr>
            </a:lvl2pPr>
            <a:lvl3pPr marL="756264" indent="-228337">
              <a:buFont typeface="Wingdings" pitchFamily="2" charset="2"/>
              <a:buChar char=""/>
              <a:tabLst/>
              <a:defRPr sz="2000" spc="-51" baseline="0">
                <a:latin typeface="+mn-lt"/>
              </a:defRPr>
            </a:lvl3pPr>
            <a:lvl4pPr marL="932779" indent="-176516">
              <a:buFont typeface="Wingdings" pitchFamily="2" charset="2"/>
              <a:buChar char=""/>
              <a:defRPr sz="1800" spc="-51" baseline="0">
                <a:latin typeface="+mn-lt"/>
              </a:defRPr>
            </a:lvl4pPr>
            <a:lvl5pPr marL="1109296" indent="-176516">
              <a:buFont typeface="Wingdings" pitchFamily="2" charset="2"/>
              <a:buChar char=""/>
              <a:tabLst/>
              <a:defRPr sz="1800" spc="-51"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15456797"/>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1211263"/>
            <a:ext cx="11375536" cy="2135969"/>
          </a:xfrm>
          <a:prstGeom prst="rect">
            <a:avLst/>
          </a:prstGeom>
        </p:spPr>
        <p:txBody>
          <a:bodyPr>
            <a:spAutoFit/>
          </a:bodyPr>
          <a:lstStyle>
            <a:lvl1pPr marL="0" indent="0">
              <a:spcBef>
                <a:spcPts val="2448"/>
              </a:spcBef>
              <a:buNone/>
              <a:defRPr sz="4000">
                <a:gradFill>
                  <a:gsLst>
                    <a:gs pos="100000">
                      <a:schemeClr val="tx2"/>
                    </a:gs>
                    <a:gs pos="0">
                      <a:schemeClr val="tx2"/>
                    </a:gs>
                  </a:gsLst>
                  <a:lin ang="5400000" scaled="0"/>
                </a:gradFill>
                <a:latin typeface="+mj-lt"/>
              </a:defRPr>
            </a:lvl1pPr>
            <a:lvl2pPr marL="0" indent="0">
              <a:buNone/>
              <a:defRPr sz="2000" spc="-51" baseline="0">
                <a:gradFill>
                  <a:gsLst>
                    <a:gs pos="100000">
                      <a:schemeClr val="tx1"/>
                    </a:gs>
                    <a:gs pos="6000">
                      <a:schemeClr val="tx1"/>
                    </a:gs>
                  </a:gsLst>
                  <a:lin ang="5400000" scaled="0"/>
                </a:gradFill>
              </a:defRPr>
            </a:lvl2pPr>
            <a:lvl3pPr marL="236434" indent="0">
              <a:buNone/>
              <a:defRPr sz="2000" spc="-51" baseline="0">
                <a:gradFill>
                  <a:gsLst>
                    <a:gs pos="100000">
                      <a:schemeClr val="tx1"/>
                    </a:gs>
                    <a:gs pos="6000">
                      <a:schemeClr val="tx1"/>
                    </a:gs>
                  </a:gsLst>
                  <a:lin ang="5400000" scaled="0"/>
                </a:gradFill>
              </a:defRPr>
            </a:lvl3pPr>
            <a:lvl4pPr marL="466390" indent="0">
              <a:buNone/>
              <a:defRPr sz="1800" spc="-51" baseline="0">
                <a:gradFill>
                  <a:gsLst>
                    <a:gs pos="100000">
                      <a:schemeClr val="tx1"/>
                    </a:gs>
                    <a:gs pos="6000">
                      <a:schemeClr val="tx1"/>
                    </a:gs>
                  </a:gsLst>
                  <a:lin ang="5400000" scaled="0"/>
                </a:gradFill>
              </a:defRPr>
            </a:lvl4pPr>
            <a:lvl5pPr marL="707682" indent="0">
              <a:buNone/>
              <a:defRPr sz="1800" spc="-51" baseline="0">
                <a:gradFill>
                  <a:gsLst>
                    <a:gs pos="100000">
                      <a:schemeClr val="tx1"/>
                    </a:gs>
                    <a:gs pos="6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274638" y="292082"/>
            <a:ext cx="11375536" cy="946413"/>
          </a:xfrm>
        </p:spPr>
        <p:txBody>
          <a:bodyPr>
            <a:spAutoFit/>
          </a:bodyPr>
          <a:lstStyle/>
          <a:p>
            <a:r>
              <a:rPr lang="en-US" dirty="0" smtClean="0"/>
              <a:t>Click to edit master title style</a:t>
            </a:r>
            <a:endParaRPr lang="en-US" dirty="0"/>
          </a:p>
        </p:txBody>
      </p:sp>
    </p:spTree>
    <p:extLst>
      <p:ext uri="{BB962C8B-B14F-4D97-AF65-F5344CB8AC3E}">
        <p14:creationId xmlns:p14="http://schemas.microsoft.com/office/powerpoint/2010/main" val="163028956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1211263"/>
            <a:ext cx="11375536" cy="2135969"/>
          </a:xfrm>
          <a:prstGeom prst="rect">
            <a:avLst/>
          </a:prstGeom>
        </p:spPr>
        <p:txBody>
          <a:bodyPr>
            <a:spAutoFit/>
          </a:bodyPr>
          <a:lstStyle>
            <a:lvl1pPr marL="0" indent="0">
              <a:spcBef>
                <a:spcPts val="2448"/>
              </a:spcBef>
              <a:buNone/>
              <a:defRPr sz="4000">
                <a:gradFill>
                  <a:gsLst>
                    <a:gs pos="100000">
                      <a:schemeClr val="tx1"/>
                    </a:gs>
                    <a:gs pos="0">
                      <a:schemeClr val="tx1"/>
                    </a:gs>
                  </a:gsLst>
                  <a:lin ang="5400000" scaled="0"/>
                </a:gradFill>
                <a:latin typeface="+mj-lt"/>
              </a:defRPr>
            </a:lvl1pPr>
            <a:lvl2pPr marL="0" indent="0">
              <a:buNone/>
              <a:defRPr sz="2000" spc="-51" baseline="0">
                <a:gradFill>
                  <a:gsLst>
                    <a:gs pos="100000">
                      <a:schemeClr val="tx1"/>
                    </a:gs>
                    <a:gs pos="0">
                      <a:schemeClr val="tx1"/>
                    </a:gs>
                  </a:gsLst>
                  <a:lin ang="5400000" scaled="0"/>
                </a:gradFill>
              </a:defRPr>
            </a:lvl2pPr>
            <a:lvl3pPr marL="236434" indent="0">
              <a:buNone/>
              <a:defRPr sz="2000" spc="-51" baseline="0">
                <a:gradFill>
                  <a:gsLst>
                    <a:gs pos="100000">
                      <a:schemeClr val="tx1"/>
                    </a:gs>
                    <a:gs pos="0">
                      <a:schemeClr val="tx1"/>
                    </a:gs>
                  </a:gsLst>
                  <a:lin ang="5400000" scaled="0"/>
                </a:gradFill>
              </a:defRPr>
            </a:lvl3pPr>
            <a:lvl4pPr marL="466390" indent="0">
              <a:buNone/>
              <a:defRPr sz="1800" spc="-51" baseline="0">
                <a:gradFill>
                  <a:gsLst>
                    <a:gs pos="100000">
                      <a:schemeClr val="tx1"/>
                    </a:gs>
                    <a:gs pos="0">
                      <a:schemeClr val="tx1"/>
                    </a:gs>
                  </a:gsLst>
                  <a:lin ang="5400000" scaled="0"/>
                </a:gradFill>
              </a:defRPr>
            </a:lvl4pPr>
            <a:lvl5pPr marL="707682" indent="0">
              <a:buNone/>
              <a:defRPr sz="1800" spc="-51" baseline="0">
                <a:gradFill>
                  <a:gsLst>
                    <a:gs pos="100000">
                      <a:schemeClr val="tx1"/>
                    </a:gs>
                    <a:gs pos="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125853199"/>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32742" rtl="0" eaLnBrk="1" latinLnBrk="0" hangingPunct="1">
              <a:lnSpc>
                <a:spcPct val="90000"/>
              </a:lnSpc>
              <a:spcBef>
                <a:spcPct val="0"/>
              </a:spcBef>
              <a:buNone/>
              <a:defRPr lang="en-US" sz="5400" b="0" kern="1200" cap="none" spc="-102"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8401158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3204453"/>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2970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92838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1790447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600618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1"/>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589823" y="6294477"/>
            <a:ext cx="45719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r" defTabSz="93203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S PGothic" panose="020B0600070205080204" pitchFamily="34" charset="-128"/>
                <a:cs typeface="Segoe UI" pitchFamily="34" charset="0"/>
              </a:rPr>
              <a:t>© </a:t>
            </a:r>
            <a:r>
              <a:rPr kumimoji="0" lang="en-US" sz="700" b="0" i="0" u="none" strike="noStrike" kern="1200" cap="none" spc="0" normalizeH="0" baseline="0" noProof="0" dirty="0" smtClean="0">
                <a:ln>
                  <a:noFill/>
                </a:ln>
                <a:gradFill>
                  <a:gsLst>
                    <a:gs pos="12389">
                      <a:srgbClr val="FFFFFF"/>
                    </a:gs>
                    <a:gs pos="54000">
                      <a:srgbClr val="FFFFFF"/>
                    </a:gs>
                  </a:gsLst>
                  <a:lin ang="5400000" scaled="0"/>
                </a:gradFill>
                <a:effectLst/>
                <a:uLnTx/>
                <a:uFillTx/>
                <a:latin typeface="Segoe UI"/>
                <a:ea typeface="MS PGothic" panose="020B0600070205080204" pitchFamily="34" charset="-128"/>
                <a:cs typeface="Segoe UI" pitchFamily="34" charset="0"/>
              </a:rPr>
              <a:t>2015 </a:t>
            </a:r>
            <a:r>
              <a:rPr kumimoji="0" lang="en-US" sz="700"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S PGothic" panose="020B0600070205080204" pitchFamily="34" charset="-128"/>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9231" y="5580860"/>
            <a:ext cx="3291840" cy="701671"/>
          </a:xfrm>
          <a:prstGeom prst="rect">
            <a:avLst/>
          </a:prstGeom>
        </p:spPr>
      </p:pic>
    </p:spTree>
    <p:extLst>
      <p:ext uri="{BB962C8B-B14F-4D97-AF65-F5344CB8AC3E}">
        <p14:creationId xmlns:p14="http://schemas.microsoft.com/office/powerpoint/2010/main" val="9110217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233151"/>
            <a:ext cx="11814652" cy="880792"/>
          </a:xfrm>
        </p:spPr>
        <p:txBody>
          <a:bodyPr anchor="t" anchorCtr="0">
            <a:noAutofit/>
          </a:bodyPr>
          <a:lstStyle>
            <a:lvl1pPr>
              <a:defRPr sz="5438" cap="none" spc="-136" baseline="0">
                <a:solidFill>
                  <a:schemeClr val="accent1"/>
                </a:solidFill>
                <a:latin typeface="Segoe UI Light"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74797272"/>
      </p:ext>
    </p:extLst>
  </p:cSld>
  <p:clrMapOvr>
    <a:masterClrMapping/>
  </p:clrMapOvr>
  <p:transition spd="slow">
    <p:push/>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6" name="Rectangle 5"/>
          <p:cNvSpPr/>
          <p:nvPr userDrawn="1"/>
        </p:nvSpPr>
        <p:spPr bwMode="auto">
          <a:xfrm>
            <a:off x="274638" y="296867"/>
            <a:ext cx="6402388" cy="6403975"/>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54" tIns="146283" rIns="182854" bIns="146283"/>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25467" y="563663"/>
            <a:ext cx="1254125" cy="2680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itle 1"/>
          <p:cNvSpPr>
            <a:spLocks noGrp="1"/>
          </p:cNvSpPr>
          <p:nvPr>
            <p:ph type="ctrTitle"/>
          </p:nvPr>
        </p:nvSpPr>
        <p:spPr>
          <a:xfrm>
            <a:off x="383492" y="1441154"/>
            <a:ext cx="6295120" cy="2538441"/>
          </a:xfrm>
        </p:spPr>
        <p:txBody>
          <a:bodyPr/>
          <a:lstStyle>
            <a:lvl1pPr>
              <a:defRPr sz="5999" baseline="0">
                <a:solidFill>
                  <a:schemeClr val="bg1"/>
                </a:solidFill>
              </a:defRPr>
            </a:lvl1pPr>
          </a:lstStyle>
          <a:p>
            <a:r>
              <a:rPr lang="en-US" smtClean="0"/>
              <a:t>Click to edit Master title style</a:t>
            </a:r>
            <a:endParaRPr lang="en-US" dirty="0"/>
          </a:p>
        </p:txBody>
      </p:sp>
      <p:sp>
        <p:nvSpPr>
          <p:cNvPr id="19" name="Subtitle 2"/>
          <p:cNvSpPr>
            <a:spLocks noGrp="1"/>
          </p:cNvSpPr>
          <p:nvPr>
            <p:ph type="subTitle" idx="1"/>
          </p:nvPr>
        </p:nvSpPr>
        <p:spPr>
          <a:xfrm>
            <a:off x="383496" y="5402262"/>
            <a:ext cx="5834745" cy="619152"/>
          </a:xfrm>
        </p:spPr>
        <p:txBody>
          <a:bodyPr anchor="ctr"/>
          <a:lstStyle>
            <a:lvl1pPr marL="0" indent="0" algn="l">
              <a:lnSpc>
                <a:spcPct val="100000"/>
              </a:lnSpc>
              <a:spcBef>
                <a:spcPts val="0"/>
              </a:spcBef>
              <a:buNone/>
              <a:defRPr sz="1599">
                <a:solidFill>
                  <a:schemeClr val="bg1"/>
                </a:solidFill>
                <a:latin typeface="+mj-lt"/>
              </a:defRPr>
            </a:lvl1pPr>
            <a:lvl2pPr marL="457117" indent="0" algn="ctr">
              <a:buNone/>
              <a:defRPr>
                <a:solidFill>
                  <a:schemeClr val="tx1">
                    <a:tint val="75000"/>
                  </a:schemeClr>
                </a:solidFill>
              </a:defRPr>
            </a:lvl2pPr>
            <a:lvl3pPr marL="914235" indent="0" algn="ctr">
              <a:buNone/>
              <a:defRPr>
                <a:solidFill>
                  <a:schemeClr val="tx1">
                    <a:tint val="75000"/>
                  </a:schemeClr>
                </a:solidFill>
              </a:defRPr>
            </a:lvl3pPr>
            <a:lvl4pPr marL="1371352" indent="0" algn="ctr">
              <a:buNone/>
              <a:defRPr>
                <a:solidFill>
                  <a:schemeClr val="tx1">
                    <a:tint val="75000"/>
                  </a:schemeClr>
                </a:solidFill>
              </a:defRPr>
            </a:lvl4pPr>
            <a:lvl5pPr marL="1828471" indent="0" algn="ctr">
              <a:buNone/>
              <a:defRPr>
                <a:solidFill>
                  <a:schemeClr val="tx1">
                    <a:tint val="75000"/>
                  </a:schemeClr>
                </a:solidFill>
              </a:defRPr>
            </a:lvl5pPr>
            <a:lvl6pPr marL="2285589" indent="0" algn="ctr">
              <a:buNone/>
              <a:defRPr>
                <a:solidFill>
                  <a:schemeClr val="tx1">
                    <a:tint val="75000"/>
                  </a:schemeClr>
                </a:solidFill>
              </a:defRPr>
            </a:lvl6pPr>
            <a:lvl7pPr marL="2742706" indent="0" algn="ctr">
              <a:buNone/>
              <a:defRPr>
                <a:solidFill>
                  <a:schemeClr val="tx1">
                    <a:tint val="75000"/>
                  </a:schemeClr>
                </a:solidFill>
              </a:defRPr>
            </a:lvl7pPr>
            <a:lvl8pPr marL="3199823" indent="0" algn="ctr">
              <a:buNone/>
              <a:defRPr>
                <a:solidFill>
                  <a:schemeClr val="tx1">
                    <a:tint val="75000"/>
                  </a:schemeClr>
                </a:solidFill>
              </a:defRPr>
            </a:lvl8pPr>
            <a:lvl9pPr marL="3656941" indent="0" algn="ctr">
              <a:buNone/>
              <a:defRPr>
                <a:solidFill>
                  <a:schemeClr val="tx1">
                    <a:tint val="75000"/>
                  </a:schemeClr>
                </a:solidFill>
              </a:defRPr>
            </a:lvl9pPr>
          </a:lstStyle>
          <a:p>
            <a:r>
              <a:rPr lang="en-US" smtClean="0"/>
              <a:t>Click to edit Master subtitle style</a:t>
            </a:r>
            <a:endParaRPr lang="en-US" dirty="0" smtClean="0"/>
          </a:p>
        </p:txBody>
      </p:sp>
    </p:spTree>
    <p:extLst>
      <p:ext uri="{BB962C8B-B14F-4D97-AF65-F5344CB8AC3E}">
        <p14:creationId xmlns:p14="http://schemas.microsoft.com/office/powerpoint/2010/main" val="227923377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303" y="0"/>
            <a:ext cx="12451080" cy="7010400"/>
          </a:xfrm>
          <a:prstGeom prst="rect">
            <a:avLst/>
          </a:prstGeom>
        </p:spPr>
      </p:pic>
    </p:spTree>
    <p:extLst>
      <p:ext uri="{BB962C8B-B14F-4D97-AF65-F5344CB8AC3E}">
        <p14:creationId xmlns:p14="http://schemas.microsoft.com/office/powerpoint/2010/main" val="974777062"/>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2"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smtClean="0"/>
              <a:t>Click to edit Master text styles</a:t>
            </a:r>
            <a:endParaRPr lang="en-US"/>
          </a:p>
        </p:txBody>
      </p:sp>
      <p:sp>
        <p:nvSpPr>
          <p:cNvPr id="7" name="Title 2"/>
          <p:cNvSpPr>
            <a:spLocks noGrp="1"/>
          </p:cNvSpPr>
          <p:nvPr>
            <p:ph type="title"/>
          </p:nvPr>
        </p:nvSpPr>
        <p:spPr>
          <a:xfrm>
            <a:off x="274320" y="292082"/>
            <a:ext cx="11887200" cy="946413"/>
          </a:xfrm>
          <a:prstGeom prst="rect">
            <a:avLst/>
          </a:prstGeom>
        </p:spPr>
        <p:txBody>
          <a:bodyPr/>
          <a:lstStyle>
            <a:lvl1pPr algn="l">
              <a:defRPr sz="5199">
                <a:solidFill>
                  <a:schemeClr val="tx2"/>
                </a:solidFill>
              </a:defRPr>
            </a:lvl1pPr>
          </a:lstStyle>
          <a:p>
            <a:r>
              <a:rPr lang="en-US" dirty="0" smtClean="0"/>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marL="0" marR="0" lvl="0" indent="0" algn="l" defTabSz="932574"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Microsoft Confidential</a:t>
            </a:r>
          </a:p>
        </p:txBody>
      </p:sp>
      <p:sp>
        <p:nvSpPr>
          <p:cNvPr id="5" name="Slide Number Placeholder 3"/>
          <p:cNvSpPr>
            <a:spLocks noGrp="1"/>
          </p:cNvSpPr>
          <p:nvPr>
            <p:ph type="sldNum" sz="quarter" idx="15"/>
          </p:nvPr>
        </p:nvSpPr>
        <p:spPr/>
        <p:txBody>
          <a:bodyPr/>
          <a:lstStyle>
            <a:lvl1pPr>
              <a:defRPr/>
            </a:lvl1pPr>
          </a:lstStyle>
          <a:p>
            <a:pPr marL="0" marR="0" lvl="0" indent="0" algn="r" defTabSz="932425" rtl="0" eaLnBrk="1" fontAlgn="auto" latinLnBrk="0" hangingPunct="1">
              <a:lnSpc>
                <a:spcPct val="100000"/>
              </a:lnSpc>
              <a:spcBef>
                <a:spcPts val="0"/>
              </a:spcBef>
              <a:spcAft>
                <a:spcPts val="0"/>
              </a:spcAft>
              <a:buClrTx/>
              <a:buSzTx/>
              <a:buFontTx/>
              <a:buNone/>
              <a:tabLst/>
              <a:defRPr/>
            </a:pPr>
            <a:fld id="{6052FC3A-E1BD-E54F-9A48-71EBDEF00552}" type="slidenum">
              <a:rPr kumimoji="0" lang="en-US" sz="900" b="0" i="0" u="none" strike="noStrike" kern="1200" cap="none" spc="0" normalizeH="0" baseline="0" noProof="0">
                <a:ln>
                  <a:noFill/>
                </a:ln>
                <a:solidFill>
                  <a:srgbClr val="505050"/>
                </a:solidFill>
                <a:effectLst/>
                <a:uLnTx/>
                <a:uFillTx/>
                <a:latin typeface="Segoe UI"/>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65307542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marL="0" marR="0" lvl="0" indent="0" algn="l" defTabSz="932574"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marL="0" marR="0" lvl="0" indent="0" algn="r" defTabSz="932425" rtl="0" eaLnBrk="1" fontAlgn="auto" latinLnBrk="0" hangingPunct="1">
              <a:lnSpc>
                <a:spcPct val="100000"/>
              </a:lnSpc>
              <a:spcBef>
                <a:spcPts val="0"/>
              </a:spcBef>
              <a:spcAft>
                <a:spcPts val="0"/>
              </a:spcAft>
              <a:buClrTx/>
              <a:buSzTx/>
              <a:buFontTx/>
              <a:buNone/>
              <a:tabLst/>
              <a:defRPr/>
            </a:pPr>
            <a:fld id="{675909FA-3F91-0646-A6A8-60C236B90508}" type="slidenum">
              <a:rPr kumimoji="0" lang="en-US" sz="900" b="0" i="0" u="none" strike="noStrike" kern="1200" cap="none" spc="0" normalizeH="0" baseline="0" noProof="0">
                <a:ln>
                  <a:noFill/>
                </a:ln>
                <a:solidFill>
                  <a:srgbClr val="000000"/>
                </a:solidFill>
                <a:effectLst/>
                <a:uLnTx/>
                <a:uFillTx/>
                <a:latin typeface="Segoe UI"/>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753318487"/>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9">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52874231"/>
      </p:ext>
    </p:extLst>
  </p:cSld>
  <p:clrMapOvr>
    <a:masterClrMapping/>
  </p:clrMapOvr>
  <p:transition spd="med">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1453412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9997135"/>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2"/>
            <a:ext cx="10056812" cy="1015663"/>
          </a:xfrm>
          <a:noFill/>
        </p:spPr>
        <p:txBody>
          <a:bodyPr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8"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8" y="4290791"/>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5623422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2"/>
            <a:ext cx="10056812" cy="1015663"/>
          </a:xfrm>
          <a:noFill/>
        </p:spPr>
        <p:txBody>
          <a:bodyPr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8"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8" y="4290791"/>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182978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64964"/>
            <a:ext cx="9143998" cy="1097302"/>
          </a:xfrm>
        </p:spPr>
        <p:txBody>
          <a:bodyPr lIns="146304" tIns="91440" rIns="146304" bIns="91440"/>
          <a:lstStyle>
            <a:lvl1pPr>
              <a:lnSpc>
                <a:spcPts val="6299"/>
              </a:lnSpc>
              <a:defRPr sz="5800"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p:txBody>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505050"/>
                </a:solidFill>
                <a:effectLst/>
                <a:uLnTx/>
                <a:uFillTx/>
                <a:latin typeface="Segoe UI"/>
                <a:ea typeface="+mn-ea"/>
                <a:cs typeface="+mn-cs"/>
              </a:rPr>
              <a:t>Microsoft Confidential</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27258FFF-F925-446B-8502-81C933981705}" type="slidenum">
              <a:rPr kumimoji="0" lang="en-US" sz="9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990177271"/>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505050"/>
                </a:solidFill>
                <a:effectLst/>
                <a:uLnTx/>
                <a:uFillTx/>
                <a:latin typeface="Segoe UI"/>
                <a:ea typeface="+mn-ea"/>
                <a:cs typeface="+mn-cs"/>
              </a:rPr>
              <a:t>Microsoft Confidential</a:t>
            </a:r>
            <a:endParaRPr kumimoji="0" lang="en-US" sz="900" b="0" i="0" u="none" strike="noStrike" kern="1200" cap="none" spc="0" normalizeH="0" baseline="0" noProof="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31695" rtl="0" eaLnBrk="1" fontAlgn="base" latinLnBrk="0" hangingPunct="1">
              <a:lnSpc>
                <a:spcPct val="100000"/>
              </a:lnSpc>
              <a:spcBef>
                <a:spcPct val="0"/>
              </a:spcBef>
              <a:spcAft>
                <a:spcPct val="0"/>
              </a:spcAft>
              <a:buClrTx/>
              <a:buSzTx/>
              <a:buFontTx/>
              <a:buNone/>
              <a:tabLst/>
              <a:defRPr/>
            </a:pPr>
            <a:fld id="{83758903-653A-7442-ACA2-36E6579F0BEB}" type="slidenum">
              <a:rPr kumimoji="0" lang="en-US" sz="900" b="0" i="0" u="none" strike="noStrike" kern="1200" cap="none" spc="0" normalizeH="0" baseline="0" noProof="0" smtClean="0">
                <a:ln>
                  <a:noFill/>
                </a:ln>
                <a:solidFill>
                  <a:srgbClr val="505050"/>
                </a:solidFill>
                <a:effectLst/>
                <a:uLnTx/>
                <a:uFillTx/>
                <a:latin typeface="Segoe UI"/>
                <a:ea typeface="ＭＳ Ｐゴシック" charset="0"/>
                <a:cs typeface="+mn-cs"/>
              </a:rPr>
              <a:pPr marL="0" marR="0" lvl="0" indent="0" algn="r" defTabSz="931695" rtl="0" eaLnBrk="1" fontAlgn="base" latinLnBrk="0" hangingPunct="1">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6" name="Content Placeholder 5"/>
          <p:cNvSpPr>
            <a:spLocks noGrp="1"/>
          </p:cNvSpPr>
          <p:nvPr>
            <p:ph sz="quarter" idx="12"/>
          </p:nvPr>
        </p:nvSpPr>
        <p:spPr>
          <a:xfrm>
            <a:off x="274638" y="1320800"/>
            <a:ext cx="11887200" cy="505618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4260039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1"/>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589823" y="6294477"/>
            <a:ext cx="45719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r" defTabSz="93203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a:t>
            </a:r>
            <a:r>
              <a:rPr kumimoji="0" lang="en-US" sz="700" b="0" i="0" u="none" strike="noStrike" kern="1200" cap="none" spc="0" normalizeH="0" baseline="0" noProof="0" dirty="0" smtClean="0">
                <a:ln>
                  <a:noFill/>
                </a:ln>
                <a:gradFill>
                  <a:gsLst>
                    <a:gs pos="12389">
                      <a:srgbClr val="FFFFFF"/>
                    </a:gs>
                    <a:gs pos="54000">
                      <a:srgbClr val="FFFFFF"/>
                    </a:gs>
                  </a:gsLst>
                  <a:lin ang="5400000" scaled="0"/>
                </a:gradFill>
                <a:effectLst/>
                <a:uLnTx/>
                <a:uFillTx/>
                <a:latin typeface="Segoe UI"/>
                <a:ea typeface="+mn-ea"/>
                <a:cs typeface="Segoe UI" pitchFamily="34" charset="0"/>
              </a:rPr>
              <a:t>2015 </a:t>
            </a:r>
            <a:r>
              <a:rPr kumimoji="0" lang="en-US" sz="700"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9231" y="5580860"/>
            <a:ext cx="3291840" cy="701671"/>
          </a:xfrm>
          <a:prstGeom prst="rect">
            <a:avLst/>
          </a:prstGeom>
        </p:spPr>
      </p:pic>
    </p:spTree>
    <p:extLst>
      <p:ext uri="{BB962C8B-B14F-4D97-AF65-F5344CB8AC3E}">
        <p14:creationId xmlns:p14="http://schemas.microsoft.com/office/powerpoint/2010/main" val="345457411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233151"/>
            <a:ext cx="11814652" cy="880792"/>
          </a:xfrm>
        </p:spPr>
        <p:txBody>
          <a:bodyPr anchor="t" anchorCtr="0">
            <a:noAutofit/>
          </a:bodyPr>
          <a:lstStyle>
            <a:lvl1pPr>
              <a:defRPr sz="5438" cap="none" spc="-136" baseline="0">
                <a:solidFill>
                  <a:schemeClr val="accent1"/>
                </a:solidFill>
                <a:latin typeface="Segoe UI Light"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59664050"/>
      </p:ext>
    </p:extLst>
  </p:cSld>
  <p:clrMapOvr>
    <a:masterClrMapping/>
  </p:clrMapOvr>
  <p:transition spd="slow">
    <p:push/>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3"/>
            <a:ext cx="11375536" cy="932563"/>
          </a:xfrm>
        </p:spPr>
        <p:txBody>
          <a:bodyPr>
            <a:spAutoFit/>
          </a:body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274638" y="1211264"/>
            <a:ext cx="11375536" cy="2237536"/>
          </a:xfrm>
          <a:prstGeom prst="rect">
            <a:avLst/>
          </a:prstGeom>
        </p:spPr>
        <p:txBody>
          <a:bodyPr>
            <a:spAutoFit/>
          </a:bodyPr>
          <a:lstStyle>
            <a:lvl1pPr marL="289819" indent="-289819">
              <a:buFont typeface="Wingdings" pitchFamily="2" charset="2"/>
              <a:buChar char=""/>
              <a:defRPr sz="3999"/>
            </a:lvl1pPr>
            <a:lvl2pPr marL="527826" indent="-238008">
              <a:buFont typeface="Wingdings" pitchFamily="2" charset="2"/>
              <a:buChar char=""/>
              <a:defRPr sz="2400" spc="-51" baseline="0">
                <a:latin typeface="+mn-lt"/>
              </a:defRPr>
            </a:lvl2pPr>
            <a:lvl3pPr marL="756119" indent="-228293">
              <a:buFont typeface="Wingdings" pitchFamily="2" charset="2"/>
              <a:buChar char=""/>
              <a:tabLst/>
              <a:defRPr sz="2000" spc="-51" baseline="0">
                <a:latin typeface="+mn-lt"/>
              </a:defRPr>
            </a:lvl3pPr>
            <a:lvl4pPr marL="932600" indent="-176482">
              <a:buFont typeface="Wingdings" pitchFamily="2" charset="2"/>
              <a:buChar char=""/>
              <a:defRPr sz="1800" spc="-51" baseline="0">
                <a:latin typeface="+mn-lt"/>
              </a:defRPr>
            </a:lvl4pPr>
            <a:lvl5pPr marL="1109083" indent="-176482">
              <a:buFont typeface="Wingdings" pitchFamily="2" charset="2"/>
              <a:buChar char=""/>
              <a:tabLst/>
              <a:defRPr sz="1800" spc="-51"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17602618"/>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1211264"/>
            <a:ext cx="11375536" cy="2135969"/>
          </a:xfrm>
          <a:prstGeom prst="rect">
            <a:avLst/>
          </a:prstGeom>
        </p:spPr>
        <p:txBody>
          <a:bodyPr>
            <a:spAutoFit/>
          </a:bodyPr>
          <a:lstStyle>
            <a:lvl1pPr marL="0" indent="0">
              <a:spcBef>
                <a:spcPts val="2448"/>
              </a:spcBef>
              <a:buNone/>
              <a:defRPr sz="3999">
                <a:gradFill>
                  <a:gsLst>
                    <a:gs pos="100000">
                      <a:schemeClr val="tx2"/>
                    </a:gs>
                    <a:gs pos="0">
                      <a:schemeClr val="tx2"/>
                    </a:gs>
                  </a:gsLst>
                  <a:lin ang="5400000" scaled="0"/>
                </a:gradFill>
                <a:latin typeface="+mj-lt"/>
              </a:defRPr>
            </a:lvl1pPr>
            <a:lvl2pPr marL="0" indent="0">
              <a:buNone/>
              <a:defRPr sz="2000" spc="-51" baseline="0">
                <a:gradFill>
                  <a:gsLst>
                    <a:gs pos="100000">
                      <a:schemeClr val="tx1"/>
                    </a:gs>
                    <a:gs pos="6000">
                      <a:schemeClr val="tx1"/>
                    </a:gs>
                  </a:gsLst>
                  <a:lin ang="5400000" scaled="0"/>
                </a:gradFill>
              </a:defRPr>
            </a:lvl2pPr>
            <a:lvl3pPr marL="236388" indent="0">
              <a:buNone/>
              <a:defRPr sz="2000" spc="-51" baseline="0">
                <a:gradFill>
                  <a:gsLst>
                    <a:gs pos="100000">
                      <a:schemeClr val="tx1"/>
                    </a:gs>
                    <a:gs pos="6000">
                      <a:schemeClr val="tx1"/>
                    </a:gs>
                  </a:gsLst>
                  <a:lin ang="5400000" scaled="0"/>
                </a:gradFill>
              </a:defRPr>
            </a:lvl3pPr>
            <a:lvl4pPr marL="466300" indent="0">
              <a:buNone/>
              <a:defRPr sz="1800" spc="-51" baseline="0">
                <a:gradFill>
                  <a:gsLst>
                    <a:gs pos="100000">
                      <a:schemeClr val="tx1"/>
                    </a:gs>
                    <a:gs pos="6000">
                      <a:schemeClr val="tx1"/>
                    </a:gs>
                  </a:gsLst>
                  <a:lin ang="5400000" scaled="0"/>
                </a:gradFill>
              </a:defRPr>
            </a:lvl4pPr>
            <a:lvl5pPr marL="707546" indent="0">
              <a:buNone/>
              <a:defRPr sz="1800" spc="-51" baseline="0">
                <a:gradFill>
                  <a:gsLst>
                    <a:gs pos="100000">
                      <a:schemeClr val="tx1"/>
                    </a:gs>
                    <a:gs pos="6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274638" y="292082"/>
            <a:ext cx="11375536" cy="946413"/>
          </a:xfrm>
        </p:spPr>
        <p:txBody>
          <a:bodyPr>
            <a:spAutoFit/>
          </a:bodyPr>
          <a:lstStyle/>
          <a:p>
            <a:r>
              <a:rPr lang="en-US" dirty="0" smtClean="0"/>
              <a:t>Click to edit master title style</a:t>
            </a:r>
            <a:endParaRPr lang="en-US" dirty="0"/>
          </a:p>
        </p:txBody>
      </p:sp>
    </p:spTree>
    <p:extLst>
      <p:ext uri="{BB962C8B-B14F-4D97-AF65-F5344CB8AC3E}">
        <p14:creationId xmlns:p14="http://schemas.microsoft.com/office/powerpoint/2010/main" val="282173273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1211264"/>
            <a:ext cx="11375536" cy="2135969"/>
          </a:xfrm>
          <a:prstGeom prst="rect">
            <a:avLst/>
          </a:prstGeom>
        </p:spPr>
        <p:txBody>
          <a:bodyPr>
            <a:spAutoFit/>
          </a:bodyPr>
          <a:lstStyle>
            <a:lvl1pPr marL="0" indent="0">
              <a:spcBef>
                <a:spcPts val="2448"/>
              </a:spcBef>
              <a:buNone/>
              <a:defRPr sz="3999">
                <a:gradFill>
                  <a:gsLst>
                    <a:gs pos="100000">
                      <a:schemeClr val="tx1"/>
                    </a:gs>
                    <a:gs pos="0">
                      <a:schemeClr val="tx1"/>
                    </a:gs>
                  </a:gsLst>
                  <a:lin ang="5400000" scaled="0"/>
                </a:gradFill>
                <a:latin typeface="+mj-lt"/>
              </a:defRPr>
            </a:lvl1pPr>
            <a:lvl2pPr marL="0" indent="0">
              <a:buNone/>
              <a:defRPr sz="2000" spc="-51" baseline="0">
                <a:gradFill>
                  <a:gsLst>
                    <a:gs pos="100000">
                      <a:schemeClr val="tx1"/>
                    </a:gs>
                    <a:gs pos="0">
                      <a:schemeClr val="tx1"/>
                    </a:gs>
                  </a:gsLst>
                  <a:lin ang="5400000" scaled="0"/>
                </a:gradFill>
              </a:defRPr>
            </a:lvl2pPr>
            <a:lvl3pPr marL="236388" indent="0">
              <a:buNone/>
              <a:defRPr sz="2000" spc="-51" baseline="0">
                <a:gradFill>
                  <a:gsLst>
                    <a:gs pos="100000">
                      <a:schemeClr val="tx1"/>
                    </a:gs>
                    <a:gs pos="0">
                      <a:schemeClr val="tx1"/>
                    </a:gs>
                  </a:gsLst>
                  <a:lin ang="5400000" scaled="0"/>
                </a:gradFill>
              </a:defRPr>
            </a:lvl3pPr>
            <a:lvl4pPr marL="466300" indent="0">
              <a:buNone/>
              <a:defRPr sz="1800" spc="-51" baseline="0">
                <a:gradFill>
                  <a:gsLst>
                    <a:gs pos="100000">
                      <a:schemeClr val="tx1"/>
                    </a:gs>
                    <a:gs pos="0">
                      <a:schemeClr val="tx1"/>
                    </a:gs>
                  </a:gsLst>
                  <a:lin ang="5400000" scaled="0"/>
                </a:gradFill>
              </a:defRPr>
            </a:lvl4pPr>
            <a:lvl5pPr marL="707546" indent="0">
              <a:buNone/>
              <a:defRPr sz="1800" spc="-51" baseline="0">
                <a:gradFill>
                  <a:gsLst>
                    <a:gs pos="100000">
                      <a:schemeClr val="tx1"/>
                    </a:gs>
                    <a:gs pos="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27752071"/>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32563" rtl="0" eaLnBrk="1" latinLnBrk="0" hangingPunct="1">
              <a:lnSpc>
                <a:spcPct val="90000"/>
              </a:lnSpc>
              <a:spcBef>
                <a:spcPct val="0"/>
              </a:spcBef>
              <a:buNone/>
              <a:defRPr lang="en-US" sz="5399" b="0" kern="1200" cap="none" spc="-102"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77386332"/>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77225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29869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64964"/>
            <a:ext cx="9143998" cy="1097302"/>
          </a:xfrm>
        </p:spPr>
        <p:txBody>
          <a:bodyPr lIns="146304" tIns="91440" rIns="146304" bIns="91440"/>
          <a:lstStyle>
            <a:lvl1pPr>
              <a:lnSpc>
                <a:spcPts val="6299"/>
              </a:lnSpc>
              <a:defRPr sz="5800"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p:txBody>
          <a:bodyPr/>
          <a:lstStyle/>
          <a:p>
            <a:r>
              <a:rPr lang="en-US" dirty="0" smtClean="0"/>
              <a:t>Microsoft Confidential</a:t>
            </a:r>
            <a:endParaRPr lang="en-US" dirty="0"/>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566156725"/>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65691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615406"/>
          </a:xfrm>
        </p:spPr>
        <p:txBody>
          <a:bodyPr>
            <a:spAutoFit/>
          </a:bodyPr>
          <a:lstStyle>
            <a:lvl1pPr>
              <a:defRPr sz="399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906126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 y="2"/>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04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589824" y="6294478"/>
            <a:ext cx="45719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r" defTabSz="93185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S PGothic" panose="020B0600070205080204" pitchFamily="34" charset="-128"/>
                <a:cs typeface="Segoe UI" pitchFamily="34" charset="0"/>
              </a:rPr>
              <a:t>© </a:t>
            </a:r>
            <a:r>
              <a:rPr kumimoji="0" lang="en-US" sz="700" b="0" i="0" u="none" strike="noStrike" kern="1200" cap="none" spc="0" normalizeH="0" baseline="0" noProof="0" dirty="0" smtClean="0">
                <a:ln>
                  <a:noFill/>
                </a:ln>
                <a:gradFill>
                  <a:gsLst>
                    <a:gs pos="12389">
                      <a:srgbClr val="FFFFFF"/>
                    </a:gs>
                    <a:gs pos="54000">
                      <a:srgbClr val="FFFFFF"/>
                    </a:gs>
                  </a:gsLst>
                  <a:lin ang="5400000" scaled="0"/>
                </a:gradFill>
                <a:effectLst/>
                <a:uLnTx/>
                <a:uFillTx/>
                <a:latin typeface="Segoe UI"/>
                <a:ea typeface="MS PGothic" panose="020B0600070205080204" pitchFamily="34" charset="-128"/>
                <a:cs typeface="Segoe UI" pitchFamily="34" charset="0"/>
              </a:rPr>
              <a:t>2015 </a:t>
            </a:r>
            <a:r>
              <a:rPr kumimoji="0" lang="en-US" sz="700"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S PGothic" panose="020B0600070205080204" pitchFamily="34" charset="-128"/>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9232" y="5580861"/>
            <a:ext cx="3291840" cy="701671"/>
          </a:xfrm>
          <a:prstGeom prst="rect">
            <a:avLst/>
          </a:prstGeom>
        </p:spPr>
      </p:pic>
    </p:spTree>
    <p:extLst>
      <p:ext uri="{BB962C8B-B14F-4D97-AF65-F5344CB8AC3E}">
        <p14:creationId xmlns:p14="http://schemas.microsoft.com/office/powerpoint/2010/main" val="282916526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3076668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US" smtClean="0"/>
              <a:t>Microsoft Confidential</a:t>
            </a:r>
            <a:endParaRPr lang="en-US"/>
          </a:p>
        </p:txBody>
      </p:sp>
      <p:sp>
        <p:nvSpPr>
          <p:cNvPr id="4" name="Slide Number Placeholder 3"/>
          <p:cNvSpPr>
            <a:spLocks noGrp="1"/>
          </p:cNvSpPr>
          <p:nvPr>
            <p:ph type="sldNum" sz="quarter" idx="11"/>
          </p:nvPr>
        </p:nvSpPr>
        <p:spPr/>
        <p:txBody>
          <a:bodyPr/>
          <a:lstStyle/>
          <a:p>
            <a:pPr defTabSz="931695" fontAlgn="base">
              <a:spcBef>
                <a:spcPct val="0"/>
              </a:spcBef>
              <a:spcAft>
                <a:spcPct val="0"/>
              </a:spcAft>
            </a:pPr>
            <a:fld id="{83758903-653A-7442-ACA2-36E6579F0BEB}" type="slidenum">
              <a:rPr lang="en-US" smtClean="0">
                <a:ea typeface="ＭＳ Ｐゴシック" charset="0"/>
              </a:rPr>
              <a:pPr defTabSz="931695" fontAlgn="base">
                <a:spcBef>
                  <a:spcPct val="0"/>
                </a:spcBef>
                <a:spcAft>
                  <a:spcPct val="0"/>
                </a:spcAft>
              </a:pPr>
              <a:t>‹#›</a:t>
            </a:fld>
            <a:endParaRPr lang="en-US">
              <a:ea typeface="ＭＳ Ｐゴシック" charset="0"/>
            </a:endParaRPr>
          </a:p>
        </p:txBody>
      </p:sp>
      <p:sp>
        <p:nvSpPr>
          <p:cNvPr id="6" name="Content Placeholder 5"/>
          <p:cNvSpPr>
            <a:spLocks noGrp="1"/>
          </p:cNvSpPr>
          <p:nvPr>
            <p:ph sz="quarter" idx="12"/>
          </p:nvPr>
        </p:nvSpPr>
        <p:spPr>
          <a:xfrm>
            <a:off x="274638" y="1320800"/>
            <a:ext cx="11887200" cy="505618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8739838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image" Target="../media/image4.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image" Target="../media/image4.png"/><Relationship Id="rId5" Type="http://schemas.openxmlformats.org/officeDocument/2006/relationships/theme" Target="../theme/theme3.xml"/><Relationship Id="rId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theme" Target="../theme/theme4.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5.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theme" Target="../theme/theme6.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9"/>
            <a:ext cx="11888787"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1027" name="Text Placeholder 3"/>
          <p:cNvSpPr>
            <a:spLocks noGrp="1"/>
          </p:cNvSpPr>
          <p:nvPr>
            <p:ph type="body" idx="1"/>
          </p:nvPr>
        </p:nvSpPr>
        <p:spPr bwMode="auto">
          <a:xfrm>
            <a:off x="274642" y="1212854"/>
            <a:ext cx="11887200" cy="209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4"/>
            <a:ext cx="3937000" cy="136525"/>
          </a:xfrm>
          <a:prstGeom prst="rect">
            <a:avLst/>
          </a:prstGeom>
        </p:spPr>
        <p:txBody>
          <a:bodyPr vert="horz" lIns="0" tIns="0" rIns="91440" bIns="0" rtlCol="0" anchor="ctr"/>
          <a:lstStyle>
            <a:lvl1pPr marL="0" algn="l" defTabSz="93257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4" y="6565904"/>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1695" fontAlgn="base">
              <a:spcBef>
                <a:spcPct val="0"/>
              </a:spcBef>
              <a:spcAft>
                <a:spcPct val="0"/>
              </a:spcAft>
            </a:pPr>
            <a:fld id="{83758903-653A-7442-ACA2-36E6579F0BEB}" type="slidenum">
              <a:rPr lang="en-US" smtClean="0">
                <a:ea typeface="ＭＳ Ｐゴシック" charset="0"/>
              </a:rPr>
              <a:pPr defTabSz="931695"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1412645488"/>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4061" r:id="rId5"/>
    <p:sldLayoutId id="2147484062" r:id="rId6"/>
    <p:sldLayoutId id="2147484263" r:id="rId7"/>
    <p:sldLayoutId id="2147484265" r:id="rId8"/>
    <p:sldLayoutId id="2147484267" r:id="rId9"/>
    <p:sldLayoutId id="2147484266" r:id="rId10"/>
    <p:sldLayoutId id="2147484268" r:id="rId11"/>
  </p:sldLayoutIdLst>
  <p:transition>
    <p:fade/>
  </p:transition>
  <p:timing>
    <p:tnLst>
      <p:par>
        <p:cTn id="1" dur="indefinite" restart="never" nodeType="tmRoot"/>
      </p:par>
    </p:tnLst>
  </p:timing>
  <p:txStyles>
    <p:titleStyle>
      <a:lvl1pPr algn="l" defTabSz="931695" rtl="0" eaLnBrk="0" fontAlgn="base" hangingPunct="0">
        <a:lnSpc>
          <a:spcPct val="90000"/>
        </a:lnSpc>
        <a:spcBef>
          <a:spcPct val="0"/>
        </a:spcBef>
        <a:spcAft>
          <a:spcPct val="0"/>
        </a:spcAft>
        <a:defRPr lang="en-US" sz="5399" kern="1200" spc="-102" dirty="0">
          <a:ln w="3175">
            <a:noFill/>
          </a:ln>
          <a:solidFill>
            <a:schemeClr val="tx2"/>
          </a:solidFill>
          <a:latin typeface="+mj-lt"/>
          <a:ea typeface="ＭＳ Ｐゴシック" charset="0"/>
          <a:cs typeface="Segoe UI" pitchFamily="34" charset="0"/>
        </a:defRPr>
      </a:lvl1pPr>
      <a:lvl2pPr algn="l" defTabSz="931695" rtl="0" eaLnBrk="0" fontAlgn="base" hangingPunct="0">
        <a:lnSpc>
          <a:spcPct val="90000"/>
        </a:lnSpc>
        <a:spcBef>
          <a:spcPct val="0"/>
        </a:spcBef>
        <a:spcAft>
          <a:spcPct val="0"/>
        </a:spcAft>
        <a:defRPr sz="5399">
          <a:solidFill>
            <a:schemeClr val="tx2"/>
          </a:solidFill>
          <a:latin typeface="Segoe UI Light" charset="0"/>
          <a:ea typeface="ＭＳ Ｐゴシック" charset="0"/>
          <a:cs typeface="Segoe UI" charset="0"/>
        </a:defRPr>
      </a:lvl2pPr>
      <a:lvl3pPr algn="l" defTabSz="931695" rtl="0" eaLnBrk="0" fontAlgn="base" hangingPunct="0">
        <a:lnSpc>
          <a:spcPct val="90000"/>
        </a:lnSpc>
        <a:spcBef>
          <a:spcPct val="0"/>
        </a:spcBef>
        <a:spcAft>
          <a:spcPct val="0"/>
        </a:spcAft>
        <a:defRPr sz="5399">
          <a:solidFill>
            <a:schemeClr val="tx2"/>
          </a:solidFill>
          <a:latin typeface="Segoe UI Light" charset="0"/>
          <a:ea typeface="ＭＳ Ｐゴシック" charset="0"/>
          <a:cs typeface="Segoe UI" charset="0"/>
        </a:defRPr>
      </a:lvl3pPr>
      <a:lvl4pPr algn="l" defTabSz="931695" rtl="0" eaLnBrk="0" fontAlgn="base" hangingPunct="0">
        <a:lnSpc>
          <a:spcPct val="90000"/>
        </a:lnSpc>
        <a:spcBef>
          <a:spcPct val="0"/>
        </a:spcBef>
        <a:spcAft>
          <a:spcPct val="0"/>
        </a:spcAft>
        <a:defRPr sz="5399">
          <a:solidFill>
            <a:schemeClr val="tx2"/>
          </a:solidFill>
          <a:latin typeface="Segoe UI Light" charset="0"/>
          <a:ea typeface="ＭＳ Ｐゴシック" charset="0"/>
          <a:cs typeface="Segoe UI" charset="0"/>
        </a:defRPr>
      </a:lvl4pPr>
      <a:lvl5pPr algn="l" defTabSz="931695" rtl="0" eaLnBrk="0" fontAlgn="base" hangingPunct="0">
        <a:lnSpc>
          <a:spcPct val="90000"/>
        </a:lnSpc>
        <a:spcBef>
          <a:spcPct val="0"/>
        </a:spcBef>
        <a:spcAft>
          <a:spcPct val="0"/>
        </a:spcAft>
        <a:defRPr sz="5399">
          <a:solidFill>
            <a:schemeClr val="tx2"/>
          </a:solidFill>
          <a:latin typeface="Segoe UI Light" charset="0"/>
          <a:ea typeface="ＭＳ Ｐゴシック" charset="0"/>
          <a:cs typeface="Segoe UI" charset="0"/>
        </a:defRPr>
      </a:lvl5pPr>
      <a:lvl6pPr marL="457117"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35"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52"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71"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9pPr>
    </p:titleStyle>
    <p:bodyStyle>
      <a:lvl1pPr marL="342838" indent="-342838" algn="l" defTabSz="931695" rtl="0" eaLnBrk="0" fontAlgn="base" hangingPunct="0">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95" indent="-241256" algn="l" defTabSz="93169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56" indent="-228560" algn="l" defTabSz="93169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15" indent="-228560" algn="l" defTabSz="93169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73" indent="-228560" algn="l" defTabSz="93169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78"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66"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53"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42"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74" rtl="0" eaLnBrk="1" latinLnBrk="0" hangingPunct="1">
        <a:defRPr sz="1800" kern="1200">
          <a:solidFill>
            <a:schemeClr val="tx1"/>
          </a:solidFill>
          <a:latin typeface="+mn-lt"/>
          <a:ea typeface="+mn-ea"/>
          <a:cs typeface="+mn-cs"/>
        </a:defRPr>
      </a:lvl1pPr>
      <a:lvl2pPr marL="466287" algn="l" defTabSz="932574" rtl="0" eaLnBrk="1" latinLnBrk="0" hangingPunct="1">
        <a:defRPr sz="1800" kern="1200">
          <a:solidFill>
            <a:schemeClr val="tx1"/>
          </a:solidFill>
          <a:latin typeface="+mn-lt"/>
          <a:ea typeface="+mn-ea"/>
          <a:cs typeface="+mn-cs"/>
        </a:defRPr>
      </a:lvl2pPr>
      <a:lvl3pPr marL="932574" algn="l" defTabSz="932574" rtl="0" eaLnBrk="1" latinLnBrk="0" hangingPunct="1">
        <a:defRPr sz="1800" kern="1200">
          <a:solidFill>
            <a:schemeClr val="tx1"/>
          </a:solidFill>
          <a:latin typeface="+mn-lt"/>
          <a:ea typeface="+mn-ea"/>
          <a:cs typeface="+mn-cs"/>
        </a:defRPr>
      </a:lvl3pPr>
      <a:lvl4pPr marL="1398861" algn="l" defTabSz="932574" rtl="0" eaLnBrk="1" latinLnBrk="0" hangingPunct="1">
        <a:defRPr sz="1800" kern="1200">
          <a:solidFill>
            <a:schemeClr val="tx1"/>
          </a:solidFill>
          <a:latin typeface="+mn-lt"/>
          <a:ea typeface="+mn-ea"/>
          <a:cs typeface="+mn-cs"/>
        </a:defRPr>
      </a:lvl4pPr>
      <a:lvl5pPr marL="1865148" algn="l" defTabSz="932574" rtl="0" eaLnBrk="1" latinLnBrk="0" hangingPunct="1">
        <a:defRPr sz="1800" kern="1200">
          <a:solidFill>
            <a:schemeClr val="tx1"/>
          </a:solidFill>
          <a:latin typeface="+mn-lt"/>
          <a:ea typeface="+mn-ea"/>
          <a:cs typeface="+mn-cs"/>
        </a:defRPr>
      </a:lvl5pPr>
      <a:lvl6pPr marL="2331436" algn="l" defTabSz="932574" rtl="0" eaLnBrk="1" latinLnBrk="0" hangingPunct="1">
        <a:defRPr sz="1800" kern="1200">
          <a:solidFill>
            <a:schemeClr val="tx1"/>
          </a:solidFill>
          <a:latin typeface="+mn-lt"/>
          <a:ea typeface="+mn-ea"/>
          <a:cs typeface="+mn-cs"/>
        </a:defRPr>
      </a:lvl6pPr>
      <a:lvl7pPr marL="2797722" algn="l" defTabSz="932574" rtl="0" eaLnBrk="1" latinLnBrk="0" hangingPunct="1">
        <a:defRPr sz="1800" kern="1200">
          <a:solidFill>
            <a:schemeClr val="tx1"/>
          </a:solidFill>
          <a:latin typeface="+mn-lt"/>
          <a:ea typeface="+mn-ea"/>
          <a:cs typeface="+mn-cs"/>
        </a:defRPr>
      </a:lvl7pPr>
      <a:lvl8pPr marL="3264009" algn="l" defTabSz="932574" rtl="0" eaLnBrk="1" latinLnBrk="0" hangingPunct="1">
        <a:defRPr sz="1800" kern="1200">
          <a:solidFill>
            <a:schemeClr val="tx1"/>
          </a:solidFill>
          <a:latin typeface="+mn-lt"/>
          <a:ea typeface="+mn-ea"/>
          <a:cs typeface="+mn-cs"/>
        </a:defRPr>
      </a:lvl8pPr>
      <a:lvl9pPr marL="3730298" algn="l" defTabSz="93257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8"/>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70803634"/>
      </p:ext>
    </p:extLst>
  </p:cSld>
  <p:clrMap bg1="dk1" tx1="lt1" bg2="dk2" tx2="lt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 id="2147484281" r:id="rId12"/>
    <p:sldLayoutId id="2147484282" r:id="rId13"/>
    <p:sldLayoutId id="2147484283" r:id="rId14"/>
    <p:sldLayoutId id="2147484284" r:id="rId15"/>
    <p:sldLayoutId id="2147484285" r:id="rId16"/>
    <p:sldLayoutId id="2147484286" r:id="rId17"/>
    <p:sldLayoutId id="2147484287" r:id="rId18"/>
    <p:sldLayoutId id="2147484288" r:id="rId19"/>
    <p:sldLayoutId id="2147484289" r:id="rId20"/>
    <p:sldLayoutId id="2147484290" r:id="rId21"/>
    <p:sldLayoutId id="2147484291" r:id="rId22"/>
    <p:sldLayoutId id="2147484292" r:id="rId23"/>
    <p:sldLayoutId id="2147484293" r:id="rId24"/>
    <p:sldLayoutId id="2147484294" r:id="rId25"/>
    <p:sldLayoutId id="2147484295" r:id="rId26"/>
    <p:sldLayoutId id="2147484296" r:id="rId27"/>
    <p:sldLayoutId id="2147484297" r:id="rId28"/>
    <p:sldLayoutId id="2147484298" r:id="rId29"/>
    <p:sldLayoutId id="2147484299" r:id="rId30"/>
    <p:sldLayoutId id="2147484300" r:id="rId31"/>
    <p:sldLayoutId id="2147484301" r:id="rId32"/>
    <p:sldLayoutId id="2147484302" r:id="rId33"/>
    <p:sldLayoutId id="2147484303" r:id="rId34"/>
    <p:sldLayoutId id="2147484304" r:id="rId35"/>
    <p:sldLayoutId id="2147484305" r:id="rId36"/>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672499876"/>
      </p:ext>
    </p:extLst>
  </p:cSld>
  <p:clrMap bg1="dk1" tx1="lt1" bg2="dk2" tx2="lt2" accent1="accent1" accent2="accent2" accent3="accent3" accent4="accent4" accent5="accent5" accent6="accent6" hlink="hlink" folHlink="folHlink"/>
  <p:sldLayoutIdLst>
    <p:sldLayoutId id="2147484307" r:id="rId1"/>
    <p:sldLayoutId id="2147484308" r:id="rId2"/>
    <p:sldLayoutId id="2147484309" r:id="rId3"/>
    <p:sldLayoutId id="2147484310" r:id="rId4"/>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bg2"/>
              </a:gs>
              <a:gs pos="100000">
                <a:schemeClr val="bg2"/>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bg2"/>
              </a:gs>
              <a:gs pos="100000">
                <a:schemeClr val="bg2"/>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bg2"/>
              </a:gs>
              <a:gs pos="100000">
                <a:schemeClr val="bg2"/>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bg2"/>
              </a:gs>
              <a:gs pos="100000">
                <a:schemeClr val="bg2"/>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2082"/>
            <a:ext cx="11375536" cy="946413"/>
          </a:xfrm>
          <a:prstGeom prst="rect">
            <a:avLst/>
          </a:prstGeom>
        </p:spPr>
        <p:txBody>
          <a:bodyPr vert="horz" wrap="square" lIns="146304" tIns="91440" rIns="146304" bIns="9144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271398" y="1211263"/>
            <a:ext cx="11378776" cy="2609945"/>
          </a:xfrm>
          <a:prstGeom prst="rect">
            <a:avLst/>
          </a:prstGeom>
        </p:spPr>
        <p:txBody>
          <a:bodyPr vert="horz" lIns="182880" tIns="146304" rIns="182880" bIns="14630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57557944"/>
      </p:ext>
    </p:extLst>
  </p:cSld>
  <p:clrMap bg1="lt1" tx1="dk1" bg2="lt2" tx2="dk2" accent1="accent1" accent2="accent2" accent3="accent3" accent4="accent4" accent5="accent5" accent6="accent6" hlink="hlink" folHlink="folHlink"/>
  <p:sldLayoutIdLst>
    <p:sldLayoutId id="2147484325" r:id="rId1"/>
    <p:sldLayoutId id="2147484326" r:id="rId2"/>
    <p:sldLayoutId id="2147484327" r:id="rId3"/>
    <p:sldLayoutId id="2147484328" r:id="rId4"/>
    <p:sldLayoutId id="2147484329" r:id="rId5"/>
    <p:sldLayoutId id="2147484330" r:id="rId6"/>
    <p:sldLayoutId id="2147484331" r:id="rId7"/>
    <p:sldLayoutId id="2147484332" r:id="rId8"/>
    <p:sldLayoutId id="2147484333" r:id="rId9"/>
    <p:sldLayoutId id="2147484334" r:id="rId10"/>
  </p:sldLayoutIdLst>
  <p:transition>
    <p:fade/>
  </p:transition>
  <p:timing>
    <p:tnLst>
      <p:par>
        <p:cTn id="1" dur="indefinite" restart="never" nodeType="tmRoot"/>
      </p:par>
    </p:tnLst>
  </p:timing>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553" marR="0" indent="-346553"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71" baseline="0">
          <a:gradFill>
            <a:gsLst>
              <a:gs pos="1250">
                <a:schemeClr val="tx1"/>
              </a:gs>
              <a:gs pos="100000">
                <a:schemeClr val="tx1"/>
              </a:gs>
            </a:gsLst>
            <a:lin ang="5400000" scaled="0"/>
          </a:gradFill>
          <a:latin typeface="+mj-lt"/>
          <a:ea typeface="+mn-ea"/>
          <a:cs typeface="+mn-cs"/>
        </a:defRPr>
      </a:lvl1pPr>
      <a:lvl2pPr marL="584607" marR="0" indent="-238054" algn="l" defTabSz="932742" rtl="0" eaLnBrk="1" fontAlgn="auto" latinLnBrk="0" hangingPunct="1">
        <a:lnSpc>
          <a:spcPct val="90000"/>
        </a:lnSpc>
        <a:spcBef>
          <a:spcPct val="20000"/>
        </a:spcBef>
        <a:spcAft>
          <a:spcPts val="0"/>
        </a:spcAft>
        <a:buClrTx/>
        <a:buSzPct val="90000"/>
        <a:buFont typeface="Wingdings"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81456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814563" algn="l"/>
        </a:tabLst>
        <a:defRPr sz="2800" kern="1200" spc="0" baseline="0">
          <a:gradFill>
            <a:gsLst>
              <a:gs pos="1250">
                <a:schemeClr val="tx1"/>
              </a:gs>
              <a:gs pos="100000">
                <a:schemeClr val="tx1"/>
              </a:gs>
            </a:gsLst>
            <a:lin ang="5400000" scaled="0"/>
          </a:gradFill>
          <a:latin typeface="+mn-lt"/>
          <a:ea typeface="+mn-ea"/>
          <a:cs typeface="+mn-cs"/>
        </a:defRPr>
      </a:lvl3pPr>
      <a:lvl4pPr marL="1050997" marR="0" indent="-236434" algn="l" defTabSz="93274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28095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1280953" algn="l"/>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9"/>
            <a:ext cx="11888787"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1027" name="Text Placeholder 3"/>
          <p:cNvSpPr>
            <a:spLocks noGrp="1"/>
          </p:cNvSpPr>
          <p:nvPr>
            <p:ph type="body" idx="1"/>
          </p:nvPr>
        </p:nvSpPr>
        <p:spPr bwMode="auto">
          <a:xfrm>
            <a:off x="274642" y="1212854"/>
            <a:ext cx="11887200" cy="209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4"/>
            <a:ext cx="3937000" cy="136525"/>
          </a:xfrm>
          <a:prstGeom prst="rect">
            <a:avLst/>
          </a:prstGeom>
        </p:spPr>
        <p:txBody>
          <a:bodyPr vert="horz" lIns="0" tIns="0" rIns="91440" bIns="0" rtlCol="0" anchor="ctr"/>
          <a:lstStyle>
            <a:lvl1pPr marL="0" algn="l" defTabSz="932574" rtl="0" eaLnBrk="1" fontAlgn="auto" latinLnBrk="0" hangingPunct="1">
              <a:spcBef>
                <a:spcPts val="0"/>
              </a:spcBef>
              <a:spcAft>
                <a:spcPts val="0"/>
              </a:spcAft>
              <a:defRPr lang="en-US" sz="900" kern="1200">
                <a:solidFill>
                  <a:srgbClr val="505050"/>
                </a:solidFill>
                <a:latin typeface="+mn-lt"/>
                <a:ea typeface="+mn-ea"/>
                <a:cs typeface="+mn-cs"/>
              </a:defRPr>
            </a:lvl1p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Microsoft Confidential</a:t>
            </a:r>
          </a:p>
        </p:txBody>
      </p:sp>
      <p:sp>
        <p:nvSpPr>
          <p:cNvPr id="5" name="Slide Number Placeholder 4"/>
          <p:cNvSpPr>
            <a:spLocks noGrp="1"/>
          </p:cNvSpPr>
          <p:nvPr>
            <p:ph type="sldNum" sz="quarter" idx="4"/>
          </p:nvPr>
        </p:nvSpPr>
        <p:spPr>
          <a:xfrm>
            <a:off x="11595104" y="6565904"/>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marL="0" marR="0" lvl="0" indent="0" algn="r" defTabSz="931695" rtl="0" eaLnBrk="1" fontAlgn="base" latinLnBrk="0" hangingPunct="1">
              <a:lnSpc>
                <a:spcPct val="100000"/>
              </a:lnSpc>
              <a:spcBef>
                <a:spcPct val="0"/>
              </a:spcBef>
              <a:spcAft>
                <a:spcPct val="0"/>
              </a:spcAft>
              <a:buClrTx/>
              <a:buSzTx/>
              <a:buFontTx/>
              <a:buNone/>
              <a:tabLst/>
              <a:defRPr/>
            </a:pPr>
            <a:fld id="{83758903-653A-7442-ACA2-36E6579F0BEB}" type="slidenum">
              <a:rPr kumimoji="0" lang="en-US" sz="900" b="0" i="0" u="none" strike="noStrike" kern="1200" cap="none" spc="0" normalizeH="0" baseline="0" noProof="0" smtClean="0">
                <a:ln>
                  <a:noFill/>
                </a:ln>
                <a:solidFill>
                  <a:srgbClr val="505050"/>
                </a:solidFill>
                <a:effectLst/>
                <a:uLnTx/>
                <a:uFillTx/>
                <a:latin typeface="Segoe UI"/>
                <a:ea typeface="ＭＳ Ｐゴシック" charset="0"/>
                <a:cs typeface="+mn-cs"/>
              </a:rPr>
              <a:pPr marL="0" marR="0" lvl="0" indent="0" algn="r" defTabSz="931695" rtl="0" eaLnBrk="1" fontAlgn="base" latinLnBrk="0" hangingPunct="1">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Tree>
    <p:extLst>
      <p:ext uri="{BB962C8B-B14F-4D97-AF65-F5344CB8AC3E}">
        <p14:creationId xmlns:p14="http://schemas.microsoft.com/office/powerpoint/2010/main" val="4147742715"/>
      </p:ext>
    </p:extLst>
  </p:cSld>
  <p:clrMap bg1="lt1" tx1="dk1" bg2="lt2" tx2="dk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Lst>
  <p:transition>
    <p:fade/>
  </p:transition>
  <p:timing>
    <p:tnLst>
      <p:par>
        <p:cTn id="1" dur="indefinite" restart="never" nodeType="tmRoot"/>
      </p:par>
    </p:tnLst>
  </p:timing>
  <p:txStyles>
    <p:titleStyle>
      <a:lvl1pPr algn="l" defTabSz="931695" rtl="0" eaLnBrk="0" fontAlgn="base" hangingPunct="0">
        <a:lnSpc>
          <a:spcPct val="90000"/>
        </a:lnSpc>
        <a:spcBef>
          <a:spcPct val="0"/>
        </a:spcBef>
        <a:spcAft>
          <a:spcPct val="0"/>
        </a:spcAft>
        <a:defRPr lang="en-US" sz="5399" kern="1200" spc="-102" dirty="0">
          <a:ln w="3175">
            <a:noFill/>
          </a:ln>
          <a:solidFill>
            <a:schemeClr val="tx2"/>
          </a:solidFill>
          <a:latin typeface="+mj-lt"/>
          <a:ea typeface="ＭＳ Ｐゴシック" charset="0"/>
          <a:cs typeface="Segoe UI" pitchFamily="34" charset="0"/>
        </a:defRPr>
      </a:lvl1pPr>
      <a:lvl2pPr algn="l" defTabSz="931695" rtl="0" eaLnBrk="0" fontAlgn="base" hangingPunct="0">
        <a:lnSpc>
          <a:spcPct val="90000"/>
        </a:lnSpc>
        <a:spcBef>
          <a:spcPct val="0"/>
        </a:spcBef>
        <a:spcAft>
          <a:spcPct val="0"/>
        </a:spcAft>
        <a:defRPr sz="5399">
          <a:solidFill>
            <a:schemeClr val="tx2"/>
          </a:solidFill>
          <a:latin typeface="Segoe UI Light" charset="0"/>
          <a:ea typeface="ＭＳ Ｐゴシック" charset="0"/>
          <a:cs typeface="Segoe UI" charset="0"/>
        </a:defRPr>
      </a:lvl2pPr>
      <a:lvl3pPr algn="l" defTabSz="931695" rtl="0" eaLnBrk="0" fontAlgn="base" hangingPunct="0">
        <a:lnSpc>
          <a:spcPct val="90000"/>
        </a:lnSpc>
        <a:spcBef>
          <a:spcPct val="0"/>
        </a:spcBef>
        <a:spcAft>
          <a:spcPct val="0"/>
        </a:spcAft>
        <a:defRPr sz="5399">
          <a:solidFill>
            <a:schemeClr val="tx2"/>
          </a:solidFill>
          <a:latin typeface="Segoe UI Light" charset="0"/>
          <a:ea typeface="ＭＳ Ｐゴシック" charset="0"/>
          <a:cs typeface="Segoe UI" charset="0"/>
        </a:defRPr>
      </a:lvl3pPr>
      <a:lvl4pPr algn="l" defTabSz="931695" rtl="0" eaLnBrk="0" fontAlgn="base" hangingPunct="0">
        <a:lnSpc>
          <a:spcPct val="90000"/>
        </a:lnSpc>
        <a:spcBef>
          <a:spcPct val="0"/>
        </a:spcBef>
        <a:spcAft>
          <a:spcPct val="0"/>
        </a:spcAft>
        <a:defRPr sz="5399">
          <a:solidFill>
            <a:schemeClr val="tx2"/>
          </a:solidFill>
          <a:latin typeface="Segoe UI Light" charset="0"/>
          <a:ea typeface="ＭＳ Ｐゴシック" charset="0"/>
          <a:cs typeface="Segoe UI" charset="0"/>
        </a:defRPr>
      </a:lvl4pPr>
      <a:lvl5pPr algn="l" defTabSz="931695" rtl="0" eaLnBrk="0" fontAlgn="base" hangingPunct="0">
        <a:lnSpc>
          <a:spcPct val="90000"/>
        </a:lnSpc>
        <a:spcBef>
          <a:spcPct val="0"/>
        </a:spcBef>
        <a:spcAft>
          <a:spcPct val="0"/>
        </a:spcAft>
        <a:defRPr sz="5399">
          <a:solidFill>
            <a:schemeClr val="tx2"/>
          </a:solidFill>
          <a:latin typeface="Segoe UI Light" charset="0"/>
          <a:ea typeface="ＭＳ Ｐゴシック" charset="0"/>
          <a:cs typeface="Segoe UI" charset="0"/>
        </a:defRPr>
      </a:lvl5pPr>
      <a:lvl6pPr marL="457117"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35"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52"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71"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9pPr>
    </p:titleStyle>
    <p:bodyStyle>
      <a:lvl1pPr marL="342838" indent="-342838" algn="l" defTabSz="931695" rtl="0" eaLnBrk="0" fontAlgn="base" hangingPunct="0">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95" indent="-241256" algn="l" defTabSz="93169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56" indent="-228560" algn="l" defTabSz="93169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15" indent="-228560" algn="l" defTabSz="93169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73" indent="-228560" algn="l" defTabSz="93169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78"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66"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53"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42"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74" rtl="0" eaLnBrk="1" latinLnBrk="0" hangingPunct="1">
        <a:defRPr sz="1800" kern="1200">
          <a:solidFill>
            <a:schemeClr val="tx1"/>
          </a:solidFill>
          <a:latin typeface="+mn-lt"/>
          <a:ea typeface="+mn-ea"/>
          <a:cs typeface="+mn-cs"/>
        </a:defRPr>
      </a:lvl1pPr>
      <a:lvl2pPr marL="466287" algn="l" defTabSz="932574" rtl="0" eaLnBrk="1" latinLnBrk="0" hangingPunct="1">
        <a:defRPr sz="1800" kern="1200">
          <a:solidFill>
            <a:schemeClr val="tx1"/>
          </a:solidFill>
          <a:latin typeface="+mn-lt"/>
          <a:ea typeface="+mn-ea"/>
          <a:cs typeface="+mn-cs"/>
        </a:defRPr>
      </a:lvl2pPr>
      <a:lvl3pPr marL="932574" algn="l" defTabSz="932574" rtl="0" eaLnBrk="1" latinLnBrk="0" hangingPunct="1">
        <a:defRPr sz="1800" kern="1200">
          <a:solidFill>
            <a:schemeClr val="tx1"/>
          </a:solidFill>
          <a:latin typeface="+mn-lt"/>
          <a:ea typeface="+mn-ea"/>
          <a:cs typeface="+mn-cs"/>
        </a:defRPr>
      </a:lvl3pPr>
      <a:lvl4pPr marL="1398861" algn="l" defTabSz="932574" rtl="0" eaLnBrk="1" latinLnBrk="0" hangingPunct="1">
        <a:defRPr sz="1800" kern="1200">
          <a:solidFill>
            <a:schemeClr val="tx1"/>
          </a:solidFill>
          <a:latin typeface="+mn-lt"/>
          <a:ea typeface="+mn-ea"/>
          <a:cs typeface="+mn-cs"/>
        </a:defRPr>
      </a:lvl4pPr>
      <a:lvl5pPr marL="1865148" algn="l" defTabSz="932574" rtl="0" eaLnBrk="1" latinLnBrk="0" hangingPunct="1">
        <a:defRPr sz="1800" kern="1200">
          <a:solidFill>
            <a:schemeClr val="tx1"/>
          </a:solidFill>
          <a:latin typeface="+mn-lt"/>
          <a:ea typeface="+mn-ea"/>
          <a:cs typeface="+mn-cs"/>
        </a:defRPr>
      </a:lvl5pPr>
      <a:lvl6pPr marL="2331436" algn="l" defTabSz="932574" rtl="0" eaLnBrk="1" latinLnBrk="0" hangingPunct="1">
        <a:defRPr sz="1800" kern="1200">
          <a:solidFill>
            <a:schemeClr val="tx1"/>
          </a:solidFill>
          <a:latin typeface="+mn-lt"/>
          <a:ea typeface="+mn-ea"/>
          <a:cs typeface="+mn-cs"/>
        </a:defRPr>
      </a:lvl6pPr>
      <a:lvl7pPr marL="2797722" algn="l" defTabSz="932574" rtl="0" eaLnBrk="1" latinLnBrk="0" hangingPunct="1">
        <a:defRPr sz="1800" kern="1200">
          <a:solidFill>
            <a:schemeClr val="tx1"/>
          </a:solidFill>
          <a:latin typeface="+mn-lt"/>
          <a:ea typeface="+mn-ea"/>
          <a:cs typeface="+mn-cs"/>
        </a:defRPr>
      </a:lvl7pPr>
      <a:lvl8pPr marL="3264009" algn="l" defTabSz="932574" rtl="0" eaLnBrk="1" latinLnBrk="0" hangingPunct="1">
        <a:defRPr sz="1800" kern="1200">
          <a:solidFill>
            <a:schemeClr val="tx1"/>
          </a:solidFill>
          <a:latin typeface="+mn-lt"/>
          <a:ea typeface="+mn-ea"/>
          <a:cs typeface="+mn-cs"/>
        </a:defRPr>
      </a:lvl8pPr>
      <a:lvl9pPr marL="3730298" algn="l" defTabSz="93257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2082"/>
            <a:ext cx="11375536" cy="946413"/>
          </a:xfrm>
          <a:prstGeom prst="rect">
            <a:avLst/>
          </a:prstGeom>
        </p:spPr>
        <p:txBody>
          <a:bodyPr vert="horz" wrap="square" lIns="146304" tIns="91440" rIns="146304" bIns="9144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271399" y="1211264"/>
            <a:ext cx="11378776" cy="2609945"/>
          </a:xfrm>
          <a:prstGeom prst="rect">
            <a:avLst/>
          </a:prstGeom>
        </p:spPr>
        <p:txBody>
          <a:bodyPr vert="horz" lIns="182880" tIns="146304" rIns="182880" bIns="14630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6344762"/>
      </p:ext>
    </p:extLst>
  </p:cSld>
  <p:clrMap bg1="lt1" tx1="dk1" bg2="lt2" tx2="dk2" accent1="accent1" accent2="accent2" accent3="accent3" accent4="accent4" accent5="accent5" accent6="accent6" hlink="hlink" folHlink="folHlink"/>
  <p:sldLayoutIdLst>
    <p:sldLayoutId id="2147484380" r:id="rId1"/>
    <p:sldLayoutId id="2147484381" r:id="rId2"/>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Lst>
  <p:transition>
    <p:fade/>
  </p:transition>
  <p:timing>
    <p:tnLst>
      <p:par>
        <p:cTn id="1" dur="indefinite" restart="never" nodeType="tmRoot"/>
      </p:par>
    </p:tnLst>
  </p:timing>
  <p:hf sldNum="0"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7" marR="0" indent="-346487"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71" baseline="0">
          <a:gradFill>
            <a:gsLst>
              <a:gs pos="1250">
                <a:schemeClr val="tx1"/>
              </a:gs>
              <a:gs pos="100000">
                <a:schemeClr val="tx1"/>
              </a:gs>
            </a:gsLst>
            <a:lin ang="5400000" scaled="0"/>
          </a:gradFill>
          <a:latin typeface="+mj-lt"/>
          <a:ea typeface="+mn-ea"/>
          <a:cs typeface="+mn-cs"/>
        </a:defRPr>
      </a:lvl1pPr>
      <a:lvl2pPr marL="584494" marR="0" indent="-238008" algn="l" defTabSz="932563" rtl="0" eaLnBrk="1" fontAlgn="auto" latinLnBrk="0" hangingPunct="1">
        <a:lnSpc>
          <a:spcPct val="90000"/>
        </a:lnSpc>
        <a:spcBef>
          <a:spcPct val="20000"/>
        </a:spcBef>
        <a:spcAft>
          <a:spcPts val="0"/>
        </a:spcAft>
        <a:buClrTx/>
        <a:buSzPct val="90000"/>
        <a:buFont typeface="Wingdings"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814406" marR="0" indent="-229912" algn="l" defTabSz="932563" rtl="0" eaLnBrk="1" fontAlgn="auto" latinLnBrk="0" hangingPunct="1">
        <a:lnSpc>
          <a:spcPct val="90000"/>
        </a:lnSpc>
        <a:spcBef>
          <a:spcPct val="20000"/>
        </a:spcBef>
        <a:spcAft>
          <a:spcPts val="0"/>
        </a:spcAft>
        <a:buClrTx/>
        <a:buSzPct val="90000"/>
        <a:buFont typeface="Wingdings" pitchFamily="2" charset="2"/>
        <a:buChar char=""/>
        <a:tabLst>
          <a:tab pos="814406" algn="l"/>
        </a:tabLst>
        <a:defRPr sz="2800" kern="1200" spc="0" baseline="0">
          <a:gradFill>
            <a:gsLst>
              <a:gs pos="1250">
                <a:schemeClr val="tx1"/>
              </a:gs>
              <a:gs pos="100000">
                <a:schemeClr val="tx1"/>
              </a:gs>
            </a:gsLst>
            <a:lin ang="5400000" scaled="0"/>
          </a:gradFill>
          <a:latin typeface="+mn-lt"/>
          <a:ea typeface="+mn-ea"/>
          <a:cs typeface="+mn-cs"/>
        </a:defRPr>
      </a:lvl3pPr>
      <a:lvl4pPr marL="1050795" marR="0" indent="-236388" algn="l" defTabSz="9325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280707" marR="0" indent="-229912" algn="l" defTabSz="932563" rtl="0" eaLnBrk="1" fontAlgn="auto" latinLnBrk="0" hangingPunct="1">
        <a:lnSpc>
          <a:spcPct val="90000"/>
        </a:lnSpc>
        <a:spcBef>
          <a:spcPct val="20000"/>
        </a:spcBef>
        <a:spcAft>
          <a:spcPts val="0"/>
        </a:spcAft>
        <a:buClrTx/>
        <a:buSzPct val="90000"/>
        <a:buFont typeface="Wingdings" pitchFamily="2" charset="2"/>
        <a:buChar char=""/>
        <a:tabLst>
          <a:tab pos="1280707" algn="l"/>
        </a:tabLst>
        <a:defRPr sz="24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52.png"/><Relationship Id="rId26" Type="http://schemas.openxmlformats.org/officeDocument/2006/relationships/image" Target="../media/image44.png"/><Relationship Id="rId39" Type="http://schemas.openxmlformats.org/officeDocument/2006/relationships/image" Target="../media/image43.png"/><Relationship Id="rId21" Type="http://schemas.openxmlformats.org/officeDocument/2006/relationships/image" Target="../media/image33.png"/><Relationship Id="rId34" Type="http://schemas.openxmlformats.org/officeDocument/2006/relationships/image" Target="../media/image38.png"/><Relationship Id="rId42" Type="http://schemas.openxmlformats.org/officeDocument/2006/relationships/image" Target="../media/image13.png"/><Relationship Id="rId47" Type="http://schemas.openxmlformats.org/officeDocument/2006/relationships/image" Target="../media/image26.png"/><Relationship Id="rId50" Type="http://schemas.openxmlformats.org/officeDocument/2006/relationships/image" Target="../media/image87.png"/><Relationship Id="rId55" Type="http://schemas.openxmlformats.org/officeDocument/2006/relationships/image" Target="../media/image49.png"/><Relationship Id="rId7" Type="http://schemas.openxmlformats.org/officeDocument/2006/relationships/image" Target="../media/image17.png"/><Relationship Id="rId12" Type="http://schemas.openxmlformats.org/officeDocument/2006/relationships/image" Target="../media/image28.png"/><Relationship Id="rId17" Type="http://schemas.openxmlformats.org/officeDocument/2006/relationships/image" Target="../media/image56.png"/><Relationship Id="rId25" Type="http://schemas.openxmlformats.org/officeDocument/2006/relationships/image" Target="../media/image37.png"/><Relationship Id="rId33" Type="http://schemas.openxmlformats.org/officeDocument/2006/relationships/image" Target="../media/image55.png"/><Relationship Id="rId38" Type="http://schemas.openxmlformats.org/officeDocument/2006/relationships/image" Target="../media/image42.png"/><Relationship Id="rId46" Type="http://schemas.openxmlformats.org/officeDocument/2006/relationships/image" Target="../media/image25.png"/><Relationship Id="rId2" Type="http://schemas.openxmlformats.org/officeDocument/2006/relationships/notesSlide" Target="../notesSlides/notesSlide10.xml"/><Relationship Id="rId16" Type="http://schemas.openxmlformats.org/officeDocument/2006/relationships/image" Target="../media/image51.png"/><Relationship Id="rId20" Type="http://schemas.openxmlformats.org/officeDocument/2006/relationships/image" Target="../media/image32.png"/><Relationship Id="rId29" Type="http://schemas.openxmlformats.org/officeDocument/2006/relationships/image" Target="../media/image6.png"/><Relationship Id="rId41" Type="http://schemas.openxmlformats.org/officeDocument/2006/relationships/image" Target="../media/image12.png"/><Relationship Id="rId54"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6.png"/><Relationship Id="rId32" Type="http://schemas.openxmlformats.org/officeDocument/2006/relationships/image" Target="../media/image10.png"/><Relationship Id="rId37" Type="http://schemas.openxmlformats.org/officeDocument/2006/relationships/image" Target="../media/image41.png"/><Relationship Id="rId40" Type="http://schemas.openxmlformats.org/officeDocument/2006/relationships/image" Target="../media/image11.png"/><Relationship Id="rId45" Type="http://schemas.openxmlformats.org/officeDocument/2006/relationships/image" Target="../media/image24.png"/><Relationship Id="rId53" Type="http://schemas.openxmlformats.org/officeDocument/2006/relationships/image" Target="../media/image47.png"/><Relationship Id="rId5" Type="http://schemas.openxmlformats.org/officeDocument/2006/relationships/image" Target="../media/image15.png"/><Relationship Id="rId15" Type="http://schemas.openxmlformats.org/officeDocument/2006/relationships/image" Target="../media/image31.png"/><Relationship Id="rId23" Type="http://schemas.openxmlformats.org/officeDocument/2006/relationships/image" Target="../media/image35.png"/><Relationship Id="rId28" Type="http://schemas.openxmlformats.org/officeDocument/2006/relationships/image" Target="../media/image9.png"/><Relationship Id="rId36" Type="http://schemas.openxmlformats.org/officeDocument/2006/relationships/image" Target="../media/image40.png"/><Relationship Id="rId49" Type="http://schemas.openxmlformats.org/officeDocument/2006/relationships/image" Target="../media/image86.png"/><Relationship Id="rId57" Type="http://schemas.openxmlformats.org/officeDocument/2006/relationships/image" Target="../media/image88.png"/><Relationship Id="rId10" Type="http://schemas.openxmlformats.org/officeDocument/2006/relationships/image" Target="../media/image20.png"/><Relationship Id="rId19" Type="http://schemas.openxmlformats.org/officeDocument/2006/relationships/image" Target="../media/image53.png"/><Relationship Id="rId31" Type="http://schemas.openxmlformats.org/officeDocument/2006/relationships/image" Target="../media/image54.png"/><Relationship Id="rId44" Type="http://schemas.openxmlformats.org/officeDocument/2006/relationships/image" Target="../media/image23.png"/><Relationship Id="rId52" Type="http://schemas.openxmlformats.org/officeDocument/2006/relationships/image" Target="../media/image46.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30.png"/><Relationship Id="rId22" Type="http://schemas.openxmlformats.org/officeDocument/2006/relationships/image" Target="../media/image34.png"/><Relationship Id="rId27" Type="http://schemas.openxmlformats.org/officeDocument/2006/relationships/image" Target="../media/image8.png"/><Relationship Id="rId30" Type="http://schemas.openxmlformats.org/officeDocument/2006/relationships/image" Target="../media/image7.png"/><Relationship Id="rId35" Type="http://schemas.openxmlformats.org/officeDocument/2006/relationships/image" Target="../media/image39.png"/><Relationship Id="rId43" Type="http://schemas.openxmlformats.org/officeDocument/2006/relationships/image" Target="../media/image22.png"/><Relationship Id="rId48" Type="http://schemas.openxmlformats.org/officeDocument/2006/relationships/image" Target="../media/image27.png"/><Relationship Id="rId56" Type="http://schemas.openxmlformats.org/officeDocument/2006/relationships/image" Target="../media/image50.png"/><Relationship Id="rId8" Type="http://schemas.openxmlformats.org/officeDocument/2006/relationships/image" Target="../media/image18.png"/><Relationship Id="rId51" Type="http://schemas.openxmlformats.org/officeDocument/2006/relationships/image" Target="../media/image45.png"/><Relationship Id="rId3" Type="http://schemas.openxmlformats.org/officeDocument/2006/relationships/image" Target="../media/image57.png"/></Relationships>
</file>

<file path=ppt/slides/_rels/slide11.xml.rels><?xml version="1.0" encoding="UTF-8" standalone="yes"?>
<Relationships xmlns="http://schemas.openxmlformats.org/package/2006/relationships"><Relationship Id="rId8" Type="http://schemas.openxmlformats.org/officeDocument/2006/relationships/image" Target="../media/image91.jpeg"/><Relationship Id="rId13" Type="http://schemas.openxmlformats.org/officeDocument/2006/relationships/image" Target="../media/image96.png"/><Relationship Id="rId18" Type="http://schemas.openxmlformats.org/officeDocument/2006/relationships/image" Target="../media/image101.png"/><Relationship Id="rId26" Type="http://schemas.openxmlformats.org/officeDocument/2006/relationships/image" Target="../media/image109.png"/><Relationship Id="rId3" Type="http://schemas.openxmlformats.org/officeDocument/2006/relationships/slideLayout" Target="../slideLayouts/slideLayout55.xml"/><Relationship Id="rId21" Type="http://schemas.openxmlformats.org/officeDocument/2006/relationships/image" Target="../media/image104.png"/><Relationship Id="rId34" Type="http://schemas.openxmlformats.org/officeDocument/2006/relationships/image" Target="../media/image115.jpeg"/><Relationship Id="rId7" Type="http://schemas.openxmlformats.org/officeDocument/2006/relationships/image" Target="../media/image90.png"/><Relationship Id="rId12" Type="http://schemas.openxmlformats.org/officeDocument/2006/relationships/image" Target="../media/image95.jpeg"/><Relationship Id="rId17" Type="http://schemas.openxmlformats.org/officeDocument/2006/relationships/image" Target="../media/image100.png"/><Relationship Id="rId25" Type="http://schemas.openxmlformats.org/officeDocument/2006/relationships/image" Target="../media/image108.png"/><Relationship Id="rId33" Type="http://schemas.openxmlformats.org/officeDocument/2006/relationships/image" Target="../media/image114.jpeg"/><Relationship Id="rId2" Type="http://schemas.openxmlformats.org/officeDocument/2006/relationships/tags" Target="../tags/tag1.xml"/><Relationship Id="rId16" Type="http://schemas.openxmlformats.org/officeDocument/2006/relationships/image" Target="../media/image99.png"/><Relationship Id="rId20" Type="http://schemas.openxmlformats.org/officeDocument/2006/relationships/image" Target="../media/image103.png"/><Relationship Id="rId29" Type="http://schemas.openxmlformats.org/officeDocument/2006/relationships/hyperlink" Target="http://www.asd.gov.au/infosec/irap/index.htm" TargetMode="External"/><Relationship Id="rId1" Type="http://schemas.openxmlformats.org/officeDocument/2006/relationships/vmlDrawing" Target="../drawings/vmlDrawing1.vml"/><Relationship Id="rId6" Type="http://schemas.openxmlformats.org/officeDocument/2006/relationships/image" Target="../media/image89.emf"/><Relationship Id="rId11" Type="http://schemas.openxmlformats.org/officeDocument/2006/relationships/image" Target="../media/image94.jpeg"/><Relationship Id="rId24" Type="http://schemas.openxmlformats.org/officeDocument/2006/relationships/image" Target="../media/image107.jpeg"/><Relationship Id="rId32" Type="http://schemas.openxmlformats.org/officeDocument/2006/relationships/hyperlink" Target="https://www.fisc.or.jp/" TargetMode="External"/><Relationship Id="rId5" Type="http://schemas.openxmlformats.org/officeDocument/2006/relationships/oleObject" Target="../embeddings/oleObject1.bin"/><Relationship Id="rId15" Type="http://schemas.openxmlformats.org/officeDocument/2006/relationships/image" Target="../media/image98.jpeg"/><Relationship Id="rId23" Type="http://schemas.openxmlformats.org/officeDocument/2006/relationships/image" Target="../media/image106.jpeg"/><Relationship Id="rId28" Type="http://schemas.openxmlformats.org/officeDocument/2006/relationships/image" Target="../media/image111.jpeg"/><Relationship Id="rId36" Type="http://schemas.openxmlformats.org/officeDocument/2006/relationships/image" Target="../media/image117.png"/><Relationship Id="rId10" Type="http://schemas.openxmlformats.org/officeDocument/2006/relationships/image" Target="../media/image93.png"/><Relationship Id="rId19" Type="http://schemas.openxmlformats.org/officeDocument/2006/relationships/image" Target="../media/image102.png"/><Relationship Id="rId31" Type="http://schemas.openxmlformats.org/officeDocument/2006/relationships/image" Target="../media/image113.jpeg"/><Relationship Id="rId4" Type="http://schemas.openxmlformats.org/officeDocument/2006/relationships/notesSlide" Target="../notesSlides/notesSlide11.xml"/><Relationship Id="rId9" Type="http://schemas.openxmlformats.org/officeDocument/2006/relationships/image" Target="../media/image92.jpg"/><Relationship Id="rId14" Type="http://schemas.openxmlformats.org/officeDocument/2006/relationships/image" Target="../media/image97.jpeg"/><Relationship Id="rId22" Type="http://schemas.openxmlformats.org/officeDocument/2006/relationships/image" Target="../media/image105.png"/><Relationship Id="rId27" Type="http://schemas.openxmlformats.org/officeDocument/2006/relationships/image" Target="../media/image110.png"/><Relationship Id="rId30" Type="http://schemas.openxmlformats.org/officeDocument/2006/relationships/image" Target="../media/image112.png"/><Relationship Id="rId35" Type="http://schemas.openxmlformats.org/officeDocument/2006/relationships/image" Target="../media/image1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3" Type="http://schemas.openxmlformats.org/officeDocument/2006/relationships/image" Target="../media/image128.png"/><Relationship Id="rId18" Type="http://schemas.openxmlformats.org/officeDocument/2006/relationships/image" Target="../media/image133.png"/><Relationship Id="rId26" Type="http://schemas.openxmlformats.org/officeDocument/2006/relationships/image" Target="../media/image141.png"/><Relationship Id="rId39" Type="http://schemas.openxmlformats.org/officeDocument/2006/relationships/image" Target="../media/image154.png"/><Relationship Id="rId3" Type="http://schemas.openxmlformats.org/officeDocument/2006/relationships/image" Target="../media/image118.png"/><Relationship Id="rId21" Type="http://schemas.openxmlformats.org/officeDocument/2006/relationships/image" Target="../media/image136.jpeg"/><Relationship Id="rId34" Type="http://schemas.openxmlformats.org/officeDocument/2006/relationships/image" Target="../media/image149.png"/><Relationship Id="rId42" Type="http://schemas.openxmlformats.org/officeDocument/2006/relationships/image" Target="../media/image157.png"/><Relationship Id="rId47" Type="http://schemas.openxmlformats.org/officeDocument/2006/relationships/image" Target="../media/image162.png"/><Relationship Id="rId50" Type="http://schemas.openxmlformats.org/officeDocument/2006/relationships/image" Target="../media/image165.jpeg"/><Relationship Id="rId7" Type="http://schemas.openxmlformats.org/officeDocument/2006/relationships/image" Target="../media/image122.png"/><Relationship Id="rId12" Type="http://schemas.openxmlformats.org/officeDocument/2006/relationships/image" Target="../media/image127.png"/><Relationship Id="rId17" Type="http://schemas.openxmlformats.org/officeDocument/2006/relationships/image" Target="../media/image132.png"/><Relationship Id="rId25" Type="http://schemas.openxmlformats.org/officeDocument/2006/relationships/image" Target="../media/image140.jpeg"/><Relationship Id="rId33" Type="http://schemas.openxmlformats.org/officeDocument/2006/relationships/image" Target="../media/image148.png"/><Relationship Id="rId38" Type="http://schemas.openxmlformats.org/officeDocument/2006/relationships/image" Target="../media/image153.png"/><Relationship Id="rId46" Type="http://schemas.openxmlformats.org/officeDocument/2006/relationships/image" Target="../media/image161.emf"/><Relationship Id="rId2" Type="http://schemas.openxmlformats.org/officeDocument/2006/relationships/notesSlide" Target="../notesSlides/notesSlide13.xml"/><Relationship Id="rId16" Type="http://schemas.openxmlformats.org/officeDocument/2006/relationships/image" Target="../media/image131.png"/><Relationship Id="rId20" Type="http://schemas.openxmlformats.org/officeDocument/2006/relationships/image" Target="../media/image135.png"/><Relationship Id="rId29" Type="http://schemas.openxmlformats.org/officeDocument/2006/relationships/image" Target="../media/image144.png"/><Relationship Id="rId41" Type="http://schemas.openxmlformats.org/officeDocument/2006/relationships/image" Target="../media/image156.png"/><Relationship Id="rId1" Type="http://schemas.openxmlformats.org/officeDocument/2006/relationships/slideLayout" Target="../slideLayouts/slideLayout50.xml"/><Relationship Id="rId6" Type="http://schemas.openxmlformats.org/officeDocument/2006/relationships/image" Target="../media/image121.png"/><Relationship Id="rId11" Type="http://schemas.openxmlformats.org/officeDocument/2006/relationships/image" Target="../media/image126.png"/><Relationship Id="rId24" Type="http://schemas.openxmlformats.org/officeDocument/2006/relationships/image" Target="../media/image139.png"/><Relationship Id="rId32" Type="http://schemas.openxmlformats.org/officeDocument/2006/relationships/image" Target="../media/image147.png"/><Relationship Id="rId37" Type="http://schemas.openxmlformats.org/officeDocument/2006/relationships/image" Target="../media/image152.png"/><Relationship Id="rId40" Type="http://schemas.openxmlformats.org/officeDocument/2006/relationships/image" Target="../media/image155.png"/><Relationship Id="rId45" Type="http://schemas.openxmlformats.org/officeDocument/2006/relationships/image" Target="../media/image160.jpg"/><Relationship Id="rId5" Type="http://schemas.openxmlformats.org/officeDocument/2006/relationships/image" Target="../media/image120.png"/><Relationship Id="rId15" Type="http://schemas.openxmlformats.org/officeDocument/2006/relationships/image" Target="../media/image130.png"/><Relationship Id="rId23" Type="http://schemas.openxmlformats.org/officeDocument/2006/relationships/image" Target="../media/image138.png"/><Relationship Id="rId28" Type="http://schemas.openxmlformats.org/officeDocument/2006/relationships/image" Target="../media/image143.png"/><Relationship Id="rId36" Type="http://schemas.openxmlformats.org/officeDocument/2006/relationships/image" Target="../media/image151.png"/><Relationship Id="rId49" Type="http://schemas.openxmlformats.org/officeDocument/2006/relationships/image" Target="../media/image164.png"/><Relationship Id="rId10" Type="http://schemas.openxmlformats.org/officeDocument/2006/relationships/image" Target="../media/image125.emf"/><Relationship Id="rId19" Type="http://schemas.openxmlformats.org/officeDocument/2006/relationships/image" Target="../media/image134.png"/><Relationship Id="rId31" Type="http://schemas.openxmlformats.org/officeDocument/2006/relationships/image" Target="../media/image146.png"/><Relationship Id="rId44" Type="http://schemas.openxmlformats.org/officeDocument/2006/relationships/image" Target="../media/image159.png"/><Relationship Id="rId4" Type="http://schemas.openxmlformats.org/officeDocument/2006/relationships/image" Target="../media/image119.png"/><Relationship Id="rId9" Type="http://schemas.openxmlformats.org/officeDocument/2006/relationships/image" Target="../media/image124.png"/><Relationship Id="rId14" Type="http://schemas.openxmlformats.org/officeDocument/2006/relationships/image" Target="../media/image129.png"/><Relationship Id="rId22" Type="http://schemas.openxmlformats.org/officeDocument/2006/relationships/image" Target="../media/image137.png"/><Relationship Id="rId27" Type="http://schemas.openxmlformats.org/officeDocument/2006/relationships/image" Target="../media/image142.jpeg"/><Relationship Id="rId30" Type="http://schemas.openxmlformats.org/officeDocument/2006/relationships/image" Target="../media/image145.png"/><Relationship Id="rId35" Type="http://schemas.openxmlformats.org/officeDocument/2006/relationships/image" Target="../media/image150.png"/><Relationship Id="rId43" Type="http://schemas.openxmlformats.org/officeDocument/2006/relationships/image" Target="../media/image158.png"/><Relationship Id="rId48" Type="http://schemas.openxmlformats.org/officeDocument/2006/relationships/image" Target="../media/image163.jpg"/><Relationship Id="rId8" Type="http://schemas.openxmlformats.org/officeDocument/2006/relationships/image" Target="../media/image1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171.jpeg"/><Relationship Id="rId13" Type="http://schemas.openxmlformats.org/officeDocument/2006/relationships/image" Target="../media/image176.png"/><Relationship Id="rId18" Type="http://schemas.openxmlformats.org/officeDocument/2006/relationships/image" Target="../media/image181.png"/><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5.png"/><Relationship Id="rId17" Type="http://schemas.openxmlformats.org/officeDocument/2006/relationships/image" Target="../media/image180.png"/><Relationship Id="rId2" Type="http://schemas.openxmlformats.org/officeDocument/2006/relationships/notesSlide" Target="../notesSlides/notesSlide16.xml"/><Relationship Id="rId16" Type="http://schemas.openxmlformats.org/officeDocument/2006/relationships/image" Target="../media/image179.png"/><Relationship Id="rId20" Type="http://schemas.openxmlformats.org/officeDocument/2006/relationships/image" Target="../media/image183.png"/><Relationship Id="rId1" Type="http://schemas.openxmlformats.org/officeDocument/2006/relationships/slideLayout" Target="../slideLayouts/slideLayout6.xml"/><Relationship Id="rId6" Type="http://schemas.openxmlformats.org/officeDocument/2006/relationships/image" Target="../media/image169.jpeg"/><Relationship Id="rId11" Type="http://schemas.openxmlformats.org/officeDocument/2006/relationships/image" Target="../media/image174.png"/><Relationship Id="rId5" Type="http://schemas.openxmlformats.org/officeDocument/2006/relationships/image" Target="../media/image168.gif"/><Relationship Id="rId15" Type="http://schemas.openxmlformats.org/officeDocument/2006/relationships/image" Target="../media/image178.png"/><Relationship Id="rId10" Type="http://schemas.openxmlformats.org/officeDocument/2006/relationships/image" Target="../media/image173.emf"/><Relationship Id="rId19" Type="http://schemas.openxmlformats.org/officeDocument/2006/relationships/image" Target="../media/image182.png"/><Relationship Id="rId4" Type="http://schemas.openxmlformats.org/officeDocument/2006/relationships/image" Target="../media/image167.jpeg"/><Relationship Id="rId9" Type="http://schemas.openxmlformats.org/officeDocument/2006/relationships/image" Target="../media/image172.jpeg"/><Relationship Id="rId14" Type="http://schemas.openxmlformats.org/officeDocument/2006/relationships/image" Target="../media/image177.pn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90.png"/><Relationship Id="rId18" Type="http://schemas.openxmlformats.org/officeDocument/2006/relationships/image" Target="../media/image194.png"/><Relationship Id="rId26" Type="http://schemas.openxmlformats.org/officeDocument/2006/relationships/image" Target="../media/image202.jpeg"/><Relationship Id="rId39" Type="http://schemas.openxmlformats.org/officeDocument/2006/relationships/image" Target="../media/image215.png"/><Relationship Id="rId3" Type="http://schemas.openxmlformats.org/officeDocument/2006/relationships/image" Target="../media/image7.png"/><Relationship Id="rId21" Type="http://schemas.openxmlformats.org/officeDocument/2006/relationships/image" Target="../media/image197.png"/><Relationship Id="rId34" Type="http://schemas.openxmlformats.org/officeDocument/2006/relationships/image" Target="../media/image210.png"/><Relationship Id="rId42" Type="http://schemas.openxmlformats.org/officeDocument/2006/relationships/image" Target="../media/image218.png"/><Relationship Id="rId7" Type="http://schemas.microsoft.com/office/2007/relationships/hdphoto" Target="../media/hdphoto1.wdp"/><Relationship Id="rId12" Type="http://schemas.openxmlformats.org/officeDocument/2006/relationships/image" Target="../media/image189.png"/><Relationship Id="rId17" Type="http://schemas.openxmlformats.org/officeDocument/2006/relationships/image" Target="../media/image162.png"/><Relationship Id="rId25" Type="http://schemas.openxmlformats.org/officeDocument/2006/relationships/image" Target="../media/image201.png"/><Relationship Id="rId33" Type="http://schemas.openxmlformats.org/officeDocument/2006/relationships/image" Target="../media/image209.gif"/><Relationship Id="rId38" Type="http://schemas.openxmlformats.org/officeDocument/2006/relationships/image" Target="../media/image214.png"/><Relationship Id="rId2" Type="http://schemas.openxmlformats.org/officeDocument/2006/relationships/notesSlide" Target="../notesSlides/notesSlide17.xml"/><Relationship Id="rId16" Type="http://schemas.openxmlformats.org/officeDocument/2006/relationships/image" Target="../media/image193.jpg"/><Relationship Id="rId20" Type="http://schemas.openxmlformats.org/officeDocument/2006/relationships/image" Target="../media/image196.png"/><Relationship Id="rId29" Type="http://schemas.openxmlformats.org/officeDocument/2006/relationships/image" Target="../media/image205.png"/><Relationship Id="rId41"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image" Target="../media/image186.png"/><Relationship Id="rId11" Type="http://schemas.openxmlformats.org/officeDocument/2006/relationships/image" Target="../media/image188.png"/><Relationship Id="rId24" Type="http://schemas.openxmlformats.org/officeDocument/2006/relationships/image" Target="../media/image200.png"/><Relationship Id="rId32" Type="http://schemas.openxmlformats.org/officeDocument/2006/relationships/image" Target="../media/image208.gif"/><Relationship Id="rId37" Type="http://schemas.openxmlformats.org/officeDocument/2006/relationships/image" Target="../media/image213.jpeg"/><Relationship Id="rId40" Type="http://schemas.openxmlformats.org/officeDocument/2006/relationships/image" Target="../media/image216.png"/><Relationship Id="rId5" Type="http://schemas.openxmlformats.org/officeDocument/2006/relationships/image" Target="../media/image185.png"/><Relationship Id="rId15" Type="http://schemas.openxmlformats.org/officeDocument/2006/relationships/image" Target="../media/image192.png"/><Relationship Id="rId23" Type="http://schemas.openxmlformats.org/officeDocument/2006/relationships/image" Target="../media/image199.png"/><Relationship Id="rId28" Type="http://schemas.openxmlformats.org/officeDocument/2006/relationships/image" Target="../media/image204.jpeg"/><Relationship Id="rId36" Type="http://schemas.openxmlformats.org/officeDocument/2006/relationships/image" Target="../media/image212.png"/><Relationship Id="rId10" Type="http://schemas.openxmlformats.org/officeDocument/2006/relationships/image" Target="../media/image187.png"/><Relationship Id="rId19" Type="http://schemas.openxmlformats.org/officeDocument/2006/relationships/image" Target="../media/image195.png"/><Relationship Id="rId31" Type="http://schemas.openxmlformats.org/officeDocument/2006/relationships/image" Target="../media/image207.jpeg"/><Relationship Id="rId4" Type="http://schemas.openxmlformats.org/officeDocument/2006/relationships/image" Target="../media/image184.png"/><Relationship Id="rId9" Type="http://schemas.openxmlformats.org/officeDocument/2006/relationships/image" Target="../media/image50.png"/><Relationship Id="rId14" Type="http://schemas.openxmlformats.org/officeDocument/2006/relationships/image" Target="../media/image191.png"/><Relationship Id="rId22" Type="http://schemas.openxmlformats.org/officeDocument/2006/relationships/image" Target="../media/image198.png"/><Relationship Id="rId27" Type="http://schemas.openxmlformats.org/officeDocument/2006/relationships/image" Target="../media/image203.png"/><Relationship Id="rId30" Type="http://schemas.openxmlformats.org/officeDocument/2006/relationships/image" Target="../media/image206.jpeg"/><Relationship Id="rId35" Type="http://schemas.openxmlformats.org/officeDocument/2006/relationships/image" Target="../media/image211.png"/></Relationships>
</file>

<file path=ppt/slides/_rels/slide18.xml.rels><?xml version="1.0" encoding="UTF-8" standalone="yes"?>
<Relationships xmlns="http://schemas.openxmlformats.org/package/2006/relationships"><Relationship Id="rId3" Type="http://schemas.openxmlformats.org/officeDocument/2006/relationships/image" Target="../media/image219.png"/><Relationship Id="rId7" Type="http://schemas.openxmlformats.org/officeDocument/2006/relationships/image" Target="../media/image222.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221.png"/><Relationship Id="rId5" Type="http://schemas.openxmlformats.org/officeDocument/2006/relationships/image" Target="../media/image7.png"/><Relationship Id="rId4" Type="http://schemas.openxmlformats.org/officeDocument/2006/relationships/image" Target="../media/image220.png"/></Relationships>
</file>

<file path=ppt/slides/_rels/slide19.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32.emf"/><Relationship Id="rId3" Type="http://schemas.openxmlformats.org/officeDocument/2006/relationships/image" Target="../media/image223.emf"/><Relationship Id="rId7" Type="http://schemas.openxmlformats.org/officeDocument/2006/relationships/image" Target="../media/image227.jpeg"/><Relationship Id="rId12" Type="http://schemas.openxmlformats.org/officeDocument/2006/relationships/image" Target="../media/image231.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26.emf"/><Relationship Id="rId11" Type="http://schemas.openxmlformats.org/officeDocument/2006/relationships/image" Target="../media/image230.emf"/><Relationship Id="rId5" Type="http://schemas.openxmlformats.org/officeDocument/2006/relationships/image" Target="../media/image225.emf"/><Relationship Id="rId10" Type="http://schemas.openxmlformats.org/officeDocument/2006/relationships/image" Target="../media/image229.emf"/><Relationship Id="rId4" Type="http://schemas.openxmlformats.org/officeDocument/2006/relationships/image" Target="../media/image224.emf"/><Relationship Id="rId9" Type="http://schemas.openxmlformats.org/officeDocument/2006/relationships/image" Target="../media/image228.emf"/><Relationship Id="rId14" Type="http://schemas.openxmlformats.org/officeDocument/2006/relationships/image" Target="../media/image233.emf"/></Relationships>
</file>

<file path=ppt/slides/_rels/slide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20.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6.em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238.jpeg"/><Relationship Id="rId13" Type="http://schemas.openxmlformats.org/officeDocument/2006/relationships/image" Target="../media/image209.gif"/><Relationship Id="rId18" Type="http://schemas.openxmlformats.org/officeDocument/2006/relationships/image" Target="../media/image214.png"/><Relationship Id="rId3" Type="http://schemas.openxmlformats.org/officeDocument/2006/relationships/image" Target="../media/image199.png"/><Relationship Id="rId21" Type="http://schemas.openxmlformats.org/officeDocument/2006/relationships/image" Target="../media/image245.png"/><Relationship Id="rId7" Type="http://schemas.openxmlformats.org/officeDocument/2006/relationships/image" Target="../media/image203.png"/><Relationship Id="rId12" Type="http://schemas.openxmlformats.org/officeDocument/2006/relationships/image" Target="../media/image208.gif"/><Relationship Id="rId17" Type="http://schemas.openxmlformats.org/officeDocument/2006/relationships/image" Target="../media/image243.jpeg"/><Relationship Id="rId2" Type="http://schemas.openxmlformats.org/officeDocument/2006/relationships/notesSlide" Target="../notesSlides/notesSlide23.xml"/><Relationship Id="rId16" Type="http://schemas.openxmlformats.org/officeDocument/2006/relationships/image" Target="../media/image242.png"/><Relationship Id="rId20" Type="http://schemas.openxmlformats.org/officeDocument/2006/relationships/image" Target="../media/image244.png"/><Relationship Id="rId1" Type="http://schemas.openxmlformats.org/officeDocument/2006/relationships/slideLayout" Target="../slideLayouts/slideLayout3.xml"/><Relationship Id="rId6" Type="http://schemas.openxmlformats.org/officeDocument/2006/relationships/image" Target="../media/image237.jpeg"/><Relationship Id="rId11" Type="http://schemas.openxmlformats.org/officeDocument/2006/relationships/image" Target="../media/image241.jpeg"/><Relationship Id="rId5" Type="http://schemas.openxmlformats.org/officeDocument/2006/relationships/image" Target="../media/image201.png"/><Relationship Id="rId15" Type="http://schemas.openxmlformats.org/officeDocument/2006/relationships/image" Target="../media/image211.png"/><Relationship Id="rId10" Type="http://schemas.openxmlformats.org/officeDocument/2006/relationships/image" Target="../media/image240.jpeg"/><Relationship Id="rId19" Type="http://schemas.openxmlformats.org/officeDocument/2006/relationships/image" Target="../media/image215.png"/><Relationship Id="rId4" Type="http://schemas.openxmlformats.org/officeDocument/2006/relationships/image" Target="../media/image200.png"/><Relationship Id="rId9" Type="http://schemas.openxmlformats.org/officeDocument/2006/relationships/image" Target="../media/image239.png"/><Relationship Id="rId14" Type="http://schemas.openxmlformats.org/officeDocument/2006/relationships/image" Target="../media/image210.png"/><Relationship Id="rId22" Type="http://schemas.openxmlformats.org/officeDocument/2006/relationships/image" Target="../media/image2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59.emf"/><Relationship Id="rId2" Type="http://schemas.openxmlformats.org/officeDocument/2006/relationships/notesSlide" Target="../notesSlides/notesSlide25.xml"/><Relationship Id="rId1" Type="http://schemas.openxmlformats.org/officeDocument/2006/relationships/slideLayout" Target="../slideLayouts/slideLayout66.xml"/><Relationship Id="rId6" Type="http://schemas.openxmlformats.org/officeDocument/2006/relationships/image" Target="../media/image73.png"/><Relationship Id="rId5" Type="http://schemas.openxmlformats.org/officeDocument/2006/relationships/image" Target="../media/image58.emf"/><Relationship Id="rId4" Type="http://schemas.openxmlformats.org/officeDocument/2006/relationships/image" Target="../media/image72.emf"/></Relationships>
</file>

<file path=ppt/slides/_rels/slide26.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59.emf"/><Relationship Id="rId2" Type="http://schemas.openxmlformats.org/officeDocument/2006/relationships/notesSlide" Target="../notesSlides/notesSlide26.xml"/><Relationship Id="rId1" Type="http://schemas.openxmlformats.org/officeDocument/2006/relationships/slideLayout" Target="../slideLayouts/slideLayout66.xml"/><Relationship Id="rId6" Type="http://schemas.openxmlformats.org/officeDocument/2006/relationships/image" Target="../media/image73.png"/><Relationship Id="rId5" Type="http://schemas.openxmlformats.org/officeDocument/2006/relationships/image" Target="../media/image58.emf"/><Relationship Id="rId4" Type="http://schemas.openxmlformats.org/officeDocument/2006/relationships/image" Target="../media/image72.emf"/></Relationships>
</file>

<file path=ppt/slides/_rels/slide2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55.xml"/></Relationships>
</file>

<file path=ppt/slides/_rels/slide28.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8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9.emf"/><Relationship Id="rId5" Type="http://schemas.openxmlformats.org/officeDocument/2006/relationships/image" Target="../media/image72.emf"/><Relationship Id="rId4" Type="http://schemas.openxmlformats.org/officeDocument/2006/relationships/image" Target="../media/image58.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hyperlink" Target="https://microsoft.sharepoint.com/teams/cloudosevidence/Pages/evidence-generator.aspx" TargetMode="Externa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59.em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58.emf"/><Relationship Id="rId4" Type="http://schemas.openxmlformats.org/officeDocument/2006/relationships/image" Target="../media/image72.emf"/></Relationships>
</file>

<file path=ppt/slides/_rels/slide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56.xml"/><Relationship Id="rId6" Type="http://schemas.openxmlformats.org/officeDocument/2006/relationships/image" Target="../media/image77.png"/><Relationship Id="rId11" Type="http://schemas.openxmlformats.org/officeDocument/2006/relationships/image" Target="../media/image82.jpe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85.png"/><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52.png"/><Relationship Id="rId26" Type="http://schemas.openxmlformats.org/officeDocument/2006/relationships/image" Target="../media/image44.png"/><Relationship Id="rId39" Type="http://schemas.openxmlformats.org/officeDocument/2006/relationships/image" Target="../media/image43.png"/><Relationship Id="rId21" Type="http://schemas.openxmlformats.org/officeDocument/2006/relationships/image" Target="../media/image33.png"/><Relationship Id="rId34" Type="http://schemas.openxmlformats.org/officeDocument/2006/relationships/image" Target="../media/image38.png"/><Relationship Id="rId42" Type="http://schemas.openxmlformats.org/officeDocument/2006/relationships/image" Target="../media/image13.png"/><Relationship Id="rId47" Type="http://schemas.openxmlformats.org/officeDocument/2006/relationships/image" Target="../media/image26.png"/><Relationship Id="rId50" Type="http://schemas.openxmlformats.org/officeDocument/2006/relationships/image" Target="../media/image87.png"/><Relationship Id="rId55" Type="http://schemas.openxmlformats.org/officeDocument/2006/relationships/image" Target="../media/image49.png"/><Relationship Id="rId7" Type="http://schemas.openxmlformats.org/officeDocument/2006/relationships/image" Target="../media/image17.png"/><Relationship Id="rId12" Type="http://schemas.openxmlformats.org/officeDocument/2006/relationships/image" Target="../media/image28.png"/><Relationship Id="rId17" Type="http://schemas.openxmlformats.org/officeDocument/2006/relationships/image" Target="../media/image56.png"/><Relationship Id="rId25" Type="http://schemas.openxmlformats.org/officeDocument/2006/relationships/image" Target="../media/image37.png"/><Relationship Id="rId33" Type="http://schemas.openxmlformats.org/officeDocument/2006/relationships/image" Target="../media/image55.png"/><Relationship Id="rId38" Type="http://schemas.openxmlformats.org/officeDocument/2006/relationships/image" Target="../media/image42.png"/><Relationship Id="rId46" Type="http://schemas.openxmlformats.org/officeDocument/2006/relationships/image" Target="../media/image25.png"/><Relationship Id="rId2" Type="http://schemas.openxmlformats.org/officeDocument/2006/relationships/notesSlide" Target="../notesSlides/notesSlide8.xml"/><Relationship Id="rId16" Type="http://schemas.openxmlformats.org/officeDocument/2006/relationships/image" Target="../media/image51.png"/><Relationship Id="rId20" Type="http://schemas.openxmlformats.org/officeDocument/2006/relationships/image" Target="../media/image32.png"/><Relationship Id="rId29" Type="http://schemas.openxmlformats.org/officeDocument/2006/relationships/image" Target="../media/image6.png"/><Relationship Id="rId41" Type="http://schemas.openxmlformats.org/officeDocument/2006/relationships/image" Target="../media/image12.png"/><Relationship Id="rId54"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6.png"/><Relationship Id="rId32" Type="http://schemas.openxmlformats.org/officeDocument/2006/relationships/image" Target="../media/image10.png"/><Relationship Id="rId37" Type="http://schemas.openxmlformats.org/officeDocument/2006/relationships/image" Target="../media/image41.png"/><Relationship Id="rId40" Type="http://schemas.openxmlformats.org/officeDocument/2006/relationships/image" Target="../media/image11.png"/><Relationship Id="rId45" Type="http://schemas.openxmlformats.org/officeDocument/2006/relationships/image" Target="../media/image24.png"/><Relationship Id="rId53" Type="http://schemas.openxmlformats.org/officeDocument/2006/relationships/image" Target="../media/image47.png"/><Relationship Id="rId5" Type="http://schemas.openxmlformats.org/officeDocument/2006/relationships/image" Target="../media/image15.png"/><Relationship Id="rId15" Type="http://schemas.openxmlformats.org/officeDocument/2006/relationships/image" Target="../media/image31.png"/><Relationship Id="rId23" Type="http://schemas.openxmlformats.org/officeDocument/2006/relationships/image" Target="../media/image35.png"/><Relationship Id="rId28" Type="http://schemas.openxmlformats.org/officeDocument/2006/relationships/image" Target="../media/image9.png"/><Relationship Id="rId36" Type="http://schemas.openxmlformats.org/officeDocument/2006/relationships/image" Target="../media/image40.png"/><Relationship Id="rId49" Type="http://schemas.openxmlformats.org/officeDocument/2006/relationships/image" Target="../media/image86.png"/><Relationship Id="rId57" Type="http://schemas.openxmlformats.org/officeDocument/2006/relationships/image" Target="../media/image88.png"/><Relationship Id="rId10" Type="http://schemas.openxmlformats.org/officeDocument/2006/relationships/image" Target="../media/image20.png"/><Relationship Id="rId19" Type="http://schemas.openxmlformats.org/officeDocument/2006/relationships/image" Target="../media/image53.png"/><Relationship Id="rId31" Type="http://schemas.openxmlformats.org/officeDocument/2006/relationships/image" Target="../media/image54.png"/><Relationship Id="rId44" Type="http://schemas.openxmlformats.org/officeDocument/2006/relationships/image" Target="../media/image23.png"/><Relationship Id="rId52" Type="http://schemas.openxmlformats.org/officeDocument/2006/relationships/image" Target="../media/image46.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30.png"/><Relationship Id="rId22" Type="http://schemas.openxmlformats.org/officeDocument/2006/relationships/image" Target="../media/image34.png"/><Relationship Id="rId27" Type="http://schemas.openxmlformats.org/officeDocument/2006/relationships/image" Target="../media/image8.png"/><Relationship Id="rId30" Type="http://schemas.openxmlformats.org/officeDocument/2006/relationships/image" Target="../media/image7.png"/><Relationship Id="rId35" Type="http://schemas.openxmlformats.org/officeDocument/2006/relationships/image" Target="../media/image39.png"/><Relationship Id="rId43" Type="http://schemas.openxmlformats.org/officeDocument/2006/relationships/image" Target="../media/image22.png"/><Relationship Id="rId48" Type="http://schemas.openxmlformats.org/officeDocument/2006/relationships/image" Target="../media/image27.png"/><Relationship Id="rId56" Type="http://schemas.openxmlformats.org/officeDocument/2006/relationships/image" Target="../media/image50.png"/><Relationship Id="rId8" Type="http://schemas.openxmlformats.org/officeDocument/2006/relationships/image" Target="../media/image18.png"/><Relationship Id="rId51" Type="http://schemas.openxmlformats.org/officeDocument/2006/relationships/image" Target="../media/image45.png"/><Relationship Id="rId3" Type="http://schemas.openxmlformats.org/officeDocument/2006/relationships/image" Target="../media/image5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ight Triangle 62"/>
          <p:cNvSpPr/>
          <p:nvPr/>
        </p:nvSpPr>
        <p:spPr bwMode="auto">
          <a:xfrm rot="13500000">
            <a:off x="3249894" y="2237204"/>
            <a:ext cx="3327903" cy="3310279"/>
          </a:xfrm>
          <a:prstGeom prst="rtTriangle">
            <a:avLst/>
          </a:pr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75988" y="2711443"/>
            <a:ext cx="4571349" cy="65742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Segoe UI Light"/>
                <a:ea typeface="Segoe UI" pitchFamily="34" charset="0"/>
                <a:cs typeface="Segoe UI" pitchFamily="34" charset="0"/>
              </a:rPr>
              <a:t>IT</a:t>
            </a:r>
          </a:p>
        </p:txBody>
      </p:sp>
      <p:sp>
        <p:nvSpPr>
          <p:cNvPr id="3" name="Title 2"/>
          <p:cNvSpPr>
            <a:spLocks noGrp="1"/>
          </p:cNvSpPr>
          <p:nvPr>
            <p:ph type="title"/>
          </p:nvPr>
        </p:nvSpPr>
        <p:spPr/>
        <p:txBody>
          <a:bodyPr/>
          <a:lstStyle/>
          <a:p>
            <a:r>
              <a:rPr lang="en-US" dirty="0" smtClean="0"/>
              <a:t>The next strategic opportunity is here</a:t>
            </a:r>
            <a:endParaRPr lang="en-US" dirty="0"/>
          </a:p>
        </p:txBody>
      </p:sp>
      <p:sp>
        <p:nvSpPr>
          <p:cNvPr id="2" name="TextBox 1"/>
          <p:cNvSpPr txBox="1"/>
          <p:nvPr/>
        </p:nvSpPr>
        <p:spPr>
          <a:xfrm>
            <a:off x="272975" y="3369700"/>
            <a:ext cx="4574363" cy="1811371"/>
          </a:xfrm>
          <a:prstGeom prst="rect">
            <a:avLst/>
          </a:prstGeom>
          <a:noFill/>
        </p:spPr>
        <p:txBody>
          <a:bodyPr wrap="square" lIns="182854" tIns="137141" rIns="182854" bIns="146283" rtlCol="0">
            <a:spAutoFit/>
          </a:bodyPr>
          <a:lstStyle/>
          <a:p>
            <a:pPr defTabSz="932246">
              <a:lnSpc>
                <a:spcPct val="90000"/>
              </a:lnSpc>
            </a:pPr>
            <a:r>
              <a:rPr lang="en-US" sz="3599" dirty="0">
                <a:solidFill>
                  <a:schemeClr val="accent6"/>
                </a:solidFill>
                <a:latin typeface="Segoe UI Light"/>
              </a:rPr>
              <a:t>How do you use technology innovation…</a:t>
            </a:r>
          </a:p>
        </p:txBody>
      </p:sp>
      <p:grpSp>
        <p:nvGrpSpPr>
          <p:cNvPr id="28" name="Group 27"/>
          <p:cNvGrpSpPr/>
          <p:nvPr/>
        </p:nvGrpSpPr>
        <p:grpSpPr>
          <a:xfrm>
            <a:off x="275986" y="1551518"/>
            <a:ext cx="4571351" cy="1097954"/>
            <a:chOff x="275143" y="1551241"/>
            <a:chExt cx="4572000" cy="1098110"/>
          </a:xfrm>
        </p:grpSpPr>
        <p:sp>
          <p:nvSpPr>
            <p:cNvPr id="13" name="Rectangle 12"/>
            <p:cNvSpPr/>
            <p:nvPr/>
          </p:nvSpPr>
          <p:spPr bwMode="auto">
            <a:xfrm>
              <a:off x="1418143" y="1551241"/>
              <a:ext cx="1097280" cy="109728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41" rIns="182802" bIns="91427" numCol="1" spcCol="0" rtlCol="0" fromWordArt="0" anchor="b" anchorCtr="0" forceAA="0" compatLnSpc="1">
              <a:prstTxWarp prst="textNoShape">
                <a:avLst/>
              </a:prstTxWarp>
              <a:noAutofit/>
            </a:bodyPr>
            <a:lstStyle/>
            <a:p>
              <a:pPr defTabSz="931935" fontAlgn="base">
                <a:spcBef>
                  <a:spcPct val="0"/>
                </a:spcBef>
                <a:spcAft>
                  <a:spcPct val="0"/>
                </a:spcAft>
              </a:pPr>
              <a:r>
                <a:rPr lang="en-US" sz="1199" dirty="0">
                  <a:solidFill>
                    <a:srgbClr val="FFFFFF"/>
                  </a:solidFill>
                  <a:ea typeface="Segoe UI" panose="020B0502040204020203" pitchFamily="34" charset="0"/>
                  <a:cs typeface="Segoe UI" panose="020B0502040204020203" pitchFamily="34" charset="0"/>
                </a:rPr>
                <a:t>Mobile</a:t>
              </a:r>
            </a:p>
          </p:txBody>
        </p:sp>
        <p:sp>
          <p:nvSpPr>
            <p:cNvPr id="14" name="Rectangle 13"/>
            <p:cNvSpPr/>
            <p:nvPr/>
          </p:nvSpPr>
          <p:spPr bwMode="auto">
            <a:xfrm>
              <a:off x="3704143" y="1551241"/>
              <a:ext cx="1143000" cy="109728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41" rIns="182802" bIns="91427" numCol="1" spcCol="0" rtlCol="0" fromWordArt="0" anchor="b" anchorCtr="0" forceAA="0" compatLnSpc="1">
              <a:prstTxWarp prst="textNoShape">
                <a:avLst/>
              </a:prstTxWarp>
              <a:noAutofit/>
            </a:bodyPr>
            <a:lstStyle/>
            <a:p>
              <a:pPr defTabSz="931935" fontAlgn="base">
                <a:spcBef>
                  <a:spcPct val="0"/>
                </a:spcBef>
                <a:spcAft>
                  <a:spcPct val="0"/>
                </a:spcAft>
              </a:pPr>
              <a:r>
                <a:rPr lang="en-US" sz="1199" dirty="0">
                  <a:solidFill>
                    <a:srgbClr val="FFFFFF"/>
                  </a:solidFill>
                  <a:ea typeface="Segoe UI" panose="020B0502040204020203" pitchFamily="34" charset="0"/>
                  <a:cs typeface="Segoe UI" panose="020B0502040204020203" pitchFamily="34" charset="0"/>
                </a:rPr>
                <a:t>Big data</a:t>
              </a:r>
            </a:p>
          </p:txBody>
        </p:sp>
        <p:sp>
          <p:nvSpPr>
            <p:cNvPr id="15" name="Rectangle 14"/>
            <p:cNvSpPr/>
            <p:nvPr/>
          </p:nvSpPr>
          <p:spPr bwMode="auto">
            <a:xfrm>
              <a:off x="275143" y="1552071"/>
              <a:ext cx="1097280" cy="109728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41" rIns="182802" bIns="91427" numCol="1" spcCol="0" rtlCol="0" fromWordArt="0" anchor="b" anchorCtr="0" forceAA="0" compatLnSpc="1">
              <a:prstTxWarp prst="textNoShape">
                <a:avLst/>
              </a:prstTxWarp>
              <a:noAutofit/>
            </a:bodyPr>
            <a:lstStyle/>
            <a:p>
              <a:pPr defTabSz="931935" fontAlgn="base">
                <a:spcBef>
                  <a:spcPct val="0"/>
                </a:spcBef>
                <a:spcAft>
                  <a:spcPct val="0"/>
                </a:spcAft>
              </a:pPr>
              <a:r>
                <a:rPr lang="en-US" sz="1199" dirty="0">
                  <a:solidFill>
                    <a:srgbClr val="FFFFFF"/>
                  </a:solidFill>
                  <a:ea typeface="Segoe UI" panose="020B0502040204020203" pitchFamily="34" charset="0"/>
                  <a:cs typeface="Segoe UI" panose="020B0502040204020203" pitchFamily="34" charset="0"/>
                </a:rPr>
                <a:t>Cloud</a:t>
              </a:r>
            </a:p>
          </p:txBody>
        </p:sp>
        <p:sp>
          <p:nvSpPr>
            <p:cNvPr id="16" name="Rectangle 15"/>
            <p:cNvSpPr/>
            <p:nvPr/>
          </p:nvSpPr>
          <p:spPr bwMode="auto">
            <a:xfrm>
              <a:off x="2561143" y="1551241"/>
              <a:ext cx="1097280" cy="109728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41" rIns="182802" bIns="91427" numCol="1" spcCol="0" rtlCol="0" fromWordArt="0" anchor="b" anchorCtr="0" forceAA="0" compatLnSpc="1">
              <a:prstTxWarp prst="textNoShape">
                <a:avLst/>
              </a:prstTxWarp>
              <a:noAutofit/>
            </a:bodyPr>
            <a:lstStyle/>
            <a:p>
              <a:pPr defTabSz="931935" fontAlgn="base">
                <a:spcBef>
                  <a:spcPct val="0"/>
                </a:spcBef>
                <a:spcAft>
                  <a:spcPct val="0"/>
                </a:spcAft>
              </a:pPr>
              <a:r>
                <a:rPr lang="en-US" sz="1199" dirty="0">
                  <a:solidFill>
                    <a:srgbClr val="FFFFFF"/>
                  </a:solidFill>
                  <a:ea typeface="Segoe UI" panose="020B0502040204020203" pitchFamily="34" charset="0"/>
                  <a:cs typeface="Segoe UI" panose="020B0502040204020203" pitchFamily="34" charset="0"/>
                </a:rPr>
                <a:t>Social</a:t>
              </a:r>
            </a:p>
          </p:txBody>
        </p:sp>
        <p:grpSp>
          <p:nvGrpSpPr>
            <p:cNvPr id="17" name="Group 16"/>
            <p:cNvGrpSpPr/>
            <p:nvPr/>
          </p:nvGrpSpPr>
          <p:grpSpPr>
            <a:xfrm>
              <a:off x="1829933" y="1770465"/>
              <a:ext cx="273700" cy="467982"/>
              <a:chOff x="-7402513" y="-6180138"/>
              <a:chExt cx="3616325" cy="6183313"/>
            </a:xfrm>
            <a:solidFill>
              <a:schemeClr val="bg1"/>
            </a:solidFill>
          </p:grpSpPr>
          <p:sp>
            <p:nvSpPr>
              <p:cNvPr id="20" name="Freeform 5"/>
              <p:cNvSpPr>
                <a:spLocks noEditPoints="1"/>
              </p:cNvSpPr>
              <p:nvPr/>
            </p:nvSpPr>
            <p:spPr bwMode="auto">
              <a:xfrm>
                <a:off x="-7402513" y="-6180138"/>
                <a:ext cx="3616325" cy="6183313"/>
              </a:xfrm>
              <a:custGeom>
                <a:avLst/>
                <a:gdLst>
                  <a:gd name="T0" fmla="*/ 899 w 961"/>
                  <a:gd name="T1" fmla="*/ 0 h 1646"/>
                  <a:gd name="T2" fmla="*/ 62 w 961"/>
                  <a:gd name="T3" fmla="*/ 0 h 1646"/>
                  <a:gd name="T4" fmla="*/ 0 w 961"/>
                  <a:gd name="T5" fmla="*/ 62 h 1646"/>
                  <a:gd name="T6" fmla="*/ 0 w 961"/>
                  <a:gd name="T7" fmla="*/ 1584 h 1646"/>
                  <a:gd name="T8" fmla="*/ 62 w 961"/>
                  <a:gd name="T9" fmla="*/ 1646 h 1646"/>
                  <a:gd name="T10" fmla="*/ 899 w 961"/>
                  <a:gd name="T11" fmla="*/ 1646 h 1646"/>
                  <a:gd name="T12" fmla="*/ 961 w 961"/>
                  <a:gd name="T13" fmla="*/ 1584 h 1646"/>
                  <a:gd name="T14" fmla="*/ 961 w 961"/>
                  <a:gd name="T15" fmla="*/ 62 h 1646"/>
                  <a:gd name="T16" fmla="*/ 899 w 961"/>
                  <a:gd name="T17" fmla="*/ 0 h 1646"/>
                  <a:gd name="T18" fmla="*/ 870 w 961"/>
                  <a:gd name="T19" fmla="*/ 1388 h 1646"/>
                  <a:gd name="T20" fmla="*/ 92 w 961"/>
                  <a:gd name="T21" fmla="*/ 1388 h 1646"/>
                  <a:gd name="T22" fmla="*/ 92 w 961"/>
                  <a:gd name="T23" fmla="*/ 91 h 1646"/>
                  <a:gd name="T24" fmla="*/ 870 w 961"/>
                  <a:gd name="T25" fmla="*/ 91 h 1646"/>
                  <a:gd name="T26" fmla="*/ 870 w 961"/>
                  <a:gd name="T27" fmla="*/ 1388 h 1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1" h="1646">
                    <a:moveTo>
                      <a:pt x="899" y="0"/>
                    </a:moveTo>
                    <a:cubicBezTo>
                      <a:pt x="62" y="0"/>
                      <a:pt x="62" y="0"/>
                      <a:pt x="62" y="0"/>
                    </a:cubicBezTo>
                    <a:cubicBezTo>
                      <a:pt x="28" y="0"/>
                      <a:pt x="0" y="28"/>
                      <a:pt x="0" y="62"/>
                    </a:cubicBezTo>
                    <a:cubicBezTo>
                      <a:pt x="0" y="1584"/>
                      <a:pt x="0" y="1584"/>
                      <a:pt x="0" y="1584"/>
                    </a:cubicBezTo>
                    <a:cubicBezTo>
                      <a:pt x="0" y="1618"/>
                      <a:pt x="28" y="1646"/>
                      <a:pt x="62" y="1646"/>
                    </a:cubicBezTo>
                    <a:cubicBezTo>
                      <a:pt x="899" y="1646"/>
                      <a:pt x="899" y="1646"/>
                      <a:pt x="899" y="1646"/>
                    </a:cubicBezTo>
                    <a:cubicBezTo>
                      <a:pt x="933" y="1646"/>
                      <a:pt x="961" y="1618"/>
                      <a:pt x="961" y="1584"/>
                    </a:cubicBezTo>
                    <a:cubicBezTo>
                      <a:pt x="961" y="62"/>
                      <a:pt x="961" y="62"/>
                      <a:pt x="961" y="62"/>
                    </a:cubicBezTo>
                    <a:cubicBezTo>
                      <a:pt x="961" y="28"/>
                      <a:pt x="933" y="0"/>
                      <a:pt x="899" y="0"/>
                    </a:cubicBezTo>
                    <a:close/>
                    <a:moveTo>
                      <a:pt x="870" y="1388"/>
                    </a:moveTo>
                    <a:cubicBezTo>
                      <a:pt x="92" y="1388"/>
                      <a:pt x="92" y="1388"/>
                      <a:pt x="92" y="1388"/>
                    </a:cubicBezTo>
                    <a:cubicBezTo>
                      <a:pt x="92" y="91"/>
                      <a:pt x="92" y="91"/>
                      <a:pt x="92" y="91"/>
                    </a:cubicBezTo>
                    <a:cubicBezTo>
                      <a:pt x="870" y="91"/>
                      <a:pt x="870" y="91"/>
                      <a:pt x="870" y="91"/>
                    </a:cubicBezTo>
                    <a:lnTo>
                      <a:pt x="870" y="138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246"/>
                <a:endParaRPr lang="en-US">
                  <a:solidFill>
                    <a:srgbClr val="000000"/>
                  </a:solidFill>
                </a:endParaRPr>
              </a:p>
            </p:txBody>
          </p:sp>
          <p:sp>
            <p:nvSpPr>
              <p:cNvPr id="21" name="Freeform 6"/>
              <p:cNvSpPr>
                <a:spLocks noEditPoints="1"/>
              </p:cNvSpPr>
              <p:nvPr/>
            </p:nvSpPr>
            <p:spPr bwMode="auto">
              <a:xfrm>
                <a:off x="-7402513" y="-6180138"/>
                <a:ext cx="3616325" cy="6183313"/>
              </a:xfrm>
              <a:custGeom>
                <a:avLst/>
                <a:gdLst>
                  <a:gd name="T0" fmla="*/ 899 w 961"/>
                  <a:gd name="T1" fmla="*/ 0 h 1646"/>
                  <a:gd name="T2" fmla="*/ 62 w 961"/>
                  <a:gd name="T3" fmla="*/ 0 h 1646"/>
                  <a:gd name="T4" fmla="*/ 0 w 961"/>
                  <a:gd name="T5" fmla="*/ 62 h 1646"/>
                  <a:gd name="T6" fmla="*/ 0 w 961"/>
                  <a:gd name="T7" fmla="*/ 1584 h 1646"/>
                  <a:gd name="T8" fmla="*/ 62 w 961"/>
                  <a:gd name="T9" fmla="*/ 1646 h 1646"/>
                  <a:gd name="T10" fmla="*/ 899 w 961"/>
                  <a:gd name="T11" fmla="*/ 1646 h 1646"/>
                  <a:gd name="T12" fmla="*/ 961 w 961"/>
                  <a:gd name="T13" fmla="*/ 1584 h 1646"/>
                  <a:gd name="T14" fmla="*/ 961 w 961"/>
                  <a:gd name="T15" fmla="*/ 62 h 1646"/>
                  <a:gd name="T16" fmla="*/ 899 w 961"/>
                  <a:gd name="T17" fmla="*/ 0 h 1646"/>
                  <a:gd name="T18" fmla="*/ 870 w 961"/>
                  <a:gd name="T19" fmla="*/ 1388 h 1646"/>
                  <a:gd name="T20" fmla="*/ 92 w 961"/>
                  <a:gd name="T21" fmla="*/ 1388 h 1646"/>
                  <a:gd name="T22" fmla="*/ 92 w 961"/>
                  <a:gd name="T23" fmla="*/ 91 h 1646"/>
                  <a:gd name="T24" fmla="*/ 870 w 961"/>
                  <a:gd name="T25" fmla="*/ 91 h 1646"/>
                  <a:gd name="T26" fmla="*/ 870 w 961"/>
                  <a:gd name="T27" fmla="*/ 1388 h 1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1" h="1646">
                    <a:moveTo>
                      <a:pt x="899" y="0"/>
                    </a:moveTo>
                    <a:cubicBezTo>
                      <a:pt x="62" y="0"/>
                      <a:pt x="62" y="0"/>
                      <a:pt x="62" y="0"/>
                    </a:cubicBezTo>
                    <a:cubicBezTo>
                      <a:pt x="28" y="0"/>
                      <a:pt x="0" y="28"/>
                      <a:pt x="0" y="62"/>
                    </a:cubicBezTo>
                    <a:cubicBezTo>
                      <a:pt x="0" y="1584"/>
                      <a:pt x="0" y="1584"/>
                      <a:pt x="0" y="1584"/>
                    </a:cubicBezTo>
                    <a:cubicBezTo>
                      <a:pt x="0" y="1618"/>
                      <a:pt x="28" y="1646"/>
                      <a:pt x="62" y="1646"/>
                    </a:cubicBezTo>
                    <a:cubicBezTo>
                      <a:pt x="899" y="1646"/>
                      <a:pt x="899" y="1646"/>
                      <a:pt x="899" y="1646"/>
                    </a:cubicBezTo>
                    <a:cubicBezTo>
                      <a:pt x="933" y="1646"/>
                      <a:pt x="961" y="1618"/>
                      <a:pt x="961" y="1584"/>
                    </a:cubicBezTo>
                    <a:cubicBezTo>
                      <a:pt x="961" y="62"/>
                      <a:pt x="961" y="62"/>
                      <a:pt x="961" y="62"/>
                    </a:cubicBezTo>
                    <a:cubicBezTo>
                      <a:pt x="961" y="28"/>
                      <a:pt x="933" y="0"/>
                      <a:pt x="899" y="0"/>
                    </a:cubicBezTo>
                    <a:close/>
                    <a:moveTo>
                      <a:pt x="870" y="1388"/>
                    </a:moveTo>
                    <a:cubicBezTo>
                      <a:pt x="92" y="1388"/>
                      <a:pt x="92" y="1388"/>
                      <a:pt x="92" y="1388"/>
                    </a:cubicBezTo>
                    <a:cubicBezTo>
                      <a:pt x="92" y="91"/>
                      <a:pt x="92" y="91"/>
                      <a:pt x="92" y="91"/>
                    </a:cubicBezTo>
                    <a:cubicBezTo>
                      <a:pt x="870" y="91"/>
                      <a:pt x="870" y="91"/>
                      <a:pt x="870" y="91"/>
                    </a:cubicBezTo>
                    <a:lnTo>
                      <a:pt x="870" y="138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246"/>
                <a:endParaRPr lang="en-US">
                  <a:solidFill>
                    <a:srgbClr val="000000"/>
                  </a:solidFill>
                </a:endParaRPr>
              </a:p>
            </p:txBody>
          </p:sp>
          <p:sp>
            <p:nvSpPr>
              <p:cNvPr id="22" name="Rectangle 7"/>
              <p:cNvSpPr>
                <a:spLocks noChangeArrowheads="1"/>
              </p:cNvSpPr>
              <p:nvPr/>
            </p:nvSpPr>
            <p:spPr bwMode="auto">
              <a:xfrm>
                <a:off x="-6762751" y="-5253038"/>
                <a:ext cx="1504950" cy="15033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46"/>
                <a:endParaRPr lang="en-US">
                  <a:solidFill>
                    <a:srgbClr val="000000"/>
                  </a:solidFill>
                </a:endParaRPr>
              </a:p>
            </p:txBody>
          </p:sp>
          <p:sp>
            <p:nvSpPr>
              <p:cNvPr id="23" name="Rectangle 8"/>
              <p:cNvSpPr>
                <a:spLocks noChangeArrowheads="1"/>
              </p:cNvSpPr>
              <p:nvPr/>
            </p:nvSpPr>
            <p:spPr bwMode="auto">
              <a:xfrm>
                <a:off x="-5099051" y="-4422775"/>
                <a:ext cx="676275" cy="6762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46"/>
                <a:endParaRPr lang="en-US">
                  <a:solidFill>
                    <a:srgbClr val="000000"/>
                  </a:solidFill>
                </a:endParaRPr>
              </a:p>
            </p:txBody>
          </p:sp>
          <p:sp>
            <p:nvSpPr>
              <p:cNvPr id="24" name="Rectangle 9"/>
              <p:cNvSpPr>
                <a:spLocks noChangeArrowheads="1"/>
              </p:cNvSpPr>
              <p:nvPr/>
            </p:nvSpPr>
            <p:spPr bwMode="auto">
              <a:xfrm>
                <a:off x="-5099051" y="-5253038"/>
                <a:ext cx="676275" cy="6731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46"/>
                <a:endParaRPr lang="en-US">
                  <a:solidFill>
                    <a:srgbClr val="000000"/>
                  </a:solidFill>
                </a:endParaRPr>
              </a:p>
            </p:txBody>
          </p:sp>
          <p:sp>
            <p:nvSpPr>
              <p:cNvPr id="25" name="Rectangle 10"/>
              <p:cNvSpPr>
                <a:spLocks noChangeArrowheads="1"/>
              </p:cNvSpPr>
              <p:nvPr/>
            </p:nvSpPr>
            <p:spPr bwMode="auto">
              <a:xfrm>
                <a:off x="-5099051" y="-2754313"/>
                <a:ext cx="676275" cy="6731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46"/>
                <a:endParaRPr lang="en-US">
                  <a:solidFill>
                    <a:srgbClr val="000000"/>
                  </a:solidFill>
                </a:endParaRPr>
              </a:p>
            </p:txBody>
          </p:sp>
          <p:sp>
            <p:nvSpPr>
              <p:cNvPr id="26" name="Rectangle 11"/>
              <p:cNvSpPr>
                <a:spLocks noChangeArrowheads="1"/>
              </p:cNvSpPr>
              <p:nvPr/>
            </p:nvSpPr>
            <p:spPr bwMode="auto">
              <a:xfrm>
                <a:off x="-5930901" y="-2754313"/>
                <a:ext cx="673100" cy="6731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46"/>
                <a:endParaRPr lang="en-US">
                  <a:solidFill>
                    <a:srgbClr val="000000"/>
                  </a:solidFill>
                </a:endParaRPr>
              </a:p>
            </p:txBody>
          </p:sp>
          <p:sp>
            <p:nvSpPr>
              <p:cNvPr id="27" name="Rectangle 12"/>
              <p:cNvSpPr>
                <a:spLocks noChangeArrowheads="1"/>
              </p:cNvSpPr>
              <p:nvPr/>
            </p:nvSpPr>
            <p:spPr bwMode="auto">
              <a:xfrm>
                <a:off x="-6762751" y="-2754313"/>
                <a:ext cx="673100" cy="6731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46"/>
                <a:endParaRPr lang="en-US">
                  <a:solidFill>
                    <a:srgbClr val="000000"/>
                  </a:solidFill>
                </a:endParaRPr>
              </a:p>
            </p:txBody>
          </p:sp>
          <p:sp>
            <p:nvSpPr>
              <p:cNvPr id="29" name="Rectangle 13"/>
              <p:cNvSpPr>
                <a:spLocks noChangeArrowheads="1"/>
              </p:cNvSpPr>
              <p:nvPr/>
            </p:nvSpPr>
            <p:spPr bwMode="auto">
              <a:xfrm>
                <a:off x="-6762751" y="-3587750"/>
                <a:ext cx="673100" cy="67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46"/>
                <a:endParaRPr lang="en-US">
                  <a:solidFill>
                    <a:srgbClr val="000000"/>
                  </a:solidFill>
                </a:endParaRPr>
              </a:p>
            </p:txBody>
          </p:sp>
          <p:sp>
            <p:nvSpPr>
              <p:cNvPr id="30" name="Rectangle 14"/>
              <p:cNvSpPr>
                <a:spLocks noChangeArrowheads="1"/>
              </p:cNvSpPr>
              <p:nvPr/>
            </p:nvSpPr>
            <p:spPr bwMode="auto">
              <a:xfrm>
                <a:off x="-5930901" y="-3587750"/>
                <a:ext cx="673100" cy="67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46"/>
                <a:endParaRPr lang="en-US">
                  <a:solidFill>
                    <a:srgbClr val="000000"/>
                  </a:solidFill>
                </a:endParaRPr>
              </a:p>
            </p:txBody>
          </p:sp>
          <p:sp>
            <p:nvSpPr>
              <p:cNvPr id="31" name="Rectangle 15"/>
              <p:cNvSpPr>
                <a:spLocks noChangeArrowheads="1"/>
              </p:cNvSpPr>
              <p:nvPr/>
            </p:nvSpPr>
            <p:spPr bwMode="auto">
              <a:xfrm>
                <a:off x="-5099051" y="-3587750"/>
                <a:ext cx="676275" cy="67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46"/>
                <a:endParaRPr lang="en-US">
                  <a:solidFill>
                    <a:srgbClr val="000000"/>
                  </a:solidFill>
                </a:endParaRPr>
              </a:p>
            </p:txBody>
          </p:sp>
          <p:sp>
            <p:nvSpPr>
              <p:cNvPr id="32" name="Rectangle 16"/>
              <p:cNvSpPr>
                <a:spLocks noChangeArrowheads="1"/>
              </p:cNvSpPr>
              <p:nvPr/>
            </p:nvSpPr>
            <p:spPr bwMode="auto">
              <a:xfrm>
                <a:off x="-5099051" y="-1924050"/>
                <a:ext cx="676275" cy="6731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46"/>
                <a:endParaRPr lang="en-US">
                  <a:solidFill>
                    <a:srgbClr val="000000"/>
                  </a:solidFill>
                </a:endParaRPr>
              </a:p>
            </p:txBody>
          </p:sp>
          <p:sp>
            <p:nvSpPr>
              <p:cNvPr id="33" name="Rectangle 17"/>
              <p:cNvSpPr>
                <a:spLocks noChangeArrowheads="1"/>
              </p:cNvSpPr>
              <p:nvPr/>
            </p:nvSpPr>
            <p:spPr bwMode="auto">
              <a:xfrm>
                <a:off x="-5930901" y="-1924050"/>
                <a:ext cx="673100" cy="6731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46"/>
                <a:endParaRPr lang="en-US">
                  <a:solidFill>
                    <a:srgbClr val="000000"/>
                  </a:solidFill>
                </a:endParaRPr>
              </a:p>
            </p:txBody>
          </p:sp>
          <p:sp>
            <p:nvSpPr>
              <p:cNvPr id="34" name="Rectangle 18"/>
              <p:cNvSpPr>
                <a:spLocks noChangeArrowheads="1"/>
              </p:cNvSpPr>
              <p:nvPr/>
            </p:nvSpPr>
            <p:spPr bwMode="auto">
              <a:xfrm>
                <a:off x="-6762751" y="-1924050"/>
                <a:ext cx="673100" cy="6731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46"/>
                <a:endParaRPr lang="en-US">
                  <a:solidFill>
                    <a:srgbClr val="000000"/>
                  </a:solidFill>
                </a:endParaRPr>
              </a:p>
            </p:txBody>
          </p:sp>
        </p:grpSp>
        <p:sp>
          <p:nvSpPr>
            <p:cNvPr id="35" name="Freeform 5"/>
            <p:cNvSpPr>
              <a:spLocks/>
            </p:cNvSpPr>
            <p:nvPr/>
          </p:nvSpPr>
          <p:spPr bwMode="auto">
            <a:xfrm>
              <a:off x="598319" y="1880615"/>
              <a:ext cx="463906" cy="310928"/>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246"/>
              <a:endParaRPr lang="en-US" dirty="0">
                <a:solidFill>
                  <a:srgbClr val="000000"/>
                </a:solidFill>
              </a:endParaRPr>
            </a:p>
          </p:txBody>
        </p:sp>
        <p:grpSp>
          <p:nvGrpSpPr>
            <p:cNvPr id="36" name="Group 35"/>
            <p:cNvGrpSpPr/>
            <p:nvPr/>
          </p:nvGrpSpPr>
          <p:grpSpPr>
            <a:xfrm>
              <a:off x="4010473" y="1791365"/>
              <a:ext cx="553490" cy="452254"/>
              <a:chOff x="-7312025" y="-5826125"/>
              <a:chExt cx="2525712" cy="2063750"/>
            </a:xfrm>
          </p:grpSpPr>
          <p:sp>
            <p:nvSpPr>
              <p:cNvPr id="37" name="Freeform 14"/>
              <p:cNvSpPr>
                <a:spLocks/>
              </p:cNvSpPr>
              <p:nvPr/>
            </p:nvSpPr>
            <p:spPr bwMode="auto">
              <a:xfrm>
                <a:off x="-6535738" y="-4438650"/>
                <a:ext cx="317500" cy="676275"/>
              </a:xfrm>
              <a:custGeom>
                <a:avLst/>
                <a:gdLst>
                  <a:gd name="T0" fmla="*/ 0 w 200"/>
                  <a:gd name="T1" fmla="*/ 0 h 426"/>
                  <a:gd name="T2" fmla="*/ 0 w 200"/>
                  <a:gd name="T3" fmla="*/ 86 h 426"/>
                  <a:gd name="T4" fmla="*/ 0 w 200"/>
                  <a:gd name="T5" fmla="*/ 426 h 426"/>
                  <a:gd name="T6" fmla="*/ 200 w 200"/>
                  <a:gd name="T7" fmla="*/ 426 h 426"/>
                  <a:gd name="T8" fmla="*/ 200 w 200"/>
                  <a:gd name="T9" fmla="*/ 22 h 426"/>
                  <a:gd name="T10" fmla="*/ 200 w 200"/>
                  <a:gd name="T11" fmla="*/ 0 h 426"/>
                  <a:gd name="T12" fmla="*/ 0 w 200"/>
                  <a:gd name="T13" fmla="*/ 0 h 426"/>
                </a:gdLst>
                <a:ahLst/>
                <a:cxnLst>
                  <a:cxn ang="0">
                    <a:pos x="T0" y="T1"/>
                  </a:cxn>
                  <a:cxn ang="0">
                    <a:pos x="T2" y="T3"/>
                  </a:cxn>
                  <a:cxn ang="0">
                    <a:pos x="T4" y="T5"/>
                  </a:cxn>
                  <a:cxn ang="0">
                    <a:pos x="T6" y="T7"/>
                  </a:cxn>
                  <a:cxn ang="0">
                    <a:pos x="T8" y="T9"/>
                  </a:cxn>
                  <a:cxn ang="0">
                    <a:pos x="T10" y="T11"/>
                  </a:cxn>
                  <a:cxn ang="0">
                    <a:pos x="T12" y="T13"/>
                  </a:cxn>
                </a:cxnLst>
                <a:rect l="0" t="0" r="r" b="b"/>
                <a:pathLst>
                  <a:path w="200" h="426">
                    <a:moveTo>
                      <a:pt x="0" y="0"/>
                    </a:moveTo>
                    <a:lnTo>
                      <a:pt x="0" y="86"/>
                    </a:lnTo>
                    <a:lnTo>
                      <a:pt x="0" y="426"/>
                    </a:lnTo>
                    <a:lnTo>
                      <a:pt x="200" y="426"/>
                    </a:lnTo>
                    <a:lnTo>
                      <a:pt x="200" y="22"/>
                    </a:lnTo>
                    <a:lnTo>
                      <a:pt x="20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246"/>
                <a:endParaRPr lang="en-US">
                  <a:solidFill>
                    <a:srgbClr val="000000"/>
                  </a:solidFill>
                </a:endParaRPr>
              </a:p>
            </p:txBody>
          </p:sp>
          <p:sp>
            <p:nvSpPr>
              <p:cNvPr id="38" name="Freeform 15"/>
              <p:cNvSpPr>
                <a:spLocks/>
              </p:cNvSpPr>
              <p:nvPr/>
            </p:nvSpPr>
            <p:spPr bwMode="auto">
              <a:xfrm>
                <a:off x="-6151563" y="-4046538"/>
                <a:ext cx="320675" cy="284163"/>
              </a:xfrm>
              <a:custGeom>
                <a:avLst/>
                <a:gdLst>
                  <a:gd name="T0" fmla="*/ 0 w 202"/>
                  <a:gd name="T1" fmla="*/ 0 h 179"/>
                  <a:gd name="T2" fmla="*/ 0 w 202"/>
                  <a:gd name="T3" fmla="*/ 36 h 179"/>
                  <a:gd name="T4" fmla="*/ 0 w 202"/>
                  <a:gd name="T5" fmla="*/ 179 h 179"/>
                  <a:gd name="T6" fmla="*/ 202 w 202"/>
                  <a:gd name="T7" fmla="*/ 179 h 179"/>
                  <a:gd name="T8" fmla="*/ 202 w 202"/>
                  <a:gd name="T9" fmla="*/ 8 h 179"/>
                  <a:gd name="T10" fmla="*/ 202 w 202"/>
                  <a:gd name="T11" fmla="*/ 0 h 179"/>
                  <a:gd name="T12" fmla="*/ 0 w 202"/>
                  <a:gd name="T13" fmla="*/ 0 h 179"/>
                </a:gdLst>
                <a:ahLst/>
                <a:cxnLst>
                  <a:cxn ang="0">
                    <a:pos x="T0" y="T1"/>
                  </a:cxn>
                  <a:cxn ang="0">
                    <a:pos x="T2" y="T3"/>
                  </a:cxn>
                  <a:cxn ang="0">
                    <a:pos x="T4" y="T5"/>
                  </a:cxn>
                  <a:cxn ang="0">
                    <a:pos x="T6" y="T7"/>
                  </a:cxn>
                  <a:cxn ang="0">
                    <a:pos x="T8" y="T9"/>
                  </a:cxn>
                  <a:cxn ang="0">
                    <a:pos x="T10" y="T11"/>
                  </a:cxn>
                  <a:cxn ang="0">
                    <a:pos x="T12" y="T13"/>
                  </a:cxn>
                </a:cxnLst>
                <a:rect l="0" t="0" r="r" b="b"/>
                <a:pathLst>
                  <a:path w="202" h="179">
                    <a:moveTo>
                      <a:pt x="0" y="0"/>
                    </a:moveTo>
                    <a:lnTo>
                      <a:pt x="0" y="36"/>
                    </a:lnTo>
                    <a:lnTo>
                      <a:pt x="0" y="179"/>
                    </a:lnTo>
                    <a:lnTo>
                      <a:pt x="202" y="179"/>
                    </a:lnTo>
                    <a:lnTo>
                      <a:pt x="202" y="8"/>
                    </a:lnTo>
                    <a:lnTo>
                      <a:pt x="202"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246"/>
                <a:endParaRPr lang="en-US">
                  <a:solidFill>
                    <a:srgbClr val="000000"/>
                  </a:solidFill>
                </a:endParaRPr>
              </a:p>
            </p:txBody>
          </p:sp>
          <p:sp>
            <p:nvSpPr>
              <p:cNvPr id="39" name="Freeform 16"/>
              <p:cNvSpPr>
                <a:spLocks/>
              </p:cNvSpPr>
              <p:nvPr/>
            </p:nvSpPr>
            <p:spPr bwMode="auto">
              <a:xfrm>
                <a:off x="-5762625" y="-3906838"/>
                <a:ext cx="320675" cy="144463"/>
              </a:xfrm>
              <a:custGeom>
                <a:avLst/>
                <a:gdLst>
                  <a:gd name="T0" fmla="*/ 0 w 202"/>
                  <a:gd name="T1" fmla="*/ 0 h 91"/>
                  <a:gd name="T2" fmla="*/ 0 w 202"/>
                  <a:gd name="T3" fmla="*/ 19 h 91"/>
                  <a:gd name="T4" fmla="*/ 0 w 202"/>
                  <a:gd name="T5" fmla="*/ 91 h 91"/>
                  <a:gd name="T6" fmla="*/ 202 w 202"/>
                  <a:gd name="T7" fmla="*/ 91 h 91"/>
                  <a:gd name="T8" fmla="*/ 202 w 202"/>
                  <a:gd name="T9" fmla="*/ 5 h 91"/>
                  <a:gd name="T10" fmla="*/ 202 w 202"/>
                  <a:gd name="T11" fmla="*/ 0 h 91"/>
                  <a:gd name="T12" fmla="*/ 0 w 202"/>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02" h="91">
                    <a:moveTo>
                      <a:pt x="0" y="0"/>
                    </a:moveTo>
                    <a:lnTo>
                      <a:pt x="0" y="19"/>
                    </a:lnTo>
                    <a:lnTo>
                      <a:pt x="0" y="91"/>
                    </a:lnTo>
                    <a:lnTo>
                      <a:pt x="202" y="91"/>
                    </a:lnTo>
                    <a:lnTo>
                      <a:pt x="202" y="5"/>
                    </a:lnTo>
                    <a:lnTo>
                      <a:pt x="202"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246"/>
                <a:endParaRPr lang="en-US">
                  <a:solidFill>
                    <a:srgbClr val="000000"/>
                  </a:solidFill>
                </a:endParaRPr>
              </a:p>
            </p:txBody>
          </p:sp>
          <p:sp>
            <p:nvSpPr>
              <p:cNvPr id="40" name="Freeform 17"/>
              <p:cNvSpPr>
                <a:spLocks/>
              </p:cNvSpPr>
              <p:nvPr/>
            </p:nvSpPr>
            <p:spPr bwMode="auto">
              <a:xfrm>
                <a:off x="-7312025" y="-4408488"/>
                <a:ext cx="320675" cy="646113"/>
              </a:xfrm>
              <a:custGeom>
                <a:avLst/>
                <a:gdLst>
                  <a:gd name="T0" fmla="*/ 0 w 202"/>
                  <a:gd name="T1" fmla="*/ 0 h 407"/>
                  <a:gd name="T2" fmla="*/ 0 w 202"/>
                  <a:gd name="T3" fmla="*/ 226 h 407"/>
                  <a:gd name="T4" fmla="*/ 0 w 202"/>
                  <a:gd name="T5" fmla="*/ 407 h 407"/>
                  <a:gd name="T6" fmla="*/ 202 w 202"/>
                  <a:gd name="T7" fmla="*/ 407 h 407"/>
                  <a:gd name="T8" fmla="*/ 202 w 202"/>
                  <a:gd name="T9" fmla="*/ 160 h 407"/>
                  <a:gd name="T10" fmla="*/ 202 w 202"/>
                  <a:gd name="T11" fmla="*/ 0 h 407"/>
                  <a:gd name="T12" fmla="*/ 0 w 202"/>
                  <a:gd name="T13" fmla="*/ 0 h 407"/>
                </a:gdLst>
                <a:ahLst/>
                <a:cxnLst>
                  <a:cxn ang="0">
                    <a:pos x="T0" y="T1"/>
                  </a:cxn>
                  <a:cxn ang="0">
                    <a:pos x="T2" y="T3"/>
                  </a:cxn>
                  <a:cxn ang="0">
                    <a:pos x="T4" y="T5"/>
                  </a:cxn>
                  <a:cxn ang="0">
                    <a:pos x="T6" y="T7"/>
                  </a:cxn>
                  <a:cxn ang="0">
                    <a:pos x="T8" y="T9"/>
                  </a:cxn>
                  <a:cxn ang="0">
                    <a:pos x="T10" y="T11"/>
                  </a:cxn>
                  <a:cxn ang="0">
                    <a:pos x="T12" y="T13"/>
                  </a:cxn>
                </a:cxnLst>
                <a:rect l="0" t="0" r="r" b="b"/>
                <a:pathLst>
                  <a:path w="202" h="407">
                    <a:moveTo>
                      <a:pt x="0" y="0"/>
                    </a:moveTo>
                    <a:lnTo>
                      <a:pt x="0" y="226"/>
                    </a:lnTo>
                    <a:lnTo>
                      <a:pt x="0" y="407"/>
                    </a:lnTo>
                    <a:lnTo>
                      <a:pt x="202" y="407"/>
                    </a:lnTo>
                    <a:lnTo>
                      <a:pt x="202" y="160"/>
                    </a:lnTo>
                    <a:lnTo>
                      <a:pt x="202"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246"/>
                <a:endParaRPr lang="en-US">
                  <a:solidFill>
                    <a:srgbClr val="000000"/>
                  </a:solidFill>
                </a:endParaRPr>
              </a:p>
            </p:txBody>
          </p:sp>
          <p:sp>
            <p:nvSpPr>
              <p:cNvPr id="41" name="Freeform 18"/>
              <p:cNvSpPr>
                <a:spLocks/>
              </p:cNvSpPr>
              <p:nvPr/>
            </p:nvSpPr>
            <p:spPr bwMode="auto">
              <a:xfrm>
                <a:off x="-6923088" y="-5162550"/>
                <a:ext cx="320675" cy="1400175"/>
              </a:xfrm>
              <a:custGeom>
                <a:avLst/>
                <a:gdLst>
                  <a:gd name="T0" fmla="*/ 0 w 202"/>
                  <a:gd name="T1" fmla="*/ 0 h 882"/>
                  <a:gd name="T2" fmla="*/ 0 w 202"/>
                  <a:gd name="T3" fmla="*/ 668 h 882"/>
                  <a:gd name="T4" fmla="*/ 0 w 202"/>
                  <a:gd name="T5" fmla="*/ 882 h 882"/>
                  <a:gd name="T6" fmla="*/ 202 w 202"/>
                  <a:gd name="T7" fmla="*/ 882 h 882"/>
                  <a:gd name="T8" fmla="*/ 202 w 202"/>
                  <a:gd name="T9" fmla="*/ 613 h 882"/>
                  <a:gd name="T10" fmla="*/ 202 w 202"/>
                  <a:gd name="T11" fmla="*/ 0 h 882"/>
                  <a:gd name="T12" fmla="*/ 0 w 202"/>
                  <a:gd name="T13" fmla="*/ 0 h 882"/>
                </a:gdLst>
                <a:ahLst/>
                <a:cxnLst>
                  <a:cxn ang="0">
                    <a:pos x="T0" y="T1"/>
                  </a:cxn>
                  <a:cxn ang="0">
                    <a:pos x="T2" y="T3"/>
                  </a:cxn>
                  <a:cxn ang="0">
                    <a:pos x="T4" y="T5"/>
                  </a:cxn>
                  <a:cxn ang="0">
                    <a:pos x="T6" y="T7"/>
                  </a:cxn>
                  <a:cxn ang="0">
                    <a:pos x="T8" y="T9"/>
                  </a:cxn>
                  <a:cxn ang="0">
                    <a:pos x="T10" y="T11"/>
                  </a:cxn>
                  <a:cxn ang="0">
                    <a:pos x="T12" y="T13"/>
                  </a:cxn>
                </a:cxnLst>
                <a:rect l="0" t="0" r="r" b="b"/>
                <a:pathLst>
                  <a:path w="202" h="882">
                    <a:moveTo>
                      <a:pt x="0" y="0"/>
                    </a:moveTo>
                    <a:lnTo>
                      <a:pt x="0" y="668"/>
                    </a:lnTo>
                    <a:lnTo>
                      <a:pt x="0" y="882"/>
                    </a:lnTo>
                    <a:lnTo>
                      <a:pt x="202" y="882"/>
                    </a:lnTo>
                    <a:lnTo>
                      <a:pt x="202" y="613"/>
                    </a:lnTo>
                    <a:lnTo>
                      <a:pt x="202"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246"/>
                <a:endParaRPr lang="en-US">
                  <a:solidFill>
                    <a:srgbClr val="000000"/>
                  </a:solidFill>
                </a:endParaRPr>
              </a:p>
            </p:txBody>
          </p:sp>
          <p:sp>
            <p:nvSpPr>
              <p:cNvPr id="42" name="Freeform 19"/>
              <p:cNvSpPr>
                <a:spLocks/>
              </p:cNvSpPr>
              <p:nvPr/>
            </p:nvSpPr>
            <p:spPr bwMode="auto">
              <a:xfrm>
                <a:off x="-5789613" y="-5826125"/>
                <a:ext cx="746125" cy="676275"/>
              </a:xfrm>
              <a:custGeom>
                <a:avLst/>
                <a:gdLst>
                  <a:gd name="T0" fmla="*/ 0 w 198"/>
                  <a:gd name="T1" fmla="*/ 15 h 179"/>
                  <a:gd name="T2" fmla="*/ 75 w 198"/>
                  <a:gd name="T3" fmla="*/ 0 h 179"/>
                  <a:gd name="T4" fmla="*/ 198 w 198"/>
                  <a:gd name="T5" fmla="*/ 45 h 179"/>
                  <a:gd name="T6" fmla="*/ 76 w 198"/>
                  <a:gd name="T7" fmla="*/ 179 h 179"/>
                  <a:gd name="T8" fmla="*/ 0 w 198"/>
                  <a:gd name="T9" fmla="*/ 15 h 179"/>
                </a:gdLst>
                <a:ahLst/>
                <a:cxnLst>
                  <a:cxn ang="0">
                    <a:pos x="T0" y="T1"/>
                  </a:cxn>
                  <a:cxn ang="0">
                    <a:pos x="T2" y="T3"/>
                  </a:cxn>
                  <a:cxn ang="0">
                    <a:pos x="T4" y="T5"/>
                  </a:cxn>
                  <a:cxn ang="0">
                    <a:pos x="T6" y="T7"/>
                  </a:cxn>
                  <a:cxn ang="0">
                    <a:pos x="T8" y="T9"/>
                  </a:cxn>
                </a:cxnLst>
                <a:rect l="0" t="0" r="r" b="b"/>
                <a:pathLst>
                  <a:path w="198" h="179">
                    <a:moveTo>
                      <a:pt x="0" y="15"/>
                    </a:moveTo>
                    <a:cubicBezTo>
                      <a:pt x="23" y="5"/>
                      <a:pt x="48" y="0"/>
                      <a:pt x="75" y="0"/>
                    </a:cubicBezTo>
                    <a:cubicBezTo>
                      <a:pt x="120" y="0"/>
                      <a:pt x="163" y="16"/>
                      <a:pt x="198" y="45"/>
                    </a:cubicBezTo>
                    <a:cubicBezTo>
                      <a:pt x="76" y="179"/>
                      <a:pt x="76" y="179"/>
                      <a:pt x="76" y="179"/>
                    </a:cubicBezTo>
                    <a:lnTo>
                      <a:pt x="0" y="1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246"/>
                <a:endParaRPr lang="en-US">
                  <a:solidFill>
                    <a:srgbClr val="000000"/>
                  </a:solidFill>
                </a:endParaRPr>
              </a:p>
            </p:txBody>
          </p:sp>
          <p:sp>
            <p:nvSpPr>
              <p:cNvPr id="43" name="Freeform 20"/>
              <p:cNvSpPr>
                <a:spLocks/>
              </p:cNvSpPr>
              <p:nvPr/>
            </p:nvSpPr>
            <p:spPr bwMode="auto">
              <a:xfrm>
                <a:off x="-5405438" y="-5618163"/>
                <a:ext cx="554037" cy="444500"/>
              </a:xfrm>
              <a:custGeom>
                <a:avLst/>
                <a:gdLst>
                  <a:gd name="T0" fmla="*/ 106 w 147"/>
                  <a:gd name="T1" fmla="*/ 0 h 118"/>
                  <a:gd name="T2" fmla="*/ 147 w 147"/>
                  <a:gd name="T3" fmla="*/ 57 h 118"/>
                  <a:gd name="T4" fmla="*/ 0 w 147"/>
                  <a:gd name="T5" fmla="*/ 118 h 118"/>
                  <a:gd name="T6" fmla="*/ 106 w 147"/>
                  <a:gd name="T7" fmla="*/ 0 h 118"/>
                </a:gdLst>
                <a:ahLst/>
                <a:cxnLst>
                  <a:cxn ang="0">
                    <a:pos x="T0" y="T1"/>
                  </a:cxn>
                  <a:cxn ang="0">
                    <a:pos x="T2" y="T3"/>
                  </a:cxn>
                  <a:cxn ang="0">
                    <a:pos x="T4" y="T5"/>
                  </a:cxn>
                  <a:cxn ang="0">
                    <a:pos x="T6" y="T7"/>
                  </a:cxn>
                </a:cxnLst>
                <a:rect l="0" t="0" r="r" b="b"/>
                <a:pathLst>
                  <a:path w="147" h="118">
                    <a:moveTo>
                      <a:pt x="106" y="0"/>
                    </a:moveTo>
                    <a:cubicBezTo>
                      <a:pt x="123" y="16"/>
                      <a:pt x="137" y="36"/>
                      <a:pt x="147" y="57"/>
                    </a:cubicBezTo>
                    <a:cubicBezTo>
                      <a:pt x="0" y="118"/>
                      <a:pt x="0" y="118"/>
                      <a:pt x="0" y="118"/>
                    </a:cubicBezTo>
                    <a:lnTo>
                      <a:pt x="106"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246"/>
                <a:endParaRPr lang="en-US">
                  <a:solidFill>
                    <a:srgbClr val="000000"/>
                  </a:solidFill>
                </a:endParaRPr>
              </a:p>
            </p:txBody>
          </p:sp>
          <p:sp>
            <p:nvSpPr>
              <p:cNvPr id="44" name="Freeform 21"/>
              <p:cNvSpPr>
                <a:spLocks/>
              </p:cNvSpPr>
              <p:nvPr/>
            </p:nvSpPr>
            <p:spPr bwMode="auto">
              <a:xfrm>
                <a:off x="-6229350" y="-5741988"/>
                <a:ext cx="688975" cy="1127125"/>
              </a:xfrm>
              <a:custGeom>
                <a:avLst/>
                <a:gdLst>
                  <a:gd name="T0" fmla="*/ 50 w 183"/>
                  <a:gd name="T1" fmla="*/ 299 h 299"/>
                  <a:gd name="T2" fmla="*/ 0 w 183"/>
                  <a:gd name="T3" fmla="*/ 170 h 299"/>
                  <a:gd name="T4" fmla="*/ 103 w 183"/>
                  <a:gd name="T5" fmla="*/ 0 h 299"/>
                  <a:gd name="T6" fmla="*/ 183 w 183"/>
                  <a:gd name="T7" fmla="*/ 168 h 299"/>
                  <a:gd name="T8" fmla="*/ 50 w 183"/>
                  <a:gd name="T9" fmla="*/ 299 h 299"/>
                </a:gdLst>
                <a:ahLst/>
                <a:cxnLst>
                  <a:cxn ang="0">
                    <a:pos x="T0" y="T1"/>
                  </a:cxn>
                  <a:cxn ang="0">
                    <a:pos x="T2" y="T3"/>
                  </a:cxn>
                  <a:cxn ang="0">
                    <a:pos x="T4" y="T5"/>
                  </a:cxn>
                  <a:cxn ang="0">
                    <a:pos x="T6" y="T7"/>
                  </a:cxn>
                  <a:cxn ang="0">
                    <a:pos x="T8" y="T9"/>
                  </a:cxn>
                </a:cxnLst>
                <a:rect l="0" t="0" r="r" b="b"/>
                <a:pathLst>
                  <a:path w="183" h="299">
                    <a:moveTo>
                      <a:pt x="50" y="299"/>
                    </a:moveTo>
                    <a:cubicBezTo>
                      <a:pt x="17" y="264"/>
                      <a:pt x="0" y="218"/>
                      <a:pt x="0" y="170"/>
                    </a:cubicBezTo>
                    <a:cubicBezTo>
                      <a:pt x="0" y="99"/>
                      <a:pt x="40" y="33"/>
                      <a:pt x="103" y="0"/>
                    </a:cubicBezTo>
                    <a:cubicBezTo>
                      <a:pt x="183" y="168"/>
                      <a:pt x="183" y="168"/>
                      <a:pt x="183" y="168"/>
                    </a:cubicBezTo>
                    <a:lnTo>
                      <a:pt x="50" y="29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246"/>
                <a:endParaRPr lang="en-US">
                  <a:solidFill>
                    <a:srgbClr val="000000"/>
                  </a:solidFill>
                </a:endParaRPr>
              </a:p>
            </p:txBody>
          </p:sp>
          <p:sp>
            <p:nvSpPr>
              <p:cNvPr id="45" name="Freeform 22"/>
              <p:cNvSpPr>
                <a:spLocks/>
              </p:cNvSpPr>
              <p:nvPr/>
            </p:nvSpPr>
            <p:spPr bwMode="auto">
              <a:xfrm>
                <a:off x="-5367338" y="-5349875"/>
                <a:ext cx="581025" cy="222250"/>
              </a:xfrm>
              <a:custGeom>
                <a:avLst/>
                <a:gdLst>
                  <a:gd name="T0" fmla="*/ 0 w 154"/>
                  <a:gd name="T1" fmla="*/ 59 h 59"/>
                  <a:gd name="T2" fmla="*/ 143 w 154"/>
                  <a:gd name="T3" fmla="*/ 0 h 59"/>
                  <a:gd name="T4" fmla="*/ 154 w 154"/>
                  <a:gd name="T5" fmla="*/ 59 h 59"/>
                  <a:gd name="T6" fmla="*/ 0 w 154"/>
                  <a:gd name="T7" fmla="*/ 59 h 59"/>
                </a:gdLst>
                <a:ahLst/>
                <a:cxnLst>
                  <a:cxn ang="0">
                    <a:pos x="T0" y="T1"/>
                  </a:cxn>
                  <a:cxn ang="0">
                    <a:pos x="T2" y="T3"/>
                  </a:cxn>
                  <a:cxn ang="0">
                    <a:pos x="T4" y="T5"/>
                  </a:cxn>
                  <a:cxn ang="0">
                    <a:pos x="T6" y="T7"/>
                  </a:cxn>
                </a:cxnLst>
                <a:rect l="0" t="0" r="r" b="b"/>
                <a:pathLst>
                  <a:path w="154" h="59">
                    <a:moveTo>
                      <a:pt x="0" y="59"/>
                    </a:moveTo>
                    <a:cubicBezTo>
                      <a:pt x="143" y="0"/>
                      <a:pt x="143" y="0"/>
                      <a:pt x="143" y="0"/>
                    </a:cubicBezTo>
                    <a:cubicBezTo>
                      <a:pt x="150" y="19"/>
                      <a:pt x="153" y="38"/>
                      <a:pt x="154" y="59"/>
                    </a:cubicBezTo>
                    <a:lnTo>
                      <a:pt x="0" y="5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246"/>
                <a:endParaRPr lang="en-US">
                  <a:solidFill>
                    <a:srgbClr val="000000"/>
                  </a:solidFill>
                </a:endParaRPr>
              </a:p>
            </p:txBody>
          </p:sp>
          <p:sp>
            <p:nvSpPr>
              <p:cNvPr id="46" name="Freeform 23"/>
              <p:cNvSpPr>
                <a:spLocks/>
              </p:cNvSpPr>
              <p:nvPr/>
            </p:nvSpPr>
            <p:spPr bwMode="auto">
              <a:xfrm>
                <a:off x="-6003925" y="-4962525"/>
                <a:ext cx="392112" cy="490538"/>
              </a:xfrm>
              <a:custGeom>
                <a:avLst/>
                <a:gdLst>
                  <a:gd name="T0" fmla="*/ 38 w 104"/>
                  <a:gd name="T1" fmla="*/ 130 h 130"/>
                  <a:gd name="T2" fmla="*/ 0 w 104"/>
                  <a:gd name="T3" fmla="*/ 103 h 130"/>
                  <a:gd name="T4" fmla="*/ 104 w 104"/>
                  <a:gd name="T5" fmla="*/ 0 h 130"/>
                  <a:gd name="T6" fmla="*/ 38 w 104"/>
                  <a:gd name="T7" fmla="*/ 130 h 130"/>
                </a:gdLst>
                <a:ahLst/>
                <a:cxnLst>
                  <a:cxn ang="0">
                    <a:pos x="T0" y="T1"/>
                  </a:cxn>
                  <a:cxn ang="0">
                    <a:pos x="T2" y="T3"/>
                  </a:cxn>
                  <a:cxn ang="0">
                    <a:pos x="T4" y="T5"/>
                  </a:cxn>
                  <a:cxn ang="0">
                    <a:pos x="T6" y="T7"/>
                  </a:cxn>
                </a:cxnLst>
                <a:rect l="0" t="0" r="r" b="b"/>
                <a:pathLst>
                  <a:path w="104" h="130">
                    <a:moveTo>
                      <a:pt x="38" y="130"/>
                    </a:moveTo>
                    <a:cubicBezTo>
                      <a:pt x="24" y="123"/>
                      <a:pt x="12" y="113"/>
                      <a:pt x="0" y="103"/>
                    </a:cubicBezTo>
                    <a:cubicBezTo>
                      <a:pt x="104" y="0"/>
                      <a:pt x="104" y="0"/>
                      <a:pt x="104" y="0"/>
                    </a:cubicBezTo>
                    <a:lnTo>
                      <a:pt x="38" y="13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246"/>
                <a:endParaRPr lang="en-US">
                  <a:solidFill>
                    <a:srgbClr val="000000"/>
                  </a:solidFill>
                </a:endParaRPr>
              </a:p>
            </p:txBody>
          </p:sp>
          <p:sp>
            <p:nvSpPr>
              <p:cNvPr id="47" name="Freeform 24"/>
              <p:cNvSpPr>
                <a:spLocks/>
              </p:cNvSpPr>
              <p:nvPr/>
            </p:nvSpPr>
            <p:spPr bwMode="auto">
              <a:xfrm>
                <a:off x="-5811838" y="-5075238"/>
                <a:ext cx="1025525" cy="696913"/>
              </a:xfrm>
              <a:custGeom>
                <a:avLst/>
                <a:gdLst>
                  <a:gd name="T0" fmla="*/ 81 w 272"/>
                  <a:gd name="T1" fmla="*/ 185 h 185"/>
                  <a:gd name="T2" fmla="*/ 0 w 272"/>
                  <a:gd name="T3" fmla="*/ 167 h 185"/>
                  <a:gd name="T4" fmla="*/ 85 w 272"/>
                  <a:gd name="T5" fmla="*/ 0 h 185"/>
                  <a:gd name="T6" fmla="*/ 272 w 272"/>
                  <a:gd name="T7" fmla="*/ 0 h 185"/>
                  <a:gd name="T8" fmla="*/ 81 w 272"/>
                  <a:gd name="T9" fmla="*/ 185 h 185"/>
                </a:gdLst>
                <a:ahLst/>
                <a:cxnLst>
                  <a:cxn ang="0">
                    <a:pos x="T0" y="T1"/>
                  </a:cxn>
                  <a:cxn ang="0">
                    <a:pos x="T2" y="T3"/>
                  </a:cxn>
                  <a:cxn ang="0">
                    <a:pos x="T4" y="T5"/>
                  </a:cxn>
                  <a:cxn ang="0">
                    <a:pos x="T6" y="T7"/>
                  </a:cxn>
                  <a:cxn ang="0">
                    <a:pos x="T8" y="T9"/>
                  </a:cxn>
                </a:cxnLst>
                <a:rect l="0" t="0" r="r" b="b"/>
                <a:pathLst>
                  <a:path w="272" h="185">
                    <a:moveTo>
                      <a:pt x="81" y="185"/>
                    </a:moveTo>
                    <a:cubicBezTo>
                      <a:pt x="53" y="185"/>
                      <a:pt x="26" y="179"/>
                      <a:pt x="0" y="167"/>
                    </a:cubicBezTo>
                    <a:cubicBezTo>
                      <a:pt x="85" y="0"/>
                      <a:pt x="85" y="0"/>
                      <a:pt x="85" y="0"/>
                    </a:cubicBezTo>
                    <a:cubicBezTo>
                      <a:pt x="272" y="0"/>
                      <a:pt x="272" y="0"/>
                      <a:pt x="272" y="0"/>
                    </a:cubicBezTo>
                    <a:cubicBezTo>
                      <a:pt x="268" y="103"/>
                      <a:pt x="184" y="185"/>
                      <a:pt x="81" y="18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246"/>
                <a:endParaRPr lang="en-US">
                  <a:solidFill>
                    <a:srgbClr val="000000"/>
                  </a:solidFill>
                </a:endParaRPr>
              </a:p>
            </p:txBody>
          </p:sp>
        </p:grpSp>
        <p:sp>
          <p:nvSpPr>
            <p:cNvPr id="48" name="Freeform 5"/>
            <p:cNvSpPr>
              <a:spLocks/>
            </p:cNvSpPr>
            <p:nvPr/>
          </p:nvSpPr>
          <p:spPr bwMode="auto">
            <a:xfrm>
              <a:off x="2926898" y="1912498"/>
              <a:ext cx="365756" cy="370497"/>
            </a:xfrm>
            <a:custGeom>
              <a:avLst/>
              <a:gdLst>
                <a:gd name="T0" fmla="*/ 399 w 454"/>
                <a:gd name="T1" fmla="*/ 0 h 460"/>
                <a:gd name="T2" fmla="*/ 55 w 454"/>
                <a:gd name="T3" fmla="*/ 0 h 460"/>
                <a:gd name="T4" fmla="*/ 0 w 454"/>
                <a:gd name="T5" fmla="*/ 61 h 460"/>
                <a:gd name="T6" fmla="*/ 0 w 454"/>
                <a:gd name="T7" fmla="*/ 281 h 460"/>
                <a:gd name="T8" fmla="*/ 55 w 454"/>
                <a:gd name="T9" fmla="*/ 343 h 460"/>
                <a:gd name="T10" fmla="*/ 137 w 454"/>
                <a:gd name="T11" fmla="*/ 343 h 460"/>
                <a:gd name="T12" fmla="*/ 316 w 454"/>
                <a:gd name="T13" fmla="*/ 460 h 460"/>
                <a:gd name="T14" fmla="*/ 282 w 454"/>
                <a:gd name="T15" fmla="*/ 343 h 460"/>
                <a:gd name="T16" fmla="*/ 399 w 454"/>
                <a:gd name="T17" fmla="*/ 343 h 460"/>
                <a:gd name="T18" fmla="*/ 454 w 454"/>
                <a:gd name="T19" fmla="*/ 288 h 460"/>
                <a:gd name="T20" fmla="*/ 454 w 454"/>
                <a:gd name="T21" fmla="*/ 61 h 460"/>
                <a:gd name="T22" fmla="*/ 399 w 454"/>
                <a:gd name="T2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4" h="460">
                  <a:moveTo>
                    <a:pt x="399" y="0"/>
                  </a:moveTo>
                  <a:cubicBezTo>
                    <a:pt x="55" y="0"/>
                    <a:pt x="55" y="0"/>
                    <a:pt x="55" y="0"/>
                  </a:cubicBezTo>
                  <a:cubicBezTo>
                    <a:pt x="28" y="0"/>
                    <a:pt x="0" y="27"/>
                    <a:pt x="0" y="61"/>
                  </a:cubicBezTo>
                  <a:cubicBezTo>
                    <a:pt x="0" y="281"/>
                    <a:pt x="0" y="281"/>
                    <a:pt x="0" y="281"/>
                  </a:cubicBezTo>
                  <a:cubicBezTo>
                    <a:pt x="0" y="316"/>
                    <a:pt x="21" y="343"/>
                    <a:pt x="55" y="343"/>
                  </a:cubicBezTo>
                  <a:cubicBezTo>
                    <a:pt x="137" y="343"/>
                    <a:pt x="137" y="343"/>
                    <a:pt x="137" y="343"/>
                  </a:cubicBezTo>
                  <a:cubicBezTo>
                    <a:pt x="316" y="460"/>
                    <a:pt x="316" y="460"/>
                    <a:pt x="316" y="460"/>
                  </a:cubicBezTo>
                  <a:cubicBezTo>
                    <a:pt x="282" y="343"/>
                    <a:pt x="282" y="343"/>
                    <a:pt x="282" y="343"/>
                  </a:cubicBezTo>
                  <a:cubicBezTo>
                    <a:pt x="399" y="343"/>
                    <a:pt x="399" y="343"/>
                    <a:pt x="399" y="343"/>
                  </a:cubicBezTo>
                  <a:cubicBezTo>
                    <a:pt x="433" y="343"/>
                    <a:pt x="454" y="316"/>
                    <a:pt x="454" y="288"/>
                  </a:cubicBezTo>
                  <a:cubicBezTo>
                    <a:pt x="454" y="61"/>
                    <a:pt x="454" y="61"/>
                    <a:pt x="454" y="61"/>
                  </a:cubicBezTo>
                  <a:cubicBezTo>
                    <a:pt x="454" y="27"/>
                    <a:pt x="433" y="0"/>
                    <a:pt x="399"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246"/>
              <a:endParaRPr lang="en-US">
                <a:solidFill>
                  <a:srgbClr val="000000"/>
                </a:solidFill>
              </a:endParaRPr>
            </a:p>
          </p:txBody>
        </p:sp>
      </p:grpSp>
      <p:sp>
        <p:nvSpPr>
          <p:cNvPr id="56" name="Rectangle 55"/>
          <p:cNvSpPr/>
          <p:nvPr/>
        </p:nvSpPr>
        <p:spPr bwMode="auto">
          <a:xfrm>
            <a:off x="275988" y="5782939"/>
            <a:ext cx="4571349" cy="45713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5" name="Group 4"/>
          <p:cNvGrpSpPr/>
          <p:nvPr/>
        </p:nvGrpSpPr>
        <p:grpSpPr>
          <a:xfrm>
            <a:off x="7589137" y="1547532"/>
            <a:ext cx="4571858" cy="4692542"/>
            <a:chOff x="7589137" y="1547532"/>
            <a:chExt cx="4571858" cy="4692542"/>
          </a:xfrm>
        </p:grpSpPr>
        <p:grpSp>
          <p:nvGrpSpPr>
            <p:cNvPr id="61" name="Group 60"/>
            <p:cNvGrpSpPr/>
            <p:nvPr/>
          </p:nvGrpSpPr>
          <p:grpSpPr>
            <a:xfrm>
              <a:off x="7589137" y="4429526"/>
              <a:ext cx="4571351" cy="1810548"/>
              <a:chOff x="7589331" y="4399269"/>
              <a:chExt cx="4572000" cy="1810805"/>
            </a:xfrm>
            <a:solidFill>
              <a:schemeClr val="accent1">
                <a:lumMod val="50000"/>
              </a:schemeClr>
            </a:solidFill>
          </p:grpSpPr>
          <p:sp>
            <p:nvSpPr>
              <p:cNvPr id="64" name="Rectangle 63"/>
              <p:cNvSpPr/>
              <p:nvPr/>
            </p:nvSpPr>
            <p:spPr bwMode="auto">
              <a:xfrm>
                <a:off x="7589331" y="4399269"/>
                <a:ext cx="4571998" cy="6675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Segoe UI Light"/>
                    <a:ea typeface="Segoe UI" pitchFamily="34" charset="0"/>
                    <a:cs typeface="Segoe UI" pitchFamily="34" charset="0"/>
                  </a:rPr>
                  <a:t>Business</a:t>
                </a:r>
              </a:p>
            </p:txBody>
          </p:sp>
          <p:grpSp>
            <p:nvGrpSpPr>
              <p:cNvPr id="53" name="Group 52"/>
              <p:cNvGrpSpPr/>
              <p:nvPr/>
            </p:nvGrpSpPr>
            <p:grpSpPr>
              <a:xfrm>
                <a:off x="7589331" y="5112794"/>
                <a:ext cx="4572000" cy="1097280"/>
                <a:chOff x="7589331" y="2264766"/>
                <a:chExt cx="4572000" cy="1097280"/>
              </a:xfrm>
              <a:grpFill/>
            </p:grpSpPr>
            <p:sp>
              <p:nvSpPr>
                <p:cNvPr id="49" name="Rectangle 48"/>
                <p:cNvSpPr/>
                <p:nvPr/>
              </p:nvSpPr>
              <p:spPr bwMode="auto">
                <a:xfrm>
                  <a:off x="8732331" y="2264766"/>
                  <a:ext cx="1097280" cy="10972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41" rIns="182802" bIns="91427" numCol="1" spcCol="0" rtlCol="0" fromWordArt="0" anchor="b" anchorCtr="0" forceAA="0" compatLnSpc="1">
                  <a:prstTxWarp prst="textNoShape">
                    <a:avLst/>
                  </a:prstTxWarp>
                  <a:noAutofit/>
                </a:bodyPr>
                <a:lstStyle/>
                <a:p>
                  <a:pPr defTabSz="931935" fontAlgn="base">
                    <a:spcBef>
                      <a:spcPct val="0"/>
                    </a:spcBef>
                    <a:spcAft>
                      <a:spcPct val="0"/>
                    </a:spcAft>
                  </a:pPr>
                  <a:r>
                    <a:rPr lang="en-US" sz="1199" dirty="0">
                      <a:solidFill>
                        <a:srgbClr val="FFFFFF"/>
                      </a:solidFill>
                      <a:ea typeface="Segoe UI" panose="020B0502040204020203" pitchFamily="34" charset="0"/>
                      <a:cs typeface="Segoe UI" panose="020B0502040204020203" pitchFamily="34" charset="0"/>
                    </a:rPr>
                    <a:t>Customer growth</a:t>
                  </a:r>
                </a:p>
              </p:txBody>
            </p:sp>
            <p:sp>
              <p:nvSpPr>
                <p:cNvPr id="50" name="Rectangle 49"/>
                <p:cNvSpPr/>
                <p:nvPr/>
              </p:nvSpPr>
              <p:spPr bwMode="auto">
                <a:xfrm>
                  <a:off x="11018331" y="2264766"/>
                  <a:ext cx="1143000" cy="10972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41" rIns="182802" bIns="91427" numCol="1" spcCol="0" rtlCol="0" fromWordArt="0" anchor="b" anchorCtr="0" forceAA="0" compatLnSpc="1">
                  <a:prstTxWarp prst="textNoShape">
                    <a:avLst/>
                  </a:prstTxWarp>
                  <a:noAutofit/>
                </a:bodyPr>
                <a:lstStyle/>
                <a:p>
                  <a:pPr defTabSz="931935" fontAlgn="base">
                    <a:spcBef>
                      <a:spcPct val="0"/>
                    </a:spcBef>
                    <a:spcAft>
                      <a:spcPct val="0"/>
                    </a:spcAft>
                  </a:pPr>
                  <a:r>
                    <a:rPr lang="en-US" sz="1199" dirty="0">
                      <a:solidFill>
                        <a:srgbClr val="FFFFFF"/>
                      </a:solidFill>
                      <a:ea typeface="Segoe UI" panose="020B0502040204020203" pitchFamily="34" charset="0"/>
                      <a:cs typeface="Segoe UI" panose="020B0502040204020203" pitchFamily="34" charset="0"/>
                    </a:rPr>
                    <a:t>Embrace new models </a:t>
                  </a:r>
                </a:p>
              </p:txBody>
            </p:sp>
            <p:sp>
              <p:nvSpPr>
                <p:cNvPr id="51" name="Rectangle 50"/>
                <p:cNvSpPr/>
                <p:nvPr/>
              </p:nvSpPr>
              <p:spPr bwMode="auto">
                <a:xfrm>
                  <a:off x="7589331" y="2264766"/>
                  <a:ext cx="1097280" cy="10972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41" rIns="182802" bIns="91427" numCol="1" spcCol="0" rtlCol="0" fromWordArt="0" anchor="b" anchorCtr="0" forceAA="0" compatLnSpc="1">
                  <a:prstTxWarp prst="textNoShape">
                    <a:avLst/>
                  </a:prstTxWarp>
                  <a:noAutofit/>
                </a:bodyPr>
                <a:lstStyle/>
                <a:p>
                  <a:pPr defTabSz="931935" fontAlgn="base">
                    <a:spcBef>
                      <a:spcPct val="0"/>
                    </a:spcBef>
                    <a:spcAft>
                      <a:spcPct val="0"/>
                    </a:spcAft>
                  </a:pPr>
                  <a:r>
                    <a:rPr lang="en-US" sz="1199" dirty="0">
                      <a:solidFill>
                        <a:srgbClr val="FFFFFF"/>
                      </a:solidFill>
                      <a:ea typeface="Segoe UI" panose="020B0502040204020203" pitchFamily="34" charset="0"/>
                      <a:cs typeface="Segoe UI" panose="020B0502040204020203" pitchFamily="34" charset="0"/>
                    </a:rPr>
                    <a:t>Increased</a:t>
                  </a:r>
                </a:p>
                <a:p>
                  <a:pPr defTabSz="931935" fontAlgn="base">
                    <a:spcBef>
                      <a:spcPct val="0"/>
                    </a:spcBef>
                    <a:spcAft>
                      <a:spcPct val="0"/>
                    </a:spcAft>
                  </a:pPr>
                  <a:r>
                    <a:rPr lang="en-US" sz="1199" dirty="0">
                      <a:solidFill>
                        <a:srgbClr val="FFFFFF"/>
                      </a:solidFill>
                      <a:ea typeface="Segoe UI" panose="020B0502040204020203" pitchFamily="34" charset="0"/>
                      <a:cs typeface="Segoe UI" panose="020B0502040204020203" pitchFamily="34" charset="0"/>
                    </a:rPr>
                    <a:t>productivity</a:t>
                  </a:r>
                </a:p>
              </p:txBody>
            </p:sp>
            <p:sp>
              <p:nvSpPr>
                <p:cNvPr id="52" name="Rectangle 51"/>
                <p:cNvSpPr/>
                <p:nvPr/>
              </p:nvSpPr>
              <p:spPr bwMode="auto">
                <a:xfrm>
                  <a:off x="9875331" y="2264766"/>
                  <a:ext cx="1097280" cy="10972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41" rIns="182802" bIns="91427" numCol="1" spcCol="0" rtlCol="0" fromWordArt="0" anchor="b" anchorCtr="0" forceAA="0" compatLnSpc="1">
                  <a:prstTxWarp prst="textNoShape">
                    <a:avLst/>
                  </a:prstTxWarp>
                  <a:noAutofit/>
                </a:bodyPr>
                <a:lstStyle/>
                <a:p>
                  <a:pPr defTabSz="931935" fontAlgn="base">
                    <a:spcBef>
                      <a:spcPct val="0"/>
                    </a:spcBef>
                    <a:spcAft>
                      <a:spcPct val="0"/>
                    </a:spcAft>
                  </a:pPr>
                  <a:r>
                    <a:rPr lang="en-US" sz="1199" dirty="0">
                      <a:solidFill>
                        <a:srgbClr val="FFFFFF"/>
                      </a:solidFill>
                      <a:ea typeface="Segoe UI" panose="020B0502040204020203" pitchFamily="34" charset="0"/>
                      <a:cs typeface="Segoe UI" panose="020B0502040204020203" pitchFamily="34" charset="0"/>
                    </a:rPr>
                    <a:t>Real-time insights</a:t>
                  </a:r>
                </a:p>
              </p:txBody>
            </p:sp>
          </p:grpSp>
        </p:grpSp>
        <p:sp>
          <p:nvSpPr>
            <p:cNvPr id="7" name="Rectangle 6"/>
            <p:cNvSpPr/>
            <p:nvPr/>
          </p:nvSpPr>
          <p:spPr>
            <a:xfrm>
              <a:off x="7612136" y="2006806"/>
              <a:ext cx="4205597" cy="1710745"/>
            </a:xfrm>
            <a:prstGeom prst="rect">
              <a:avLst/>
            </a:prstGeom>
          </p:spPr>
          <p:txBody>
            <a:bodyPr wrap="square" lIns="182854" tIns="137141" rIns="182854">
              <a:spAutoFit/>
            </a:bodyPr>
            <a:lstStyle/>
            <a:p>
              <a:pPr defTabSz="932246">
                <a:lnSpc>
                  <a:spcPct val="90000"/>
                </a:lnSpc>
              </a:pPr>
              <a:r>
                <a:rPr lang="en-US" sz="3599" dirty="0">
                  <a:solidFill>
                    <a:schemeClr val="accent1">
                      <a:lumMod val="50000"/>
                    </a:schemeClr>
                  </a:solidFill>
                  <a:latin typeface="Segoe UI Light"/>
                </a:rPr>
                <a:t>to architect business innovation?</a:t>
              </a:r>
            </a:p>
          </p:txBody>
        </p:sp>
        <p:sp>
          <p:nvSpPr>
            <p:cNvPr id="57" name="Rectangle 56"/>
            <p:cNvSpPr/>
            <p:nvPr/>
          </p:nvSpPr>
          <p:spPr bwMode="auto">
            <a:xfrm>
              <a:off x="7589646" y="1547532"/>
              <a:ext cx="4571349" cy="457135"/>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sp>
        <p:nvSpPr>
          <p:cNvPr id="67" name="Right Triangle 66"/>
          <p:cNvSpPr/>
          <p:nvPr/>
        </p:nvSpPr>
        <p:spPr bwMode="auto">
          <a:xfrm rot="2700000">
            <a:off x="5874056" y="2237205"/>
            <a:ext cx="3327903" cy="3310279"/>
          </a:xfrm>
          <a:prstGeom prst="rtTriangle">
            <a:avLst/>
          </a:pr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4" name="Group 53"/>
          <p:cNvGrpSpPr/>
          <p:nvPr/>
        </p:nvGrpSpPr>
        <p:grpSpPr>
          <a:xfrm>
            <a:off x="5792617" y="3430678"/>
            <a:ext cx="850605" cy="923330"/>
            <a:chOff x="3583172" y="3310544"/>
            <a:chExt cx="850605" cy="923330"/>
          </a:xfrm>
        </p:grpSpPr>
        <p:sp>
          <p:nvSpPr>
            <p:cNvPr id="55" name="Oval 54"/>
            <p:cNvSpPr/>
            <p:nvPr/>
          </p:nvSpPr>
          <p:spPr bwMode="auto">
            <a:xfrm>
              <a:off x="3583172" y="3363286"/>
              <a:ext cx="850605" cy="850605"/>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58" name="Rectangle 57"/>
            <p:cNvSpPr/>
            <p:nvPr/>
          </p:nvSpPr>
          <p:spPr>
            <a:xfrm>
              <a:off x="3768707" y="3310544"/>
              <a:ext cx="485863"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latin typeface="Segoe UI Black" panose="020B0A02040204020203" pitchFamily="34" charset="0"/>
                  <a:ea typeface="Segoe UI Black" panose="020B0A02040204020203" pitchFamily="34" charset="0"/>
                  <a:cs typeface="Segoe UI Black" panose="020B0A02040204020203" pitchFamily="34"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374469207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wipe(left)">
                                      <p:cBhvr>
                                        <p:cTn id="22" dur="500"/>
                                        <p:tgtEl>
                                          <p:spTgt spid="6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500"/>
                            </p:stCondLst>
                            <p:childTnLst>
                              <p:par>
                                <p:cTn id="29" presetID="22" presetClass="entr" presetSubtype="2" fill="hold" grpId="0" nodeType="after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wipe(right)">
                                      <p:cBhvr>
                                        <p:cTn id="31" dur="500"/>
                                        <p:tgtEl>
                                          <p:spTgt spid="67"/>
                                        </p:tgtEl>
                                      </p:cBhvr>
                                    </p:animEffect>
                                  </p:childTnLst>
                                </p:cTn>
                              </p:par>
                            </p:childTnLst>
                          </p:cTn>
                        </p:par>
                        <p:par>
                          <p:cTn id="32" fill="hold">
                            <p:stCondLst>
                              <p:cond delay="1000"/>
                            </p:stCondLst>
                            <p:childTnLst>
                              <p:par>
                                <p:cTn id="33" presetID="1" presetClass="entr" presetSubtype="0" fill="hold" nodeType="after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4" grpId="0" animBg="1"/>
      <p:bldP spid="2" grpId="0"/>
      <p:bldP spid="56" grpId="0" animBg="1"/>
      <p:bldP spid="6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1" y="0"/>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78" name="Rectangle 77"/>
          <p:cNvSpPr/>
          <p:nvPr/>
        </p:nvSpPr>
        <p:spPr bwMode="auto">
          <a:xfrm>
            <a:off x="127272" y="92468"/>
            <a:ext cx="12115666" cy="446531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400" b="1" kern="0" dirty="0" smtClean="0">
                <a:solidFill>
                  <a:srgbClr val="FFFF00"/>
                </a:solidFill>
                <a:ea typeface="Segoe UI" pitchFamily="34" charset="0"/>
                <a:cs typeface="Segoe UI" pitchFamily="34" charset="0"/>
              </a:rPr>
              <a:t>Platform Services</a:t>
            </a:r>
            <a:endParaRPr lang="en-US" sz="1400" b="1" kern="0" dirty="0">
              <a:solidFill>
                <a:srgbClr val="FFFF00"/>
              </a:solidFill>
              <a:ea typeface="Segoe UI" pitchFamily="34" charset="0"/>
              <a:cs typeface="Segoe UI" pitchFamily="34" charset="0"/>
            </a:endParaRPr>
          </a:p>
        </p:txBody>
      </p:sp>
      <p:sp>
        <p:nvSpPr>
          <p:cNvPr id="87" name="Rectangle 86"/>
          <p:cNvSpPr/>
          <p:nvPr/>
        </p:nvSpPr>
        <p:spPr bwMode="auto">
          <a:xfrm>
            <a:off x="-1" y="4557779"/>
            <a:ext cx="12436475" cy="2453056"/>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algn="ctr" defTabSz="913927" fontAlgn="base">
              <a:lnSpc>
                <a:spcPct val="90000"/>
              </a:lnSpc>
            </a:pPr>
            <a:r>
              <a:rPr lang="en-US" sz="1400" b="1" kern="0" dirty="0" smtClean="0">
                <a:solidFill>
                  <a:srgbClr val="FFFF00"/>
                </a:solidFill>
                <a:ea typeface="Segoe UI" pitchFamily="34" charset="0"/>
                <a:cs typeface="Segoe UI" pitchFamily="34" charset="0"/>
              </a:rPr>
              <a:t>Infrastructure Services</a:t>
            </a:r>
            <a:endParaRPr lang="en-US" sz="1400" b="1" kern="0" dirty="0">
              <a:solidFill>
                <a:srgbClr val="FFFF00"/>
              </a:solidFill>
              <a:ea typeface="Segoe UI" pitchFamily="34" charset="0"/>
              <a:cs typeface="Segoe UI" pitchFamily="34" charset="0"/>
            </a:endParaRPr>
          </a:p>
        </p:txBody>
      </p:sp>
      <p:sp>
        <p:nvSpPr>
          <p:cNvPr id="31" name="Rectangle 30"/>
          <p:cNvSpPr/>
          <p:nvPr/>
        </p:nvSpPr>
        <p:spPr bwMode="auto">
          <a:xfrm>
            <a:off x="127272" y="4931023"/>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smtClean="0">
                <a:gradFill>
                  <a:gsLst>
                    <a:gs pos="0">
                      <a:srgbClr val="FFFFFF"/>
                    </a:gs>
                    <a:gs pos="100000">
                      <a:srgbClr val="FFFFFF"/>
                    </a:gs>
                  </a:gsLst>
                  <a:lin ang="5400000" scaled="0"/>
                </a:gradFill>
                <a:ea typeface="Segoe UI" pitchFamily="34" charset="0"/>
                <a:cs typeface="Segoe UI" pitchFamily="34" charset="0"/>
              </a:rPr>
              <a:t>OS/Server Compute</a:t>
            </a:r>
            <a:endParaRPr lang="en-US" sz="1200" b="1" kern="0"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2937660" y="4931023"/>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smtClean="0">
                <a:gradFill>
                  <a:gsLst>
                    <a:gs pos="0">
                      <a:srgbClr val="FFFFFF"/>
                    </a:gs>
                    <a:gs pos="100000">
                      <a:srgbClr val="FFFFFF"/>
                    </a:gs>
                  </a:gsLst>
                  <a:lin ang="5400000" scaled="0"/>
                </a:gradFill>
                <a:ea typeface="Segoe UI" pitchFamily="34" charset="0"/>
                <a:cs typeface="Segoe UI" pitchFamily="34" charset="0"/>
              </a:rPr>
              <a:t>Storage</a:t>
            </a:r>
            <a:endParaRPr lang="en-US" sz="1200" b="1" kern="0" dirty="0">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bwMode="auto">
          <a:xfrm>
            <a:off x="-143214" y="5849560"/>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algn="ctr" defTabSz="913927" fontAlgn="base">
              <a:lnSpc>
                <a:spcPct val="90000"/>
              </a:lnSpc>
            </a:pPr>
            <a:r>
              <a:rPr lang="en-US" sz="1400" b="1" kern="0" dirty="0" smtClean="0">
                <a:gradFill>
                  <a:gsLst>
                    <a:gs pos="0">
                      <a:srgbClr val="FFFFFF"/>
                    </a:gs>
                    <a:gs pos="100000">
                      <a:srgbClr val="FFFFFF"/>
                    </a:gs>
                  </a:gsLst>
                  <a:lin ang="5400000" scaled="0"/>
                </a:gradFill>
                <a:ea typeface="Segoe UI" pitchFamily="34" charset="0"/>
                <a:cs typeface="Segoe UI" pitchFamily="34" charset="0"/>
              </a:rPr>
              <a:t>Datacenter Infrastructure (24 Regions, 22 Online)</a:t>
            </a:r>
            <a:endParaRPr lang="en-US" sz="1400"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251368" y="6292884"/>
            <a:ext cx="12855263" cy="780290"/>
            <a:chOff x="-224921" y="6392494"/>
            <a:chExt cx="12855263" cy="780290"/>
          </a:xfrm>
        </p:grpSpPr>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236559" y="541203"/>
            <a:ext cx="2378439" cy="2370050"/>
            <a:chOff x="5259761" y="1539578"/>
            <a:chExt cx="2378439" cy="2370050"/>
          </a:xfrm>
        </p:grpSpPr>
        <p:sp>
          <p:nvSpPr>
            <p:cNvPr id="41" name="Rectangle 40"/>
            <p:cNvSpPr/>
            <p:nvPr/>
          </p:nvSpPr>
          <p:spPr bwMode="auto">
            <a:xfrm>
              <a:off x="5259761" y="1539578"/>
              <a:ext cx="2378439" cy="23700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smtClean="0">
                  <a:gradFill>
                    <a:gsLst>
                      <a:gs pos="0">
                        <a:srgbClr val="FFFFFF"/>
                      </a:gs>
                      <a:gs pos="100000">
                        <a:srgbClr val="FFFFFF"/>
                      </a:gs>
                    </a:gsLst>
                    <a:lin ang="5400000" scaled="0"/>
                  </a:gradFill>
                  <a:ea typeface="Segoe UI" pitchFamily="34" charset="0"/>
                  <a:cs typeface="Segoe UI" pitchFamily="34" charset="0"/>
                </a:rPr>
                <a:t>Web and Mobile</a:t>
              </a:r>
              <a:endParaRPr lang="en-US" sz="1200"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7" name="Group 136"/>
            <p:cNvGrpSpPr/>
            <p:nvPr/>
          </p:nvGrpSpPr>
          <p:grpSpPr>
            <a:xfrm>
              <a:off x="5446969" y="2007908"/>
              <a:ext cx="1008542" cy="316971"/>
              <a:chOff x="5446969" y="2007908"/>
              <a:chExt cx="1008542" cy="316971"/>
            </a:xfrm>
          </p:grpSpPr>
          <p:sp>
            <p:nvSpPr>
              <p:cNvPr id="151" name="TextBox 150"/>
              <p:cNvSpPr txBox="1"/>
              <p:nvPr/>
            </p:nvSpPr>
            <p:spPr>
              <a:xfrm>
                <a:off x="5796355" y="2023773"/>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t>
                </a: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a:p>
                <a:pPr defTabSz="932317" eaLnBrk="0" fontAlgn="base" hangingPunct="0">
                  <a:lnSpc>
                    <a:spcPts val="816"/>
                  </a:lnSpc>
                  <a:spcBef>
                    <a:spcPct val="0"/>
                  </a:spcBef>
                  <a:spcAft>
                    <a:spcPct val="0"/>
                  </a:spcAft>
                </a:pP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446969" y="2007908"/>
                <a:ext cx="286784" cy="286785"/>
              </a:xfrm>
              <a:prstGeom prst="rect">
                <a:avLst/>
              </a:prstGeom>
            </p:spPr>
          </p:pic>
        </p:grpSp>
        <p:grpSp>
          <p:nvGrpSpPr>
            <p:cNvPr id="138" name="Group 137"/>
            <p:cNvGrpSpPr/>
            <p:nvPr/>
          </p:nvGrpSpPr>
          <p:grpSpPr>
            <a:xfrm>
              <a:off x="5414050" y="2639356"/>
              <a:ext cx="1016034" cy="291093"/>
              <a:chOff x="5414050" y="2639356"/>
              <a:chExt cx="1016034" cy="291093"/>
            </a:xfrm>
          </p:grpSpPr>
          <p:sp>
            <p:nvSpPr>
              <p:cNvPr id="153" name="TextBox 152"/>
              <p:cNvSpPr txBox="1"/>
              <p:nvPr/>
            </p:nvSpPr>
            <p:spPr>
              <a:xfrm>
                <a:off x="5770928" y="2665660"/>
                <a:ext cx="659156" cy="26163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414050" y="2639356"/>
                <a:ext cx="291092" cy="291093"/>
              </a:xfrm>
              <a:prstGeom prst="rect">
                <a:avLst/>
              </a:prstGeom>
            </p:spPr>
          </p:pic>
        </p:grpSp>
        <p:grpSp>
          <p:nvGrpSpPr>
            <p:cNvPr id="141" name="Group 140"/>
            <p:cNvGrpSpPr/>
            <p:nvPr/>
          </p:nvGrpSpPr>
          <p:grpSpPr>
            <a:xfrm>
              <a:off x="5399198" y="3283698"/>
              <a:ext cx="1007917" cy="339779"/>
              <a:chOff x="5399198" y="3283698"/>
              <a:chExt cx="1007917" cy="339779"/>
            </a:xfrm>
          </p:grpSpPr>
          <p:sp>
            <p:nvSpPr>
              <p:cNvPr id="155" name="TextBox 154"/>
              <p:cNvSpPr txBox="1"/>
              <p:nvPr/>
            </p:nvSpPr>
            <p:spPr>
              <a:xfrm>
                <a:off x="5747959" y="3322371"/>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399198" y="3283698"/>
                <a:ext cx="291545" cy="291546"/>
              </a:xfrm>
              <a:prstGeom prst="rect">
                <a:avLst/>
              </a:prstGeom>
            </p:spPr>
          </p:pic>
        </p:grpSp>
        <p:grpSp>
          <p:nvGrpSpPr>
            <p:cNvPr id="139" name="Group 138"/>
            <p:cNvGrpSpPr/>
            <p:nvPr/>
          </p:nvGrpSpPr>
          <p:grpSpPr>
            <a:xfrm>
              <a:off x="6529080" y="2014604"/>
              <a:ext cx="1018326" cy="294805"/>
              <a:chOff x="6529080" y="2014604"/>
              <a:chExt cx="1018326" cy="294805"/>
            </a:xfrm>
          </p:grpSpPr>
          <p:sp>
            <p:nvSpPr>
              <p:cNvPr id="157" name="TextBox 156"/>
              <p:cNvSpPr txBox="1"/>
              <p:nvPr/>
            </p:nvSpPr>
            <p:spPr>
              <a:xfrm>
                <a:off x="6888250" y="2034330"/>
                <a:ext cx="659156" cy="256602"/>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App</a:t>
                </a: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a:t>
                </a:r>
                <a:endPar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9080" y="2014604"/>
                <a:ext cx="294804" cy="294805"/>
              </a:xfrm>
              <a:prstGeom prst="rect">
                <a:avLst/>
              </a:prstGeom>
            </p:spPr>
          </p:pic>
        </p:grpSp>
        <p:grpSp>
          <p:nvGrpSpPr>
            <p:cNvPr id="140" name="Group 139"/>
            <p:cNvGrpSpPr/>
            <p:nvPr/>
          </p:nvGrpSpPr>
          <p:grpSpPr>
            <a:xfrm>
              <a:off x="6521410" y="2663908"/>
              <a:ext cx="1008542" cy="308500"/>
              <a:chOff x="6521410" y="2663908"/>
              <a:chExt cx="1008542" cy="308500"/>
            </a:xfrm>
          </p:grpSpPr>
          <p:sp>
            <p:nvSpPr>
              <p:cNvPr id="159" name="TextBox 158"/>
              <p:cNvSpPr txBox="1"/>
              <p:nvPr/>
            </p:nvSpPr>
            <p:spPr>
              <a:xfrm>
                <a:off x="6870796" y="2671302"/>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 Apps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60" name="Picture 1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21410" y="2663908"/>
                <a:ext cx="292423" cy="292423"/>
              </a:xfrm>
              <a:prstGeom prst="rect">
                <a:avLst/>
              </a:prstGeom>
            </p:spPr>
          </p:pic>
        </p:grpSp>
        <p:grpSp>
          <p:nvGrpSpPr>
            <p:cNvPr id="142" name="Group 141"/>
            <p:cNvGrpSpPr/>
            <p:nvPr/>
          </p:nvGrpSpPr>
          <p:grpSpPr>
            <a:xfrm>
              <a:off x="6549176" y="3327450"/>
              <a:ext cx="1003560" cy="328116"/>
              <a:chOff x="6549176" y="3327450"/>
              <a:chExt cx="1003560" cy="328116"/>
            </a:xfrm>
          </p:grpSpPr>
          <p:sp>
            <p:nvSpPr>
              <p:cNvPr id="161" name="TextBox 160"/>
              <p:cNvSpPr txBox="1"/>
              <p:nvPr/>
            </p:nvSpPr>
            <p:spPr>
              <a:xfrm>
                <a:off x="6893580" y="3354460"/>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 </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62" name="Picture 16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6549176" y="3327450"/>
                <a:ext cx="289263" cy="289263"/>
              </a:xfrm>
              <a:prstGeom prst="rect">
                <a:avLst/>
              </a:prstGeom>
            </p:spPr>
          </p:pic>
        </p:grpSp>
      </p:grpSp>
      <p:grpSp>
        <p:nvGrpSpPr>
          <p:cNvPr id="395" name="Group 394"/>
          <p:cNvGrpSpPr/>
          <p:nvPr/>
        </p:nvGrpSpPr>
        <p:grpSpPr>
          <a:xfrm>
            <a:off x="2015082" y="3603662"/>
            <a:ext cx="2091038" cy="840484"/>
            <a:chOff x="2392678" y="3336393"/>
            <a:chExt cx="2091038" cy="840484"/>
          </a:xfrm>
        </p:grpSpPr>
        <p:sp>
          <p:nvSpPr>
            <p:cNvPr id="38" name="Rectangle 37"/>
            <p:cNvSpPr/>
            <p:nvPr/>
          </p:nvSpPr>
          <p:spPr bwMode="auto">
            <a:xfrm>
              <a:off x="2392678" y="3336393"/>
              <a:ext cx="209103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143428" rIns="91440"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smtClean="0">
                  <a:gradFill>
                    <a:gsLst>
                      <a:gs pos="0">
                        <a:srgbClr val="FFFFFF"/>
                      </a:gs>
                      <a:gs pos="100000">
                        <a:srgbClr val="FFFFFF"/>
                      </a:gs>
                    </a:gsLst>
                    <a:lin ang="5400000" scaled="0"/>
                  </a:gradFill>
                  <a:ea typeface="Segoe UI" pitchFamily="34" charset="0"/>
                  <a:cs typeface="Segoe UI" pitchFamily="34" charset="0"/>
                </a:rPr>
                <a:t>Media &amp; CDN</a:t>
              </a:r>
              <a:endParaRPr lang="en-US" sz="1200"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43" name="Group 342"/>
            <p:cNvGrpSpPr/>
            <p:nvPr/>
          </p:nvGrpSpPr>
          <p:grpSpPr>
            <a:xfrm>
              <a:off x="3310370" y="3744970"/>
              <a:ext cx="1046674" cy="309905"/>
              <a:chOff x="3485028" y="3744970"/>
              <a:chExt cx="1046674" cy="309905"/>
            </a:xfrm>
          </p:grpSpPr>
          <p:sp>
            <p:nvSpPr>
              <p:cNvPr id="163" name="TextBox 162"/>
              <p:cNvSpPr txBox="1"/>
              <p:nvPr/>
            </p:nvSpPr>
            <p:spPr>
              <a:xfrm>
                <a:off x="3872546" y="3744970"/>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800" dirty="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t>Content </a:t>
                </a:r>
                <a:r>
                  <a:rPr lang="en-US" sz="800" dirty="0" smtClean="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t/>
                </a:r>
                <a:br>
                  <a:rPr lang="en-US" sz="800" dirty="0" smtClean="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br>
                <a:r>
                  <a:rPr lang="en-US" sz="800" dirty="0" smtClean="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t>Delivery</a:t>
                </a:r>
                <a:endParaRPr lang="en-US" sz="800" dirty="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pPr>
                <a:r>
                  <a:rPr lang="en-US" sz="800" dirty="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485028" y="3758708"/>
                <a:ext cx="296167" cy="296167"/>
              </a:xfrm>
              <a:prstGeom prst="rect">
                <a:avLst/>
              </a:prstGeom>
            </p:spPr>
          </p:pic>
        </p:grpSp>
        <p:grpSp>
          <p:nvGrpSpPr>
            <p:cNvPr id="342" name="Group 341"/>
            <p:cNvGrpSpPr/>
            <p:nvPr/>
          </p:nvGrpSpPr>
          <p:grpSpPr>
            <a:xfrm>
              <a:off x="2501312" y="3748786"/>
              <a:ext cx="997180" cy="301105"/>
              <a:chOff x="2850632" y="3748786"/>
              <a:chExt cx="997180" cy="301105"/>
            </a:xfrm>
          </p:grpSpPr>
          <p:sp>
            <p:nvSpPr>
              <p:cNvPr id="165" name="TextBox 164"/>
              <p:cNvSpPr txBox="1"/>
              <p:nvPr/>
            </p:nvSpPr>
            <p:spPr>
              <a:xfrm>
                <a:off x="3188656" y="3748786"/>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66" name="Picture 165"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850632" y="3758615"/>
                <a:ext cx="282134" cy="282134"/>
              </a:xfrm>
              <a:prstGeom prst="rect">
                <a:avLst/>
              </a:prstGeom>
            </p:spPr>
          </p:pic>
        </p:grpSp>
      </p:grpSp>
      <p:grpSp>
        <p:nvGrpSpPr>
          <p:cNvPr id="380" name="Group 379"/>
          <p:cNvGrpSpPr/>
          <p:nvPr/>
        </p:nvGrpSpPr>
        <p:grpSpPr>
          <a:xfrm>
            <a:off x="1997902" y="2112859"/>
            <a:ext cx="2188719" cy="1351020"/>
            <a:chOff x="3326868" y="2362886"/>
            <a:chExt cx="2188719" cy="1351020"/>
          </a:xfrm>
        </p:grpSpPr>
        <p:sp>
          <p:nvSpPr>
            <p:cNvPr id="40" name="Rectangle 39"/>
            <p:cNvSpPr/>
            <p:nvPr/>
          </p:nvSpPr>
          <p:spPr bwMode="auto">
            <a:xfrm>
              <a:off x="3326868" y="2362886"/>
              <a:ext cx="210821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smtClean="0">
                  <a:gradFill>
                    <a:gsLst>
                      <a:gs pos="0">
                        <a:srgbClr val="FFFFFF"/>
                      </a:gs>
                      <a:gs pos="100000">
                        <a:srgbClr val="FFFFFF"/>
                      </a:gs>
                    </a:gsLst>
                    <a:lin ang="5400000" scaled="0"/>
                  </a:gradFill>
                  <a:ea typeface="Segoe UI" pitchFamily="34" charset="0"/>
                  <a:cs typeface="Segoe UI" pitchFamily="34" charset="0"/>
                </a:rPr>
                <a:t>Integration</a:t>
              </a:r>
              <a:endParaRPr lang="en-US" sz="1200"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77" name="Group 376"/>
            <p:cNvGrpSpPr/>
            <p:nvPr/>
          </p:nvGrpSpPr>
          <p:grpSpPr>
            <a:xfrm>
              <a:off x="4508812" y="2773724"/>
              <a:ext cx="1005586" cy="311924"/>
              <a:chOff x="4508812" y="2773724"/>
              <a:chExt cx="1005586" cy="311924"/>
            </a:xfrm>
          </p:grpSpPr>
          <p:sp>
            <p:nvSpPr>
              <p:cNvPr id="214" name="TextBox 213"/>
              <p:cNvSpPr txBox="1"/>
              <p:nvPr/>
            </p:nvSpPr>
            <p:spPr>
              <a:xfrm>
                <a:off x="4855242" y="2784543"/>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15" name="Picture 214" descr="BizTalk Service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78" name="Group 377"/>
            <p:cNvGrpSpPr/>
            <p:nvPr/>
          </p:nvGrpSpPr>
          <p:grpSpPr>
            <a:xfrm>
              <a:off x="3483444" y="3313178"/>
              <a:ext cx="1008307" cy="316721"/>
              <a:chOff x="3483444" y="3313178"/>
              <a:chExt cx="1008307" cy="316721"/>
            </a:xfrm>
          </p:grpSpPr>
          <p:sp>
            <p:nvSpPr>
              <p:cNvPr id="216" name="TextBox 215"/>
              <p:cNvSpPr txBox="1"/>
              <p:nvPr/>
            </p:nvSpPr>
            <p:spPr>
              <a:xfrm>
                <a:off x="3832595" y="3328794"/>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3483444" y="3313178"/>
                <a:ext cx="292125" cy="292125"/>
              </a:xfrm>
              <a:prstGeom prst="rect">
                <a:avLst/>
              </a:prstGeom>
            </p:spPr>
          </p:pic>
        </p:grpSp>
        <p:grpSp>
          <p:nvGrpSpPr>
            <p:cNvPr id="379" name="Group 378"/>
            <p:cNvGrpSpPr/>
            <p:nvPr/>
          </p:nvGrpSpPr>
          <p:grpSpPr>
            <a:xfrm>
              <a:off x="4517160" y="3306133"/>
              <a:ext cx="998427" cy="323766"/>
              <a:chOff x="4517160" y="3306133"/>
              <a:chExt cx="998427" cy="323766"/>
            </a:xfrm>
          </p:grpSpPr>
          <p:sp>
            <p:nvSpPr>
              <p:cNvPr id="218" name="TextBox 217"/>
              <p:cNvSpPr txBox="1"/>
              <p:nvPr/>
            </p:nvSpPr>
            <p:spPr>
              <a:xfrm>
                <a:off x="4856431" y="3328794"/>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219" name="Picture 218" descr="Service Bu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grpSp>
          <p:nvGrpSpPr>
            <p:cNvPr id="376" name="Group 375"/>
            <p:cNvGrpSpPr/>
            <p:nvPr/>
          </p:nvGrpSpPr>
          <p:grpSpPr>
            <a:xfrm>
              <a:off x="3477054" y="2774918"/>
              <a:ext cx="1004745" cy="319522"/>
              <a:chOff x="3477054" y="2774918"/>
              <a:chExt cx="1004745" cy="319522"/>
            </a:xfrm>
          </p:grpSpPr>
          <p:sp>
            <p:nvSpPr>
              <p:cNvPr id="220" name="TextBox 219"/>
              <p:cNvSpPr txBox="1"/>
              <p:nvPr/>
            </p:nvSpPr>
            <p:spPr>
              <a:xfrm>
                <a:off x="3822643" y="2793335"/>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21" name="Picture 220" descr="Storage queu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3477054" y="2774918"/>
                <a:ext cx="292620" cy="292620"/>
              </a:xfrm>
              <a:prstGeom prst="rect">
                <a:avLst/>
              </a:prstGeom>
            </p:spPr>
          </p:pic>
        </p:grpSp>
      </p:grpSp>
      <p:sp>
        <p:nvSpPr>
          <p:cNvPr id="71" name="Rectangle 70"/>
          <p:cNvSpPr/>
          <p:nvPr/>
        </p:nvSpPr>
        <p:spPr bwMode="auto">
          <a:xfrm>
            <a:off x="10439349" y="541203"/>
            <a:ext cx="1569938" cy="4109043"/>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a:solidFill>
                  <a:schemeClr val="bg1"/>
                </a:solidFill>
                <a:ea typeface="Segoe UI" pitchFamily="34" charset="0"/>
                <a:cs typeface="Segoe UI" pitchFamily="34" charset="0"/>
              </a:rPr>
              <a:t>Hybrid</a:t>
            </a:r>
          </a:p>
          <a:p>
            <a:pPr algn="ctr" defTabSz="913927" fontAlgn="base">
              <a:lnSpc>
                <a:spcPct val="90000"/>
              </a:lnSpc>
            </a:pPr>
            <a:r>
              <a:rPr lang="en-US" sz="1200" b="1" kern="0" dirty="0">
                <a:solidFill>
                  <a:schemeClr val="bg1"/>
                </a:solidFill>
                <a:ea typeface="Segoe UI" pitchFamily="34" charset="0"/>
                <a:cs typeface="Segoe UI" pitchFamily="34" charset="0"/>
              </a:rPr>
              <a:t>Operations</a:t>
            </a:r>
            <a:endParaRPr lang="en-US" sz="1300" b="1" kern="0" dirty="0">
              <a:solidFill>
                <a:schemeClr val="bg1"/>
              </a:solidFill>
              <a:ea typeface="Segoe UI" pitchFamily="34" charset="0"/>
              <a:cs typeface="Segoe UI" pitchFamily="34" charset="0"/>
            </a:endParaRPr>
          </a:p>
        </p:txBody>
      </p:sp>
      <p:grpSp>
        <p:nvGrpSpPr>
          <p:cNvPr id="338" name="Group 337"/>
          <p:cNvGrpSpPr/>
          <p:nvPr/>
        </p:nvGrpSpPr>
        <p:grpSpPr>
          <a:xfrm>
            <a:off x="10697439" y="2501233"/>
            <a:ext cx="1011251" cy="332229"/>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7" name="Picture 206" descr="Backup Servic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680232" y="4278043"/>
            <a:ext cx="1005745" cy="331029"/>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pP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685147" y="3870457"/>
            <a:ext cx="1003279" cy="345563"/>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Site</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 </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11" name="Picture 210" descr="Site Recove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699392" y="3426129"/>
            <a:ext cx="996976" cy="321164"/>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13" name="Picture 212" descr="Storage (Azur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6023314" y="4931023"/>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smtClean="0">
                <a:gradFill>
                  <a:gsLst>
                    <a:gs pos="0">
                      <a:srgbClr val="FFFFFF"/>
                    </a:gs>
                    <a:gs pos="100000">
                      <a:srgbClr val="FFFFFF"/>
                    </a:gs>
                  </a:gsLst>
                  <a:lin ang="5400000" scaled="0"/>
                </a:gradFill>
                <a:ea typeface="Segoe UI" pitchFamily="34" charset="0"/>
                <a:cs typeface="Segoe UI" pitchFamily="34" charset="0"/>
              </a:rPr>
              <a:t>Networking</a:t>
            </a:r>
            <a:endParaRPr lang="en-US" sz="1200"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94" name="Group 393"/>
          <p:cNvGrpSpPr/>
          <p:nvPr/>
        </p:nvGrpSpPr>
        <p:grpSpPr>
          <a:xfrm>
            <a:off x="6742271" y="545953"/>
            <a:ext cx="3539738" cy="1755683"/>
            <a:chOff x="8289832" y="2910817"/>
            <a:chExt cx="3539738" cy="1755683"/>
          </a:xfrm>
        </p:grpSpPr>
        <p:sp>
          <p:nvSpPr>
            <p:cNvPr id="37" name="Rectangle 36"/>
            <p:cNvSpPr/>
            <p:nvPr/>
          </p:nvSpPr>
          <p:spPr bwMode="auto">
            <a:xfrm>
              <a:off x="8289832" y="2910817"/>
              <a:ext cx="3539738" cy="1755683"/>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smtClean="0">
                  <a:gradFill>
                    <a:gsLst>
                      <a:gs pos="0">
                        <a:srgbClr val="FFFFFF"/>
                      </a:gs>
                      <a:gs pos="100000">
                        <a:srgbClr val="FFFFFF"/>
                      </a:gs>
                    </a:gsLst>
                    <a:lin ang="5400000" scaled="0"/>
                  </a:gradFill>
                  <a:ea typeface="Segoe UI" pitchFamily="34" charset="0"/>
                  <a:cs typeface="Segoe UI" pitchFamily="34" charset="0"/>
                </a:rPr>
                <a:t>Data</a:t>
              </a:r>
              <a:endParaRPr lang="en-US" sz="1200"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2" name="Picture 171"/>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10786523" y="3477738"/>
              <a:ext cx="1029708" cy="308738"/>
              <a:chOff x="10786523" y="3477738"/>
              <a:chExt cx="1029708" cy="308738"/>
            </a:xfrm>
          </p:grpSpPr>
          <p:sp>
            <p:nvSpPr>
              <p:cNvPr id="173" name="TextBox 172"/>
              <p:cNvSpPr txBox="1"/>
              <p:nvPr/>
            </p:nvSpPr>
            <p:spPr>
              <a:xfrm>
                <a:off x="11157075" y="3477738"/>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786523" y="3495857"/>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24689"/>
              <a:chOff x="9789813" y="4065697"/>
              <a:chExt cx="1011560" cy="324689"/>
            </a:xfrm>
          </p:grpSpPr>
          <p:sp>
            <p:nvSpPr>
              <p:cNvPr id="177" name="TextBox 176"/>
              <p:cNvSpPr txBox="1"/>
              <p:nvPr/>
            </p:nvSpPr>
            <p:spPr>
              <a:xfrm>
                <a:off x="10142217" y="4089281"/>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pP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10784365" y="4081793"/>
              <a:ext cx="1014773" cy="304510"/>
              <a:chOff x="10784365" y="4081793"/>
              <a:chExt cx="1014773" cy="304510"/>
            </a:xfrm>
          </p:grpSpPr>
          <p:sp>
            <p:nvSpPr>
              <p:cNvPr id="179" name="TextBox 178"/>
              <p:cNvSpPr txBox="1"/>
              <p:nvPr/>
            </p:nvSpPr>
            <p:spPr>
              <a:xfrm>
                <a:off x="11139982" y="4085198"/>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0" name="Picture 179" descr="Storage table.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0784365" y="4081793"/>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25"/>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grpSp>
      </p:grpSp>
      <p:sp>
        <p:nvSpPr>
          <p:cNvPr id="9" name="Freeform 8"/>
          <p:cNvSpPr/>
          <p:nvPr/>
        </p:nvSpPr>
        <p:spPr bwMode="auto">
          <a:xfrm>
            <a:off x="11186102" y="2720692"/>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337" name="Group 336"/>
          <p:cNvGrpSpPr/>
          <p:nvPr/>
        </p:nvGrpSpPr>
        <p:grpSpPr>
          <a:xfrm>
            <a:off x="10717360" y="1154655"/>
            <a:ext cx="1011280" cy="334318"/>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Health Monitoring</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6071870" y="5231313"/>
            <a:ext cx="843562" cy="346180"/>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227" name="Picture 226"/>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535474" y="5217867"/>
            <a:ext cx="925510" cy="359540"/>
            <a:chOff x="8640978" y="5217867"/>
            <a:chExt cx="925510" cy="359540"/>
          </a:xfrm>
        </p:grpSpPr>
        <p:sp>
          <p:nvSpPr>
            <p:cNvPr id="27" name="Rectangle 26"/>
            <p:cNvSpPr/>
            <p:nvPr/>
          </p:nvSpPr>
          <p:spPr bwMode="auto">
            <a:xfrm>
              <a:off x="8640978" y="5230981"/>
              <a:ext cx="925510"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18288" rIns="0" bIns="91440" numCol="1" spcCol="0" rtlCol="0" fromWordArt="0" anchor="t" anchorCtr="0" forceAA="0" compatLnSpc="1">
              <a:prstTxWarp prst="textNoShape">
                <a:avLst/>
              </a:prstTxWarp>
              <a:noAutofit/>
            </a:bodyPr>
            <a:lstStyle/>
            <a:p>
              <a:pPr defTabSz="913927" fontAlgn="base">
                <a:lnSpc>
                  <a:spcPct val="90000"/>
                </a:lnSpc>
              </a:pPr>
              <a:r>
                <a:rPr lang="en-US" sz="800" kern="0" dirty="0" smtClean="0">
                  <a:gradFill>
                    <a:gsLst>
                      <a:gs pos="0">
                        <a:srgbClr val="FFFFFF"/>
                      </a:gs>
                      <a:gs pos="100000">
                        <a:srgbClr val="FFFFFF"/>
                      </a:gs>
                    </a:gsLst>
                    <a:lin ang="5400000" scaled="0"/>
                  </a:gradFill>
                  <a:ea typeface="Segoe UI" pitchFamily="34" charset="0"/>
                  <a:cs typeface="Segoe UI" pitchFamily="34" charset="0"/>
                </a:rPr>
                <a:t>Express</a:t>
              </a:r>
              <a:endParaRPr lang="en-US" sz="800" kern="0" dirty="0">
                <a:gradFill>
                  <a:gsLst>
                    <a:gs pos="0">
                      <a:srgbClr val="FFFFFF"/>
                    </a:gs>
                    <a:gs pos="100000">
                      <a:srgbClr val="FFFFFF"/>
                    </a:gs>
                  </a:gsLst>
                  <a:lin ang="5400000" scaled="0"/>
                </a:gradFill>
                <a:ea typeface="Segoe UI" pitchFamily="34" charset="0"/>
                <a:cs typeface="Segoe UI" pitchFamily="34" charset="0"/>
              </a:endParaRPr>
            </a:p>
            <a:p>
              <a:pPr defTabSz="913927" fontAlgn="base">
                <a:lnSpc>
                  <a:spcPct val="90000"/>
                </a:lnSpc>
              </a:pPr>
              <a:r>
                <a:rPr lang="en-US" sz="800" kern="0" dirty="0" smtClean="0">
                  <a:gradFill>
                    <a:gsLst>
                      <a:gs pos="0">
                        <a:srgbClr val="FFFFFF"/>
                      </a:gs>
                      <a:gs pos="100000">
                        <a:srgbClr val="FFFFFF"/>
                      </a:gs>
                    </a:gsLst>
                    <a:lin ang="5400000" scaled="0"/>
                  </a:gradFill>
                  <a:ea typeface="Segoe UI" pitchFamily="34" charset="0"/>
                  <a:cs typeface="Segoe UI" pitchFamily="34" charset="0"/>
                </a:rPr>
                <a:t>Route</a:t>
              </a: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28" name="Picture 227"/>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3003353" y="5231315"/>
            <a:ext cx="915430" cy="363427"/>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pPr>
              <a:r>
                <a:rPr lang="en-US" sz="800" kern="0" dirty="0" smtClean="0">
                  <a:gradFill>
                    <a:gsLst>
                      <a:gs pos="0">
                        <a:srgbClr val="FFFFFF"/>
                      </a:gs>
                      <a:gs pos="100000">
                        <a:srgbClr val="FFFFFF"/>
                      </a:gs>
                    </a:gsLst>
                    <a:lin ang="5400000" scaled="0"/>
                  </a:gradFill>
                  <a:ea typeface="Segoe UI" pitchFamily="34" charset="0"/>
                  <a:cs typeface="Segoe UI" pitchFamily="34" charset="0"/>
                </a:rPr>
                <a:t>BLOB Storage</a:t>
              </a: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32" name="Picture 231"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95042" y="5231314"/>
            <a:ext cx="835223" cy="363427"/>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pPr>
              <a:r>
                <a:rPr lang="en-US" sz="800" kern="0" dirty="0" smtClean="0">
                  <a:gradFill>
                    <a:gsLst>
                      <a:gs pos="0">
                        <a:srgbClr val="FFFFFF"/>
                      </a:gs>
                      <a:gs pos="100000">
                        <a:srgbClr val="FFFFFF"/>
                      </a:gs>
                    </a:gsLst>
                    <a:lin ang="5400000" scaled="0"/>
                  </a:gradFill>
                  <a:ea typeface="Segoe UI" pitchFamily="34" charset="0"/>
                  <a:cs typeface="Segoe UI" pitchFamily="34" charset="0"/>
                </a:rPr>
                <a:t>Azure</a:t>
              </a:r>
            </a:p>
            <a:p>
              <a:pPr defTabSz="913927" fontAlgn="base">
                <a:lnSpc>
                  <a:spcPct val="90000"/>
                </a:lnSpc>
              </a:pPr>
              <a:r>
                <a:rPr lang="en-US" sz="800" kern="0" dirty="0" smtClean="0">
                  <a:gradFill>
                    <a:gsLst>
                      <a:gs pos="0">
                        <a:srgbClr val="FFFFFF"/>
                      </a:gs>
                      <a:gs pos="100000">
                        <a:srgbClr val="FFFFFF"/>
                      </a:gs>
                    </a:gsLst>
                    <a:lin ang="5400000" scaled="0"/>
                  </a:gradFill>
                  <a:ea typeface="Segoe UI" pitchFamily="34" charset="0"/>
                  <a:cs typeface="Segoe UI" pitchFamily="34" charset="0"/>
                </a:rPr>
                <a:t>Files</a:t>
              </a: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33" name="Picture 232"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925592" y="5231313"/>
            <a:ext cx="836224" cy="363427"/>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pPr>
              <a:r>
                <a:rPr lang="en-US" sz="800" kern="0" dirty="0" smtClean="0">
                  <a:gradFill>
                    <a:gsLst>
                      <a:gs pos="0">
                        <a:srgbClr val="FFFFFF"/>
                      </a:gs>
                      <a:gs pos="100000">
                        <a:srgbClr val="FFFFFF"/>
                      </a:gs>
                    </a:gsLst>
                    <a:lin ang="5400000" scaled="0"/>
                  </a:gradFill>
                  <a:ea typeface="Segoe UI" pitchFamily="34" charset="0"/>
                  <a:cs typeface="Segoe UI" pitchFamily="34" charset="0"/>
                </a:rPr>
                <a:t>Premium</a:t>
              </a:r>
            </a:p>
            <a:p>
              <a:pPr defTabSz="913927" fontAlgn="base">
                <a:lnSpc>
                  <a:spcPct val="90000"/>
                </a:lnSpc>
              </a:pPr>
              <a:r>
                <a:rPr lang="en-US" sz="800" kern="0" dirty="0" smtClean="0">
                  <a:gradFill>
                    <a:gsLst>
                      <a:gs pos="0">
                        <a:srgbClr val="FFFFFF"/>
                      </a:gs>
                      <a:gs pos="100000">
                        <a:srgbClr val="FFFFFF"/>
                      </a:gs>
                    </a:gsLst>
                    <a:lin ang="5400000" scaled="0"/>
                  </a:gradFill>
                  <a:ea typeface="Segoe UI" pitchFamily="34" charset="0"/>
                  <a:cs typeface="Segoe UI" pitchFamily="34" charset="0"/>
                </a:rPr>
                <a:t>Storage</a:t>
              </a: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34" name="Picture 233"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47259" y="5237334"/>
            <a:ext cx="808197" cy="356066"/>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pPr>
              <a:r>
                <a:rPr lang="en-US" sz="800" kern="0" dirty="0" smtClean="0">
                  <a:gradFill>
                    <a:gsLst>
                      <a:gs pos="0">
                        <a:srgbClr val="FFFFFF"/>
                      </a:gs>
                      <a:gs pos="100000">
                        <a:srgbClr val="FFFFFF"/>
                      </a:gs>
                    </a:gsLst>
                    <a:lin ang="5400000" scaled="0"/>
                  </a:gradFill>
                  <a:ea typeface="Segoe UI" pitchFamily="34" charset="0"/>
                  <a:cs typeface="Segoe UI" pitchFamily="34" charset="0"/>
                </a:rPr>
                <a:t>Virtual Machines</a:t>
              </a: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35" name="Picture 234"/>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747798" y="1566998"/>
            <a:ext cx="972163" cy="344145"/>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72" name="Picture 271"/>
            <p:cNvPicPr>
              <a:picLocks noChangeAspect="1"/>
            </p:cNvPicPr>
            <p:nvPr/>
          </p:nvPicPr>
          <p:blipFill>
            <a:blip r:embed="rId31"/>
            <a:stretch>
              <a:fillRect/>
            </a:stretch>
          </p:blipFill>
          <p:spPr>
            <a:xfrm>
              <a:off x="11248838" y="2615973"/>
              <a:ext cx="245456" cy="317924"/>
            </a:xfrm>
            <a:prstGeom prst="rect">
              <a:avLst/>
            </a:prstGeom>
          </p:spPr>
        </p:pic>
      </p:grpSp>
      <p:grpSp>
        <p:nvGrpSpPr>
          <p:cNvPr id="238" name="Group 237"/>
          <p:cNvGrpSpPr/>
          <p:nvPr/>
        </p:nvGrpSpPr>
        <p:grpSpPr>
          <a:xfrm>
            <a:off x="9495191" y="5230981"/>
            <a:ext cx="921643" cy="346426"/>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Traffic </a:t>
              </a:r>
              <a:r>
                <a:rPr lang="en-US" sz="800" kern="0" dirty="0" smtClean="0">
                  <a:gradFill>
                    <a:gsLst>
                      <a:gs pos="0">
                        <a:srgbClr val="FFFFFF"/>
                      </a:gs>
                      <a:gs pos="100000">
                        <a:srgbClr val="FFFFFF"/>
                      </a:gs>
                    </a:gsLst>
                    <a:lin ang="5400000" scaled="0"/>
                  </a:gradFill>
                  <a:ea typeface="Segoe UI" pitchFamily="34" charset="0"/>
                  <a:cs typeface="Segoe UI" pitchFamily="34" charset="0"/>
                </a:rPr>
                <a:t>Manager</a:t>
              </a: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89" name="Picture 88"/>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372540" y="5230981"/>
            <a:ext cx="870398" cy="346426"/>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36576" rIns="0" bIns="143428" numCol="1" spcCol="0" rtlCol="0" fromWordArt="0" anchor="t" anchorCtr="0" forceAA="0" compatLnSpc="1">
              <a:prstTxWarp prst="textNoShape">
                <a:avLst/>
              </a:prstTxWarp>
              <a:noAutofit/>
            </a:bodyPr>
            <a:lstStyle/>
            <a:p>
              <a:pPr defTabSz="913927" fontAlgn="base">
                <a:lnSpc>
                  <a:spcPct val="90000"/>
                </a:lnSpc>
              </a:pPr>
              <a:r>
                <a:rPr lang="en-US" sz="800" kern="0" dirty="0" smtClean="0">
                  <a:gradFill>
                    <a:gsLst>
                      <a:gs pos="0">
                        <a:srgbClr val="FFFFFF"/>
                      </a:gs>
                      <a:gs pos="100000">
                        <a:srgbClr val="FFFFFF"/>
                      </a:gs>
                    </a:gsLst>
                    <a:lin ang="5400000" scaled="0"/>
                  </a:gradFill>
                  <a:ea typeface="Segoe UI" pitchFamily="34" charset="0"/>
                  <a:cs typeface="Segoe UI" pitchFamily="34" charset="0"/>
                </a:rPr>
                <a:t>App</a:t>
              </a:r>
            </a:p>
            <a:p>
              <a:pPr defTabSz="913927" fontAlgn="base">
                <a:lnSpc>
                  <a:spcPct val="90000"/>
                </a:lnSpc>
              </a:pPr>
              <a:r>
                <a:rPr lang="en-US" sz="800" kern="0" dirty="0" smtClean="0">
                  <a:gradFill>
                    <a:gsLst>
                      <a:gs pos="0">
                        <a:srgbClr val="FFFFFF"/>
                      </a:gs>
                      <a:gs pos="100000">
                        <a:srgbClr val="FFFFFF"/>
                      </a:gs>
                    </a:gsLst>
                    <a:lin ang="5400000" scaled="0"/>
                  </a:gradFill>
                  <a:ea typeface="Segoe UI" pitchFamily="34" charset="0"/>
                  <a:cs typeface="Segoe UI" pitchFamily="34" charset="0"/>
                </a:rPr>
                <a:t>Gateway</a:t>
              </a: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grpSp>
        <p:nvGrpSpPr>
          <p:cNvPr id="339" name="Group 338"/>
          <p:cNvGrpSpPr/>
          <p:nvPr/>
        </p:nvGrpSpPr>
        <p:grpSpPr>
          <a:xfrm>
            <a:off x="10686829" y="2930978"/>
            <a:ext cx="1000917" cy="313970"/>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330" name="Picture 329" descr="Operational Insights.png"/>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2000198" y="532357"/>
            <a:ext cx="2108159" cy="143298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smtClean="0">
                  <a:gradFill>
                    <a:gsLst>
                      <a:gs pos="0">
                        <a:srgbClr val="FFFFFF"/>
                      </a:gs>
                      <a:gs pos="100000">
                        <a:srgbClr val="FFFFFF"/>
                      </a:gs>
                    </a:gsLst>
                    <a:lin ang="5400000" scaled="0"/>
                  </a:gradFill>
                  <a:ea typeface="Segoe UI" pitchFamily="34" charset="0"/>
                  <a:cs typeface="Segoe UI" pitchFamily="34" charset="0"/>
                </a:rPr>
                <a:t>Services Compute</a:t>
              </a:r>
              <a:endParaRPr lang="en-US" sz="1200"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 </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4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067950" y="1417769"/>
              <a:ext cx="1007741" cy="320053"/>
              <a:chOff x="3509738" y="2393814"/>
              <a:chExt cx="1007741" cy="320053"/>
            </a:xfrm>
          </p:grpSpPr>
          <p:sp>
            <p:nvSpPr>
              <p:cNvPr id="147" name="TextBox 146"/>
              <p:cNvSpPr txBox="1"/>
              <p:nvPr/>
            </p:nvSpPr>
            <p:spPr>
              <a:xfrm>
                <a:off x="3858323" y="2393814"/>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48"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3509738"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RemoteApp</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0"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grpSp>
        <p:nvGrpSpPr>
          <p:cNvPr id="375" name="Group 374"/>
          <p:cNvGrpSpPr/>
          <p:nvPr/>
        </p:nvGrpSpPr>
        <p:grpSpPr>
          <a:xfrm>
            <a:off x="4231223" y="3019262"/>
            <a:ext cx="2355492" cy="1432988"/>
            <a:chOff x="8271660" y="469727"/>
            <a:chExt cx="2355492" cy="1432988"/>
          </a:xfrm>
        </p:grpSpPr>
        <p:sp>
          <p:nvSpPr>
            <p:cNvPr id="42" name="Rectangle 41"/>
            <p:cNvSpPr/>
            <p:nvPr/>
          </p:nvSpPr>
          <p:spPr bwMode="auto">
            <a:xfrm>
              <a:off x="8271660" y="469727"/>
              <a:ext cx="2355492"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smtClean="0">
                  <a:gradFill>
                    <a:gsLst>
                      <a:gs pos="0">
                        <a:srgbClr val="FFFFFF"/>
                      </a:gs>
                      <a:gs pos="100000">
                        <a:srgbClr val="FFFFFF"/>
                      </a:gs>
                    </a:gsLst>
                    <a:lin ang="5400000" scaled="0"/>
                  </a:gradFill>
                  <a:ea typeface="Segoe UI" pitchFamily="34" charset="0"/>
                  <a:cs typeface="Segoe UI" pitchFamily="34" charset="0"/>
                </a:rPr>
                <a:t>Developer Services</a:t>
              </a:r>
              <a:endParaRPr lang="en-US" sz="1200"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0"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894448"/>
              <a:ext cx="896892" cy="311069"/>
              <a:chOff x="10173117" y="1971218"/>
              <a:chExt cx="896892" cy="311069"/>
            </a:xfrm>
          </p:grpSpPr>
          <p:pic>
            <p:nvPicPr>
              <p:cNvPr id="273"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1971218"/>
                <a:ext cx="541197" cy="250025"/>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SDK</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VS Online</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grpSp>
      <p:grpSp>
        <p:nvGrpSpPr>
          <p:cNvPr id="15" name="Group 14"/>
          <p:cNvGrpSpPr/>
          <p:nvPr/>
        </p:nvGrpSpPr>
        <p:grpSpPr>
          <a:xfrm>
            <a:off x="1525742" y="5237334"/>
            <a:ext cx="861746" cy="356066"/>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pPr>
              <a:r>
                <a:rPr lang="en-US" sz="800" kern="0" dirty="0" smtClean="0">
                  <a:gradFill>
                    <a:gsLst>
                      <a:gs pos="0">
                        <a:srgbClr val="FFFFFF"/>
                      </a:gs>
                      <a:gs pos="100000">
                        <a:srgbClr val="FFFFFF"/>
                      </a:gs>
                    </a:gsLst>
                    <a:lin ang="5400000" scaled="0"/>
                  </a:gradFill>
                  <a:ea typeface="Segoe UI" pitchFamily="34" charset="0"/>
                  <a:cs typeface="Segoe UI" pitchFamily="34" charset="0"/>
                </a:rPr>
                <a:t>Container</a:t>
              </a:r>
            </a:p>
            <a:p>
              <a:pPr defTabSz="913927" fontAlgn="base">
                <a:lnSpc>
                  <a:spcPct val="90000"/>
                </a:lnSpc>
              </a:pPr>
              <a:r>
                <a:rPr lang="en-US" sz="800" kern="0" dirty="0" smtClean="0">
                  <a:gradFill>
                    <a:gsLst>
                      <a:gs pos="0">
                        <a:srgbClr val="FFFFFF"/>
                      </a:gs>
                      <a:gs pos="100000">
                        <a:srgbClr val="FFFFFF"/>
                      </a:gs>
                    </a:gsLst>
                    <a:lin ang="5400000" scaled="0"/>
                  </a:gradFill>
                  <a:ea typeface="Segoe UI" pitchFamily="34" charset="0"/>
                  <a:cs typeface="Segoe UI" pitchFamily="34" charset="0"/>
                </a:rPr>
                <a:t>Service</a:t>
              </a: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grpSp>
      </p:grpSp>
      <p:grpSp>
        <p:nvGrpSpPr>
          <p:cNvPr id="23" name="Group 22"/>
          <p:cNvGrpSpPr/>
          <p:nvPr/>
        </p:nvGrpSpPr>
        <p:grpSpPr>
          <a:xfrm>
            <a:off x="7811112" y="5230981"/>
            <a:ext cx="691304" cy="346426"/>
            <a:chOff x="7811112" y="5230981"/>
            <a:chExt cx="691304" cy="346426"/>
          </a:xfrm>
        </p:grpSpPr>
        <p:sp>
          <p:nvSpPr>
            <p:cNvPr id="30" name="Rectangle 29"/>
            <p:cNvSpPr/>
            <p:nvPr/>
          </p:nvSpPr>
          <p:spPr bwMode="auto">
            <a:xfrm>
              <a:off x="7811112" y="5230981"/>
              <a:ext cx="691304"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 name="Picture 3"/>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458248" y="5230981"/>
            <a:ext cx="870398" cy="346426"/>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VPN Gateway</a:t>
              </a:r>
            </a:p>
          </p:txBody>
        </p:sp>
        <p:pic>
          <p:nvPicPr>
            <p:cNvPr id="10" name="Picture 9"/>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949070" y="5231313"/>
            <a:ext cx="829620" cy="346180"/>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pPr>
              <a:r>
                <a:rPr lang="en-US" sz="800" kern="0" dirty="0" smtClean="0">
                  <a:gradFill>
                    <a:gsLst>
                      <a:gs pos="0">
                        <a:srgbClr val="FFFFFF"/>
                      </a:gs>
                      <a:gs pos="100000">
                        <a:srgbClr val="FFFFFF"/>
                      </a:gs>
                    </a:gsLst>
                    <a:lin ang="5400000" scaled="0"/>
                  </a:gradFill>
                  <a:ea typeface="Segoe UI" pitchFamily="34" charset="0"/>
                  <a:cs typeface="Segoe UI" pitchFamily="34" charset="0"/>
                </a:rPr>
                <a:t>Load </a:t>
              </a:r>
              <a:r>
                <a:rPr lang="en-US" sz="800" kern="0" dirty="0">
                  <a:gradFill>
                    <a:gsLst>
                      <a:gs pos="0">
                        <a:srgbClr val="FFFFFF"/>
                      </a:gs>
                      <a:gs pos="100000">
                        <a:srgbClr val="FFFFFF"/>
                      </a:gs>
                    </a:gsLst>
                    <a:lin ang="5400000" scaled="0"/>
                  </a:gradFill>
                  <a:ea typeface="Segoe UI" pitchFamily="34" charset="0"/>
                  <a:cs typeface="Segoe UI" pitchFamily="34" charset="0"/>
                </a:rPr>
                <a:t>Balancer</a:t>
              </a:r>
            </a:p>
          </p:txBody>
        </p:sp>
        <p:pic>
          <p:nvPicPr>
            <p:cNvPr id="12" name="Picture 11"/>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grpSp>
        <p:nvGrpSpPr>
          <p:cNvPr id="243" name="Group 242"/>
          <p:cNvGrpSpPr/>
          <p:nvPr/>
        </p:nvGrpSpPr>
        <p:grpSpPr>
          <a:xfrm>
            <a:off x="10708345" y="2051336"/>
            <a:ext cx="1012582" cy="321430"/>
            <a:chOff x="6813227" y="457506"/>
            <a:chExt cx="1012582" cy="321430"/>
          </a:xfrm>
        </p:grpSpPr>
        <p:sp>
          <p:nvSpPr>
            <p:cNvPr id="244" name="TextBox 243"/>
            <p:cNvSpPr txBox="1"/>
            <p:nvPr/>
          </p:nvSpPr>
          <p:spPr>
            <a:xfrm>
              <a:off x="7166653" y="477831"/>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Domain Services </a:t>
              </a:r>
              <a:b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63" name="Group 62"/>
          <p:cNvGrpSpPr/>
          <p:nvPr/>
        </p:nvGrpSpPr>
        <p:grpSpPr>
          <a:xfrm>
            <a:off x="6746387" y="2470108"/>
            <a:ext cx="3718371" cy="1982142"/>
            <a:chOff x="6746387" y="2470108"/>
            <a:chExt cx="3718371" cy="1982142"/>
          </a:xfrm>
        </p:grpSpPr>
        <p:sp>
          <p:nvSpPr>
            <p:cNvPr id="39" name="Rectangle 38"/>
            <p:cNvSpPr/>
            <p:nvPr/>
          </p:nvSpPr>
          <p:spPr bwMode="auto">
            <a:xfrm>
              <a:off x="6746387" y="2470108"/>
              <a:ext cx="3525541" cy="1982142"/>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smtClean="0">
                  <a:gradFill>
                    <a:gsLst>
                      <a:gs pos="0">
                        <a:srgbClr val="FFFFFF"/>
                      </a:gs>
                      <a:gs pos="100000">
                        <a:srgbClr val="FFFFFF"/>
                      </a:gs>
                    </a:gsLst>
                    <a:lin ang="5400000" scaled="0"/>
                  </a:gradFill>
                  <a:ea typeface="Segoe UI" pitchFamily="34" charset="0"/>
                  <a:cs typeface="Segoe UI" pitchFamily="34" charset="0"/>
                </a:rPr>
                <a:t>Analytics &amp; </a:t>
              </a:r>
              <a:r>
                <a:rPr lang="en-US" sz="1200" b="1" kern="0" dirty="0" err="1" smtClean="0">
                  <a:gradFill>
                    <a:gsLst>
                      <a:gs pos="0">
                        <a:srgbClr val="FFFFFF"/>
                      </a:gs>
                      <a:gs pos="100000">
                        <a:srgbClr val="FFFFFF"/>
                      </a:gs>
                    </a:gsLst>
                    <a:lin ang="5400000" scaled="0"/>
                  </a:gradFill>
                  <a:ea typeface="Segoe UI" pitchFamily="34" charset="0"/>
                  <a:cs typeface="Segoe UI" pitchFamily="34" charset="0"/>
                </a:rPr>
                <a:t>IoT</a:t>
              </a:r>
              <a:endParaRPr lang="en-US" sz="1200"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1" name="Group 380"/>
            <p:cNvGrpSpPr/>
            <p:nvPr/>
          </p:nvGrpSpPr>
          <p:grpSpPr>
            <a:xfrm>
              <a:off x="6882162" y="2915123"/>
              <a:ext cx="1011681" cy="347362"/>
              <a:chOff x="6000733" y="3432032"/>
              <a:chExt cx="1011681" cy="347362"/>
            </a:xfrm>
          </p:grpSpPr>
          <p:sp>
            <p:nvSpPr>
              <p:cNvPr id="181" name="TextBox 180"/>
              <p:cNvSpPr txBox="1"/>
              <p:nvPr/>
            </p:nvSpPr>
            <p:spPr>
              <a:xfrm>
                <a:off x="6353258" y="3478289"/>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6000733" y="3432032"/>
                <a:ext cx="296813" cy="296813"/>
              </a:xfrm>
              <a:prstGeom prst="rect">
                <a:avLst/>
              </a:prstGeom>
            </p:spPr>
          </p:pic>
        </p:grpSp>
        <p:grpSp>
          <p:nvGrpSpPr>
            <p:cNvPr id="382" name="Group 381"/>
            <p:cNvGrpSpPr/>
            <p:nvPr/>
          </p:nvGrpSpPr>
          <p:grpSpPr>
            <a:xfrm>
              <a:off x="7737159" y="2963510"/>
              <a:ext cx="951185" cy="301105"/>
              <a:chOff x="6855730" y="3480419"/>
              <a:chExt cx="951185" cy="301105"/>
            </a:xfrm>
          </p:grpSpPr>
          <p:sp>
            <p:nvSpPr>
              <p:cNvPr id="183" name="TextBox 182"/>
              <p:cNvSpPr txBox="1"/>
              <p:nvPr/>
            </p:nvSpPr>
            <p:spPr>
              <a:xfrm>
                <a:off x="7147759" y="3480419"/>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4" name="Picture 183"/>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6855730" y="3501575"/>
                <a:ext cx="248544" cy="248544"/>
              </a:xfrm>
              <a:prstGeom prst="rect">
                <a:avLst/>
              </a:prstGeom>
            </p:spPr>
          </p:pic>
        </p:grpSp>
        <p:grpSp>
          <p:nvGrpSpPr>
            <p:cNvPr id="7" name="Group 6"/>
            <p:cNvGrpSpPr/>
            <p:nvPr/>
          </p:nvGrpSpPr>
          <p:grpSpPr>
            <a:xfrm>
              <a:off x="8577295" y="2946728"/>
              <a:ext cx="1002732" cy="320341"/>
              <a:chOff x="8577295" y="3022928"/>
              <a:chExt cx="1002732" cy="320341"/>
            </a:xfrm>
          </p:grpSpPr>
          <p:sp>
            <p:nvSpPr>
              <p:cNvPr id="185" name="TextBox 184"/>
              <p:cNvSpPr txBox="1"/>
              <p:nvPr/>
            </p:nvSpPr>
            <p:spPr>
              <a:xfrm>
                <a:off x="8920871" y="3042164"/>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6" name="Picture 18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8577295" y="3022928"/>
                <a:ext cx="310547" cy="310546"/>
              </a:xfrm>
              <a:prstGeom prst="rect">
                <a:avLst/>
              </a:prstGeom>
            </p:spPr>
          </p:pic>
        </p:grpSp>
        <p:grpSp>
          <p:nvGrpSpPr>
            <p:cNvPr id="14" name="Group 13"/>
            <p:cNvGrpSpPr/>
            <p:nvPr/>
          </p:nvGrpSpPr>
          <p:grpSpPr>
            <a:xfrm>
              <a:off x="7143622" y="3482597"/>
              <a:ext cx="1002965" cy="334571"/>
              <a:chOff x="6886447" y="3615947"/>
              <a:chExt cx="1002965" cy="334571"/>
            </a:xfrm>
          </p:grpSpPr>
          <p:sp>
            <p:nvSpPr>
              <p:cNvPr id="187" name="TextBox 186"/>
              <p:cNvSpPr txBox="1"/>
              <p:nvPr/>
            </p:nvSpPr>
            <p:spPr>
              <a:xfrm>
                <a:off x="7230256" y="3649413"/>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8" name="Picture 18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6886447" y="3615947"/>
                <a:ext cx="302121" cy="302121"/>
              </a:xfrm>
              <a:prstGeom prst="rect">
                <a:avLst/>
              </a:prstGeom>
            </p:spPr>
          </p:pic>
        </p:grpSp>
        <p:grpSp>
          <p:nvGrpSpPr>
            <p:cNvPr id="385" name="Group 384"/>
            <p:cNvGrpSpPr/>
            <p:nvPr/>
          </p:nvGrpSpPr>
          <p:grpSpPr>
            <a:xfrm>
              <a:off x="7981457" y="3490536"/>
              <a:ext cx="1005670" cy="327678"/>
              <a:chOff x="6842853" y="4064595"/>
              <a:chExt cx="1005670" cy="327678"/>
            </a:xfrm>
          </p:grpSpPr>
          <p:sp>
            <p:nvSpPr>
              <p:cNvPr id="189" name="TextBox 188"/>
              <p:cNvSpPr txBox="1"/>
              <p:nvPr/>
            </p:nvSpPr>
            <p:spPr>
              <a:xfrm>
                <a:off x="7189367" y="4091168"/>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90" name="Picture 18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6842853" y="4064595"/>
                <a:ext cx="296417" cy="296417"/>
              </a:xfrm>
              <a:prstGeom prst="rect">
                <a:avLst/>
              </a:prstGeom>
            </p:spPr>
          </p:pic>
        </p:grpSp>
        <p:grpSp>
          <p:nvGrpSpPr>
            <p:cNvPr id="386" name="Group 385"/>
            <p:cNvGrpSpPr/>
            <p:nvPr/>
          </p:nvGrpSpPr>
          <p:grpSpPr>
            <a:xfrm>
              <a:off x="8607766" y="4012490"/>
              <a:ext cx="989338" cy="296656"/>
              <a:chOff x="7373912" y="4453199"/>
              <a:chExt cx="989338" cy="296656"/>
            </a:xfrm>
          </p:grpSpPr>
          <p:sp>
            <p:nvSpPr>
              <p:cNvPr id="191" name="TextBox 190"/>
              <p:cNvSpPr txBox="1"/>
              <p:nvPr/>
            </p:nvSpPr>
            <p:spPr>
              <a:xfrm>
                <a:off x="7704094" y="4468694"/>
                <a:ext cx="659156" cy="258458"/>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92" name="Picture 19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7373912" y="4453199"/>
                <a:ext cx="296656" cy="296656"/>
              </a:xfrm>
              <a:prstGeom prst="rect">
                <a:avLst/>
              </a:prstGeom>
            </p:spPr>
          </p:pic>
        </p:grpSp>
        <p:grpSp>
          <p:nvGrpSpPr>
            <p:cNvPr id="8" name="Group 7"/>
            <p:cNvGrpSpPr/>
            <p:nvPr/>
          </p:nvGrpSpPr>
          <p:grpSpPr>
            <a:xfrm>
              <a:off x="9565545" y="2966401"/>
              <a:ext cx="899213" cy="301105"/>
              <a:chOff x="9565545" y="3042601"/>
              <a:chExt cx="899213" cy="301105"/>
            </a:xfrm>
          </p:grpSpPr>
          <p:sp>
            <p:nvSpPr>
              <p:cNvPr id="251" name="TextBox 250"/>
              <p:cNvSpPr txBox="1"/>
              <p:nvPr/>
            </p:nvSpPr>
            <p:spPr>
              <a:xfrm>
                <a:off x="9805602" y="3042601"/>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Lake</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250" name="Freeform 249"/>
              <p:cNvSpPr/>
              <p:nvPr/>
            </p:nvSpPr>
            <p:spPr bwMode="auto">
              <a:xfrm>
                <a:off x="9565545" y="3050497"/>
                <a:ext cx="197023" cy="271168"/>
              </a:xfrm>
              <a:custGeom>
                <a:avLst/>
                <a:gdLst>
                  <a:gd name="connsiteX0" fmla="*/ 438796 w 667945"/>
                  <a:gd name="connsiteY0" fmla="*/ 474896 h 919312"/>
                  <a:gd name="connsiteX1" fmla="*/ 457731 w 667945"/>
                  <a:gd name="connsiteY1" fmla="*/ 501690 h 919312"/>
                  <a:gd name="connsiteX2" fmla="*/ 503146 w 667945"/>
                  <a:gd name="connsiteY2" fmla="*/ 530902 h 919312"/>
                  <a:gd name="connsiteX3" fmla="*/ 556703 w 667945"/>
                  <a:gd name="connsiteY3" fmla="*/ 541217 h 919312"/>
                  <a:gd name="connsiteX4" fmla="*/ 560815 w 667945"/>
                  <a:gd name="connsiteY4" fmla="*/ 541217 h 919312"/>
                  <a:gd name="connsiteX5" fmla="*/ 614373 w 667945"/>
                  <a:gd name="connsiteY5" fmla="*/ 530902 h 919312"/>
                  <a:gd name="connsiteX6" fmla="*/ 659787 w 667945"/>
                  <a:gd name="connsiteY6" fmla="*/ 501690 h 919312"/>
                  <a:gd name="connsiteX7" fmla="*/ 667943 w 667945"/>
                  <a:gd name="connsiteY7" fmla="*/ 490150 h 919312"/>
                  <a:gd name="connsiteX8" fmla="*/ 667943 w 667945"/>
                  <a:gd name="connsiteY8" fmla="*/ 804964 h 919312"/>
                  <a:gd name="connsiteX9" fmla="*/ 665702 w 667945"/>
                  <a:gd name="connsiteY9" fmla="*/ 804964 h 919312"/>
                  <a:gd name="connsiteX10" fmla="*/ 667944 w 667945"/>
                  <a:gd name="connsiteY10" fmla="*/ 812105 h 919312"/>
                  <a:gd name="connsiteX11" fmla="*/ 333972 w 667945"/>
                  <a:gd name="connsiteY11" fmla="*/ 919312 h 919312"/>
                  <a:gd name="connsiteX12" fmla="*/ 0 w 667945"/>
                  <a:gd name="connsiteY12" fmla="*/ 812105 h 919312"/>
                  <a:gd name="connsiteX13" fmla="*/ 2243 w 667945"/>
                  <a:gd name="connsiteY13" fmla="*/ 804964 h 919312"/>
                  <a:gd name="connsiteX14" fmla="*/ 0 w 667945"/>
                  <a:gd name="connsiteY14" fmla="*/ 804964 h 919312"/>
                  <a:gd name="connsiteX15" fmla="*/ 0 w 667945"/>
                  <a:gd name="connsiteY15" fmla="*/ 506436 h 919312"/>
                  <a:gd name="connsiteX16" fmla="*/ 38038 w 667945"/>
                  <a:gd name="connsiteY16" fmla="*/ 530902 h 919312"/>
                  <a:gd name="connsiteX17" fmla="*/ 91595 w 667945"/>
                  <a:gd name="connsiteY17" fmla="*/ 541217 h 919312"/>
                  <a:gd name="connsiteX18" fmla="*/ 95707 w 667945"/>
                  <a:gd name="connsiteY18" fmla="*/ 541217 h 919312"/>
                  <a:gd name="connsiteX19" fmla="*/ 149265 w 667945"/>
                  <a:gd name="connsiteY19" fmla="*/ 530902 h 919312"/>
                  <a:gd name="connsiteX20" fmla="*/ 194679 w 667945"/>
                  <a:gd name="connsiteY20" fmla="*/ 501690 h 919312"/>
                  <a:gd name="connsiteX21" fmla="*/ 206242 w 667945"/>
                  <a:gd name="connsiteY21" fmla="*/ 485329 h 919312"/>
                  <a:gd name="connsiteX22" fmla="*/ 217804 w 667945"/>
                  <a:gd name="connsiteY22" fmla="*/ 501690 h 919312"/>
                  <a:gd name="connsiteX23" fmla="*/ 263219 w 667945"/>
                  <a:gd name="connsiteY23" fmla="*/ 530902 h 919312"/>
                  <a:gd name="connsiteX24" fmla="*/ 316776 w 667945"/>
                  <a:gd name="connsiteY24" fmla="*/ 541217 h 919312"/>
                  <a:gd name="connsiteX25" fmla="*/ 320888 w 667945"/>
                  <a:gd name="connsiteY25" fmla="*/ 541217 h 919312"/>
                  <a:gd name="connsiteX26" fmla="*/ 374446 w 667945"/>
                  <a:gd name="connsiteY26" fmla="*/ 530902 h 919312"/>
                  <a:gd name="connsiteX27" fmla="*/ 419860 w 667945"/>
                  <a:gd name="connsiteY27" fmla="*/ 501690 h 919312"/>
                  <a:gd name="connsiteX28" fmla="*/ 333973 w 667945"/>
                  <a:gd name="connsiteY28" fmla="*/ 35821 h 919312"/>
                  <a:gd name="connsiteX29" fmla="*/ 95251 w 667945"/>
                  <a:gd name="connsiteY29" fmla="*/ 106570 h 919312"/>
                  <a:gd name="connsiteX30" fmla="*/ 333973 w 667945"/>
                  <a:gd name="connsiteY30" fmla="*/ 177319 h 919312"/>
                  <a:gd name="connsiteX31" fmla="*/ 572695 w 667945"/>
                  <a:gd name="connsiteY31" fmla="*/ 106570 h 919312"/>
                  <a:gd name="connsiteX32" fmla="*/ 333973 w 667945"/>
                  <a:gd name="connsiteY32" fmla="*/ 35821 h 919312"/>
                  <a:gd name="connsiteX33" fmla="*/ 333973 w 667945"/>
                  <a:gd name="connsiteY33" fmla="*/ 0 h 919312"/>
                  <a:gd name="connsiteX34" fmla="*/ 661160 w 667945"/>
                  <a:gd name="connsiteY34" fmla="*/ 85601 h 919312"/>
                  <a:gd name="connsiteX35" fmla="*/ 667213 w 667945"/>
                  <a:gd name="connsiteY35" fmla="*/ 104877 h 919312"/>
                  <a:gd name="connsiteX36" fmla="*/ 667943 w 667945"/>
                  <a:gd name="connsiteY36" fmla="*/ 104877 h 919312"/>
                  <a:gd name="connsiteX37" fmla="*/ 667943 w 667945"/>
                  <a:gd name="connsiteY37" fmla="*/ 107201 h 919312"/>
                  <a:gd name="connsiteX38" fmla="*/ 667945 w 667945"/>
                  <a:gd name="connsiteY38" fmla="*/ 107207 h 919312"/>
                  <a:gd name="connsiteX39" fmla="*/ 667943 w 667945"/>
                  <a:gd name="connsiteY39" fmla="*/ 107214 h 919312"/>
                  <a:gd name="connsiteX40" fmla="*/ 667943 w 667945"/>
                  <a:gd name="connsiteY40" fmla="*/ 410649 h 919312"/>
                  <a:gd name="connsiteX41" fmla="*/ 659788 w 667945"/>
                  <a:gd name="connsiteY41" fmla="*/ 422188 h 919312"/>
                  <a:gd name="connsiteX42" fmla="*/ 558760 w 667945"/>
                  <a:gd name="connsiteY42" fmla="*/ 462111 h 919312"/>
                  <a:gd name="connsiteX43" fmla="*/ 457732 w 667945"/>
                  <a:gd name="connsiteY43" fmla="*/ 422188 h 919312"/>
                  <a:gd name="connsiteX44" fmla="*/ 438797 w 667945"/>
                  <a:gd name="connsiteY44" fmla="*/ 395394 h 919312"/>
                  <a:gd name="connsiteX45" fmla="*/ 419861 w 667945"/>
                  <a:gd name="connsiteY45" fmla="*/ 422188 h 919312"/>
                  <a:gd name="connsiteX46" fmla="*/ 318833 w 667945"/>
                  <a:gd name="connsiteY46" fmla="*/ 462111 h 919312"/>
                  <a:gd name="connsiteX47" fmla="*/ 217805 w 667945"/>
                  <a:gd name="connsiteY47" fmla="*/ 422188 h 919312"/>
                  <a:gd name="connsiteX48" fmla="*/ 206243 w 667945"/>
                  <a:gd name="connsiteY48" fmla="*/ 405827 h 919312"/>
                  <a:gd name="connsiteX49" fmla="*/ 194680 w 667945"/>
                  <a:gd name="connsiteY49" fmla="*/ 422188 h 919312"/>
                  <a:gd name="connsiteX50" fmla="*/ 93652 w 667945"/>
                  <a:gd name="connsiteY50" fmla="*/ 462111 h 919312"/>
                  <a:gd name="connsiteX51" fmla="*/ 38039 w 667945"/>
                  <a:gd name="connsiteY51" fmla="*/ 451400 h 919312"/>
                  <a:gd name="connsiteX52" fmla="*/ 0 w 667945"/>
                  <a:gd name="connsiteY52" fmla="*/ 426933 h 919312"/>
                  <a:gd name="connsiteX53" fmla="*/ 0 w 667945"/>
                  <a:gd name="connsiteY53" fmla="*/ 104877 h 919312"/>
                  <a:gd name="connsiteX54" fmla="*/ 733 w 667945"/>
                  <a:gd name="connsiteY54" fmla="*/ 104877 h 919312"/>
                  <a:gd name="connsiteX55" fmla="*/ 6786 w 667945"/>
                  <a:gd name="connsiteY55" fmla="*/ 85601 h 919312"/>
                  <a:gd name="connsiteX56" fmla="*/ 333973 w 667945"/>
                  <a:gd name="connsiteY56" fmla="*/ 0 h 91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67945" h="919312">
                    <a:moveTo>
                      <a:pt x="438796" y="474896"/>
                    </a:moveTo>
                    <a:lnTo>
                      <a:pt x="457731" y="501690"/>
                    </a:lnTo>
                    <a:cubicBezTo>
                      <a:pt x="470659" y="514024"/>
                      <a:pt x="486052" y="524004"/>
                      <a:pt x="503146" y="530902"/>
                    </a:cubicBezTo>
                    <a:lnTo>
                      <a:pt x="556703" y="541217"/>
                    </a:lnTo>
                    <a:lnTo>
                      <a:pt x="560815" y="541217"/>
                    </a:lnTo>
                    <a:lnTo>
                      <a:pt x="614373" y="530902"/>
                    </a:lnTo>
                    <a:cubicBezTo>
                      <a:pt x="631466" y="524004"/>
                      <a:pt x="646860" y="514024"/>
                      <a:pt x="659787" y="501690"/>
                    </a:cubicBezTo>
                    <a:lnTo>
                      <a:pt x="667943" y="490150"/>
                    </a:lnTo>
                    <a:lnTo>
                      <a:pt x="667943" y="804964"/>
                    </a:lnTo>
                    <a:lnTo>
                      <a:pt x="665702" y="804964"/>
                    </a:lnTo>
                    <a:lnTo>
                      <a:pt x="667944" y="812105"/>
                    </a:lnTo>
                    <a:cubicBezTo>
                      <a:pt x="667944" y="871314"/>
                      <a:pt x="518420" y="919312"/>
                      <a:pt x="333972" y="919312"/>
                    </a:cubicBezTo>
                    <a:cubicBezTo>
                      <a:pt x="149524" y="919312"/>
                      <a:pt x="0" y="871314"/>
                      <a:pt x="0" y="812105"/>
                    </a:cubicBezTo>
                    <a:lnTo>
                      <a:pt x="2243" y="804964"/>
                    </a:lnTo>
                    <a:lnTo>
                      <a:pt x="0" y="804964"/>
                    </a:lnTo>
                    <a:lnTo>
                      <a:pt x="0" y="506436"/>
                    </a:lnTo>
                    <a:lnTo>
                      <a:pt x="38038" y="530902"/>
                    </a:lnTo>
                    <a:lnTo>
                      <a:pt x="91595" y="541217"/>
                    </a:lnTo>
                    <a:lnTo>
                      <a:pt x="95707" y="541217"/>
                    </a:lnTo>
                    <a:lnTo>
                      <a:pt x="149265" y="530902"/>
                    </a:lnTo>
                    <a:cubicBezTo>
                      <a:pt x="166358" y="524004"/>
                      <a:pt x="181752" y="514024"/>
                      <a:pt x="194679" y="501690"/>
                    </a:cubicBezTo>
                    <a:lnTo>
                      <a:pt x="206242" y="485329"/>
                    </a:lnTo>
                    <a:lnTo>
                      <a:pt x="217804" y="501690"/>
                    </a:lnTo>
                    <a:cubicBezTo>
                      <a:pt x="230732" y="514024"/>
                      <a:pt x="246125" y="524004"/>
                      <a:pt x="263219" y="530902"/>
                    </a:cubicBezTo>
                    <a:lnTo>
                      <a:pt x="316776" y="541217"/>
                    </a:lnTo>
                    <a:lnTo>
                      <a:pt x="320888" y="541217"/>
                    </a:lnTo>
                    <a:lnTo>
                      <a:pt x="374446" y="530902"/>
                    </a:lnTo>
                    <a:cubicBezTo>
                      <a:pt x="391539" y="524004"/>
                      <a:pt x="406933" y="514024"/>
                      <a:pt x="419860" y="501690"/>
                    </a:cubicBezTo>
                    <a:close/>
                    <a:moveTo>
                      <a:pt x="333973" y="35821"/>
                    </a:moveTo>
                    <a:cubicBezTo>
                      <a:pt x="202130" y="35821"/>
                      <a:pt x="95251" y="67496"/>
                      <a:pt x="95251" y="106570"/>
                    </a:cubicBezTo>
                    <a:cubicBezTo>
                      <a:pt x="95251" y="145644"/>
                      <a:pt x="202130" y="177319"/>
                      <a:pt x="333973" y="177319"/>
                    </a:cubicBezTo>
                    <a:cubicBezTo>
                      <a:pt x="465816" y="177319"/>
                      <a:pt x="572695" y="145644"/>
                      <a:pt x="572695" y="106570"/>
                    </a:cubicBezTo>
                    <a:cubicBezTo>
                      <a:pt x="572695" y="67496"/>
                      <a:pt x="465816" y="35821"/>
                      <a:pt x="333973" y="35821"/>
                    </a:cubicBezTo>
                    <a:close/>
                    <a:moveTo>
                      <a:pt x="333973" y="0"/>
                    </a:moveTo>
                    <a:cubicBezTo>
                      <a:pt x="495365" y="0"/>
                      <a:pt x="630018" y="36748"/>
                      <a:pt x="661160" y="85601"/>
                    </a:cubicBezTo>
                    <a:lnTo>
                      <a:pt x="667213" y="104877"/>
                    </a:lnTo>
                    <a:lnTo>
                      <a:pt x="667943" y="104877"/>
                    </a:lnTo>
                    <a:lnTo>
                      <a:pt x="667943" y="107201"/>
                    </a:lnTo>
                    <a:lnTo>
                      <a:pt x="667945" y="107207"/>
                    </a:lnTo>
                    <a:lnTo>
                      <a:pt x="667943" y="107214"/>
                    </a:lnTo>
                    <a:lnTo>
                      <a:pt x="667943" y="410649"/>
                    </a:lnTo>
                    <a:lnTo>
                      <a:pt x="659788" y="422188"/>
                    </a:lnTo>
                    <a:cubicBezTo>
                      <a:pt x="633933" y="446855"/>
                      <a:pt x="598214" y="462111"/>
                      <a:pt x="558760" y="462111"/>
                    </a:cubicBezTo>
                    <a:cubicBezTo>
                      <a:pt x="519306" y="462111"/>
                      <a:pt x="483587" y="446855"/>
                      <a:pt x="457732" y="422188"/>
                    </a:cubicBezTo>
                    <a:lnTo>
                      <a:pt x="438797" y="395394"/>
                    </a:lnTo>
                    <a:lnTo>
                      <a:pt x="419861" y="422188"/>
                    </a:lnTo>
                    <a:cubicBezTo>
                      <a:pt x="394006" y="446855"/>
                      <a:pt x="358287" y="462111"/>
                      <a:pt x="318833" y="462111"/>
                    </a:cubicBezTo>
                    <a:cubicBezTo>
                      <a:pt x="279379" y="462111"/>
                      <a:pt x="243660" y="446855"/>
                      <a:pt x="217805" y="422188"/>
                    </a:cubicBezTo>
                    <a:lnTo>
                      <a:pt x="206243" y="405827"/>
                    </a:lnTo>
                    <a:lnTo>
                      <a:pt x="194680" y="422188"/>
                    </a:lnTo>
                    <a:cubicBezTo>
                      <a:pt x="168825" y="446855"/>
                      <a:pt x="133106" y="462111"/>
                      <a:pt x="93652" y="462111"/>
                    </a:cubicBezTo>
                    <a:cubicBezTo>
                      <a:pt x="73925" y="462111"/>
                      <a:pt x="55132" y="458297"/>
                      <a:pt x="38039" y="451400"/>
                    </a:cubicBezTo>
                    <a:lnTo>
                      <a:pt x="0" y="426933"/>
                    </a:lnTo>
                    <a:lnTo>
                      <a:pt x="0" y="104877"/>
                    </a:lnTo>
                    <a:lnTo>
                      <a:pt x="733" y="104877"/>
                    </a:lnTo>
                    <a:lnTo>
                      <a:pt x="6786" y="85601"/>
                    </a:lnTo>
                    <a:cubicBezTo>
                      <a:pt x="37928" y="36748"/>
                      <a:pt x="172581" y="0"/>
                      <a:pt x="33397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grpSp>
          <p:nvGrpSpPr>
            <p:cNvPr id="255" name="Group 254"/>
            <p:cNvGrpSpPr/>
            <p:nvPr/>
          </p:nvGrpSpPr>
          <p:grpSpPr>
            <a:xfrm>
              <a:off x="7681297" y="3997243"/>
              <a:ext cx="737589" cy="366384"/>
              <a:chOff x="7328872" y="3997243"/>
              <a:chExt cx="737589" cy="366384"/>
            </a:xfrm>
          </p:grpSpPr>
          <p:pic>
            <p:nvPicPr>
              <p:cNvPr id="6" name="Picture 5"/>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7328872" y="3997243"/>
                <a:ext cx="309231" cy="309231"/>
              </a:xfrm>
              <a:prstGeom prst="rect">
                <a:avLst/>
              </a:prstGeom>
            </p:spPr>
          </p:pic>
          <p:sp>
            <p:nvSpPr>
              <p:cNvPr id="248" name="TextBox 247"/>
              <p:cNvSpPr txBox="1"/>
              <p:nvPr/>
            </p:nvSpPr>
            <p:spPr>
              <a:xfrm>
                <a:off x="7699610" y="4049446"/>
                <a:ext cx="366851" cy="314181"/>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a:t>
                </a: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8911462" y="3483686"/>
              <a:ext cx="1033650" cy="325042"/>
              <a:chOff x="8882887" y="3483686"/>
              <a:chExt cx="1033650" cy="325042"/>
            </a:xfrm>
          </p:grpSpPr>
          <p:sp>
            <p:nvSpPr>
              <p:cNvPr id="260" name="TextBox 259"/>
              <p:cNvSpPr txBox="1"/>
              <p:nvPr/>
            </p:nvSpPr>
            <p:spPr>
              <a:xfrm>
                <a:off x="9257381" y="3502246"/>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Catalog</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61" name="Picture 260"/>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8882887" y="3483686"/>
                <a:ext cx="325042" cy="325042"/>
              </a:xfrm>
              <a:prstGeom prst="rect">
                <a:avLst/>
              </a:prstGeom>
            </p:spPr>
          </p:pic>
        </p:grpSp>
      </p:grpSp>
      <p:sp>
        <p:nvSpPr>
          <p:cNvPr id="75" name="Rectangle 74"/>
          <p:cNvSpPr/>
          <p:nvPr/>
        </p:nvSpPr>
        <p:spPr bwMode="auto">
          <a:xfrm>
            <a:off x="355123" y="532357"/>
            <a:ext cx="1547714" cy="4154154"/>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400" b="1" kern="0" dirty="0" smtClean="0">
                <a:solidFill>
                  <a:schemeClr val="bg1"/>
                </a:solidFill>
                <a:ea typeface="Segoe UI" pitchFamily="34" charset="0"/>
                <a:cs typeface="Segoe UI" pitchFamily="34" charset="0"/>
              </a:rPr>
              <a:t>Security &amp; Management</a:t>
            </a:r>
            <a:endParaRPr lang="en-US" sz="1400" b="1" kern="0" dirty="0">
              <a:solidFill>
                <a:schemeClr val="bg1"/>
              </a:solidFill>
              <a:ea typeface="Segoe UI" pitchFamily="34" charset="0"/>
              <a:cs typeface="Segoe UI" pitchFamily="34" charset="0"/>
            </a:endParaRPr>
          </a:p>
        </p:txBody>
      </p:sp>
      <p:grpSp>
        <p:nvGrpSpPr>
          <p:cNvPr id="334" name="Group 333"/>
          <p:cNvGrpSpPr/>
          <p:nvPr/>
        </p:nvGrpSpPr>
        <p:grpSpPr>
          <a:xfrm>
            <a:off x="559429" y="1513821"/>
            <a:ext cx="1012582" cy="321430"/>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Active</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94" name="Picture 193"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59429" y="2343272"/>
            <a:ext cx="974572" cy="311021"/>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59429" y="2732241"/>
            <a:ext cx="1008498" cy="337139"/>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99" name="Picture 198" descr="Azure automation.png"/>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59429" y="1128118"/>
            <a:ext cx="1000133" cy="348052"/>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59429" y="3509522"/>
            <a:ext cx="1006664" cy="360438"/>
            <a:chOff x="4552624" y="449871"/>
            <a:chExt cx="1006664" cy="360438"/>
          </a:xfrm>
        </p:grpSpPr>
        <p:sp>
          <p:nvSpPr>
            <p:cNvPr id="204" name="TextBox 203"/>
            <p:cNvSpPr txBox="1"/>
            <p:nvPr/>
          </p:nvSpPr>
          <p:spPr>
            <a:xfrm>
              <a:off x="4900132" y="509203"/>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5" name="Picture 204" descr="AzureKeyVault_icon_white.png"/>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552624" y="449871"/>
              <a:ext cx="235263" cy="261402"/>
            </a:xfrm>
            <a:prstGeom prst="rect">
              <a:avLst/>
            </a:prstGeom>
          </p:spPr>
        </p:pic>
      </p:grpSp>
      <p:grpSp>
        <p:nvGrpSpPr>
          <p:cNvPr id="336" name="Group 335"/>
          <p:cNvGrpSpPr/>
          <p:nvPr/>
        </p:nvGrpSpPr>
        <p:grpSpPr>
          <a:xfrm>
            <a:off x="559429" y="3887273"/>
            <a:ext cx="1024650" cy="317273"/>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31" name="Picture 230" descr="Azure Marketplace.png"/>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grpSp>
        <p:nvGrpSpPr>
          <p:cNvPr id="417" name="Group 416"/>
          <p:cNvGrpSpPr/>
          <p:nvPr/>
        </p:nvGrpSpPr>
        <p:grpSpPr>
          <a:xfrm>
            <a:off x="559429" y="4356417"/>
            <a:ext cx="1008388" cy="309244"/>
            <a:chOff x="559429" y="4065187"/>
            <a:chExt cx="1008388" cy="309244"/>
          </a:xfrm>
        </p:grpSpPr>
        <p:pic>
          <p:nvPicPr>
            <p:cNvPr id="413" name="Picture 412"/>
            <p:cNvPicPr>
              <a:picLocks noChangeAspect="1"/>
            </p:cNvPicPr>
            <p:nvPr/>
          </p:nvPicPr>
          <p:blipFill>
            <a:blip r:embed="rId56"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56" name="Group 255"/>
          <p:cNvGrpSpPr/>
          <p:nvPr/>
        </p:nvGrpSpPr>
        <p:grpSpPr>
          <a:xfrm>
            <a:off x="559429" y="1904238"/>
            <a:ext cx="1012582" cy="321430"/>
            <a:chOff x="6813227" y="457506"/>
            <a:chExt cx="1012582" cy="321430"/>
          </a:xfrm>
        </p:grpSpPr>
        <p:sp>
          <p:nvSpPr>
            <p:cNvPr id="257" name="TextBox 256"/>
            <p:cNvSpPr txBox="1"/>
            <p:nvPr/>
          </p:nvSpPr>
          <p:spPr>
            <a:xfrm>
              <a:off x="7166653" y="477831"/>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B2C</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58" name="Picture 257"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44" name="Group 43"/>
          <p:cNvGrpSpPr/>
          <p:nvPr/>
        </p:nvGrpSpPr>
        <p:grpSpPr>
          <a:xfrm>
            <a:off x="532599" y="3107117"/>
            <a:ext cx="1025516" cy="333331"/>
            <a:chOff x="532599" y="3107117"/>
            <a:chExt cx="1025516" cy="333331"/>
          </a:xfrm>
        </p:grpSpPr>
        <p:pic>
          <p:nvPicPr>
            <p:cNvPr id="262" name="Picture 261"/>
            <p:cNvPicPr>
              <a:picLocks noChangeAspect="1"/>
            </p:cNvPicPr>
            <p:nvPr/>
          </p:nvPicPr>
          <p:blipFill>
            <a:blip r:embed="rId57" cstate="print">
              <a:biLevel thresh="25000"/>
              <a:extLst>
                <a:ext uri="{28A0092B-C50C-407E-A947-70E740481C1C}">
                  <a14:useLocalDpi xmlns:a14="http://schemas.microsoft.com/office/drawing/2010/main" val="0"/>
                </a:ext>
              </a:extLst>
            </a:blip>
            <a:stretch>
              <a:fillRect/>
            </a:stretch>
          </p:blipFill>
          <p:spPr>
            <a:xfrm>
              <a:off x="532599" y="3107117"/>
              <a:ext cx="333331" cy="333331"/>
            </a:xfrm>
            <a:prstGeom prst="rect">
              <a:avLst/>
            </a:prstGeom>
          </p:spPr>
        </p:pic>
        <p:sp>
          <p:nvSpPr>
            <p:cNvPr id="263" name="TextBox 262"/>
            <p:cNvSpPr txBox="1"/>
            <p:nvPr/>
          </p:nvSpPr>
          <p:spPr>
            <a:xfrm>
              <a:off x="898959" y="3138949"/>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grpSp>
    </p:spTree>
    <p:extLst>
      <p:ext uri="{BB962C8B-B14F-4D97-AF65-F5344CB8AC3E}">
        <p14:creationId xmlns:p14="http://schemas.microsoft.com/office/powerpoint/2010/main" val="166675655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down)">
                                      <p:cBhvr>
                                        <p:cTn id="10" dur="250"/>
                                        <p:tgtEl>
                                          <p:spTgt spid="5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down)">
                                      <p:cBhvr>
                                        <p:cTn id="13" dur="500"/>
                                        <p:tgtEl>
                                          <p:spTgt spid="8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3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3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3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30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3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3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3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3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37"/>
                                        </p:tgtEl>
                                        <p:attrNameLst>
                                          <p:attrName>style.visibility</p:attrName>
                                        </p:attrNameLst>
                                      </p:cBhvr>
                                      <p:to>
                                        <p:strVal val="visible"/>
                                      </p:to>
                                    </p:set>
                                    <p:animEffect transition="in" filter="fade">
                                      <p:cBhvr>
                                        <p:cTn id="49" dur="300"/>
                                        <p:tgtEl>
                                          <p:spTgt spid="237"/>
                                        </p:tgtEl>
                                      </p:cBhvr>
                                    </p:animEffect>
                                  </p:childTnLst>
                                </p:cTn>
                              </p:par>
                              <p:par>
                                <p:cTn id="50" presetID="10" presetClass="entr" presetSubtype="0" fill="hold" nodeType="withEffect">
                                  <p:stCondLst>
                                    <p:cond delay="0"/>
                                  </p:stCondLst>
                                  <p:childTnLst>
                                    <p:set>
                                      <p:cBhvr>
                                        <p:cTn id="51" dur="1" fill="hold">
                                          <p:stCondLst>
                                            <p:cond delay="0"/>
                                          </p:stCondLst>
                                        </p:cTn>
                                        <p:tgtEl>
                                          <p:spTgt spid="238"/>
                                        </p:tgtEl>
                                        <p:attrNameLst>
                                          <p:attrName>style.visibility</p:attrName>
                                        </p:attrNameLst>
                                      </p:cBhvr>
                                      <p:to>
                                        <p:strVal val="visible"/>
                                      </p:to>
                                    </p:set>
                                    <p:animEffect transition="in" filter="fade">
                                      <p:cBhvr>
                                        <p:cTn id="52" dur="300"/>
                                        <p:tgtEl>
                                          <p:spTgt spid="238"/>
                                        </p:tgtEl>
                                      </p:cBhvr>
                                    </p:animEffect>
                                  </p:childTnLst>
                                </p:cTn>
                              </p:par>
                              <p:par>
                                <p:cTn id="53" presetID="10" presetClass="entr" presetSubtype="0" fill="hold" nodeType="withEffect">
                                  <p:stCondLst>
                                    <p:cond delay="0"/>
                                  </p:stCondLst>
                                  <p:childTnLst>
                                    <p:set>
                                      <p:cBhvr>
                                        <p:cTn id="54" dur="1" fill="hold">
                                          <p:stCondLst>
                                            <p:cond delay="0"/>
                                          </p:stCondLst>
                                        </p:cTn>
                                        <p:tgtEl>
                                          <p:spTgt spid="240"/>
                                        </p:tgtEl>
                                        <p:attrNameLst>
                                          <p:attrName>style.visibility</p:attrName>
                                        </p:attrNameLst>
                                      </p:cBhvr>
                                      <p:to>
                                        <p:strVal val="visible"/>
                                      </p:to>
                                    </p:set>
                                    <p:animEffect transition="in" filter="fade">
                                      <p:cBhvr>
                                        <p:cTn id="55" dur="300"/>
                                        <p:tgtEl>
                                          <p:spTgt spid="240"/>
                                        </p:tgtEl>
                                      </p:cBhvr>
                                    </p:animEffect>
                                  </p:childTnLst>
                                </p:cTn>
                              </p:par>
                              <p:par>
                                <p:cTn id="56" presetID="10" presetClass="entr" presetSubtype="0" fill="hold" nodeType="withEffect">
                                  <p:stCondLst>
                                    <p:cond delay="0"/>
                                  </p:stCondLst>
                                  <p:childTnLst>
                                    <p:set>
                                      <p:cBhvr>
                                        <p:cTn id="57" dur="1" fill="hold">
                                          <p:stCondLst>
                                            <p:cond delay="0"/>
                                          </p:stCondLst>
                                        </p:cTn>
                                        <p:tgtEl>
                                          <p:spTgt spid="241"/>
                                        </p:tgtEl>
                                        <p:attrNameLst>
                                          <p:attrName>style.visibility</p:attrName>
                                        </p:attrNameLst>
                                      </p:cBhvr>
                                      <p:to>
                                        <p:strVal val="visible"/>
                                      </p:to>
                                    </p:set>
                                    <p:animEffect transition="in" filter="fade">
                                      <p:cBhvr>
                                        <p:cTn id="58" dur="300"/>
                                        <p:tgtEl>
                                          <p:spTgt spid="24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78"/>
                                        </p:tgtEl>
                                        <p:attrNameLst>
                                          <p:attrName>style.visibility</p:attrName>
                                        </p:attrNameLst>
                                      </p:cBhvr>
                                      <p:to>
                                        <p:strVal val="visible"/>
                                      </p:to>
                                    </p:set>
                                    <p:animEffect transition="in" filter="wipe(down)">
                                      <p:cBhvr>
                                        <p:cTn id="63" dur="500"/>
                                        <p:tgtEl>
                                          <p:spTgt spid="78"/>
                                        </p:tgtEl>
                                      </p:cBhvr>
                                    </p:animEffect>
                                  </p:childTnLst>
                                </p:cTn>
                              </p:par>
                              <p:par>
                                <p:cTn id="64" presetID="10" presetClass="entr" presetSubtype="0" fill="hold" nodeType="withEffect">
                                  <p:stCondLst>
                                    <p:cond delay="0"/>
                                  </p:stCondLst>
                                  <p:childTnLst>
                                    <p:set>
                                      <p:cBhvr>
                                        <p:cTn id="65" dur="1" fill="hold">
                                          <p:stCondLst>
                                            <p:cond delay="0"/>
                                          </p:stCondLst>
                                        </p:cTn>
                                        <p:tgtEl>
                                          <p:spTgt spid="136"/>
                                        </p:tgtEl>
                                        <p:attrNameLst>
                                          <p:attrName>style.visibility</p:attrName>
                                        </p:attrNameLst>
                                      </p:cBhvr>
                                      <p:to>
                                        <p:strVal val="visible"/>
                                      </p:to>
                                    </p:set>
                                    <p:animEffect transition="in" filter="fade">
                                      <p:cBhvr>
                                        <p:cTn id="66" dur="500"/>
                                        <p:tgtEl>
                                          <p:spTgt spid="136"/>
                                        </p:tgtEl>
                                      </p:cBhvr>
                                    </p:animEffect>
                                  </p:childTnLst>
                                </p:cTn>
                              </p:par>
                              <p:par>
                                <p:cTn id="67" presetID="10" presetClass="entr" presetSubtype="0" fill="hold" nodeType="withEffect">
                                  <p:stCondLst>
                                    <p:cond delay="0"/>
                                  </p:stCondLst>
                                  <p:childTnLst>
                                    <p:set>
                                      <p:cBhvr>
                                        <p:cTn id="68" dur="1" fill="hold">
                                          <p:stCondLst>
                                            <p:cond delay="0"/>
                                          </p:stCondLst>
                                        </p:cTn>
                                        <p:tgtEl>
                                          <p:spTgt spid="143"/>
                                        </p:tgtEl>
                                        <p:attrNameLst>
                                          <p:attrName>style.visibility</p:attrName>
                                        </p:attrNameLst>
                                      </p:cBhvr>
                                      <p:to>
                                        <p:strVal val="visible"/>
                                      </p:to>
                                    </p:set>
                                    <p:animEffect transition="in" filter="fade">
                                      <p:cBhvr>
                                        <p:cTn id="69" dur="500"/>
                                        <p:tgtEl>
                                          <p:spTgt spid="143"/>
                                        </p:tgtEl>
                                      </p:cBhvr>
                                    </p:animEffect>
                                  </p:childTnLst>
                                </p:cTn>
                              </p:par>
                              <p:par>
                                <p:cTn id="70" presetID="10" presetClass="entr" presetSubtype="0" fill="hold" nodeType="withEffect">
                                  <p:stCondLst>
                                    <p:cond delay="0"/>
                                  </p:stCondLst>
                                  <p:childTnLst>
                                    <p:set>
                                      <p:cBhvr>
                                        <p:cTn id="71" dur="1" fill="hold">
                                          <p:stCondLst>
                                            <p:cond delay="0"/>
                                          </p:stCondLst>
                                        </p:cTn>
                                        <p:tgtEl>
                                          <p:spTgt spid="375"/>
                                        </p:tgtEl>
                                        <p:attrNameLst>
                                          <p:attrName>style.visibility</p:attrName>
                                        </p:attrNameLst>
                                      </p:cBhvr>
                                      <p:to>
                                        <p:strVal val="visible"/>
                                      </p:to>
                                    </p:set>
                                    <p:animEffect transition="in" filter="fade">
                                      <p:cBhvr>
                                        <p:cTn id="72" dur="500"/>
                                        <p:tgtEl>
                                          <p:spTgt spid="375"/>
                                        </p:tgtEl>
                                      </p:cBhvr>
                                    </p:animEffect>
                                  </p:childTnLst>
                                </p:cTn>
                              </p:par>
                              <p:par>
                                <p:cTn id="73" presetID="10" presetClass="entr" presetSubtype="0" fill="hold" nodeType="withEffect">
                                  <p:stCondLst>
                                    <p:cond delay="0"/>
                                  </p:stCondLst>
                                  <p:childTnLst>
                                    <p:set>
                                      <p:cBhvr>
                                        <p:cTn id="74" dur="1" fill="hold">
                                          <p:stCondLst>
                                            <p:cond delay="0"/>
                                          </p:stCondLst>
                                        </p:cTn>
                                        <p:tgtEl>
                                          <p:spTgt spid="380"/>
                                        </p:tgtEl>
                                        <p:attrNameLst>
                                          <p:attrName>style.visibility</p:attrName>
                                        </p:attrNameLst>
                                      </p:cBhvr>
                                      <p:to>
                                        <p:strVal val="visible"/>
                                      </p:to>
                                    </p:set>
                                    <p:animEffect transition="in" filter="fade">
                                      <p:cBhvr>
                                        <p:cTn id="75" dur="500"/>
                                        <p:tgtEl>
                                          <p:spTgt spid="380"/>
                                        </p:tgtEl>
                                      </p:cBhvr>
                                    </p:animEffect>
                                  </p:childTnLst>
                                </p:cTn>
                              </p:par>
                              <p:par>
                                <p:cTn id="76" presetID="10" presetClass="entr" presetSubtype="0" fill="hold" nodeType="withEffect">
                                  <p:stCondLst>
                                    <p:cond delay="0"/>
                                  </p:stCondLst>
                                  <p:childTnLst>
                                    <p:set>
                                      <p:cBhvr>
                                        <p:cTn id="77" dur="1" fill="hold">
                                          <p:stCondLst>
                                            <p:cond delay="0"/>
                                          </p:stCondLst>
                                        </p:cTn>
                                        <p:tgtEl>
                                          <p:spTgt spid="395"/>
                                        </p:tgtEl>
                                        <p:attrNameLst>
                                          <p:attrName>style.visibility</p:attrName>
                                        </p:attrNameLst>
                                      </p:cBhvr>
                                      <p:to>
                                        <p:strVal val="visible"/>
                                      </p:to>
                                    </p:set>
                                    <p:animEffect transition="in" filter="fade">
                                      <p:cBhvr>
                                        <p:cTn id="78" dur="500"/>
                                        <p:tgtEl>
                                          <p:spTgt spid="395"/>
                                        </p:tgtEl>
                                      </p:cBhvr>
                                    </p:animEffect>
                                  </p:childTnLst>
                                </p:cTn>
                              </p:par>
                              <p:par>
                                <p:cTn id="79" presetID="10" presetClass="entr" presetSubtype="0" fill="hold" nodeType="withEffect">
                                  <p:stCondLst>
                                    <p:cond delay="0"/>
                                  </p:stCondLst>
                                  <p:childTnLst>
                                    <p:set>
                                      <p:cBhvr>
                                        <p:cTn id="80" dur="1" fill="hold">
                                          <p:stCondLst>
                                            <p:cond delay="0"/>
                                          </p:stCondLst>
                                        </p:cTn>
                                        <p:tgtEl>
                                          <p:spTgt spid="394"/>
                                        </p:tgtEl>
                                        <p:attrNameLst>
                                          <p:attrName>style.visibility</p:attrName>
                                        </p:attrNameLst>
                                      </p:cBhvr>
                                      <p:to>
                                        <p:strVal val="visible"/>
                                      </p:to>
                                    </p:set>
                                    <p:animEffect transition="in" filter="fade">
                                      <p:cBhvr>
                                        <p:cTn id="81" dur="500"/>
                                        <p:tgtEl>
                                          <p:spTgt spid="394"/>
                                        </p:tgtEl>
                                      </p:cBhvr>
                                    </p:animEffect>
                                  </p:childTnLst>
                                </p:cTn>
                              </p:par>
                              <p:par>
                                <p:cTn id="82" presetID="10" presetClass="entr" presetSubtype="0" fill="hold" nodeType="withEffect">
                                  <p:stCondLst>
                                    <p:cond delay="0"/>
                                  </p:stCondLst>
                                  <p:childTnLst>
                                    <p:set>
                                      <p:cBhvr>
                                        <p:cTn id="83" dur="1" fill="hold">
                                          <p:stCondLst>
                                            <p:cond delay="0"/>
                                          </p:stCondLst>
                                        </p:cTn>
                                        <p:tgtEl>
                                          <p:spTgt spid="63"/>
                                        </p:tgtEl>
                                        <p:attrNameLst>
                                          <p:attrName>style.visibility</p:attrName>
                                        </p:attrNameLst>
                                      </p:cBhvr>
                                      <p:to>
                                        <p:strVal val="visible"/>
                                      </p:to>
                                    </p:set>
                                    <p:animEffect transition="in" filter="fade">
                                      <p:cBhvr>
                                        <p:cTn id="84" dur="500"/>
                                        <p:tgtEl>
                                          <p:spTgt spid="63"/>
                                        </p:tgtEl>
                                      </p:cBhvr>
                                    </p:animEffect>
                                  </p:childTnLst>
                                </p:cTn>
                              </p:par>
                            </p:childTnLst>
                          </p:cTn>
                        </p:par>
                        <p:par>
                          <p:cTn id="85" fill="hold">
                            <p:stCondLst>
                              <p:cond delay="500"/>
                            </p:stCondLst>
                            <p:childTnLst>
                              <p:par>
                                <p:cTn id="86" presetID="22" presetClass="entr" presetSubtype="8" fill="hold" grpId="0" nodeType="afterEffect">
                                  <p:stCondLst>
                                    <p:cond delay="0"/>
                                  </p:stCondLst>
                                  <p:childTnLst>
                                    <p:set>
                                      <p:cBhvr>
                                        <p:cTn id="87" dur="1" fill="hold">
                                          <p:stCondLst>
                                            <p:cond delay="0"/>
                                          </p:stCondLst>
                                        </p:cTn>
                                        <p:tgtEl>
                                          <p:spTgt spid="75"/>
                                        </p:tgtEl>
                                        <p:attrNameLst>
                                          <p:attrName>style.visibility</p:attrName>
                                        </p:attrNameLst>
                                      </p:cBhvr>
                                      <p:to>
                                        <p:strVal val="visible"/>
                                      </p:to>
                                    </p:set>
                                    <p:animEffect transition="in" filter="wipe(left)">
                                      <p:cBhvr>
                                        <p:cTn id="88" dur="500"/>
                                        <p:tgtEl>
                                          <p:spTgt spid="75"/>
                                        </p:tgtEl>
                                      </p:cBhvr>
                                    </p:animEffect>
                                  </p:childTnLst>
                                </p:cTn>
                              </p:par>
                              <p:par>
                                <p:cTn id="89" presetID="10" presetClass="entr" presetSubtype="0" fill="hold" nodeType="withEffect">
                                  <p:stCondLst>
                                    <p:cond delay="0"/>
                                  </p:stCondLst>
                                  <p:childTnLst>
                                    <p:set>
                                      <p:cBhvr>
                                        <p:cTn id="90" dur="1" fill="hold">
                                          <p:stCondLst>
                                            <p:cond delay="0"/>
                                          </p:stCondLst>
                                        </p:cTn>
                                        <p:tgtEl>
                                          <p:spTgt spid="332"/>
                                        </p:tgtEl>
                                        <p:attrNameLst>
                                          <p:attrName>style.visibility</p:attrName>
                                        </p:attrNameLst>
                                      </p:cBhvr>
                                      <p:to>
                                        <p:strVal val="visible"/>
                                      </p:to>
                                    </p:set>
                                    <p:animEffect transition="in" filter="fade">
                                      <p:cBhvr>
                                        <p:cTn id="91" dur="500"/>
                                        <p:tgtEl>
                                          <p:spTgt spid="332"/>
                                        </p:tgtEl>
                                      </p:cBhvr>
                                    </p:animEffect>
                                  </p:childTnLst>
                                </p:cTn>
                              </p:par>
                              <p:par>
                                <p:cTn id="92" presetID="10" presetClass="entr" presetSubtype="0" fill="hold" nodeType="withEffect">
                                  <p:stCondLst>
                                    <p:cond delay="0"/>
                                  </p:stCondLst>
                                  <p:childTnLst>
                                    <p:set>
                                      <p:cBhvr>
                                        <p:cTn id="93" dur="1" fill="hold">
                                          <p:stCondLst>
                                            <p:cond delay="0"/>
                                          </p:stCondLst>
                                        </p:cTn>
                                        <p:tgtEl>
                                          <p:spTgt spid="334"/>
                                        </p:tgtEl>
                                        <p:attrNameLst>
                                          <p:attrName>style.visibility</p:attrName>
                                        </p:attrNameLst>
                                      </p:cBhvr>
                                      <p:to>
                                        <p:strVal val="visible"/>
                                      </p:to>
                                    </p:set>
                                    <p:animEffect transition="in" filter="fade">
                                      <p:cBhvr>
                                        <p:cTn id="94" dur="500"/>
                                        <p:tgtEl>
                                          <p:spTgt spid="334"/>
                                        </p:tgtEl>
                                      </p:cBhvr>
                                    </p:animEffect>
                                  </p:childTnLst>
                                </p:cTn>
                              </p:par>
                              <p:par>
                                <p:cTn id="95" presetID="10" presetClass="entr" presetSubtype="0" fill="hold" nodeType="withEffect">
                                  <p:stCondLst>
                                    <p:cond delay="0"/>
                                  </p:stCondLst>
                                  <p:childTnLst>
                                    <p:set>
                                      <p:cBhvr>
                                        <p:cTn id="96" dur="1" fill="hold">
                                          <p:stCondLst>
                                            <p:cond delay="0"/>
                                          </p:stCondLst>
                                        </p:cTn>
                                        <p:tgtEl>
                                          <p:spTgt spid="256"/>
                                        </p:tgtEl>
                                        <p:attrNameLst>
                                          <p:attrName>style.visibility</p:attrName>
                                        </p:attrNameLst>
                                      </p:cBhvr>
                                      <p:to>
                                        <p:strVal val="visible"/>
                                      </p:to>
                                    </p:set>
                                    <p:animEffect transition="in" filter="fade">
                                      <p:cBhvr>
                                        <p:cTn id="97" dur="500"/>
                                        <p:tgtEl>
                                          <p:spTgt spid="256"/>
                                        </p:tgtEl>
                                      </p:cBhvr>
                                    </p:animEffect>
                                  </p:childTnLst>
                                </p:cTn>
                              </p:par>
                              <p:par>
                                <p:cTn id="98" presetID="10" presetClass="entr" presetSubtype="0" fill="hold" nodeType="withEffect">
                                  <p:stCondLst>
                                    <p:cond delay="0"/>
                                  </p:stCondLst>
                                  <p:childTnLst>
                                    <p:set>
                                      <p:cBhvr>
                                        <p:cTn id="99" dur="1" fill="hold">
                                          <p:stCondLst>
                                            <p:cond delay="0"/>
                                          </p:stCondLst>
                                        </p:cTn>
                                        <p:tgtEl>
                                          <p:spTgt spid="335"/>
                                        </p:tgtEl>
                                        <p:attrNameLst>
                                          <p:attrName>style.visibility</p:attrName>
                                        </p:attrNameLst>
                                      </p:cBhvr>
                                      <p:to>
                                        <p:strVal val="visible"/>
                                      </p:to>
                                    </p:set>
                                    <p:animEffect transition="in" filter="fade">
                                      <p:cBhvr>
                                        <p:cTn id="100" dur="500"/>
                                        <p:tgtEl>
                                          <p:spTgt spid="335"/>
                                        </p:tgtEl>
                                      </p:cBhvr>
                                    </p:animEffect>
                                  </p:childTnLst>
                                </p:cTn>
                              </p:par>
                              <p:par>
                                <p:cTn id="101" presetID="10" presetClass="entr" presetSubtype="0" fill="hold" nodeType="withEffect">
                                  <p:stCondLst>
                                    <p:cond delay="0"/>
                                  </p:stCondLst>
                                  <p:childTnLst>
                                    <p:set>
                                      <p:cBhvr>
                                        <p:cTn id="102" dur="1" fill="hold">
                                          <p:stCondLst>
                                            <p:cond delay="0"/>
                                          </p:stCondLst>
                                        </p:cTn>
                                        <p:tgtEl>
                                          <p:spTgt spid="331"/>
                                        </p:tgtEl>
                                        <p:attrNameLst>
                                          <p:attrName>style.visibility</p:attrName>
                                        </p:attrNameLst>
                                      </p:cBhvr>
                                      <p:to>
                                        <p:strVal val="visible"/>
                                      </p:to>
                                    </p:set>
                                    <p:animEffect transition="in" filter="fade">
                                      <p:cBhvr>
                                        <p:cTn id="103" dur="500"/>
                                        <p:tgtEl>
                                          <p:spTgt spid="331"/>
                                        </p:tgtEl>
                                      </p:cBhvr>
                                    </p:animEffect>
                                  </p:childTnLst>
                                </p:cTn>
                              </p:par>
                              <p:par>
                                <p:cTn id="104" presetID="10" presetClass="entr" presetSubtype="0" fill="hold" nodeType="withEffect">
                                  <p:stCondLst>
                                    <p:cond delay="0"/>
                                  </p:stCondLst>
                                  <p:childTnLst>
                                    <p:set>
                                      <p:cBhvr>
                                        <p:cTn id="105" dur="1" fill="hold">
                                          <p:stCondLst>
                                            <p:cond delay="0"/>
                                          </p:stCondLst>
                                        </p:cTn>
                                        <p:tgtEl>
                                          <p:spTgt spid="44"/>
                                        </p:tgtEl>
                                        <p:attrNameLst>
                                          <p:attrName>style.visibility</p:attrName>
                                        </p:attrNameLst>
                                      </p:cBhvr>
                                      <p:to>
                                        <p:strVal val="visible"/>
                                      </p:to>
                                    </p:set>
                                    <p:animEffect transition="in" filter="fade">
                                      <p:cBhvr>
                                        <p:cTn id="106" dur="500"/>
                                        <p:tgtEl>
                                          <p:spTgt spid="44"/>
                                        </p:tgtEl>
                                      </p:cBhvr>
                                    </p:animEffect>
                                  </p:childTnLst>
                                </p:cTn>
                              </p:par>
                              <p:par>
                                <p:cTn id="107" presetID="10" presetClass="entr" presetSubtype="0" fill="hold" nodeType="withEffect">
                                  <p:stCondLst>
                                    <p:cond delay="0"/>
                                  </p:stCondLst>
                                  <p:childTnLst>
                                    <p:set>
                                      <p:cBhvr>
                                        <p:cTn id="108" dur="1" fill="hold">
                                          <p:stCondLst>
                                            <p:cond delay="0"/>
                                          </p:stCondLst>
                                        </p:cTn>
                                        <p:tgtEl>
                                          <p:spTgt spid="333"/>
                                        </p:tgtEl>
                                        <p:attrNameLst>
                                          <p:attrName>style.visibility</p:attrName>
                                        </p:attrNameLst>
                                      </p:cBhvr>
                                      <p:to>
                                        <p:strVal val="visible"/>
                                      </p:to>
                                    </p:set>
                                    <p:animEffect transition="in" filter="fade">
                                      <p:cBhvr>
                                        <p:cTn id="109" dur="500"/>
                                        <p:tgtEl>
                                          <p:spTgt spid="333"/>
                                        </p:tgtEl>
                                      </p:cBhvr>
                                    </p:animEffect>
                                  </p:childTnLst>
                                </p:cTn>
                              </p:par>
                              <p:par>
                                <p:cTn id="110" presetID="10" presetClass="entr" presetSubtype="0" fill="hold" nodeType="withEffect">
                                  <p:stCondLst>
                                    <p:cond delay="0"/>
                                  </p:stCondLst>
                                  <p:childTnLst>
                                    <p:set>
                                      <p:cBhvr>
                                        <p:cTn id="111" dur="1" fill="hold">
                                          <p:stCondLst>
                                            <p:cond delay="0"/>
                                          </p:stCondLst>
                                        </p:cTn>
                                        <p:tgtEl>
                                          <p:spTgt spid="336"/>
                                        </p:tgtEl>
                                        <p:attrNameLst>
                                          <p:attrName>style.visibility</p:attrName>
                                        </p:attrNameLst>
                                      </p:cBhvr>
                                      <p:to>
                                        <p:strVal val="visible"/>
                                      </p:to>
                                    </p:set>
                                    <p:animEffect transition="in" filter="fade">
                                      <p:cBhvr>
                                        <p:cTn id="112" dur="500"/>
                                        <p:tgtEl>
                                          <p:spTgt spid="336"/>
                                        </p:tgtEl>
                                      </p:cBhvr>
                                    </p:animEffect>
                                  </p:childTnLst>
                                </p:cTn>
                              </p:par>
                              <p:par>
                                <p:cTn id="113" presetID="10" presetClass="entr" presetSubtype="0" fill="hold" nodeType="withEffect">
                                  <p:stCondLst>
                                    <p:cond delay="0"/>
                                  </p:stCondLst>
                                  <p:childTnLst>
                                    <p:set>
                                      <p:cBhvr>
                                        <p:cTn id="114" dur="1" fill="hold">
                                          <p:stCondLst>
                                            <p:cond delay="0"/>
                                          </p:stCondLst>
                                        </p:cTn>
                                        <p:tgtEl>
                                          <p:spTgt spid="417"/>
                                        </p:tgtEl>
                                        <p:attrNameLst>
                                          <p:attrName>style.visibility</p:attrName>
                                        </p:attrNameLst>
                                      </p:cBhvr>
                                      <p:to>
                                        <p:strVal val="visible"/>
                                      </p:to>
                                    </p:set>
                                    <p:animEffect transition="in" filter="fade">
                                      <p:cBhvr>
                                        <p:cTn id="115" dur="500"/>
                                        <p:tgtEl>
                                          <p:spTgt spid="417"/>
                                        </p:tgtEl>
                                      </p:cBhvr>
                                    </p:animEffect>
                                  </p:childTnLst>
                                </p:cTn>
                              </p:par>
                            </p:childTnLst>
                          </p:cTn>
                        </p:par>
                        <p:par>
                          <p:cTn id="116" fill="hold">
                            <p:stCondLst>
                              <p:cond delay="1000"/>
                            </p:stCondLst>
                            <p:childTnLst>
                              <p:par>
                                <p:cTn id="117" presetID="22" presetClass="entr" presetSubtype="2" fill="hold" grpId="0" nodeType="afterEffect">
                                  <p:stCondLst>
                                    <p:cond delay="0"/>
                                  </p:stCondLst>
                                  <p:childTnLst>
                                    <p:set>
                                      <p:cBhvr>
                                        <p:cTn id="118" dur="1" fill="hold">
                                          <p:stCondLst>
                                            <p:cond delay="0"/>
                                          </p:stCondLst>
                                        </p:cTn>
                                        <p:tgtEl>
                                          <p:spTgt spid="71"/>
                                        </p:tgtEl>
                                        <p:attrNameLst>
                                          <p:attrName>style.visibility</p:attrName>
                                        </p:attrNameLst>
                                      </p:cBhvr>
                                      <p:to>
                                        <p:strVal val="visible"/>
                                      </p:to>
                                    </p:set>
                                    <p:animEffect transition="in" filter="wipe(right)">
                                      <p:cBhvr>
                                        <p:cTn id="119" dur="500"/>
                                        <p:tgtEl>
                                          <p:spTgt spid="71"/>
                                        </p:tgtEl>
                                      </p:cBhvr>
                                    </p:animEffect>
                                  </p:childTnLst>
                                </p:cTn>
                              </p:par>
                              <p:par>
                                <p:cTn id="120" presetID="10" presetClass="entr" presetSubtype="0" fill="hold" nodeType="withEffect">
                                  <p:stCondLst>
                                    <p:cond delay="0"/>
                                  </p:stCondLst>
                                  <p:childTnLst>
                                    <p:set>
                                      <p:cBhvr>
                                        <p:cTn id="121" dur="1" fill="hold">
                                          <p:stCondLst>
                                            <p:cond delay="0"/>
                                          </p:stCondLst>
                                        </p:cTn>
                                        <p:tgtEl>
                                          <p:spTgt spid="337"/>
                                        </p:tgtEl>
                                        <p:attrNameLst>
                                          <p:attrName>style.visibility</p:attrName>
                                        </p:attrNameLst>
                                      </p:cBhvr>
                                      <p:to>
                                        <p:strVal val="visible"/>
                                      </p:to>
                                    </p:set>
                                    <p:animEffect transition="in" filter="fade">
                                      <p:cBhvr>
                                        <p:cTn id="122" dur="500"/>
                                        <p:tgtEl>
                                          <p:spTgt spid="337"/>
                                        </p:tgtEl>
                                      </p:cBhvr>
                                    </p:animEffect>
                                  </p:childTnLst>
                                </p:cTn>
                              </p:par>
                              <p:par>
                                <p:cTn id="123" presetID="10" presetClass="entr" presetSubtype="0" fill="hold" nodeType="withEffect">
                                  <p:stCondLst>
                                    <p:cond delay="0"/>
                                  </p:stCondLst>
                                  <p:childTnLst>
                                    <p:set>
                                      <p:cBhvr>
                                        <p:cTn id="124" dur="1" fill="hold">
                                          <p:stCondLst>
                                            <p:cond delay="0"/>
                                          </p:stCondLst>
                                        </p:cTn>
                                        <p:tgtEl>
                                          <p:spTgt spid="328"/>
                                        </p:tgtEl>
                                        <p:attrNameLst>
                                          <p:attrName>style.visibility</p:attrName>
                                        </p:attrNameLst>
                                      </p:cBhvr>
                                      <p:to>
                                        <p:strVal val="visible"/>
                                      </p:to>
                                    </p:set>
                                    <p:animEffect transition="in" filter="fade">
                                      <p:cBhvr>
                                        <p:cTn id="125" dur="500"/>
                                        <p:tgtEl>
                                          <p:spTgt spid="328"/>
                                        </p:tgtEl>
                                      </p:cBhvr>
                                    </p:animEffect>
                                  </p:childTnLst>
                                </p:cTn>
                              </p:par>
                              <p:par>
                                <p:cTn id="126" presetID="10" presetClass="entr" presetSubtype="0" fill="hold" nodeType="withEffect">
                                  <p:stCondLst>
                                    <p:cond delay="0"/>
                                  </p:stCondLst>
                                  <p:childTnLst>
                                    <p:set>
                                      <p:cBhvr>
                                        <p:cTn id="127" dur="1" fill="hold">
                                          <p:stCondLst>
                                            <p:cond delay="0"/>
                                          </p:stCondLst>
                                        </p:cTn>
                                        <p:tgtEl>
                                          <p:spTgt spid="243"/>
                                        </p:tgtEl>
                                        <p:attrNameLst>
                                          <p:attrName>style.visibility</p:attrName>
                                        </p:attrNameLst>
                                      </p:cBhvr>
                                      <p:to>
                                        <p:strVal val="visible"/>
                                      </p:to>
                                    </p:set>
                                    <p:animEffect transition="in" filter="fade">
                                      <p:cBhvr>
                                        <p:cTn id="128" dur="500"/>
                                        <p:tgtEl>
                                          <p:spTgt spid="243"/>
                                        </p:tgtEl>
                                      </p:cBhvr>
                                    </p:animEffect>
                                  </p:childTnLst>
                                </p:cTn>
                              </p:par>
                              <p:par>
                                <p:cTn id="129" presetID="10" presetClass="entr" presetSubtype="0" fill="hold" nodeType="withEffect">
                                  <p:stCondLst>
                                    <p:cond delay="0"/>
                                  </p:stCondLst>
                                  <p:childTnLst>
                                    <p:set>
                                      <p:cBhvr>
                                        <p:cTn id="130" dur="1" fill="hold">
                                          <p:stCondLst>
                                            <p:cond delay="0"/>
                                          </p:stCondLst>
                                        </p:cTn>
                                        <p:tgtEl>
                                          <p:spTgt spid="338"/>
                                        </p:tgtEl>
                                        <p:attrNameLst>
                                          <p:attrName>style.visibility</p:attrName>
                                        </p:attrNameLst>
                                      </p:cBhvr>
                                      <p:to>
                                        <p:strVal val="visible"/>
                                      </p:to>
                                    </p:set>
                                    <p:animEffect transition="in" filter="fade">
                                      <p:cBhvr>
                                        <p:cTn id="131" dur="500"/>
                                        <p:tgtEl>
                                          <p:spTgt spid="338"/>
                                        </p:tgtEl>
                                      </p:cBhvr>
                                    </p:animEffect>
                                  </p:childTnLst>
                                </p:cTn>
                              </p:par>
                              <p:par>
                                <p:cTn id="132" presetID="10" presetClass="entr" presetSubtype="0" fill="hold" nodeType="withEffect">
                                  <p:stCondLst>
                                    <p:cond delay="0"/>
                                  </p:stCondLst>
                                  <p:childTnLst>
                                    <p:set>
                                      <p:cBhvr>
                                        <p:cTn id="133" dur="1" fill="hold">
                                          <p:stCondLst>
                                            <p:cond delay="0"/>
                                          </p:stCondLst>
                                        </p:cTn>
                                        <p:tgtEl>
                                          <p:spTgt spid="339"/>
                                        </p:tgtEl>
                                        <p:attrNameLst>
                                          <p:attrName>style.visibility</p:attrName>
                                        </p:attrNameLst>
                                      </p:cBhvr>
                                      <p:to>
                                        <p:strVal val="visible"/>
                                      </p:to>
                                    </p:set>
                                    <p:animEffect transition="in" filter="fade">
                                      <p:cBhvr>
                                        <p:cTn id="134" dur="500"/>
                                        <p:tgtEl>
                                          <p:spTgt spid="339"/>
                                        </p:tgtEl>
                                      </p:cBhvr>
                                    </p:animEffect>
                                  </p:childTnLst>
                                </p:cTn>
                              </p:par>
                              <p:par>
                                <p:cTn id="135" presetID="10" presetClass="entr" presetSubtype="0" fill="hold" nodeType="withEffect">
                                  <p:stCondLst>
                                    <p:cond delay="0"/>
                                  </p:stCondLst>
                                  <p:childTnLst>
                                    <p:set>
                                      <p:cBhvr>
                                        <p:cTn id="136" dur="1" fill="hold">
                                          <p:stCondLst>
                                            <p:cond delay="0"/>
                                          </p:stCondLst>
                                        </p:cTn>
                                        <p:tgtEl>
                                          <p:spTgt spid="340"/>
                                        </p:tgtEl>
                                        <p:attrNameLst>
                                          <p:attrName>style.visibility</p:attrName>
                                        </p:attrNameLst>
                                      </p:cBhvr>
                                      <p:to>
                                        <p:strVal val="visible"/>
                                      </p:to>
                                    </p:set>
                                    <p:animEffect transition="in" filter="fade">
                                      <p:cBhvr>
                                        <p:cTn id="137" dur="500"/>
                                        <p:tgtEl>
                                          <p:spTgt spid="340"/>
                                        </p:tgtEl>
                                      </p:cBhvr>
                                    </p:animEffect>
                                  </p:childTnLst>
                                </p:cTn>
                              </p:par>
                              <p:par>
                                <p:cTn id="138" presetID="10" presetClass="entr" presetSubtype="0" fill="hold" nodeType="withEffect">
                                  <p:stCondLst>
                                    <p:cond delay="0"/>
                                  </p:stCondLst>
                                  <p:childTnLst>
                                    <p:set>
                                      <p:cBhvr>
                                        <p:cTn id="139" dur="1" fill="hold">
                                          <p:stCondLst>
                                            <p:cond delay="0"/>
                                          </p:stCondLst>
                                        </p:cTn>
                                        <p:tgtEl>
                                          <p:spTgt spid="341"/>
                                        </p:tgtEl>
                                        <p:attrNameLst>
                                          <p:attrName>style.visibility</p:attrName>
                                        </p:attrNameLst>
                                      </p:cBhvr>
                                      <p:to>
                                        <p:strVal val="visible"/>
                                      </p:to>
                                    </p:set>
                                    <p:animEffect transition="in" filter="fade">
                                      <p:cBhvr>
                                        <p:cTn id="140" dur="500"/>
                                        <p:tgtEl>
                                          <p:spTgt spid="341"/>
                                        </p:tgtEl>
                                      </p:cBhvr>
                                    </p:animEffect>
                                  </p:childTnLst>
                                </p:cTn>
                              </p:par>
                              <p:par>
                                <p:cTn id="141" presetID="10" presetClass="entr" presetSubtype="0" fill="hold" nodeType="withEffect">
                                  <p:stCondLst>
                                    <p:cond delay="0"/>
                                  </p:stCondLst>
                                  <p:childTnLst>
                                    <p:set>
                                      <p:cBhvr>
                                        <p:cTn id="142" dur="1" fill="hold">
                                          <p:stCondLst>
                                            <p:cond delay="0"/>
                                          </p:stCondLst>
                                        </p:cTn>
                                        <p:tgtEl>
                                          <p:spTgt spid="242"/>
                                        </p:tgtEl>
                                        <p:attrNameLst>
                                          <p:attrName>style.visibility</p:attrName>
                                        </p:attrNameLst>
                                      </p:cBhvr>
                                      <p:to>
                                        <p:strVal val="visible"/>
                                      </p:to>
                                    </p:set>
                                    <p:animEffect transition="in" filter="fade">
                                      <p:cBhvr>
                                        <p:cTn id="143"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87" grpId="0" animBg="1"/>
      <p:bldP spid="31" grpId="0" animBg="1"/>
      <p:bldP spid="32" grpId="0" animBg="1"/>
      <p:bldP spid="56" grpId="0" animBg="1"/>
      <p:bldP spid="71" grpId="0" animBg="1"/>
      <p:bldP spid="33" grpId="0" animBg="1"/>
      <p:bldP spid="7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custDataLst>
              <p:tags r:id="rId2"/>
            </p:custDataLst>
            <p:extLst/>
          </p:nvPr>
        </p:nvGraphicFramePr>
        <p:xfrm>
          <a:off x="2470" y="2084"/>
          <a:ext cx="1587" cy="1587"/>
        </p:xfrm>
        <a:graphic>
          <a:graphicData uri="http://schemas.openxmlformats.org/presentationml/2006/ole">
            <mc:AlternateContent xmlns:mc="http://schemas.openxmlformats.org/markup-compatibility/2006">
              <mc:Choice xmlns:v="urn:schemas-microsoft-com:vml" Requires="v">
                <p:oleObj spid="_x0000_s1034" name="think-cell Slide" r:id="rId5" imgW="377" imgH="377" progId="TCLayout.ActiveDocument.1">
                  <p:embed/>
                </p:oleObj>
              </mc:Choice>
              <mc:Fallback>
                <p:oleObj name="think-cell Slide" r:id="rId5" imgW="377" imgH="377" progId="TCLayout.ActiveDocument.1">
                  <p:embed/>
                  <p:pic>
                    <p:nvPicPr>
                      <p:cNvPr id="5" name="Object 4"/>
                      <p:cNvPicPr/>
                      <p:nvPr/>
                    </p:nvPicPr>
                    <p:blipFill>
                      <a:blip r:embed="rId6"/>
                      <a:stretch>
                        <a:fillRect/>
                      </a:stretch>
                    </p:blipFill>
                    <p:spPr>
                      <a:xfrm>
                        <a:off x="2470" y="2084"/>
                        <a:ext cx="1587" cy="1587"/>
                      </a:xfrm>
                      <a:prstGeom prst="rect">
                        <a:avLst/>
                      </a:prstGeom>
                    </p:spPr>
                  </p:pic>
                </p:oleObj>
              </mc:Fallback>
            </mc:AlternateContent>
          </a:graphicData>
        </a:graphic>
      </p:graphicFrame>
      <p:sp>
        <p:nvSpPr>
          <p:cNvPr id="3" name="Title 2"/>
          <p:cNvSpPr>
            <a:spLocks noGrp="1"/>
          </p:cNvSpPr>
          <p:nvPr>
            <p:ph type="title"/>
          </p:nvPr>
        </p:nvSpPr>
        <p:spPr>
          <a:xfrm>
            <a:off x="274638" y="292082"/>
            <a:ext cx="11375536" cy="1375761"/>
          </a:xfrm>
        </p:spPr>
        <p:txBody>
          <a:bodyPr/>
          <a:lstStyle/>
          <a:p>
            <a:r>
              <a:rPr lang="en-US" dirty="0" smtClean="0">
                <a:solidFill>
                  <a:srgbClr val="0072C6"/>
                </a:solidFill>
              </a:rPr>
              <a:t>Azure Compliance</a:t>
            </a:r>
            <a:r>
              <a:rPr lang="en-US" sz="3200" dirty="0" smtClean="0">
                <a:solidFill>
                  <a:srgbClr val="0072C6"/>
                </a:solidFill>
              </a:rPr>
              <a:t/>
            </a:r>
            <a:br>
              <a:rPr lang="en-US" sz="3200" dirty="0" smtClean="0">
                <a:solidFill>
                  <a:srgbClr val="0072C6"/>
                </a:solidFill>
              </a:rPr>
            </a:br>
            <a:r>
              <a:rPr lang="en-US" sz="3200" dirty="0">
                <a:solidFill>
                  <a:srgbClr val="0072C6"/>
                </a:solidFill>
                <a:ea typeface="Segoe UI" pitchFamily="34" charset="0"/>
                <a:cs typeface="Segoe UI Semibold" panose="020B0702040204020203" pitchFamily="34" charset="0"/>
              </a:rPr>
              <a:t>The largest compliance portfolio in the industry</a:t>
            </a:r>
          </a:p>
        </p:txBody>
      </p:sp>
      <p:grpSp>
        <p:nvGrpSpPr>
          <p:cNvPr id="8" name="Group 7"/>
          <p:cNvGrpSpPr/>
          <p:nvPr/>
        </p:nvGrpSpPr>
        <p:grpSpPr>
          <a:xfrm>
            <a:off x="274639" y="1888903"/>
            <a:ext cx="11299410" cy="4705420"/>
            <a:chOff x="2419305" y="1976585"/>
            <a:chExt cx="9578922" cy="4111003"/>
          </a:xfrm>
        </p:grpSpPr>
        <p:grpSp>
          <p:nvGrpSpPr>
            <p:cNvPr id="2" name="Group 1"/>
            <p:cNvGrpSpPr/>
            <p:nvPr/>
          </p:nvGrpSpPr>
          <p:grpSpPr>
            <a:xfrm>
              <a:off x="2483667" y="3410649"/>
              <a:ext cx="9450199" cy="1174902"/>
              <a:chOff x="2419305" y="3410649"/>
              <a:chExt cx="9450199" cy="1174902"/>
            </a:xfrm>
          </p:grpSpPr>
          <p:pic>
            <p:nvPicPr>
              <p:cNvPr id="265" name="Picture 28"/>
              <p:cNvPicPr>
                <a:picLocks noChangeAspect="1"/>
              </p:cNvPicPr>
              <p:nvPr/>
            </p:nvPicPr>
            <p:blipFill rotWithShape="1">
              <a:blip r:embed="rId7" cstate="print">
                <a:extLst>
                  <a:ext uri="{28A0092B-C50C-407E-A947-70E740481C1C}">
                    <a14:useLocalDpi xmlns:a14="http://schemas.microsoft.com/office/drawing/2010/main" val="0"/>
                  </a:ext>
                </a:extLst>
              </a:blip>
              <a:srcRect l="19912" r="16881" b="43417"/>
              <a:stretch/>
            </p:blipFill>
            <p:spPr>
              <a:xfrm>
                <a:off x="3603650" y="3410649"/>
                <a:ext cx="884331" cy="787789"/>
              </a:xfrm>
              <a:prstGeom prst="rect">
                <a:avLst/>
              </a:prstGeom>
            </p:spPr>
          </p:pic>
          <p:sp>
            <p:nvSpPr>
              <p:cNvPr id="266" name="Rectangle 265"/>
              <p:cNvSpPr/>
              <p:nvPr/>
            </p:nvSpPr>
            <p:spPr>
              <a:xfrm>
                <a:off x="3628234" y="4247470"/>
                <a:ext cx="780585" cy="334552"/>
              </a:xfrm>
              <a:prstGeom prst="rect">
                <a:avLst/>
              </a:prstGeom>
            </p:spPr>
            <p:txBody>
              <a:bodyPr wrap="square">
                <a:spAutoFit/>
              </a:bodyPr>
              <a:lstStyle/>
              <a:p>
                <a:pPr marL="0" marR="0" lvl="0" indent="0" algn="ctr" defTabSz="582327" rtl="0" eaLnBrk="0" fontAlgn="ctr" latinLnBrk="0" hangingPunct="0">
                  <a:lnSpc>
                    <a:spcPct val="90000"/>
                  </a:lnSpc>
                  <a:spcBef>
                    <a:spcPct val="0"/>
                  </a:spcBef>
                  <a:spcAft>
                    <a:spcPct val="0"/>
                  </a:spcAft>
                  <a:buClrTx/>
                  <a:buSzTx/>
                  <a:buFontTx/>
                  <a:buNone/>
                  <a:tabLst/>
                  <a:defRPr/>
                </a:pPr>
                <a:r>
                  <a:rPr kumimoji="0" lang="en-US" sz="1049" b="0" i="0" u="none" strike="noStrike" kern="1200" cap="none" spc="0" normalizeH="0" baseline="0" noProof="0" dirty="0">
                    <a:ln>
                      <a:noFill/>
                    </a:ln>
                    <a:solidFill>
                      <a:srgbClr val="0072C6"/>
                    </a:solidFill>
                    <a:effectLst/>
                    <a:uLnTx/>
                    <a:uFillTx/>
                    <a:latin typeface="Segoe UI" panose="020B0502040204020203" pitchFamily="34" charset="0"/>
                    <a:ea typeface="MS PGothic" panose="020B0600070205080204" pitchFamily="34" charset="-128"/>
                    <a:cs typeface="+mn-cs"/>
                  </a:rPr>
                  <a:t>HIPAA / HITECH</a:t>
                </a:r>
              </a:p>
            </p:txBody>
          </p:sp>
          <p:sp>
            <p:nvSpPr>
              <p:cNvPr id="267" name="Rectangle 266"/>
              <p:cNvSpPr/>
              <p:nvPr/>
            </p:nvSpPr>
            <p:spPr>
              <a:xfrm>
                <a:off x="2419305" y="4247470"/>
                <a:ext cx="968575" cy="338081"/>
              </a:xfrm>
              <a:prstGeom prst="rect">
                <a:avLst/>
              </a:prstGeom>
            </p:spPr>
            <p:txBody>
              <a:bodyPr wrap="square">
                <a:spAutoFit/>
              </a:bodyPr>
              <a:lstStyle/>
              <a:p>
                <a:pPr marL="0" marR="0" lvl="0" indent="0" algn="ctr" defTabSz="582327" rtl="0" eaLnBrk="0" fontAlgn="ctr" latinLnBrk="0" hangingPunct="0">
                  <a:lnSpc>
                    <a:spcPct val="90000"/>
                  </a:lnSpc>
                  <a:spcBef>
                    <a:spcPct val="0"/>
                  </a:spcBef>
                  <a:spcAft>
                    <a:spcPct val="0"/>
                  </a:spcAft>
                  <a:buClrTx/>
                  <a:buSzTx/>
                  <a:buFontTx/>
                  <a:buNone/>
                  <a:tabLst/>
                  <a:defRPr/>
                </a:pPr>
                <a:r>
                  <a:rPr kumimoji="0" lang="en-US" sz="1049" b="0" i="0" u="none" strike="noStrike" kern="1200" cap="none" spc="0" normalizeH="0" baseline="0" noProof="0" dirty="0" err="1">
                    <a:ln>
                      <a:noFill/>
                    </a:ln>
                    <a:solidFill>
                      <a:srgbClr val="0072C6"/>
                    </a:solidFill>
                    <a:effectLst/>
                    <a:uLnTx/>
                    <a:uFillTx/>
                    <a:latin typeface="Segoe UI" panose="020B0502040204020203" pitchFamily="34" charset="0"/>
                    <a:ea typeface="MS PGothic" panose="020B0600070205080204" pitchFamily="34" charset="-128"/>
                    <a:cs typeface="+mn-cs"/>
                  </a:rPr>
                  <a:t>FedRAMP</a:t>
                </a:r>
                <a:r>
                  <a:rPr kumimoji="0" lang="en-US" sz="1049" b="0" i="0" u="none" strike="noStrike" kern="1200" cap="none" spc="0" normalizeH="0" baseline="0" noProof="0" dirty="0">
                    <a:ln>
                      <a:noFill/>
                    </a:ln>
                    <a:solidFill>
                      <a:srgbClr val="0072C6"/>
                    </a:solidFill>
                    <a:effectLst/>
                    <a:uLnTx/>
                    <a:uFillTx/>
                    <a:latin typeface="Segoe UI" panose="020B0502040204020203" pitchFamily="34" charset="0"/>
                    <a:ea typeface="MS PGothic" panose="020B0600070205080204" pitchFamily="34" charset="-128"/>
                    <a:cs typeface="+mn-cs"/>
                  </a:rPr>
                  <a:t> JAB P-ATO</a:t>
                </a:r>
              </a:p>
            </p:txBody>
          </p:sp>
          <p:pic>
            <p:nvPicPr>
              <p:cNvPr id="268"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40144" y="3487404"/>
                <a:ext cx="640687" cy="634280"/>
              </a:xfrm>
              <a:prstGeom prst="rect">
                <a:avLst/>
              </a:prstGeom>
            </p:spPr>
          </p:pic>
          <p:sp>
            <p:nvSpPr>
              <p:cNvPr id="269" name="Rectangle 268"/>
              <p:cNvSpPr/>
              <p:nvPr/>
            </p:nvSpPr>
            <p:spPr>
              <a:xfrm>
                <a:off x="4718752" y="4247470"/>
                <a:ext cx="689246" cy="211140"/>
              </a:xfrm>
              <a:prstGeom prst="rect">
                <a:avLst/>
              </a:prstGeom>
            </p:spPr>
            <p:txBody>
              <a:bodyPr wrap="none">
                <a:spAutoFit/>
              </a:bodyPr>
              <a:lstStyle/>
              <a:p>
                <a:pPr marL="0" marR="0" lvl="0" indent="0" algn="ctr" defTabSz="582327" rtl="0" eaLnBrk="0" fontAlgn="ctr" latinLnBrk="0" hangingPunct="0">
                  <a:lnSpc>
                    <a:spcPct val="90000"/>
                  </a:lnSpc>
                  <a:spcBef>
                    <a:spcPct val="0"/>
                  </a:spcBef>
                  <a:spcAft>
                    <a:spcPct val="0"/>
                  </a:spcAft>
                  <a:buClrTx/>
                  <a:buSzTx/>
                  <a:buFontTx/>
                  <a:buNone/>
                  <a:tabLst/>
                  <a:defRPr/>
                </a:pPr>
                <a:r>
                  <a:rPr kumimoji="0" lang="en-US" sz="1049" b="0" i="0" u="none" strike="noStrike" kern="1200" cap="none" spc="0" normalizeH="0" baseline="0" noProof="0" dirty="0">
                    <a:ln>
                      <a:noFill/>
                    </a:ln>
                    <a:solidFill>
                      <a:srgbClr val="0072C6"/>
                    </a:solidFill>
                    <a:effectLst/>
                    <a:uLnTx/>
                    <a:uFillTx/>
                    <a:latin typeface="Segoe UI" panose="020B0502040204020203" pitchFamily="34" charset="0"/>
                    <a:ea typeface="MS PGothic" panose="020B0600070205080204" pitchFamily="34" charset="-128"/>
                    <a:cs typeface="+mn-cs"/>
                  </a:rPr>
                  <a:t>FIPS 140-2</a:t>
                </a:r>
              </a:p>
            </p:txBody>
          </p:sp>
          <p:pic>
            <p:nvPicPr>
              <p:cNvPr id="270" name="Picture 26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68241" y="3645187"/>
                <a:ext cx="790194" cy="318713"/>
              </a:xfrm>
              <a:prstGeom prst="rect">
                <a:avLst/>
              </a:prstGeom>
            </p:spPr>
          </p:pic>
          <p:sp>
            <p:nvSpPr>
              <p:cNvPr id="271" name="Rectangle 270"/>
              <p:cNvSpPr/>
              <p:nvPr/>
            </p:nvSpPr>
            <p:spPr>
              <a:xfrm>
                <a:off x="6706277" y="4247470"/>
                <a:ext cx="756953" cy="207610"/>
              </a:xfrm>
              <a:prstGeom prst="rect">
                <a:avLst/>
              </a:prstGeom>
            </p:spPr>
            <p:txBody>
              <a:bodyPr wrap="square">
                <a:spAutoFit/>
              </a:bodyPr>
              <a:lstStyle/>
              <a:p>
                <a:pPr marL="0" marR="0" lvl="0" indent="0" algn="ctr" defTabSz="582327" rtl="0" eaLnBrk="0" fontAlgn="ctr" latinLnBrk="0" hangingPunct="0">
                  <a:lnSpc>
                    <a:spcPct val="90000"/>
                  </a:lnSpc>
                  <a:spcBef>
                    <a:spcPct val="0"/>
                  </a:spcBef>
                  <a:spcAft>
                    <a:spcPct val="0"/>
                  </a:spcAft>
                  <a:buClrTx/>
                  <a:buSzTx/>
                  <a:buFontTx/>
                  <a:buNone/>
                  <a:tabLst/>
                  <a:defRPr/>
                </a:pPr>
                <a:r>
                  <a:rPr kumimoji="0" lang="en-US" sz="1049" b="0" i="0" u="none" strike="noStrike" kern="1200" cap="none" spc="0" normalizeH="0" baseline="0" noProof="0" dirty="0">
                    <a:ln>
                      <a:noFill/>
                    </a:ln>
                    <a:solidFill>
                      <a:srgbClr val="0072C6"/>
                    </a:solidFill>
                    <a:effectLst/>
                    <a:uLnTx/>
                    <a:uFillTx/>
                    <a:latin typeface="Segoe UI" panose="020B0502040204020203" pitchFamily="34" charset="0"/>
                    <a:ea typeface="MS PGothic" panose="020B0600070205080204" pitchFamily="34" charset="-128"/>
                    <a:cs typeface="+mn-cs"/>
                  </a:rPr>
                  <a:t>FERPA</a:t>
                </a:r>
              </a:p>
            </p:txBody>
          </p:sp>
          <p:pic>
            <p:nvPicPr>
              <p:cNvPr id="272" name="Picture 27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73637" y="3496926"/>
                <a:ext cx="615235" cy="615235"/>
              </a:xfrm>
              <a:prstGeom prst="rect">
                <a:avLst/>
              </a:prstGeom>
            </p:spPr>
          </p:pic>
          <p:pic>
            <p:nvPicPr>
              <p:cNvPr id="273" name="Picture 27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47445" y="3496926"/>
                <a:ext cx="615237" cy="615235"/>
              </a:xfrm>
              <a:prstGeom prst="rect">
                <a:avLst/>
              </a:prstGeom>
            </p:spPr>
          </p:pic>
          <p:sp>
            <p:nvSpPr>
              <p:cNvPr id="274" name="Rectangle 273"/>
              <p:cNvSpPr/>
              <p:nvPr/>
            </p:nvSpPr>
            <p:spPr>
              <a:xfrm>
                <a:off x="7566325" y="4247470"/>
                <a:ext cx="780295" cy="207610"/>
              </a:xfrm>
              <a:prstGeom prst="rect">
                <a:avLst/>
              </a:prstGeom>
            </p:spPr>
            <p:txBody>
              <a:bodyPr wrap="none">
                <a:spAutoFit/>
              </a:bodyPr>
              <a:lstStyle/>
              <a:p>
                <a:pPr marL="0" marR="0" lvl="0" indent="0" algn="ctr" defTabSz="582327" rtl="0" eaLnBrk="0" fontAlgn="ctr" latinLnBrk="0" hangingPunct="0">
                  <a:lnSpc>
                    <a:spcPct val="90000"/>
                  </a:lnSpc>
                  <a:spcBef>
                    <a:spcPct val="0"/>
                  </a:spcBef>
                  <a:spcAft>
                    <a:spcPct val="0"/>
                  </a:spcAft>
                  <a:buClrTx/>
                  <a:buSzTx/>
                  <a:buFontTx/>
                  <a:buNone/>
                  <a:tabLst/>
                  <a:defRPr/>
                </a:pPr>
                <a:r>
                  <a:rPr kumimoji="0" lang="en-US" sz="1049" b="0" i="0" u="none" strike="noStrike" kern="1200" cap="none" spc="0" normalizeH="0" baseline="0" noProof="0" dirty="0">
                    <a:ln>
                      <a:noFill/>
                    </a:ln>
                    <a:solidFill>
                      <a:srgbClr val="0072C6"/>
                    </a:solidFill>
                    <a:effectLst/>
                    <a:uLnTx/>
                    <a:uFillTx/>
                    <a:latin typeface="Segoe UI" panose="020B0502040204020203" pitchFamily="34" charset="0"/>
                    <a:ea typeface="MS PGothic" panose="020B0600070205080204" pitchFamily="34" charset="-128"/>
                    <a:cs typeface="+mn-cs"/>
                  </a:rPr>
                  <a:t>DISA Level 2</a:t>
                </a:r>
              </a:p>
            </p:txBody>
          </p:sp>
          <p:pic>
            <p:nvPicPr>
              <p:cNvPr id="275" name="Picture 2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62249" y="3482038"/>
                <a:ext cx="645011" cy="645011"/>
              </a:xfrm>
              <a:prstGeom prst="rect">
                <a:avLst/>
              </a:prstGeom>
            </p:spPr>
          </p:pic>
          <p:pic>
            <p:nvPicPr>
              <p:cNvPr id="276" name="Picture 275" descr="http://1.bp.blogspot.com/-zsub2Ach6i8/T3qyuPps54I/AAAAAAAAAVY/2DAjv_gntto/s1600/irs-logo.jpeg.png"/>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97019" y="3484228"/>
                <a:ext cx="640631" cy="640631"/>
              </a:xfrm>
              <a:prstGeom prst="rect">
                <a:avLst/>
              </a:prstGeom>
              <a:noFill/>
              <a:ln>
                <a:noFill/>
              </a:ln>
            </p:spPr>
          </p:pic>
          <p:pic>
            <p:nvPicPr>
              <p:cNvPr id="277" name="Picture 276"/>
              <p:cNvPicPr>
                <a:picLocks noChangeAspect="1"/>
              </p:cNvPicPr>
              <p:nvPr/>
            </p:nvPicPr>
            <p:blipFill rotWithShape="1">
              <a:blip r:embed="rId14" cstate="print">
                <a:extLst>
                  <a:ext uri="{28A0092B-C50C-407E-A947-70E740481C1C}">
                    <a14:useLocalDpi xmlns:a14="http://schemas.microsoft.com/office/drawing/2010/main" val="0"/>
                  </a:ext>
                </a:extLst>
              </a:blip>
              <a:srcRect l="2855" t="2105" r="5136" b="14296"/>
              <a:stretch/>
            </p:blipFill>
            <p:spPr>
              <a:xfrm>
                <a:off x="2452036" y="3518761"/>
                <a:ext cx="919863" cy="571565"/>
              </a:xfrm>
              <a:prstGeom prst="rect">
                <a:avLst/>
              </a:prstGeom>
            </p:spPr>
          </p:pic>
          <p:pic>
            <p:nvPicPr>
              <p:cNvPr id="278" name="Picture 27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49327" y="3480620"/>
                <a:ext cx="664994" cy="647848"/>
              </a:xfrm>
              <a:prstGeom prst="rect">
                <a:avLst/>
              </a:prstGeom>
            </p:spPr>
          </p:pic>
          <p:sp>
            <p:nvSpPr>
              <p:cNvPr id="279" name="Rectangle 278"/>
              <p:cNvSpPr/>
              <p:nvPr/>
            </p:nvSpPr>
            <p:spPr>
              <a:xfrm>
                <a:off x="10224972" y="4247470"/>
                <a:ext cx="713707" cy="207610"/>
              </a:xfrm>
              <a:prstGeom prst="rect">
                <a:avLst/>
              </a:prstGeom>
            </p:spPr>
            <p:txBody>
              <a:bodyPr wrap="none">
                <a:spAutoFit/>
              </a:bodyPr>
              <a:lstStyle/>
              <a:p>
                <a:pPr marL="0" marR="0" lvl="0" indent="0" algn="ctr" defTabSz="582327" rtl="0" eaLnBrk="0" fontAlgn="ctr" latinLnBrk="0" hangingPunct="0">
                  <a:lnSpc>
                    <a:spcPct val="90000"/>
                  </a:lnSpc>
                  <a:spcBef>
                    <a:spcPct val="0"/>
                  </a:spcBef>
                  <a:spcAft>
                    <a:spcPct val="0"/>
                  </a:spcAft>
                  <a:buClrTx/>
                  <a:buSzTx/>
                  <a:buFontTx/>
                  <a:buNone/>
                  <a:tabLst/>
                  <a:defRPr/>
                </a:pPr>
                <a:r>
                  <a:rPr kumimoji="0" lang="en-US" sz="1049" b="0" i="0" u="none" strike="noStrike" kern="1200" cap="none" spc="0" normalizeH="0" baseline="0" noProof="0" dirty="0">
                    <a:ln>
                      <a:noFill/>
                    </a:ln>
                    <a:solidFill>
                      <a:srgbClr val="0072C6"/>
                    </a:solidFill>
                    <a:effectLst/>
                    <a:uLnTx/>
                    <a:uFillTx/>
                    <a:latin typeface="Segoe UI" panose="020B0502040204020203" pitchFamily="34" charset="0"/>
                    <a:ea typeface="MS PGothic" panose="020B0600070205080204" pitchFamily="34" charset="-128"/>
                    <a:cs typeface="+mn-cs"/>
                  </a:rPr>
                  <a:t>ITAR-ready</a:t>
                </a:r>
              </a:p>
            </p:txBody>
          </p:sp>
          <p:sp>
            <p:nvSpPr>
              <p:cNvPr id="280" name="Rectangle 279"/>
              <p:cNvSpPr/>
              <p:nvPr/>
            </p:nvSpPr>
            <p:spPr>
              <a:xfrm>
                <a:off x="8673590" y="4247470"/>
                <a:ext cx="359027" cy="207610"/>
              </a:xfrm>
              <a:prstGeom prst="rect">
                <a:avLst/>
              </a:prstGeom>
            </p:spPr>
            <p:txBody>
              <a:bodyPr wrap="none">
                <a:spAutoFit/>
              </a:bodyPr>
              <a:lstStyle/>
              <a:p>
                <a:pPr marL="0" marR="0" lvl="0" indent="0" algn="ctr" defTabSz="582327" rtl="0" eaLnBrk="0" fontAlgn="ctr" latinLnBrk="0" hangingPunct="0">
                  <a:lnSpc>
                    <a:spcPct val="90000"/>
                  </a:lnSpc>
                  <a:spcBef>
                    <a:spcPct val="0"/>
                  </a:spcBef>
                  <a:spcAft>
                    <a:spcPct val="0"/>
                  </a:spcAft>
                  <a:buClrTx/>
                  <a:buSzTx/>
                  <a:buFontTx/>
                  <a:buNone/>
                  <a:tabLst/>
                  <a:defRPr/>
                </a:pPr>
                <a:r>
                  <a:rPr kumimoji="0" lang="en-US" sz="1049" b="0" i="0" u="none" strike="noStrike" kern="1200" cap="none" spc="0" normalizeH="0" baseline="0" noProof="0" dirty="0">
                    <a:ln>
                      <a:noFill/>
                    </a:ln>
                    <a:solidFill>
                      <a:srgbClr val="0072C6"/>
                    </a:solidFill>
                    <a:effectLst/>
                    <a:uLnTx/>
                    <a:uFillTx/>
                    <a:latin typeface="Segoe UI" panose="020B0502040204020203" pitchFamily="34" charset="0"/>
                    <a:ea typeface="MS PGothic" panose="020B0600070205080204" pitchFamily="34" charset="-128"/>
                    <a:cs typeface="+mn-cs"/>
                  </a:rPr>
                  <a:t>CJIS</a:t>
                </a:r>
              </a:p>
            </p:txBody>
          </p:sp>
          <p:sp>
            <p:nvSpPr>
              <p:cNvPr id="281" name="Rectangle 280"/>
              <p:cNvSpPr/>
              <p:nvPr/>
            </p:nvSpPr>
            <p:spPr>
              <a:xfrm>
                <a:off x="5911061" y="4247470"/>
                <a:ext cx="509869" cy="334552"/>
              </a:xfrm>
              <a:prstGeom prst="rect">
                <a:avLst/>
              </a:prstGeom>
            </p:spPr>
            <p:txBody>
              <a:bodyPr wrap="none">
                <a:spAutoFit/>
              </a:bodyPr>
              <a:lstStyle/>
              <a:p>
                <a:pPr marL="0" marR="0" lvl="0" indent="0" algn="ctr" defTabSz="582327" rtl="0" eaLnBrk="0" fontAlgn="ctr" latinLnBrk="0" hangingPunct="0">
                  <a:lnSpc>
                    <a:spcPct val="90000"/>
                  </a:lnSpc>
                  <a:spcBef>
                    <a:spcPct val="0"/>
                  </a:spcBef>
                  <a:spcAft>
                    <a:spcPct val="0"/>
                  </a:spcAft>
                  <a:buClrTx/>
                  <a:buSzTx/>
                  <a:buFontTx/>
                  <a:buNone/>
                  <a:tabLst/>
                  <a:defRPr/>
                </a:pPr>
                <a:r>
                  <a:rPr kumimoji="0" lang="en-US" sz="1049" b="0" i="0" u="none" strike="noStrike" kern="1200" cap="none" spc="0" normalizeH="0" baseline="0" noProof="0" dirty="0">
                    <a:ln>
                      <a:noFill/>
                    </a:ln>
                    <a:solidFill>
                      <a:srgbClr val="0072C6"/>
                    </a:solidFill>
                    <a:effectLst/>
                    <a:uLnTx/>
                    <a:uFillTx/>
                    <a:latin typeface="Segoe UI" panose="020B0502040204020203" pitchFamily="34" charset="0"/>
                    <a:ea typeface="MS PGothic" panose="020B0600070205080204" pitchFamily="34" charset="-128"/>
                    <a:cs typeface="+mn-cs"/>
                  </a:rPr>
                  <a:t>21 CFR</a:t>
                </a:r>
              </a:p>
              <a:p>
                <a:pPr marL="0" marR="0" lvl="0" indent="0" algn="ctr" defTabSz="582327" rtl="0" eaLnBrk="0" fontAlgn="ctr" latinLnBrk="0" hangingPunct="0">
                  <a:lnSpc>
                    <a:spcPct val="90000"/>
                  </a:lnSpc>
                  <a:spcBef>
                    <a:spcPct val="0"/>
                  </a:spcBef>
                  <a:spcAft>
                    <a:spcPct val="0"/>
                  </a:spcAft>
                  <a:buClrTx/>
                  <a:buSzTx/>
                  <a:buFontTx/>
                  <a:buNone/>
                  <a:tabLst/>
                  <a:defRPr/>
                </a:pPr>
                <a:r>
                  <a:rPr kumimoji="0" lang="en-US" sz="1049" b="0" i="0" u="none" strike="noStrike" kern="1200" cap="none" spc="0" normalizeH="0" baseline="0" noProof="0" dirty="0">
                    <a:ln>
                      <a:noFill/>
                    </a:ln>
                    <a:solidFill>
                      <a:srgbClr val="0072C6"/>
                    </a:solidFill>
                    <a:effectLst/>
                    <a:uLnTx/>
                    <a:uFillTx/>
                    <a:latin typeface="Segoe UI" panose="020B0502040204020203" pitchFamily="34" charset="0"/>
                    <a:ea typeface="MS PGothic" panose="020B0600070205080204" pitchFamily="34" charset="-128"/>
                    <a:cs typeface="+mn-cs"/>
                  </a:rPr>
                  <a:t>Part 11</a:t>
                </a:r>
              </a:p>
            </p:txBody>
          </p:sp>
          <p:sp>
            <p:nvSpPr>
              <p:cNvPr id="282" name="Rectangle 281"/>
              <p:cNvSpPr/>
              <p:nvPr/>
            </p:nvSpPr>
            <p:spPr>
              <a:xfrm>
                <a:off x="9421635" y="4247470"/>
                <a:ext cx="591404" cy="207610"/>
              </a:xfrm>
              <a:prstGeom prst="rect">
                <a:avLst/>
              </a:prstGeom>
            </p:spPr>
            <p:txBody>
              <a:bodyPr wrap="none">
                <a:spAutoFit/>
              </a:bodyPr>
              <a:lstStyle/>
              <a:p>
                <a:pPr marL="0" marR="0" lvl="0" indent="0" algn="ctr" defTabSz="582327" rtl="0" eaLnBrk="0" fontAlgn="ctr" latinLnBrk="0" hangingPunct="0">
                  <a:lnSpc>
                    <a:spcPct val="90000"/>
                  </a:lnSpc>
                  <a:spcBef>
                    <a:spcPct val="0"/>
                  </a:spcBef>
                  <a:spcAft>
                    <a:spcPct val="0"/>
                  </a:spcAft>
                  <a:buClrTx/>
                  <a:buSzTx/>
                  <a:buFontTx/>
                  <a:buNone/>
                  <a:tabLst/>
                  <a:defRPr/>
                </a:pPr>
                <a:r>
                  <a:rPr kumimoji="0" lang="en-US" sz="1049" b="0" i="0" u="none" strike="noStrike" kern="1200" cap="none" spc="0" normalizeH="0" baseline="0" noProof="0" dirty="0">
                    <a:ln>
                      <a:noFill/>
                    </a:ln>
                    <a:solidFill>
                      <a:srgbClr val="0072C6"/>
                    </a:solidFill>
                    <a:effectLst/>
                    <a:uLnTx/>
                    <a:uFillTx/>
                    <a:latin typeface="Segoe UI" panose="020B0502040204020203" pitchFamily="34" charset="0"/>
                    <a:ea typeface="MS PGothic" panose="020B0600070205080204" pitchFamily="34" charset="-128"/>
                    <a:cs typeface="+mn-cs"/>
                  </a:rPr>
                  <a:t>IRS 1075</a:t>
                </a:r>
              </a:p>
            </p:txBody>
          </p:sp>
          <p:pic>
            <p:nvPicPr>
              <p:cNvPr id="283" name="Picture 6" descr="image00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23528" y="3452623"/>
                <a:ext cx="703841" cy="70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 name="Rectangle 283"/>
              <p:cNvSpPr/>
              <p:nvPr/>
            </p:nvSpPr>
            <p:spPr>
              <a:xfrm>
                <a:off x="11081392" y="4247470"/>
                <a:ext cx="788112" cy="334552"/>
              </a:xfrm>
              <a:prstGeom prst="rect">
                <a:avLst/>
              </a:prstGeom>
            </p:spPr>
            <p:txBody>
              <a:bodyPr wrap="square">
                <a:spAutoFit/>
              </a:bodyPr>
              <a:lstStyle/>
              <a:p>
                <a:pPr marL="0" marR="0" lvl="0" indent="0" algn="ctr" defTabSz="582327" rtl="0" eaLnBrk="0" fontAlgn="ctr" latinLnBrk="0" hangingPunct="0">
                  <a:lnSpc>
                    <a:spcPct val="90000"/>
                  </a:lnSpc>
                  <a:spcBef>
                    <a:spcPct val="0"/>
                  </a:spcBef>
                  <a:spcAft>
                    <a:spcPct val="0"/>
                  </a:spcAft>
                  <a:buClrTx/>
                  <a:buSzTx/>
                  <a:buFontTx/>
                  <a:buNone/>
                  <a:tabLst/>
                  <a:defRPr/>
                </a:pPr>
                <a:r>
                  <a:rPr kumimoji="0" lang="en-US" sz="1049" b="0" i="0" u="none" strike="noStrike" kern="1200" cap="none" spc="0" normalizeH="0" baseline="0" noProof="0" dirty="0">
                    <a:ln>
                      <a:noFill/>
                    </a:ln>
                    <a:solidFill>
                      <a:srgbClr val="0072C6"/>
                    </a:solidFill>
                    <a:effectLst/>
                    <a:uLnTx/>
                    <a:uFillTx/>
                    <a:latin typeface="Segoe UI" panose="020B0502040204020203" pitchFamily="34" charset="0"/>
                    <a:ea typeface="MS PGothic" panose="020B0600070205080204" pitchFamily="34" charset="-128"/>
                    <a:cs typeface="+mn-cs"/>
                  </a:rPr>
                  <a:t>Section 508 VPAT</a:t>
                </a:r>
              </a:p>
            </p:txBody>
          </p:sp>
        </p:grpSp>
        <p:grpSp>
          <p:nvGrpSpPr>
            <p:cNvPr id="67" name="Group 66"/>
            <p:cNvGrpSpPr/>
            <p:nvPr/>
          </p:nvGrpSpPr>
          <p:grpSpPr>
            <a:xfrm>
              <a:off x="2731445" y="1976585"/>
              <a:ext cx="8954642" cy="1085679"/>
              <a:chOff x="2519321" y="1938043"/>
              <a:chExt cx="8954642" cy="1085679"/>
            </a:xfrm>
          </p:grpSpPr>
          <p:pic>
            <p:nvPicPr>
              <p:cNvPr id="68" name="Picture 14" descr="http://www.theauditpeople.com/sites/default/files/pictures/iso-logo.png"/>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51599" y="1938043"/>
                <a:ext cx="807886" cy="61040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p:cNvPicPr>
                <a:picLocks noChangeAspect="1"/>
              </p:cNvPicPr>
              <p:nvPr/>
            </p:nvPicPr>
            <p:blipFill>
              <a:blip r:embed="rId18"/>
              <a:stretch>
                <a:fillRect/>
              </a:stretch>
            </p:blipFill>
            <p:spPr>
              <a:xfrm>
                <a:off x="4687686" y="1938043"/>
                <a:ext cx="666748" cy="610402"/>
              </a:xfrm>
              <a:prstGeom prst="rect">
                <a:avLst/>
              </a:prstGeom>
            </p:spPr>
          </p:pic>
          <p:pic>
            <p:nvPicPr>
              <p:cNvPr id="70" name="Picture 69"/>
              <p:cNvPicPr>
                <a:picLocks noChangeAspect="1"/>
              </p:cNvPicPr>
              <p:nvPr/>
            </p:nvPicPr>
            <p:blipFill>
              <a:blip r:embed="rId19"/>
              <a:stretch>
                <a:fillRect/>
              </a:stretch>
            </p:blipFill>
            <p:spPr>
              <a:xfrm>
                <a:off x="2519321" y="1938043"/>
                <a:ext cx="609112" cy="610402"/>
              </a:xfrm>
              <a:prstGeom prst="rect">
                <a:avLst/>
              </a:prstGeom>
            </p:spPr>
          </p:pic>
          <p:pic>
            <p:nvPicPr>
              <p:cNvPr id="71" name="Picture 70"/>
              <p:cNvPicPr>
                <a:picLocks noChangeAspect="1"/>
              </p:cNvPicPr>
              <p:nvPr/>
            </p:nvPicPr>
            <p:blipFill>
              <a:blip r:embed="rId18"/>
              <a:stretch>
                <a:fillRect/>
              </a:stretch>
            </p:blipFill>
            <p:spPr>
              <a:xfrm>
                <a:off x="3593041" y="1938043"/>
                <a:ext cx="666748" cy="610402"/>
              </a:xfrm>
              <a:prstGeom prst="rect">
                <a:avLst/>
              </a:prstGeom>
            </p:spPr>
          </p:pic>
          <p:pic>
            <p:nvPicPr>
              <p:cNvPr id="72" name="Picture 71"/>
              <p:cNvPicPr>
                <a:picLocks noChangeAspect="1"/>
              </p:cNvPicPr>
              <p:nvPr/>
            </p:nvPicPr>
            <p:blipFill>
              <a:blip r:embed="rId20"/>
              <a:stretch>
                <a:fillRect/>
              </a:stretch>
            </p:blipFill>
            <p:spPr>
              <a:xfrm>
                <a:off x="5700028" y="2009248"/>
                <a:ext cx="735635" cy="467992"/>
              </a:xfrm>
              <a:prstGeom prst="rect">
                <a:avLst/>
              </a:prstGeom>
            </p:spPr>
          </p:pic>
          <p:pic>
            <p:nvPicPr>
              <p:cNvPr id="73" name="Picture 72"/>
              <p:cNvPicPr>
                <a:picLocks noChangeAspect="1"/>
              </p:cNvPicPr>
              <p:nvPr/>
            </p:nvPicPr>
            <p:blipFill>
              <a:blip r:embed="rId21"/>
              <a:stretch>
                <a:fillRect/>
              </a:stretch>
            </p:blipFill>
            <p:spPr>
              <a:xfrm>
                <a:off x="6821462" y="2071754"/>
                <a:ext cx="894482" cy="342981"/>
              </a:xfrm>
              <a:prstGeom prst="rect">
                <a:avLst/>
              </a:prstGeom>
            </p:spPr>
          </p:pic>
          <p:pic>
            <p:nvPicPr>
              <p:cNvPr id="74" name="Picture 7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245039" y="1938043"/>
                <a:ext cx="610402" cy="610402"/>
              </a:xfrm>
              <a:prstGeom prst="rect">
                <a:avLst/>
              </a:prstGeom>
            </p:spPr>
          </p:pic>
          <p:sp>
            <p:nvSpPr>
              <p:cNvPr id="75" name="Rectangle 74"/>
              <p:cNvSpPr/>
              <p:nvPr/>
            </p:nvSpPr>
            <p:spPr>
              <a:xfrm>
                <a:off x="2536491" y="2721995"/>
                <a:ext cx="567309" cy="150863"/>
              </a:xfrm>
              <a:prstGeom prst="rect">
                <a:avLst/>
              </a:prstGeom>
            </p:spPr>
            <p:txBody>
              <a:bodyPr wrap="none" lIns="0" tIns="0" rIns="0" bIns="0">
                <a:noAutofit/>
              </a:bodyPr>
              <a:lstStyle/>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0072C6"/>
                    </a:solidFill>
                    <a:effectLst/>
                    <a:uLnTx/>
                    <a:uFillTx/>
                    <a:latin typeface="Segoe UI"/>
                    <a:ea typeface="+mn-ea"/>
                    <a:cs typeface="+mn-cs"/>
                  </a:rPr>
                  <a:t>ISO 27001</a:t>
                </a:r>
              </a:p>
            </p:txBody>
          </p:sp>
          <p:sp>
            <p:nvSpPr>
              <p:cNvPr id="76" name="Rectangle 75"/>
              <p:cNvSpPr/>
              <p:nvPr/>
            </p:nvSpPr>
            <p:spPr>
              <a:xfrm>
                <a:off x="5713531" y="2721995"/>
                <a:ext cx="858035" cy="150863"/>
              </a:xfrm>
              <a:prstGeom prst="rect">
                <a:avLst/>
              </a:prstGeom>
            </p:spPr>
            <p:txBody>
              <a:bodyPr wrap="none" lIns="0" tIns="0" rIns="0" bIns="0">
                <a:noAutofit/>
              </a:bodyPr>
              <a:lstStyle/>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0072C6"/>
                    </a:solidFill>
                    <a:effectLst/>
                    <a:uLnTx/>
                    <a:uFillTx/>
                    <a:latin typeface="Segoe UI"/>
                    <a:ea typeface="+mn-ea"/>
                    <a:cs typeface="+mn-cs"/>
                  </a:rPr>
                  <a:t>PCI DSS Level 1</a:t>
                </a:r>
              </a:p>
            </p:txBody>
          </p:sp>
          <p:sp>
            <p:nvSpPr>
              <p:cNvPr id="77" name="Rectangle 76"/>
              <p:cNvSpPr/>
              <p:nvPr/>
            </p:nvSpPr>
            <p:spPr>
              <a:xfrm>
                <a:off x="3565527" y="2721995"/>
                <a:ext cx="746459" cy="150863"/>
              </a:xfrm>
              <a:prstGeom prst="rect">
                <a:avLst/>
              </a:prstGeom>
            </p:spPr>
            <p:txBody>
              <a:bodyPr wrap="none" lIns="0" tIns="0" rIns="0" bIns="0">
                <a:noAutofit/>
              </a:bodyPr>
              <a:lstStyle/>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0072C6"/>
                    </a:solidFill>
                    <a:effectLst/>
                    <a:uLnTx/>
                    <a:uFillTx/>
                    <a:latin typeface="Segoe UI"/>
                    <a:ea typeface="+mn-ea"/>
                    <a:cs typeface="+mn-cs"/>
                  </a:rPr>
                  <a:t>SOC 1 Type 2</a:t>
                </a:r>
              </a:p>
            </p:txBody>
          </p:sp>
          <p:sp>
            <p:nvSpPr>
              <p:cNvPr id="78" name="Rectangle 77"/>
              <p:cNvSpPr/>
              <p:nvPr/>
            </p:nvSpPr>
            <p:spPr>
              <a:xfrm>
                <a:off x="4657408" y="2721995"/>
                <a:ext cx="746459" cy="150863"/>
              </a:xfrm>
              <a:prstGeom prst="rect">
                <a:avLst/>
              </a:prstGeom>
            </p:spPr>
            <p:txBody>
              <a:bodyPr wrap="none" lIns="0" tIns="0" rIns="0" bIns="0">
                <a:noAutofit/>
              </a:bodyPr>
              <a:lstStyle/>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0072C6"/>
                    </a:solidFill>
                    <a:effectLst/>
                    <a:uLnTx/>
                    <a:uFillTx/>
                    <a:latin typeface="Segoe UI"/>
                    <a:ea typeface="+mn-ea"/>
                    <a:cs typeface="+mn-cs"/>
                  </a:rPr>
                  <a:t>SOC 2 Type 2</a:t>
                </a:r>
              </a:p>
            </p:txBody>
          </p:sp>
          <p:sp>
            <p:nvSpPr>
              <p:cNvPr id="79" name="Rectangle 78"/>
              <p:cNvSpPr/>
              <p:nvPr/>
            </p:nvSpPr>
            <p:spPr>
              <a:xfrm>
                <a:off x="8072065" y="2721995"/>
                <a:ext cx="567308" cy="150863"/>
              </a:xfrm>
              <a:prstGeom prst="rect">
                <a:avLst/>
              </a:prstGeom>
            </p:spPr>
            <p:txBody>
              <a:bodyPr wrap="none" lIns="0" tIns="0" rIns="0" bIns="0">
                <a:noAutofit/>
              </a:bodyPr>
              <a:lstStyle/>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0072C6"/>
                    </a:solidFill>
                    <a:effectLst/>
                    <a:uLnTx/>
                    <a:uFillTx/>
                    <a:latin typeface="Segoe UI"/>
                    <a:ea typeface="+mn-ea"/>
                    <a:cs typeface="+mn-cs"/>
                  </a:rPr>
                  <a:t>ISO 27018</a:t>
                </a:r>
              </a:p>
            </p:txBody>
          </p:sp>
          <p:sp>
            <p:nvSpPr>
              <p:cNvPr id="80" name="Rectangle 79"/>
              <p:cNvSpPr/>
              <p:nvPr/>
            </p:nvSpPr>
            <p:spPr>
              <a:xfrm>
                <a:off x="6854615" y="2721995"/>
                <a:ext cx="828176" cy="301727"/>
              </a:xfrm>
              <a:prstGeom prst="rect">
                <a:avLst/>
              </a:prstGeom>
            </p:spPr>
            <p:txBody>
              <a:bodyPr wrap="none" lIns="0" tIns="0" rIns="0" bIns="0">
                <a:noAutofit/>
              </a:bodyPr>
              <a:lstStyle/>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0072C6"/>
                    </a:solidFill>
                    <a:effectLst/>
                    <a:uLnTx/>
                    <a:uFillTx/>
                    <a:latin typeface="Segoe UI"/>
                    <a:ea typeface="+mn-ea"/>
                    <a:cs typeface="+mn-cs"/>
                  </a:rPr>
                  <a:t>Cloud Controls</a:t>
                </a:r>
                <a:br>
                  <a:rPr kumimoji="0" lang="en-US" sz="1029" b="0" i="0" u="none" strike="noStrike" kern="1200" cap="none" spc="0" normalizeH="0" baseline="0" noProof="0" dirty="0">
                    <a:ln>
                      <a:noFill/>
                    </a:ln>
                    <a:solidFill>
                      <a:srgbClr val="0072C6"/>
                    </a:solidFill>
                    <a:effectLst/>
                    <a:uLnTx/>
                    <a:uFillTx/>
                    <a:latin typeface="Segoe UI"/>
                    <a:ea typeface="+mn-ea"/>
                    <a:cs typeface="+mn-cs"/>
                  </a:rPr>
                </a:br>
                <a:r>
                  <a:rPr kumimoji="0" lang="en-US" sz="1029" b="0" i="0" u="none" strike="noStrike" kern="1200" cap="none" spc="0" normalizeH="0" baseline="0" noProof="0" dirty="0">
                    <a:ln>
                      <a:noFill/>
                    </a:ln>
                    <a:solidFill>
                      <a:srgbClr val="0072C6"/>
                    </a:solidFill>
                    <a:effectLst/>
                    <a:uLnTx/>
                    <a:uFillTx/>
                    <a:latin typeface="Segoe UI"/>
                    <a:ea typeface="+mn-ea"/>
                    <a:cs typeface="+mn-cs"/>
                  </a:rPr>
                  <a:t>Matrix</a:t>
                </a:r>
              </a:p>
            </p:txBody>
          </p:sp>
          <p:sp>
            <p:nvSpPr>
              <p:cNvPr id="81" name="Rectangle 80"/>
              <p:cNvSpPr/>
              <p:nvPr/>
            </p:nvSpPr>
            <p:spPr>
              <a:xfrm>
                <a:off x="8969774" y="2721995"/>
                <a:ext cx="1167619" cy="301727"/>
              </a:xfrm>
              <a:prstGeom prst="rect">
                <a:avLst/>
              </a:prstGeom>
            </p:spPr>
            <p:txBody>
              <a:bodyPr wrap="none" lIns="0" tIns="0" rIns="0" bIns="0">
                <a:noAutofit/>
              </a:bodyPr>
              <a:lstStyle/>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0072C6"/>
                    </a:solidFill>
                    <a:effectLst/>
                    <a:uLnTx/>
                    <a:uFillTx/>
                    <a:latin typeface="Segoe UI"/>
                    <a:ea typeface="+mn-ea"/>
                    <a:cs typeface="+mn-cs"/>
                  </a:rPr>
                  <a:t>Content Delivery and</a:t>
                </a:r>
                <a:br>
                  <a:rPr kumimoji="0" lang="en-US" sz="1029" b="0" i="0" u="none" strike="noStrike" kern="1200" cap="none" spc="0" normalizeH="0" baseline="0" noProof="0" dirty="0">
                    <a:ln>
                      <a:noFill/>
                    </a:ln>
                    <a:solidFill>
                      <a:srgbClr val="0072C6"/>
                    </a:solidFill>
                    <a:effectLst/>
                    <a:uLnTx/>
                    <a:uFillTx/>
                    <a:latin typeface="Segoe UI"/>
                    <a:ea typeface="+mn-ea"/>
                    <a:cs typeface="+mn-cs"/>
                  </a:rPr>
                </a:br>
                <a:r>
                  <a:rPr kumimoji="0" lang="en-US" sz="1029" b="0" i="0" u="none" strike="noStrike" kern="1200" cap="none" spc="0" normalizeH="0" baseline="0" noProof="0" dirty="0">
                    <a:ln>
                      <a:noFill/>
                    </a:ln>
                    <a:solidFill>
                      <a:srgbClr val="0072C6"/>
                    </a:solidFill>
                    <a:effectLst/>
                    <a:uLnTx/>
                    <a:uFillTx/>
                    <a:latin typeface="Segoe UI"/>
                    <a:ea typeface="+mn-ea"/>
                    <a:cs typeface="+mn-cs"/>
                  </a:rPr>
                  <a:t>Security Association</a:t>
                </a:r>
              </a:p>
            </p:txBody>
          </p:sp>
          <p:sp>
            <p:nvSpPr>
              <p:cNvPr id="82" name="Rectangle 81"/>
              <p:cNvSpPr/>
              <p:nvPr/>
            </p:nvSpPr>
            <p:spPr>
              <a:xfrm>
                <a:off x="10306344" y="2721995"/>
                <a:ext cx="1167619" cy="301727"/>
              </a:xfrm>
              <a:prstGeom prst="rect">
                <a:avLst/>
              </a:prstGeom>
            </p:spPr>
            <p:txBody>
              <a:bodyPr wrap="none" lIns="0" tIns="0" rIns="0" bIns="0">
                <a:noAutofit/>
              </a:bodyPr>
              <a:lstStyle/>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smtClean="0">
                    <a:ln>
                      <a:noFill/>
                    </a:ln>
                    <a:solidFill>
                      <a:srgbClr val="0072C6"/>
                    </a:solidFill>
                    <a:effectLst/>
                    <a:uLnTx/>
                    <a:uFillTx/>
                    <a:latin typeface="Segoe UI"/>
                    <a:ea typeface="+mn-ea"/>
                    <a:cs typeface="+mn-cs"/>
                  </a:rPr>
                  <a:t>Shared</a:t>
                </a:r>
              </a:p>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smtClean="0">
                    <a:ln>
                      <a:noFill/>
                    </a:ln>
                    <a:solidFill>
                      <a:srgbClr val="0072C6"/>
                    </a:solidFill>
                    <a:effectLst/>
                    <a:uLnTx/>
                    <a:uFillTx/>
                    <a:latin typeface="Segoe UI"/>
                    <a:ea typeface="+mn-ea"/>
                    <a:cs typeface="+mn-cs"/>
                  </a:rPr>
                  <a:t>Assessments</a:t>
                </a:r>
              </a:p>
            </p:txBody>
          </p:sp>
          <p:pic>
            <p:nvPicPr>
              <p:cNvPr id="83" name="Picture 8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465185" y="2019731"/>
                <a:ext cx="849936" cy="420638"/>
              </a:xfrm>
              <a:prstGeom prst="rect">
                <a:avLst/>
              </a:prstGeom>
            </p:spPr>
          </p:pic>
        </p:grpSp>
        <p:grpSp>
          <p:nvGrpSpPr>
            <p:cNvPr id="134" name="Group 133"/>
            <p:cNvGrpSpPr/>
            <p:nvPr/>
          </p:nvGrpSpPr>
          <p:grpSpPr>
            <a:xfrm>
              <a:off x="2419305" y="4918891"/>
              <a:ext cx="9578922" cy="1168697"/>
              <a:chOff x="2197351" y="4814116"/>
              <a:chExt cx="9578922" cy="1168697"/>
            </a:xfrm>
          </p:grpSpPr>
          <p:sp>
            <p:nvSpPr>
              <p:cNvPr id="135" name="Rectangle 134"/>
              <p:cNvSpPr/>
              <p:nvPr/>
            </p:nvSpPr>
            <p:spPr>
              <a:xfrm>
                <a:off x="2197351" y="5487035"/>
                <a:ext cx="1129567" cy="357408"/>
              </a:xfrm>
              <a:prstGeom prst="rect">
                <a:avLst/>
              </a:prstGeom>
            </p:spPr>
            <p:txBody>
              <a:bodyPr wrap="squar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0072C6"/>
                    </a:solidFill>
                    <a:effectLst/>
                    <a:uLnTx/>
                    <a:uFillTx/>
                    <a:latin typeface="Segoe UI"/>
                    <a:ea typeface="+mn-ea"/>
                    <a:cs typeface="+mn-cs"/>
                  </a:rPr>
                  <a:t>European Union</a:t>
                </a:r>
              </a:p>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0072C6"/>
                    </a:solidFill>
                    <a:effectLst/>
                    <a:uLnTx/>
                    <a:uFillTx/>
                    <a:latin typeface="Segoe UI"/>
                    <a:ea typeface="+mn-ea"/>
                    <a:cs typeface="+mn-cs"/>
                  </a:rPr>
                  <a:t>Model Clauses</a:t>
                </a:r>
              </a:p>
            </p:txBody>
          </p:sp>
          <p:grpSp>
            <p:nvGrpSpPr>
              <p:cNvPr id="136" name="Group 135"/>
              <p:cNvGrpSpPr/>
              <p:nvPr/>
            </p:nvGrpSpPr>
            <p:grpSpPr>
              <a:xfrm>
                <a:off x="2358769" y="4814116"/>
                <a:ext cx="9417504" cy="1168697"/>
                <a:chOff x="2358769" y="4814116"/>
                <a:chExt cx="9417504" cy="1168697"/>
              </a:xfrm>
            </p:grpSpPr>
            <p:pic>
              <p:nvPicPr>
                <p:cNvPr id="137" name="Picture 136"/>
                <p:cNvPicPr>
                  <a:picLocks noChangeAspect="1"/>
                </p:cNvPicPr>
                <p:nvPr/>
              </p:nvPicPr>
              <p:blipFill rotWithShape="1">
                <a:blip r:embed="rId24" cstate="print">
                  <a:extLst>
                    <a:ext uri="{28A0092B-C50C-407E-A947-70E740481C1C}">
                      <a14:useLocalDpi xmlns:a14="http://schemas.microsoft.com/office/drawing/2010/main" val="0"/>
                    </a:ext>
                  </a:extLst>
                </a:blip>
                <a:srcRect/>
                <a:stretch/>
              </p:blipFill>
              <p:spPr>
                <a:xfrm>
                  <a:off x="4888167" y="4936078"/>
                  <a:ext cx="576702" cy="374283"/>
                </a:xfrm>
                <a:prstGeom prst="rect">
                  <a:avLst/>
                </a:prstGeom>
              </p:spPr>
            </p:pic>
            <p:sp>
              <p:nvSpPr>
                <p:cNvPr id="138" name="Rectangle 137"/>
                <p:cNvSpPr/>
                <p:nvPr/>
              </p:nvSpPr>
              <p:spPr>
                <a:xfrm>
                  <a:off x="3784259" y="5487035"/>
                  <a:ext cx="1118712" cy="357408"/>
                </a:xfrm>
                <a:prstGeom prst="rect">
                  <a:avLst/>
                </a:prstGeom>
              </p:spPr>
              <p:txBody>
                <a:bodyPr wrap="squar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0072C6"/>
                      </a:solidFill>
                      <a:effectLst/>
                      <a:uLnTx/>
                      <a:uFillTx/>
                      <a:latin typeface="Segoe UI"/>
                      <a:ea typeface="+mn-ea"/>
                      <a:cs typeface="+mn-cs"/>
                    </a:rPr>
                    <a:t>United Kingdom </a:t>
                  </a:r>
                </a:p>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0072C6"/>
                      </a:solidFill>
                      <a:effectLst/>
                      <a:uLnTx/>
                      <a:uFillTx/>
                      <a:latin typeface="Segoe UI"/>
                      <a:ea typeface="+mn-ea"/>
                      <a:cs typeface="+mn-cs"/>
                    </a:rPr>
                    <a:t>G-Cloud</a:t>
                  </a:r>
                </a:p>
              </p:txBody>
            </p:sp>
            <p:pic>
              <p:nvPicPr>
                <p:cNvPr id="139" name="Picture 138"/>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224425" y="4960051"/>
                  <a:ext cx="997139" cy="326336"/>
                </a:xfrm>
                <a:prstGeom prst="rect">
                  <a:avLst/>
                </a:prstGeom>
              </p:spPr>
            </p:pic>
            <p:sp>
              <p:nvSpPr>
                <p:cNvPr id="140" name="Rectangle 139"/>
                <p:cNvSpPr/>
                <p:nvPr/>
              </p:nvSpPr>
              <p:spPr>
                <a:xfrm>
                  <a:off x="7135155" y="5487035"/>
                  <a:ext cx="1175682" cy="357408"/>
                </a:xfrm>
                <a:prstGeom prst="rect">
                  <a:avLst/>
                </a:prstGeom>
              </p:spPr>
              <p:txBody>
                <a:bodyPr wrap="squar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0072C6"/>
                      </a:solidFill>
                      <a:effectLst/>
                      <a:uLnTx/>
                      <a:uFillTx/>
                      <a:latin typeface="Segoe UI"/>
                      <a:ea typeface="+mn-ea"/>
                      <a:cs typeface="+mn-cs"/>
                    </a:rPr>
                    <a:t>Singapore</a:t>
                  </a:r>
                </a:p>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0072C6"/>
                      </a:solidFill>
                      <a:effectLst/>
                      <a:uLnTx/>
                      <a:uFillTx/>
                      <a:latin typeface="Segoe UI"/>
                      <a:ea typeface="+mn-ea"/>
                      <a:cs typeface="+mn-cs"/>
                    </a:rPr>
                    <a:t>MTCS Level 3 </a:t>
                  </a:r>
                </a:p>
              </p:txBody>
            </p:sp>
            <p:pic>
              <p:nvPicPr>
                <p:cNvPr id="141" name="Picture 4" descr="image002"/>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440073" y="4913018"/>
                  <a:ext cx="677320" cy="42040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 name="Rectangle 141"/>
                <p:cNvSpPr/>
                <p:nvPr/>
              </p:nvSpPr>
              <p:spPr>
                <a:xfrm>
                  <a:off x="8203215" y="5487035"/>
                  <a:ext cx="957835" cy="495778"/>
                </a:xfrm>
                <a:prstGeom prst="rect">
                  <a:avLst/>
                </a:prstGeom>
              </p:spPr>
              <p:txBody>
                <a:bodyPr wrap="squar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0072C6"/>
                      </a:solidFill>
                      <a:effectLst/>
                      <a:uLnTx/>
                      <a:uFillTx/>
                      <a:latin typeface="Segoe UI"/>
                      <a:ea typeface="+mn-ea"/>
                      <a:cs typeface="+mn-cs"/>
                    </a:rPr>
                    <a:t>Australian Signals </a:t>
                  </a:r>
                </a:p>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0072C6"/>
                      </a:solidFill>
                      <a:effectLst/>
                      <a:uLnTx/>
                      <a:uFillTx/>
                      <a:latin typeface="Segoe UI"/>
                      <a:ea typeface="+mn-ea"/>
                      <a:cs typeface="+mn-cs"/>
                    </a:rPr>
                    <a:t>Directorate</a:t>
                  </a:r>
                </a:p>
              </p:txBody>
            </p:sp>
            <p:pic>
              <p:nvPicPr>
                <p:cNvPr id="143" name="Picture 142"/>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072651" y="4852257"/>
                  <a:ext cx="541925" cy="541925"/>
                </a:xfrm>
                <a:prstGeom prst="rect">
                  <a:avLst/>
                </a:prstGeom>
              </p:spPr>
            </p:pic>
            <p:pic>
              <p:nvPicPr>
                <p:cNvPr id="144" name="Picture 143" descr="http://ts1.mm.bing.net/th?&amp;id=HN.607999990459468225&amp;w=300&amp;h=300&amp;c=0&amp;pid=1.9&amp;rs=0&amp;p=0"/>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188084" y="4842576"/>
                  <a:ext cx="580719" cy="561287"/>
                </a:xfrm>
                <a:prstGeom prst="rect">
                  <a:avLst/>
                </a:prstGeom>
                <a:noFill/>
                <a:ln>
                  <a:noFill/>
                </a:ln>
              </p:spPr>
            </p:pic>
            <p:pic>
              <p:nvPicPr>
                <p:cNvPr id="145" name="Picture 144" descr="IRAP logo">
                  <a:hlinkClick r:id="rId29"/>
                </p:cNvPr>
                <p:cNvPicPr/>
                <p:nvPr/>
              </p:nvPicPr>
              <p:blipFill>
                <a:blip r:embed="rId30">
                  <a:extLst>
                    <a:ext uri="{28A0092B-C50C-407E-A947-70E740481C1C}">
                      <a14:useLocalDpi xmlns:a14="http://schemas.microsoft.com/office/drawing/2010/main" val="0"/>
                    </a:ext>
                  </a:extLst>
                </a:blip>
                <a:srcRect/>
                <a:stretch>
                  <a:fillRect/>
                </a:stretch>
              </p:blipFill>
              <p:spPr bwMode="auto">
                <a:xfrm>
                  <a:off x="8291637" y="4874918"/>
                  <a:ext cx="780991" cy="496606"/>
                </a:xfrm>
                <a:prstGeom prst="rect">
                  <a:avLst/>
                </a:prstGeom>
                <a:noFill/>
                <a:ln>
                  <a:noFill/>
                </a:ln>
              </p:spPr>
            </p:pic>
            <p:pic>
              <p:nvPicPr>
                <p:cNvPr id="146" name="Picture 145"/>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331269" y="5002216"/>
                  <a:ext cx="589752" cy="242007"/>
                </a:xfrm>
                <a:prstGeom prst="rect">
                  <a:avLst/>
                </a:prstGeom>
              </p:spPr>
            </p:pic>
            <p:pic>
              <p:nvPicPr>
                <p:cNvPr id="147" name="Picture 146" descr="FISC : The Center for Financial Industry Infomation System">
                  <a:hlinkClick r:id="rId32" tooltip="&quot;FISC HOME&quot;"/>
                </p:cNvPr>
                <p:cNvPicPr/>
                <p:nvPr/>
              </p:nvPicPr>
              <p:blipFill rotWithShape="1">
                <a:blip r:embed="rId33">
                  <a:extLst>
                    <a:ext uri="{28A0092B-C50C-407E-A947-70E740481C1C}">
                      <a14:useLocalDpi xmlns:a14="http://schemas.microsoft.com/office/drawing/2010/main" val="0"/>
                    </a:ext>
                  </a:extLst>
                </a:blip>
                <a:srcRect r="68254"/>
                <a:stretch/>
              </p:blipFill>
              <p:spPr bwMode="auto">
                <a:xfrm>
                  <a:off x="9875423" y="4954801"/>
                  <a:ext cx="911667" cy="377203"/>
                </a:xfrm>
                <a:prstGeom prst="rect">
                  <a:avLst/>
                </a:prstGeom>
                <a:noFill/>
                <a:ln>
                  <a:noFill/>
                </a:ln>
              </p:spPr>
            </p:pic>
            <p:sp>
              <p:nvSpPr>
                <p:cNvPr id="148" name="Rectangle 147"/>
                <p:cNvSpPr/>
                <p:nvPr/>
              </p:nvSpPr>
              <p:spPr>
                <a:xfrm>
                  <a:off x="9759775" y="5487035"/>
                  <a:ext cx="1152034" cy="357408"/>
                </a:xfrm>
                <a:prstGeom prst="rect">
                  <a:avLst/>
                </a:prstGeom>
              </p:spPr>
              <p:txBody>
                <a:bodyPr wrap="squar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smtClean="0">
                      <a:ln>
                        <a:noFill/>
                      </a:ln>
                      <a:solidFill>
                        <a:srgbClr val="0072C6"/>
                      </a:solidFill>
                      <a:effectLst/>
                      <a:uLnTx/>
                      <a:uFillTx/>
                      <a:latin typeface="Segoe UI"/>
                      <a:ea typeface="+mn-ea"/>
                      <a:cs typeface="+mn-cs"/>
                    </a:rPr>
                    <a:t>Japan</a:t>
                  </a:r>
                </a:p>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smtClean="0">
                      <a:ln>
                        <a:noFill/>
                      </a:ln>
                      <a:solidFill>
                        <a:srgbClr val="0072C6"/>
                      </a:solidFill>
                      <a:effectLst/>
                      <a:uLnTx/>
                      <a:uFillTx/>
                      <a:latin typeface="Segoe UI"/>
                      <a:ea typeface="+mn-ea"/>
                      <a:cs typeface="+mn-cs"/>
                    </a:rPr>
                    <a:t>Financial </a:t>
                  </a:r>
                  <a:r>
                    <a:rPr kumimoji="0" lang="en-US" sz="1029" b="0" i="0" u="none" strike="noStrike" kern="1200" cap="none" spc="0" normalizeH="0" baseline="0" noProof="0" dirty="0">
                      <a:ln>
                        <a:noFill/>
                      </a:ln>
                      <a:solidFill>
                        <a:srgbClr val="0072C6"/>
                      </a:solidFill>
                      <a:effectLst/>
                      <a:uLnTx/>
                      <a:uFillTx/>
                      <a:latin typeface="Segoe UI"/>
                      <a:ea typeface="+mn-ea"/>
                      <a:cs typeface="+mn-cs"/>
                    </a:rPr>
                    <a:t>Services</a:t>
                  </a:r>
                </a:p>
              </p:txBody>
            </p:sp>
            <p:pic>
              <p:nvPicPr>
                <p:cNvPr id="149" name="Picture 8" descr="image00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720659" y="4818257"/>
                  <a:ext cx="609928" cy="60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Rectangle 149"/>
                <p:cNvSpPr/>
                <p:nvPr/>
              </p:nvSpPr>
              <p:spPr>
                <a:xfrm>
                  <a:off x="4516357" y="5487035"/>
                  <a:ext cx="1320319" cy="495778"/>
                </a:xfrm>
                <a:prstGeom prst="rect">
                  <a:avLst/>
                </a:prstGeom>
              </p:spPr>
              <p:txBody>
                <a:bodyPr wrap="squar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0072C6"/>
                      </a:solidFill>
                      <a:effectLst/>
                      <a:uLnTx/>
                      <a:uFillTx/>
                      <a:latin typeface="Segoe UI"/>
                      <a:ea typeface="+mn-ea"/>
                      <a:cs typeface="+mn-cs"/>
                    </a:rPr>
                    <a:t>China </a:t>
                  </a:r>
                  <a:r>
                    <a:rPr kumimoji="0" lang="en-US" sz="1029" b="0" i="0" u="none" strike="noStrike" kern="1200" cap="none" spc="0" normalizeH="0" baseline="0" noProof="0" dirty="0" smtClean="0">
                      <a:ln>
                        <a:noFill/>
                      </a:ln>
                      <a:solidFill>
                        <a:srgbClr val="0072C6"/>
                      </a:solidFill>
                      <a:effectLst/>
                      <a:uLnTx/>
                      <a:uFillTx/>
                      <a:latin typeface="Segoe UI"/>
                      <a:ea typeface="+mn-ea"/>
                      <a:cs typeface="+mn-cs"/>
                    </a:rPr>
                    <a:t>Multi</a:t>
                  </a:r>
                </a:p>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smtClean="0">
                      <a:ln>
                        <a:noFill/>
                      </a:ln>
                      <a:solidFill>
                        <a:srgbClr val="0072C6"/>
                      </a:solidFill>
                      <a:effectLst/>
                      <a:uLnTx/>
                      <a:uFillTx/>
                      <a:latin typeface="Segoe UI"/>
                      <a:ea typeface="+mn-ea"/>
                      <a:cs typeface="+mn-cs"/>
                    </a:rPr>
                    <a:t>Layer </a:t>
                  </a:r>
                  <a:r>
                    <a:rPr kumimoji="0" lang="en-US" sz="1029" b="0" i="0" u="none" strike="noStrike" kern="1200" cap="none" spc="0" normalizeH="0" baseline="0" noProof="0" dirty="0">
                      <a:ln>
                        <a:noFill/>
                      </a:ln>
                      <a:solidFill>
                        <a:srgbClr val="0072C6"/>
                      </a:solidFill>
                      <a:effectLst/>
                      <a:uLnTx/>
                      <a:uFillTx/>
                      <a:latin typeface="Segoe UI"/>
                      <a:ea typeface="+mn-ea"/>
                      <a:cs typeface="+mn-cs"/>
                    </a:rPr>
                    <a:t>Protection Scheme</a:t>
                  </a:r>
                </a:p>
              </p:txBody>
            </p:sp>
            <p:sp>
              <p:nvSpPr>
                <p:cNvPr id="151" name="Rectangle 150"/>
                <p:cNvSpPr/>
                <p:nvPr/>
              </p:nvSpPr>
              <p:spPr>
                <a:xfrm>
                  <a:off x="6416230" y="5487035"/>
                  <a:ext cx="725005" cy="357408"/>
                </a:xfrm>
                <a:prstGeom prst="rect">
                  <a:avLst/>
                </a:prstGeom>
              </p:spPr>
              <p:txBody>
                <a:bodyPr wrap="squar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0072C6"/>
                      </a:solidFill>
                      <a:effectLst/>
                      <a:uLnTx/>
                      <a:uFillTx/>
                      <a:latin typeface="Segoe UI"/>
                      <a:ea typeface="+mn-ea"/>
                      <a:cs typeface="+mn-cs"/>
                    </a:rPr>
                    <a:t>China</a:t>
                  </a:r>
                </a:p>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0072C6"/>
                      </a:solidFill>
                      <a:effectLst/>
                      <a:uLnTx/>
                      <a:uFillTx/>
                      <a:latin typeface="Segoe UI"/>
                      <a:ea typeface="+mn-ea"/>
                      <a:cs typeface="+mn-cs"/>
                    </a:rPr>
                    <a:t>CCCPPF</a:t>
                  </a:r>
                </a:p>
              </p:txBody>
            </p:sp>
            <p:sp>
              <p:nvSpPr>
                <p:cNvPr id="152" name="Rectangle 151"/>
                <p:cNvSpPr/>
                <p:nvPr/>
              </p:nvSpPr>
              <p:spPr>
                <a:xfrm>
                  <a:off x="8927190" y="5487035"/>
                  <a:ext cx="1102500" cy="495778"/>
                </a:xfrm>
                <a:prstGeom prst="rect">
                  <a:avLst/>
                </a:prstGeom>
              </p:spPr>
              <p:txBody>
                <a:bodyPr wrap="squar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0072C6"/>
                      </a:solidFill>
                      <a:effectLst/>
                      <a:uLnTx/>
                      <a:uFillTx/>
                      <a:latin typeface="Segoe UI"/>
                      <a:ea typeface="+mn-ea"/>
                      <a:cs typeface="+mn-cs"/>
                    </a:rPr>
                    <a:t> New </a:t>
                  </a:r>
                  <a:endParaRPr kumimoji="0" lang="en-US" sz="1029" b="0" i="0" u="none" strike="noStrike" kern="1200" cap="none" spc="0" normalizeH="0" baseline="0" noProof="0" dirty="0" smtClean="0">
                    <a:ln>
                      <a:noFill/>
                    </a:ln>
                    <a:solidFill>
                      <a:srgbClr val="0072C6"/>
                    </a:solidFill>
                    <a:effectLst/>
                    <a:uLnTx/>
                    <a:uFillTx/>
                    <a:latin typeface="Segoe UI"/>
                    <a:ea typeface="+mn-ea"/>
                    <a:cs typeface="+mn-cs"/>
                  </a:endParaRPr>
                </a:p>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smtClean="0">
                      <a:ln>
                        <a:noFill/>
                      </a:ln>
                      <a:solidFill>
                        <a:srgbClr val="0072C6"/>
                      </a:solidFill>
                      <a:effectLst/>
                      <a:uLnTx/>
                      <a:uFillTx/>
                      <a:latin typeface="Segoe UI"/>
                      <a:ea typeface="+mn-ea"/>
                      <a:cs typeface="+mn-cs"/>
                    </a:rPr>
                    <a:t>Zealand </a:t>
                  </a:r>
                </a:p>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smtClean="0">
                      <a:ln>
                        <a:noFill/>
                      </a:ln>
                      <a:solidFill>
                        <a:srgbClr val="0072C6"/>
                      </a:solidFill>
                      <a:effectLst/>
                      <a:uLnTx/>
                      <a:uFillTx/>
                      <a:latin typeface="Segoe UI"/>
                      <a:ea typeface="+mn-ea"/>
                      <a:cs typeface="+mn-cs"/>
                    </a:rPr>
                    <a:t>GCIO</a:t>
                  </a:r>
                  <a:endParaRPr kumimoji="0" lang="en-US" sz="1029" b="0" i="0" u="none" strike="noStrike" kern="1200" cap="none" spc="0" normalizeH="0" baseline="0" noProof="0" dirty="0">
                    <a:ln>
                      <a:noFill/>
                    </a:ln>
                    <a:solidFill>
                      <a:srgbClr val="0072C6"/>
                    </a:solidFill>
                    <a:effectLst/>
                    <a:uLnTx/>
                    <a:uFillTx/>
                    <a:latin typeface="Segoe UI"/>
                    <a:ea typeface="+mn-ea"/>
                    <a:cs typeface="+mn-cs"/>
                  </a:endParaRPr>
                </a:p>
              </p:txBody>
            </p:sp>
            <p:sp>
              <p:nvSpPr>
                <p:cNvPr id="153" name="Rectangle 152"/>
                <p:cNvSpPr/>
                <p:nvPr/>
              </p:nvSpPr>
              <p:spPr>
                <a:xfrm>
                  <a:off x="5635812" y="5487035"/>
                  <a:ext cx="759061" cy="357408"/>
                </a:xfrm>
                <a:prstGeom prst="rect">
                  <a:avLst/>
                </a:prstGeom>
              </p:spPr>
              <p:txBody>
                <a:bodyPr wrap="squar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0072C6"/>
                      </a:solidFill>
                      <a:effectLst/>
                      <a:uLnTx/>
                      <a:uFillTx/>
                      <a:latin typeface="Segoe UI"/>
                      <a:ea typeface="+mn-ea"/>
                      <a:cs typeface="+mn-cs"/>
                    </a:rPr>
                    <a:t>China</a:t>
                  </a:r>
                </a:p>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0072C6"/>
                      </a:solidFill>
                      <a:effectLst/>
                      <a:uLnTx/>
                      <a:uFillTx/>
                      <a:latin typeface="Segoe UI"/>
                      <a:ea typeface="+mn-ea"/>
                      <a:cs typeface="+mn-cs"/>
                    </a:rPr>
                    <a:t>GB 18030</a:t>
                  </a:r>
                </a:p>
              </p:txBody>
            </p:sp>
            <p:pic>
              <p:nvPicPr>
                <p:cNvPr id="154" name="Picture 153"/>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2358769" y="4843701"/>
                  <a:ext cx="806731" cy="559038"/>
                </a:xfrm>
                <a:prstGeom prst="rect">
                  <a:avLst/>
                </a:prstGeom>
              </p:spPr>
            </p:pic>
            <p:sp>
              <p:nvSpPr>
                <p:cNvPr id="155" name="Rectangle 154"/>
                <p:cNvSpPr/>
                <p:nvPr/>
              </p:nvSpPr>
              <p:spPr>
                <a:xfrm>
                  <a:off x="3266115" y="5487035"/>
                  <a:ext cx="720058" cy="357408"/>
                </a:xfrm>
                <a:prstGeom prst="rect">
                  <a:avLst/>
                </a:prstGeom>
              </p:spPr>
              <p:txBody>
                <a:bodyPr wrap="squar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0072C6"/>
                      </a:solidFill>
                      <a:effectLst/>
                      <a:uLnTx/>
                      <a:uFillTx/>
                      <a:latin typeface="Segoe UI"/>
                      <a:ea typeface="+mn-ea"/>
                      <a:cs typeface="+mn-cs"/>
                    </a:rPr>
                    <a:t>EU Safe Harbor</a:t>
                  </a:r>
                </a:p>
              </p:txBody>
            </p:sp>
            <p:sp>
              <p:nvSpPr>
                <p:cNvPr id="156" name="Rectangle 155"/>
                <p:cNvSpPr/>
                <p:nvPr/>
              </p:nvSpPr>
              <p:spPr>
                <a:xfrm>
                  <a:off x="10624239" y="5511527"/>
                  <a:ext cx="1152034" cy="357408"/>
                </a:xfrm>
                <a:prstGeom prst="rect">
                  <a:avLst/>
                </a:prstGeom>
              </p:spPr>
              <p:txBody>
                <a:bodyPr wrap="squar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smtClean="0">
                      <a:ln>
                        <a:noFill/>
                      </a:ln>
                      <a:solidFill>
                        <a:srgbClr val="0072C6"/>
                      </a:solidFill>
                      <a:effectLst/>
                      <a:uLnTx/>
                      <a:uFillTx/>
                      <a:latin typeface="Segoe UI"/>
                      <a:ea typeface="+mn-ea"/>
                      <a:cs typeface="+mn-cs"/>
                    </a:rPr>
                    <a:t>ENISA</a:t>
                  </a:r>
                </a:p>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smtClean="0">
                      <a:ln>
                        <a:noFill/>
                      </a:ln>
                      <a:solidFill>
                        <a:srgbClr val="0072C6"/>
                      </a:solidFill>
                      <a:effectLst/>
                      <a:uLnTx/>
                      <a:uFillTx/>
                      <a:latin typeface="Segoe UI"/>
                      <a:ea typeface="+mn-ea"/>
                      <a:cs typeface="+mn-cs"/>
                    </a:rPr>
                    <a:t>IAF</a:t>
                  </a:r>
                  <a:endParaRPr kumimoji="0" lang="en-US" sz="1029" b="0" i="0" u="none" strike="noStrike" kern="1200" cap="none" spc="0" normalizeH="0" baseline="0" noProof="0" dirty="0">
                    <a:ln>
                      <a:noFill/>
                    </a:ln>
                    <a:solidFill>
                      <a:srgbClr val="0072C6"/>
                    </a:solidFill>
                    <a:effectLst/>
                    <a:uLnTx/>
                    <a:uFillTx/>
                    <a:latin typeface="Segoe UI"/>
                    <a:ea typeface="+mn-ea"/>
                    <a:cs typeface="+mn-cs"/>
                  </a:endParaRPr>
                </a:p>
              </p:txBody>
            </p:sp>
            <p:pic>
              <p:nvPicPr>
                <p:cNvPr id="157" name="Picture 15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947195" y="4814116"/>
                  <a:ext cx="640009" cy="604168"/>
                </a:xfrm>
                <a:prstGeom prst="rect">
                  <a:avLst/>
                </a:prstGeom>
              </p:spPr>
            </p:pic>
          </p:grpSp>
        </p:grpSp>
      </p:grpSp>
    </p:spTree>
    <p:extLst>
      <p:ext uri="{BB962C8B-B14F-4D97-AF65-F5344CB8AC3E}">
        <p14:creationId xmlns:p14="http://schemas.microsoft.com/office/powerpoint/2010/main" val="645492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2399166" y="5325001"/>
            <a:ext cx="3051888" cy="1480320"/>
          </a:xfrm>
          <a:prstGeom prst="rect">
            <a:avLst/>
          </a:prstGeom>
          <a:noFill/>
        </p:spPr>
        <p:txBody>
          <a:bodyPr wrap="square" lIns="182828" tIns="146262" rIns="182828" bIns="146262"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smtClean="0">
                <a:ln>
                  <a:noFill/>
                </a:ln>
                <a:solidFill>
                  <a:srgbClr val="00188F"/>
                </a:solidFill>
                <a:effectLst/>
                <a:uLnTx/>
                <a:uFillTx/>
                <a:latin typeface="Segoe UI Light"/>
                <a:ea typeface="+mn-ea"/>
                <a:cs typeface="Segoe UI Semibold" panose="020B0702040204020203" pitchFamily="34" charset="0"/>
              </a:rPr>
              <a:t>1 </a:t>
            </a:r>
            <a:r>
              <a:rPr kumimoji="0" lang="en-US" sz="3600" b="0" i="0" u="none" strike="noStrike" kern="1200" cap="none" spc="0" normalizeH="0" baseline="0" noProof="0" dirty="0" smtClean="0">
                <a:ln>
                  <a:noFill/>
                </a:ln>
                <a:solidFill>
                  <a:srgbClr val="00188F"/>
                </a:solidFill>
                <a:effectLst/>
                <a:uLnTx/>
                <a:uFillTx/>
                <a:latin typeface="Segoe UI Light"/>
                <a:ea typeface="+mn-ea"/>
                <a:cs typeface="Segoe UI Semibold" panose="020B0702040204020203" pitchFamily="34" charset="0"/>
              </a:rPr>
              <a:t>Trillion</a:t>
            </a:r>
            <a:endParaRPr kumimoji="0" lang="en-US" sz="4400" b="0" i="0" u="none" strike="noStrike" kern="1200" cap="none" spc="0" normalizeH="0" baseline="0" noProof="0" dirty="0">
              <a:ln>
                <a:noFill/>
              </a:ln>
              <a:solidFill>
                <a:srgbClr val="00188F"/>
              </a:solidFill>
              <a:effectLst/>
              <a:uLnTx/>
              <a:uFillTx/>
              <a:latin typeface="Segoe UI Light"/>
              <a:ea typeface="+mn-ea"/>
              <a:cs typeface="Segoe UI Semibold" panose="020B0702040204020203" pitchFamily="34" charset="0"/>
            </a:endParaRP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Segoe UI Semilight" panose="020B0402040204020203" pitchFamily="34" charset="0"/>
                <a:ea typeface="+mn-ea"/>
                <a:cs typeface="Segoe UI Semilight" panose="020B0402040204020203" pitchFamily="34" charset="0"/>
              </a:rPr>
              <a:t>Messages delivered every month with Event Hubs</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8" name="TextBox 27"/>
          <p:cNvSpPr txBox="1"/>
          <p:nvPr/>
        </p:nvSpPr>
        <p:spPr>
          <a:xfrm>
            <a:off x="120601" y="1656742"/>
            <a:ext cx="2516236" cy="1535720"/>
          </a:xfrm>
          <a:prstGeom prst="rect">
            <a:avLst/>
          </a:prstGeom>
          <a:noFill/>
        </p:spPr>
        <p:txBody>
          <a:bodyPr wrap="square" lIns="182828" tIns="146262" rIns="182828" bIns="146262"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smtClean="0">
                <a:ln>
                  <a:noFill/>
                </a:ln>
                <a:solidFill>
                  <a:srgbClr val="00188F"/>
                </a:solidFill>
                <a:effectLst/>
                <a:uLnTx/>
                <a:uFillTx/>
                <a:latin typeface="Segoe UI Light"/>
                <a:ea typeface="+mn-ea"/>
                <a:cs typeface="Segoe UI Semibold" panose="020B0702040204020203" pitchFamily="34" charset="0"/>
              </a:rPr>
              <a:t>100,000     </a:t>
            </a:r>
            <a:endParaRPr kumimoji="0" lang="en-US" sz="4800" b="0" i="0" u="none" strike="noStrike" kern="1200" cap="none" spc="0" normalizeH="0" baseline="0" noProof="0" dirty="0">
              <a:ln>
                <a:noFill/>
              </a:ln>
              <a:solidFill>
                <a:srgbClr val="00188F"/>
              </a:solidFill>
              <a:effectLst/>
              <a:uLnTx/>
              <a:uFillTx/>
              <a:latin typeface="Segoe UI Light"/>
              <a:ea typeface="+mn-ea"/>
              <a:cs typeface="Segoe UI Semibold" panose="020B0702040204020203" pitchFamily="34" charset="0"/>
            </a:endParaRP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New Azure customer subscriptions/month</a:t>
            </a:r>
          </a:p>
        </p:txBody>
      </p:sp>
      <p:cxnSp>
        <p:nvCxnSpPr>
          <p:cNvPr id="10" name="Straight Connector 9"/>
          <p:cNvCxnSpPr/>
          <p:nvPr/>
        </p:nvCxnSpPr>
        <p:spPr>
          <a:xfrm>
            <a:off x="2713037" y="1521073"/>
            <a:ext cx="0" cy="5472957"/>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970837" y="1521073"/>
            <a:ext cx="0" cy="5472957"/>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83" y="3344862"/>
            <a:ext cx="7969954"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965371" y="1656742"/>
            <a:ext cx="3851052" cy="1535720"/>
          </a:xfrm>
          <a:prstGeom prst="rect">
            <a:avLst/>
          </a:prstGeom>
          <a:noFill/>
        </p:spPr>
        <p:txBody>
          <a:bodyPr wrap="square" lIns="182828" tIns="146262" rIns="182828" bIns="146262"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210" normalizeH="0" baseline="0" noProof="0" dirty="0" smtClean="0">
                <a:ln>
                  <a:noFill/>
                </a:ln>
                <a:solidFill>
                  <a:srgbClr val="00188F"/>
                </a:solidFill>
                <a:effectLst/>
                <a:uLnTx/>
                <a:uFillTx/>
                <a:latin typeface="Segoe UI Light"/>
                <a:ea typeface="+mn-ea"/>
                <a:cs typeface="Segoe UI Semibold" panose="020B0702040204020203" pitchFamily="34" charset="0"/>
              </a:rPr>
              <a:t>20</a:t>
            </a:r>
            <a:r>
              <a:rPr kumimoji="0" lang="en-US" sz="1800" b="0" i="0" u="none" strike="noStrike" kern="1200" cap="none" spc="0" normalizeH="0" baseline="0" noProof="0" dirty="0" smtClean="0">
                <a:ln>
                  <a:noFill/>
                </a:ln>
                <a:solidFill>
                  <a:srgbClr val="00188F"/>
                </a:solidFill>
                <a:effectLst/>
                <a:uLnTx/>
                <a:uFillTx/>
                <a:latin typeface="Segoe UI Light"/>
                <a:ea typeface="+mn-ea"/>
                <a:cs typeface="Segoe UI Semibold" panose="020B0702040204020203" pitchFamily="34" charset="0"/>
              </a:rPr>
              <a:t> </a:t>
            </a:r>
            <a:r>
              <a:rPr kumimoji="0" lang="en-US" sz="3600" b="0" i="0" u="none" strike="noStrike" kern="1200" cap="none" spc="0" normalizeH="0" baseline="0" noProof="0" dirty="0">
                <a:ln>
                  <a:noFill/>
                </a:ln>
                <a:solidFill>
                  <a:srgbClr val="00188F"/>
                </a:solidFill>
                <a:effectLst/>
                <a:uLnTx/>
                <a:uFillTx/>
                <a:latin typeface="Segoe UI Light"/>
                <a:ea typeface="+mn-ea"/>
                <a:cs typeface="Segoe UI Semibold" panose="020B0702040204020203" pitchFamily="34" charset="0"/>
              </a:rPr>
              <a:t>Million</a:t>
            </a:r>
            <a:endParaRPr kumimoji="0" lang="en-US" sz="2800" b="0" i="0" u="none" strike="noStrike" kern="1200" cap="none" spc="0" normalizeH="0" baseline="0" noProof="0" dirty="0">
              <a:ln>
                <a:noFill/>
              </a:ln>
              <a:solidFill>
                <a:srgbClr val="00188F"/>
              </a:solidFill>
              <a:effectLst/>
              <a:uLnTx/>
              <a:uFillTx/>
              <a:latin typeface="Segoe UI Light"/>
              <a:ea typeface="+mn-ea"/>
              <a:cs typeface="Segoe UI Semibold" panose="020B0702040204020203" pitchFamily="34" charset="0"/>
            </a:endParaRP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SQL </a:t>
            </a:r>
            <a:r>
              <a:rPr kumimoji="0" lang="en-US" sz="1600" b="0" i="0" u="none" strike="noStrike" kern="1200" cap="none" spc="0" normalizeH="0" baseline="0" noProof="0" dirty="0" smtClean="0">
                <a:ln>
                  <a:noFill/>
                </a:ln>
                <a:solidFill>
                  <a:srgbClr val="000000"/>
                </a:solidFill>
                <a:effectLst/>
                <a:uLnTx/>
                <a:uFillTx/>
                <a:latin typeface="Segoe UI Semilight" panose="020B0402040204020203" pitchFamily="34" charset="0"/>
                <a:ea typeface="+mn-ea"/>
                <a:cs typeface="Segoe UI Semilight" panose="020B0402040204020203" pitchFamily="34" charset="0"/>
              </a:rPr>
              <a:t>database hours </a:t>
            </a: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r>
            <a:b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br>
            <a:r>
              <a:rPr kumimoji="0" lang="en-US" sz="1600" b="0" i="0" u="none" strike="noStrike" kern="1200" cap="none" spc="0" normalizeH="0" baseline="0" noProof="0" dirty="0" smtClean="0">
                <a:ln>
                  <a:noFill/>
                </a:ln>
                <a:solidFill>
                  <a:srgbClr val="000000"/>
                </a:solidFill>
                <a:effectLst/>
                <a:uLnTx/>
                <a:uFillTx/>
                <a:latin typeface="Segoe UI Semilight" panose="020B0402040204020203" pitchFamily="34" charset="0"/>
                <a:ea typeface="+mn-ea"/>
                <a:cs typeface="Segoe UI Semilight" panose="020B0402040204020203" pitchFamily="34" charset="0"/>
              </a:rPr>
              <a:t>used every day</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1" name="TextBox 20"/>
          <p:cNvSpPr txBox="1"/>
          <p:nvPr/>
        </p:nvSpPr>
        <p:spPr>
          <a:xfrm>
            <a:off x="-550865" y="5309640"/>
            <a:ext cx="3851052" cy="1535720"/>
          </a:xfrm>
          <a:prstGeom prst="rect">
            <a:avLst/>
          </a:prstGeom>
          <a:noFill/>
        </p:spPr>
        <p:txBody>
          <a:bodyPr wrap="square" lIns="182828" tIns="146262" rIns="182828" bIns="146262"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00188F"/>
                </a:solidFill>
                <a:effectLst/>
                <a:uLnTx/>
                <a:uFillTx/>
                <a:latin typeface="Segoe UI Light"/>
                <a:ea typeface="+mn-ea"/>
                <a:cs typeface="Segoe UI Semibold" panose="020B0702040204020203" pitchFamily="34" charset="0"/>
              </a:rPr>
              <a:t>&gt;</a:t>
            </a:r>
            <a:r>
              <a:rPr kumimoji="0" lang="en-US" sz="4800" b="0" i="0" u="none" strike="noStrike" kern="1200" cap="none" spc="0" normalizeH="0" baseline="0" noProof="0" dirty="0" smtClean="0">
                <a:ln>
                  <a:noFill/>
                </a:ln>
                <a:solidFill>
                  <a:srgbClr val="00188F"/>
                </a:solidFill>
                <a:effectLst/>
                <a:uLnTx/>
                <a:uFillTx/>
                <a:latin typeface="Segoe UI Light"/>
                <a:ea typeface="+mn-ea"/>
                <a:cs typeface="Segoe UI Semibold" panose="020B0702040204020203" pitchFamily="34" charset="0"/>
              </a:rPr>
              <a:t>5</a:t>
            </a:r>
            <a:r>
              <a:rPr kumimoji="0" lang="en-US" sz="1800" b="0" i="0" u="none" strike="noStrike" kern="1200" cap="none" spc="0" normalizeH="0" baseline="0" noProof="0" dirty="0" smtClean="0">
                <a:ln>
                  <a:noFill/>
                </a:ln>
                <a:solidFill>
                  <a:srgbClr val="00188F"/>
                </a:solidFill>
                <a:effectLst/>
                <a:uLnTx/>
                <a:uFillTx/>
                <a:latin typeface="Segoe UI Light"/>
                <a:ea typeface="+mn-ea"/>
                <a:cs typeface="Segoe UI Semibold" panose="020B0702040204020203" pitchFamily="34" charset="0"/>
              </a:rPr>
              <a:t> </a:t>
            </a:r>
            <a:r>
              <a:rPr kumimoji="0" lang="en-US" sz="3600" b="0" i="0" u="none" strike="noStrike" kern="1200" cap="none" spc="0" normalizeH="0" baseline="0" noProof="0" dirty="0">
                <a:ln>
                  <a:noFill/>
                </a:ln>
                <a:solidFill>
                  <a:srgbClr val="00188F"/>
                </a:solidFill>
                <a:effectLst/>
                <a:uLnTx/>
                <a:uFillTx/>
                <a:latin typeface="Segoe UI Light"/>
                <a:ea typeface="+mn-ea"/>
                <a:cs typeface="Segoe UI Semibold" panose="020B0702040204020203" pitchFamily="34" charset="0"/>
              </a:rPr>
              <a:t>Trillion</a:t>
            </a:r>
            <a:endParaRPr kumimoji="0" lang="en-US" sz="2800" b="0" i="0" u="none" strike="noStrike" kern="1200" cap="none" spc="0" normalizeH="0" baseline="0" noProof="0" dirty="0">
              <a:ln>
                <a:noFill/>
              </a:ln>
              <a:solidFill>
                <a:srgbClr val="00188F"/>
              </a:solidFill>
              <a:effectLst/>
              <a:uLnTx/>
              <a:uFillTx/>
              <a:latin typeface="Segoe UI Light"/>
              <a:ea typeface="+mn-ea"/>
              <a:cs typeface="Segoe UI Semibold" panose="020B0702040204020203" pitchFamily="34" charset="0"/>
            </a:endParaRP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Storage </a:t>
            </a:r>
            <a:r>
              <a:rPr kumimoji="0" lang="en-US" sz="1600" b="0" i="0" u="none" strike="noStrike" kern="1200" cap="none" spc="0" normalizeH="0" baseline="0" noProof="0" dirty="0" smtClean="0">
                <a:ln>
                  <a:noFill/>
                </a:ln>
                <a:solidFill>
                  <a:srgbClr val="000000"/>
                </a:solidFill>
                <a:effectLst/>
                <a:uLnTx/>
                <a:uFillTx/>
                <a:latin typeface="Segoe UI Semilight" panose="020B0402040204020203" pitchFamily="34" charset="0"/>
                <a:ea typeface="+mn-ea"/>
                <a:cs typeface="Segoe UI Semilight" panose="020B0402040204020203" pitchFamily="34" charset="0"/>
              </a:rPr>
              <a:t>transactions</a:t>
            </a: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r>
            <a:b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br>
            <a:r>
              <a:rPr kumimoji="0" lang="en-US" sz="1600" b="0" i="0" u="none" strike="noStrike" kern="1200" cap="none" spc="0" normalizeH="0" baseline="0" noProof="0" dirty="0" smtClean="0">
                <a:ln>
                  <a:noFill/>
                </a:ln>
                <a:solidFill>
                  <a:srgbClr val="000000"/>
                </a:solidFill>
                <a:effectLst/>
                <a:uLnTx/>
                <a:uFillTx/>
                <a:latin typeface="Segoe UI Semilight" panose="020B0402040204020203" pitchFamily="34" charset="0"/>
                <a:ea typeface="+mn-ea"/>
                <a:cs typeface="Segoe UI Semilight" panose="020B0402040204020203" pitchFamily="34" charset="0"/>
              </a:rPr>
              <a:t>every month</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2" name="TextBox 21"/>
          <p:cNvSpPr txBox="1"/>
          <p:nvPr/>
        </p:nvSpPr>
        <p:spPr>
          <a:xfrm>
            <a:off x="2789237" y="3649663"/>
            <a:ext cx="2510422" cy="1480320"/>
          </a:xfrm>
          <a:prstGeom prst="rect">
            <a:avLst/>
          </a:prstGeom>
          <a:noFill/>
        </p:spPr>
        <p:txBody>
          <a:bodyPr wrap="square" lIns="182828" tIns="146262" rIns="182828" bIns="146262"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210" normalizeH="0" baseline="0" noProof="0" dirty="0" smtClean="0">
                <a:ln>
                  <a:noFill/>
                </a:ln>
                <a:solidFill>
                  <a:srgbClr val="00188F"/>
                </a:solidFill>
                <a:effectLst/>
                <a:uLnTx/>
                <a:uFillTx/>
                <a:latin typeface="Segoe UI Light"/>
                <a:ea typeface="+mn-ea"/>
                <a:cs typeface="Segoe UI Semibold" panose="020B0702040204020203" pitchFamily="34" charset="0"/>
              </a:rPr>
              <a:t>60</a:t>
            </a:r>
            <a:r>
              <a:rPr kumimoji="0" lang="en-US" sz="1800" b="0" i="0" u="none" strike="noStrike" kern="1200" cap="none" spc="0" normalizeH="0" baseline="0" noProof="0" dirty="0" smtClean="0">
                <a:ln>
                  <a:noFill/>
                </a:ln>
                <a:solidFill>
                  <a:srgbClr val="00188F"/>
                </a:solidFill>
                <a:effectLst/>
                <a:uLnTx/>
                <a:uFillTx/>
                <a:latin typeface="Segoe UI Light"/>
                <a:ea typeface="+mn-ea"/>
                <a:cs typeface="Segoe UI Semibold" panose="020B0702040204020203" pitchFamily="34" charset="0"/>
              </a:rPr>
              <a:t> </a:t>
            </a:r>
            <a:r>
              <a:rPr kumimoji="0" lang="en-US" sz="3600" b="0" i="0" u="none" strike="noStrike" kern="1200" cap="none" spc="0" normalizeH="0" baseline="0" noProof="0" dirty="0">
                <a:ln>
                  <a:noFill/>
                </a:ln>
                <a:solidFill>
                  <a:srgbClr val="00188F"/>
                </a:solidFill>
                <a:effectLst/>
                <a:uLnTx/>
                <a:uFillTx/>
                <a:latin typeface="Segoe UI Light"/>
                <a:ea typeface="+mn-ea"/>
                <a:cs typeface="Segoe UI Semibold" panose="020B0702040204020203" pitchFamily="34" charset="0"/>
              </a:rPr>
              <a:t>B</a:t>
            </a:r>
            <a:r>
              <a:rPr kumimoji="0" lang="en-US" sz="3600" b="0" i="0" u="none" strike="noStrike" kern="1200" cap="none" spc="0" normalizeH="0" baseline="0" noProof="0" dirty="0" smtClean="0">
                <a:ln>
                  <a:noFill/>
                </a:ln>
                <a:solidFill>
                  <a:srgbClr val="00188F"/>
                </a:solidFill>
                <a:effectLst/>
                <a:uLnTx/>
                <a:uFillTx/>
                <a:latin typeface="Segoe UI Light"/>
                <a:ea typeface="+mn-ea"/>
                <a:cs typeface="Segoe UI Semibold" panose="020B0702040204020203" pitchFamily="34" charset="0"/>
              </a:rPr>
              <a:t>illion</a:t>
            </a:r>
            <a:endParaRPr kumimoji="0" lang="en-US" sz="2800" b="0" i="0" u="none" strike="noStrike" kern="1200" cap="none" spc="0" normalizeH="0" baseline="0" noProof="0" dirty="0">
              <a:ln>
                <a:noFill/>
              </a:ln>
              <a:solidFill>
                <a:srgbClr val="00188F"/>
              </a:solidFill>
              <a:effectLst/>
              <a:uLnTx/>
              <a:uFillTx/>
              <a:latin typeface="Segoe UI Light"/>
              <a:ea typeface="+mn-ea"/>
              <a:cs typeface="Segoe UI Semibold" panose="020B0702040204020203" pitchFamily="34" charset="0"/>
            </a:endParaRP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Segoe UI Semilight" panose="020B0402040204020203" pitchFamily="34" charset="0"/>
                <a:ea typeface="+mn-ea"/>
                <a:cs typeface="Segoe UI Semilight" panose="020B0402040204020203" pitchFamily="34" charset="0"/>
              </a:rPr>
              <a:t>Hits to Websites run on </a:t>
            </a:r>
            <a:br>
              <a:rPr kumimoji="0" lang="en-US" sz="1600" b="0" i="0" u="none" strike="noStrike" kern="1200" cap="none" spc="0" normalizeH="0" baseline="0" noProof="0" dirty="0" smtClean="0">
                <a:ln>
                  <a:noFill/>
                </a:ln>
                <a:solidFill>
                  <a:srgbClr val="000000"/>
                </a:solidFill>
                <a:effectLst/>
                <a:uLnTx/>
                <a:uFillTx/>
                <a:latin typeface="Segoe UI Semilight" panose="020B0402040204020203" pitchFamily="34" charset="0"/>
                <a:ea typeface="+mn-ea"/>
                <a:cs typeface="Segoe UI Semilight" panose="020B0402040204020203" pitchFamily="34" charset="0"/>
              </a:rPr>
            </a:br>
            <a:r>
              <a:rPr kumimoji="0" lang="en-US" sz="1600" b="0" i="0" u="none" strike="noStrike" kern="1200" cap="none" spc="0" normalizeH="0" baseline="0" noProof="0" dirty="0" smtClean="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Web App Service</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4" name="TextBox 23"/>
          <p:cNvSpPr txBox="1"/>
          <p:nvPr/>
        </p:nvSpPr>
        <p:spPr>
          <a:xfrm>
            <a:off x="-7713" y="3649662"/>
            <a:ext cx="2873150" cy="1778864"/>
          </a:xfrm>
          <a:prstGeom prst="rect">
            <a:avLst/>
          </a:prstGeom>
          <a:noFill/>
        </p:spPr>
        <p:txBody>
          <a:bodyPr wrap="square" lIns="182828" tIns="146262" rIns="182828" bIns="146262"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00188F"/>
                </a:solidFill>
                <a:effectLst/>
                <a:uLnTx/>
                <a:uFillTx/>
                <a:latin typeface="Segoe UI Light"/>
                <a:ea typeface="+mn-ea"/>
                <a:cs typeface="Segoe UI Semibold" panose="020B0702040204020203" pitchFamily="34" charset="0"/>
              </a:rPr>
              <a:t>425</a:t>
            </a:r>
            <a:r>
              <a:rPr kumimoji="0" lang="en-US" sz="1800" b="0" i="0" u="none" strike="noStrike" kern="1200" cap="none" spc="0" normalizeH="0" baseline="0" noProof="0" dirty="0">
                <a:ln>
                  <a:noFill/>
                </a:ln>
                <a:solidFill>
                  <a:srgbClr val="00188F"/>
                </a:solidFill>
                <a:effectLst/>
                <a:uLnTx/>
                <a:uFillTx/>
                <a:latin typeface="Segoe UI Light"/>
                <a:ea typeface="+mn-ea"/>
                <a:cs typeface="Segoe UI Semibold" panose="020B0702040204020203" pitchFamily="34" charset="0"/>
              </a:rPr>
              <a:t> </a:t>
            </a:r>
            <a:r>
              <a:rPr kumimoji="0" lang="en-US" sz="3600" b="0" i="0" u="none" strike="noStrike" kern="1200" cap="none" spc="0" normalizeH="0" baseline="0" noProof="0" dirty="0">
                <a:ln>
                  <a:noFill/>
                </a:ln>
                <a:solidFill>
                  <a:srgbClr val="00188F"/>
                </a:solidFill>
                <a:effectLst/>
                <a:uLnTx/>
                <a:uFillTx/>
                <a:latin typeface="Segoe UI Light"/>
                <a:ea typeface="+mn-ea"/>
                <a:cs typeface="Segoe UI Semibold" panose="020B0702040204020203" pitchFamily="34" charset="0"/>
              </a:rPr>
              <a:t>Million</a:t>
            </a:r>
            <a:endParaRPr kumimoji="0" lang="en-US" sz="2800" b="0" i="0" u="none" strike="noStrike" kern="1200" cap="none" spc="0" normalizeH="0" baseline="0" noProof="0" dirty="0">
              <a:ln>
                <a:noFill/>
              </a:ln>
              <a:solidFill>
                <a:srgbClr val="00188F"/>
              </a:solidFill>
              <a:effectLst/>
              <a:uLnTx/>
              <a:uFillTx/>
              <a:latin typeface="Segoe UI Light"/>
              <a:ea typeface="+mn-ea"/>
              <a:cs typeface="Segoe UI Semibold" panose="020B0702040204020203" pitchFamily="34" charset="0"/>
            </a:endParaRP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Active</a:t>
            </a:r>
            <a:b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b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Directory Users</a:t>
            </a:r>
          </a:p>
          <a:p>
            <a:pPr marL="0" marR="0" lvl="0" indent="0" algn="ctr" defTabSz="932563"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0" name="TextBox 39"/>
          <p:cNvSpPr txBox="1"/>
          <p:nvPr/>
        </p:nvSpPr>
        <p:spPr>
          <a:xfrm>
            <a:off x="3117453" y="221244"/>
            <a:ext cx="6233705" cy="1126292"/>
          </a:xfrm>
          <a:prstGeom prst="rect">
            <a:avLst/>
          </a:prstGeom>
          <a:noFill/>
        </p:spPr>
        <p:txBody>
          <a:bodyPr wrap="non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5999" b="0" i="0" u="none" strike="noStrike" kern="1200" cap="none" spc="0" normalizeH="0" baseline="0" noProof="0" dirty="0">
                <a:ln>
                  <a:noFill/>
                </a:ln>
                <a:solidFill>
                  <a:srgbClr val="000000"/>
                </a:solidFill>
                <a:effectLst/>
                <a:uLnTx/>
                <a:uFillTx/>
                <a:latin typeface="Segoe UI Light"/>
                <a:ea typeface="+mn-ea"/>
                <a:cs typeface="+mn-cs"/>
              </a:rPr>
              <a:t>Azure </a:t>
            </a:r>
            <a:r>
              <a:rPr kumimoji="0" lang="en-US" sz="5999" b="0" i="0" u="none" strike="noStrike" kern="1200" cap="none" spc="0" normalizeH="0" baseline="0" noProof="0" dirty="0" smtClean="0">
                <a:ln>
                  <a:noFill/>
                </a:ln>
                <a:solidFill>
                  <a:srgbClr val="000000"/>
                </a:solidFill>
                <a:effectLst/>
                <a:uLnTx/>
                <a:uFillTx/>
                <a:latin typeface="Segoe UI Light"/>
                <a:ea typeface="+mn-ea"/>
                <a:cs typeface="+mn-cs"/>
              </a:rPr>
              <a:t>Momentum</a:t>
            </a:r>
            <a:endParaRPr kumimoji="0" lang="en-US" sz="5999" b="0" i="0" u="none" strike="noStrike" kern="1200" cap="none" spc="0" normalizeH="0" baseline="0" noProof="0" dirty="0">
              <a:ln>
                <a:noFill/>
              </a:ln>
              <a:solidFill>
                <a:srgbClr val="000000"/>
              </a:solidFill>
              <a:effectLst/>
              <a:uLnTx/>
              <a:uFillTx/>
              <a:latin typeface="Segoe UI Light"/>
              <a:ea typeface="+mn-ea"/>
              <a:cs typeface="+mn-cs"/>
            </a:endParaRPr>
          </a:p>
        </p:txBody>
      </p:sp>
      <p:cxnSp>
        <p:nvCxnSpPr>
          <p:cNvPr id="20" name="Straight Connector 19"/>
          <p:cNvCxnSpPr/>
          <p:nvPr/>
        </p:nvCxnSpPr>
        <p:spPr>
          <a:xfrm>
            <a:off x="883" y="1518949"/>
            <a:ext cx="7969954"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227637" y="1521073"/>
            <a:ext cx="0" cy="5472957"/>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034299" y="3649662"/>
            <a:ext cx="3051888" cy="1480320"/>
          </a:xfrm>
          <a:prstGeom prst="rect">
            <a:avLst/>
          </a:prstGeom>
          <a:noFill/>
        </p:spPr>
        <p:txBody>
          <a:bodyPr wrap="square" lIns="182828" tIns="146262" rIns="182828" bIns="146262"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smtClean="0">
                <a:ln>
                  <a:noFill/>
                </a:ln>
                <a:solidFill>
                  <a:srgbClr val="00188F"/>
                </a:solidFill>
                <a:effectLst/>
                <a:uLnTx/>
                <a:uFillTx/>
                <a:latin typeface="Segoe UI Light"/>
                <a:ea typeface="+mn-ea"/>
                <a:cs typeface="Segoe UI Semibold" panose="020B0702040204020203" pitchFamily="34" charset="0"/>
              </a:rPr>
              <a:t>57</a:t>
            </a:r>
            <a:r>
              <a:rPr kumimoji="0" lang="en-US" sz="3200" b="0" i="0" u="none" strike="noStrike" kern="1200" cap="none" spc="0" normalizeH="0" baseline="0" noProof="0" dirty="0" smtClean="0">
                <a:ln>
                  <a:noFill/>
                </a:ln>
                <a:solidFill>
                  <a:srgbClr val="00188F"/>
                </a:solidFill>
                <a:effectLst/>
                <a:uLnTx/>
                <a:uFillTx/>
                <a:latin typeface="Segoe UI Light"/>
                <a:ea typeface="+mn-ea"/>
                <a:cs typeface="Segoe UI Semibold" panose="020B0702040204020203" pitchFamily="34" charset="0"/>
              </a:rPr>
              <a:t>%</a:t>
            </a:r>
            <a:endParaRPr kumimoji="0" lang="en-US" sz="4400" b="0" i="0" u="none" strike="noStrike" kern="1200" cap="none" spc="0" normalizeH="0" baseline="0" noProof="0" dirty="0">
              <a:ln>
                <a:noFill/>
              </a:ln>
              <a:solidFill>
                <a:srgbClr val="00188F"/>
              </a:solidFill>
              <a:effectLst/>
              <a:uLnTx/>
              <a:uFillTx/>
              <a:latin typeface="Segoe UI Light"/>
              <a:ea typeface="+mn-ea"/>
              <a:cs typeface="Segoe UI Semibold" panose="020B0702040204020203" pitchFamily="34" charset="0"/>
            </a:endParaRP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Of Fortune 500 Companies use Microsoft </a:t>
            </a:r>
            <a:r>
              <a:rPr kumimoji="0" lang="en-US" sz="1600" b="0" i="0" u="none" strike="noStrike" kern="1200" cap="none" spc="0" normalizeH="0" baseline="0" noProof="0" dirty="0" smtClean="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5" name="TextBox 14"/>
          <p:cNvSpPr txBox="1"/>
          <p:nvPr/>
        </p:nvSpPr>
        <p:spPr>
          <a:xfrm>
            <a:off x="4653185" y="1656742"/>
            <a:ext cx="3851052" cy="1535720"/>
          </a:xfrm>
          <a:prstGeom prst="rect">
            <a:avLst/>
          </a:prstGeom>
          <a:noFill/>
        </p:spPr>
        <p:txBody>
          <a:bodyPr wrap="square" lIns="182828" tIns="146262" rIns="182828" bIns="146262"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00188F"/>
                </a:solidFill>
                <a:effectLst/>
                <a:uLnTx/>
                <a:uFillTx/>
                <a:latin typeface="Segoe UI Light"/>
                <a:ea typeface="+mn-ea"/>
                <a:cs typeface="Segoe UI Semibold" panose="020B0702040204020203" pitchFamily="34" charset="0"/>
              </a:rPr>
              <a:t>&gt;50</a:t>
            </a:r>
            <a:r>
              <a:rPr kumimoji="0" lang="en-US" sz="1800" b="0" i="0" u="none" strike="noStrike" kern="1200" cap="none" spc="0" normalizeH="0" baseline="0" noProof="0" dirty="0">
                <a:ln>
                  <a:noFill/>
                </a:ln>
                <a:solidFill>
                  <a:srgbClr val="00188F"/>
                </a:solidFill>
                <a:effectLst/>
                <a:uLnTx/>
                <a:uFillTx/>
                <a:latin typeface="Segoe UI Light"/>
                <a:ea typeface="+mn-ea"/>
                <a:cs typeface="Segoe UI Semibold" panose="020B0702040204020203" pitchFamily="34" charset="0"/>
              </a:rPr>
              <a:t> </a:t>
            </a:r>
            <a:r>
              <a:rPr kumimoji="0" lang="en-US" sz="3600" b="0" i="0" u="none" strike="noStrike" kern="1200" cap="none" spc="0" normalizeH="0" baseline="0" noProof="0" dirty="0">
                <a:ln>
                  <a:noFill/>
                </a:ln>
                <a:solidFill>
                  <a:srgbClr val="00188F"/>
                </a:solidFill>
                <a:effectLst/>
                <a:uLnTx/>
                <a:uFillTx/>
                <a:latin typeface="Segoe UI Light"/>
                <a:ea typeface="+mn-ea"/>
                <a:cs typeface="Segoe UI Semibold" panose="020B0702040204020203" pitchFamily="34" charset="0"/>
              </a:rPr>
              <a:t>Trillion</a:t>
            </a:r>
            <a:endParaRPr kumimoji="0" lang="en-US" sz="2800" b="0" i="0" u="none" strike="noStrike" kern="1200" cap="none" spc="0" normalizeH="0" baseline="0" noProof="0" dirty="0">
              <a:ln>
                <a:noFill/>
              </a:ln>
              <a:solidFill>
                <a:srgbClr val="00188F"/>
              </a:solidFill>
              <a:effectLst/>
              <a:uLnTx/>
              <a:uFillTx/>
              <a:latin typeface="Segoe UI Light"/>
              <a:ea typeface="+mn-ea"/>
              <a:cs typeface="Segoe UI Semibold" panose="020B0702040204020203" pitchFamily="34" charset="0"/>
            </a:endParaRP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Storage objects</a:t>
            </a:r>
            <a:b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b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in Azure</a:t>
            </a:r>
          </a:p>
        </p:txBody>
      </p:sp>
      <p:cxnSp>
        <p:nvCxnSpPr>
          <p:cNvPr id="16" name="Straight Connector 15"/>
          <p:cNvCxnSpPr/>
          <p:nvPr/>
        </p:nvCxnSpPr>
        <p:spPr>
          <a:xfrm>
            <a:off x="883" y="5249862"/>
            <a:ext cx="7969954"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70343" y="5325001"/>
            <a:ext cx="3051888" cy="1557265"/>
          </a:xfrm>
          <a:prstGeom prst="rect">
            <a:avLst/>
          </a:prstGeom>
          <a:noFill/>
        </p:spPr>
        <p:txBody>
          <a:bodyPr wrap="square" lIns="182828" tIns="146262" rIns="182828" bIns="146262"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smtClean="0">
                <a:ln>
                  <a:noFill/>
                </a:ln>
                <a:solidFill>
                  <a:srgbClr val="00188F"/>
                </a:solidFill>
                <a:effectLst/>
                <a:uLnTx/>
                <a:uFillTx/>
                <a:latin typeface="Segoe UI Light"/>
                <a:ea typeface="+mn-ea"/>
                <a:cs typeface="Segoe UI Semibold" panose="020B0702040204020203" pitchFamily="34" charset="0"/>
              </a:rPr>
              <a:t>1.4 </a:t>
            </a:r>
            <a:r>
              <a:rPr kumimoji="0" lang="en-US" sz="3600" b="0" i="0" u="none" strike="noStrike" kern="1200" cap="none" spc="0" normalizeH="0" baseline="0" noProof="0" dirty="0">
                <a:ln>
                  <a:noFill/>
                </a:ln>
                <a:solidFill>
                  <a:srgbClr val="00188F"/>
                </a:solidFill>
                <a:effectLst/>
                <a:uLnTx/>
                <a:uFillTx/>
                <a:latin typeface="Segoe UI Light"/>
                <a:ea typeface="+mn-ea"/>
                <a:cs typeface="Segoe UI Semibold" panose="020B0702040204020203" pitchFamily="34" charset="0"/>
              </a:rPr>
              <a:t>M</a:t>
            </a:r>
            <a:r>
              <a:rPr kumimoji="0" lang="en-US" sz="3600" b="0" i="0" u="none" strike="noStrike" kern="1200" cap="none" spc="0" normalizeH="0" baseline="0" noProof="0" dirty="0" err="1" smtClean="0">
                <a:ln>
                  <a:noFill/>
                </a:ln>
                <a:solidFill>
                  <a:srgbClr val="00188F"/>
                </a:solidFill>
                <a:effectLst/>
                <a:uLnTx/>
                <a:uFillTx/>
                <a:latin typeface="Segoe UI Light"/>
                <a:ea typeface="+mn-ea"/>
                <a:cs typeface="Segoe UI Semibold" panose="020B0702040204020203" pitchFamily="34" charset="0"/>
              </a:rPr>
              <a:t>illion</a:t>
            </a:r>
            <a:endParaRPr kumimoji="0" lang="en-US" sz="4400" b="0" i="0" u="none" strike="noStrike" kern="1200" cap="none" spc="0" normalizeH="0" baseline="0" noProof="0" dirty="0">
              <a:ln>
                <a:noFill/>
              </a:ln>
              <a:solidFill>
                <a:srgbClr val="00188F"/>
              </a:solidFill>
              <a:effectLst/>
              <a:uLnTx/>
              <a:uFillTx/>
              <a:latin typeface="Segoe UI Light"/>
              <a:ea typeface="+mn-ea"/>
              <a:cs typeface="Segoe UI Semibold" panose="020B0702040204020203" pitchFamily="34" charset="0"/>
            </a:endParaRP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Segoe UI Semilight" panose="020B0402040204020203" pitchFamily="34" charset="0"/>
                <a:ea typeface="+mn-ea"/>
                <a:cs typeface="Segoe UI Semilight" panose="020B0402040204020203" pitchFamily="34" charset="0"/>
              </a:rPr>
              <a:t>SQL Databases Deployed</a:t>
            </a: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Segoe UI Semilight" panose="020B0402040204020203" pitchFamily="34" charset="0"/>
                <a:ea typeface="+mn-ea"/>
                <a:cs typeface="Segoe UI Semilight" panose="020B0402040204020203" pitchFamily="34" charset="0"/>
              </a:rPr>
              <a:t>In Azure</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5" name="Rectangle 24"/>
          <p:cNvSpPr/>
          <p:nvPr/>
        </p:nvSpPr>
        <p:spPr bwMode="auto">
          <a:xfrm>
            <a:off x="7970837" y="1516827"/>
            <a:ext cx="4465638" cy="5477698"/>
          </a:xfrm>
          <a:prstGeom prst="rect">
            <a:avLst/>
          </a:prstGeom>
          <a:solidFill>
            <a:schemeClr val="bg2">
              <a:lumMod val="75000"/>
            </a:schemeClr>
          </a:soli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p:cNvSpPr/>
          <p:nvPr/>
        </p:nvSpPr>
        <p:spPr>
          <a:xfrm>
            <a:off x="8393722" y="2012984"/>
            <a:ext cx="3602215" cy="4031873"/>
          </a:xfrm>
          <a:prstGeom prst="rect">
            <a:avLst/>
          </a:prstGeom>
          <a:solidFill>
            <a:schemeClr val="bg2">
              <a:lumMod val="75000"/>
            </a:schemeClr>
          </a:solid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smtClean="0">
                <a:ln>
                  <a:noFill/>
                </a:ln>
                <a:solidFill>
                  <a:srgbClr val="FFFFFF"/>
                </a:solidFill>
                <a:effectLst/>
                <a:uLnTx/>
                <a:uFillTx/>
                <a:latin typeface="Segoe UI Light"/>
                <a:ea typeface="+mn-ea"/>
                <a:cs typeface="+mn-cs"/>
              </a:rPr>
              <a:t>“Microsoft </a:t>
            </a:r>
            <a:r>
              <a:rPr kumimoji="0" lang="en-US" sz="3200" b="0" i="1" u="none" strike="noStrike" kern="1200" cap="none" spc="0" normalizeH="0" baseline="0" noProof="0" dirty="0">
                <a:ln>
                  <a:noFill/>
                </a:ln>
                <a:solidFill>
                  <a:srgbClr val="FFFFFF"/>
                </a:solidFill>
                <a:effectLst/>
                <a:uLnTx/>
                <a:uFillTx/>
                <a:latin typeface="Segoe UI Light"/>
                <a:ea typeface="+mn-ea"/>
                <a:cs typeface="+mn-cs"/>
              </a:rPr>
              <a:t>is growing its cloud revenue faster than </a:t>
            </a:r>
            <a:r>
              <a:rPr kumimoji="0" lang="en-US" sz="3200" b="0" i="1" u="none" strike="noStrike" kern="1200" cap="none" spc="0" normalizeH="0" baseline="0" noProof="0" dirty="0" smtClean="0">
                <a:ln>
                  <a:noFill/>
                </a:ln>
                <a:solidFill>
                  <a:srgbClr val="FFFFFF"/>
                </a:solidFill>
                <a:effectLst/>
                <a:uLnTx/>
                <a:uFillTx/>
                <a:latin typeface="Segoe UI Light"/>
                <a:ea typeface="+mn-ea"/>
                <a:cs typeface="+mn-cs"/>
              </a:rPr>
              <a:t>Amazon” </a:t>
            </a:r>
            <a:r>
              <a:rPr kumimoji="0" lang="en-US" sz="3200" b="0" i="0" u="none" strike="noStrike" kern="1200" cap="none" spc="0" normalizeH="0" baseline="0" noProof="0" dirty="0" smtClean="0">
                <a:ln>
                  <a:noFill/>
                </a:ln>
                <a:solidFill>
                  <a:srgbClr val="FFFFFF"/>
                </a:solidFill>
                <a:effectLst/>
                <a:uLnTx/>
                <a:uFillTx/>
                <a:latin typeface="Segoe UI Light"/>
                <a:ea typeface="+mn-ea"/>
                <a:cs typeface="+mn-cs"/>
              </a:rPr>
              <a:t>– </a:t>
            </a:r>
            <a:r>
              <a:rPr kumimoji="0" lang="en-US" sz="2800" b="0" i="0" u="none" strike="noStrike" kern="1200" cap="none" spc="0" normalizeH="0" baseline="0" noProof="0" dirty="0" smtClean="0">
                <a:ln>
                  <a:noFill/>
                </a:ln>
                <a:solidFill>
                  <a:srgbClr val="FFFFFF"/>
                </a:solidFill>
                <a:effectLst/>
                <a:uLnTx/>
                <a:uFillTx/>
                <a:latin typeface="Segoe UI Light"/>
                <a:ea typeface="+mn-ea"/>
                <a:cs typeface="+mn-cs"/>
              </a:rPr>
              <a:t>Business Insider 2016</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AWS </a:t>
            </a:r>
            <a:r>
              <a:rPr kumimoji="0" lang="en-US" sz="2400" b="0" i="0" u="none" strike="noStrike" kern="1200" cap="none" spc="0" normalizeH="0" baseline="0" noProof="0" dirty="0" smtClean="0">
                <a:ln>
                  <a:noFill/>
                </a:ln>
                <a:solidFill>
                  <a:srgbClr val="FFFFFF"/>
                </a:solidFill>
                <a:effectLst/>
                <a:uLnTx/>
                <a:uFillTx/>
                <a:latin typeface="Segoe UI Light"/>
                <a:ea typeface="+mn-ea"/>
                <a:cs typeface="+mn-cs"/>
              </a:rPr>
              <a:t>revenue </a:t>
            </a:r>
            <a:r>
              <a:rPr kumimoji="0" lang="en-US" sz="2400" b="0" i="0" u="none" strike="noStrike" kern="1200" cap="none" spc="0" normalizeH="0" baseline="0" noProof="0" dirty="0">
                <a:ln>
                  <a:noFill/>
                </a:ln>
                <a:solidFill>
                  <a:srgbClr val="FFFFFF"/>
                </a:solidFill>
                <a:effectLst/>
                <a:uLnTx/>
                <a:uFillTx/>
                <a:latin typeface="Segoe UI Light"/>
                <a:ea typeface="+mn-ea"/>
                <a:cs typeface="+mn-cs"/>
              </a:rPr>
              <a:t>grew about 69</a:t>
            </a:r>
            <a:r>
              <a:rPr kumimoji="0" lang="en-US" sz="2400" b="0" i="0" u="none" strike="noStrike" kern="1200" cap="none" spc="0" normalizeH="0" baseline="0" noProof="0" dirty="0" smtClean="0">
                <a:ln>
                  <a:noFill/>
                </a:ln>
                <a:solidFill>
                  <a:srgbClr val="FFFFFF"/>
                </a:solidFill>
                <a:effectLst/>
                <a:uLnTx/>
                <a:uFillTx/>
                <a:latin typeface="Segoe UI Light"/>
                <a:ea typeface="+mn-ea"/>
                <a:cs typeface="+mn-cs"/>
              </a:rPr>
              <a:t>% but Microsoft </a:t>
            </a:r>
            <a:r>
              <a:rPr kumimoji="0" lang="en-US" sz="2400" b="0" i="0" u="none" strike="noStrike" kern="1200" cap="none" spc="0" normalizeH="0" baseline="0" noProof="0" dirty="0">
                <a:ln>
                  <a:noFill/>
                </a:ln>
                <a:solidFill>
                  <a:srgbClr val="FFFFFF"/>
                </a:solidFill>
                <a:effectLst/>
                <a:uLnTx/>
                <a:uFillTx/>
                <a:latin typeface="Segoe UI Light"/>
                <a:ea typeface="+mn-ea"/>
                <a:cs typeface="+mn-cs"/>
              </a:rPr>
              <a:t>Azure </a:t>
            </a:r>
            <a:r>
              <a:rPr kumimoji="0" lang="en-US" sz="2400" b="0" i="0" u="none" strike="noStrike" kern="1200" cap="none" spc="0" normalizeH="0" baseline="0" noProof="0" dirty="0" smtClean="0">
                <a:ln>
                  <a:noFill/>
                </a:ln>
                <a:solidFill>
                  <a:srgbClr val="FFFFFF"/>
                </a:solidFill>
                <a:effectLst/>
                <a:uLnTx/>
                <a:uFillTx/>
                <a:latin typeface="Segoe UI Light"/>
                <a:ea typeface="+mn-ea"/>
                <a:cs typeface="+mn-cs"/>
              </a:rPr>
              <a:t>revenue grew by 127</a:t>
            </a:r>
            <a:r>
              <a:rPr kumimoji="0" lang="en-US" sz="2400" b="0" i="0" u="none" strike="noStrike" kern="1200" cap="none" spc="0" normalizeH="0" baseline="0" noProof="0" dirty="0">
                <a:ln>
                  <a:noFill/>
                </a:ln>
                <a:solidFill>
                  <a:srgbClr val="FFFFFF"/>
                </a:solidFill>
                <a:effectLst/>
                <a:uLnTx/>
                <a:uFillTx/>
                <a:latin typeface="Segoe UI Light"/>
                <a:ea typeface="+mn-ea"/>
                <a:cs typeface="+mn-cs"/>
              </a:rPr>
              <a:t>%</a:t>
            </a:r>
          </a:p>
        </p:txBody>
      </p:sp>
    </p:spTree>
    <p:extLst>
      <p:ext uri="{BB962C8B-B14F-4D97-AF65-F5344CB8AC3E}">
        <p14:creationId xmlns:p14="http://schemas.microsoft.com/office/powerpoint/2010/main" val="28288798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2" fill="hold"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par>
                                <p:cTn id="11" presetID="22" presetClass="entr" presetSubtype="1"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up)">
                                      <p:cBhvr>
                                        <p:cTn id="13" dur="500"/>
                                        <p:tgtEl>
                                          <p:spTgt spid="32"/>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3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550"/>
                            </p:stCondLst>
                            <p:childTnLst>
                              <p:par>
                                <p:cTn id="28" presetID="22" presetClass="entr" presetSubtype="2"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right)">
                                      <p:cBhvr>
                                        <p:cTn id="30" dur="500"/>
                                        <p:tgtEl>
                                          <p:spTgt spid="25"/>
                                        </p:tgtEl>
                                      </p:cBhvr>
                                    </p:animEffect>
                                  </p:childTnLst>
                                </p:cTn>
                              </p:par>
                              <p:par>
                                <p:cTn id="31" presetID="10" presetClass="entr" presetSubtype="0" fill="hold" grpId="0" nodeType="withEffect">
                                  <p:stCondLst>
                                    <p:cond delay="40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2550"/>
                            </p:stCondLst>
                            <p:childTnLst>
                              <p:par>
                                <p:cTn id="38" presetID="47" presetClass="entr" presetSubtype="0" fill="hold" grpId="0" nodeType="after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1000"/>
                                        <p:tgtEl>
                                          <p:spTgt spid="40"/>
                                        </p:tgtEl>
                                      </p:cBhvr>
                                    </p:animEffect>
                                    <p:anim calcmode="lin" valueType="num">
                                      <p:cBhvr>
                                        <p:cTn id="41" dur="1000" fill="hold"/>
                                        <p:tgtEl>
                                          <p:spTgt spid="40"/>
                                        </p:tgtEl>
                                        <p:attrNameLst>
                                          <p:attrName>ppt_x</p:attrName>
                                        </p:attrNameLst>
                                      </p:cBhvr>
                                      <p:tavLst>
                                        <p:tav tm="0">
                                          <p:val>
                                            <p:strVal val="#ppt_x"/>
                                          </p:val>
                                        </p:tav>
                                        <p:tav tm="100000">
                                          <p:val>
                                            <p:strVal val="#ppt_x"/>
                                          </p:val>
                                        </p:tav>
                                      </p:tavLst>
                                    </p:anim>
                                    <p:anim calcmode="lin" valueType="num">
                                      <p:cBhvr>
                                        <p:cTn id="42" dur="1000" fill="hold"/>
                                        <p:tgtEl>
                                          <p:spTgt spid="40"/>
                                        </p:tgtEl>
                                        <p:attrNameLst>
                                          <p:attrName>ppt_y</p:attrName>
                                        </p:attrNameLst>
                                      </p:cBhvr>
                                      <p:tavLst>
                                        <p:tav tm="0">
                                          <p:val>
                                            <p:strVal val="#ppt_y-.1"/>
                                          </p:val>
                                        </p:tav>
                                        <p:tav tm="100000">
                                          <p:val>
                                            <p:strVal val="#ppt_y"/>
                                          </p:val>
                                        </p:tav>
                                      </p:tavLst>
                                    </p:anim>
                                  </p:childTnLst>
                                </p:cTn>
                              </p:par>
                              <p:par>
                                <p:cTn id="43" presetID="22" presetClass="entr" presetSubtype="1"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par>
                                <p:cTn id="46" presetID="10" presetClass="entr" presetSubtype="0" fill="hold" grpId="0" nodeType="withEffect">
                                  <p:stCondLst>
                                    <p:cond delay="20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grpId="0" nodeType="withEffect">
                                  <p:stCondLst>
                                    <p:cond delay="40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40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19" grpId="0"/>
      <p:bldP spid="21" grpId="0"/>
      <p:bldP spid="22" grpId="0"/>
      <p:bldP spid="24" grpId="0"/>
      <p:bldP spid="40" grpId="0"/>
      <p:bldP spid="14" grpId="0"/>
      <p:bldP spid="15" grpId="0"/>
      <p:bldP spid="23" grpId="0"/>
      <p:bldP spid="25"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1" name="Group 30"/>
          <p:cNvGrpSpPr/>
          <p:nvPr/>
        </p:nvGrpSpPr>
        <p:grpSpPr>
          <a:xfrm>
            <a:off x="999124" y="2328152"/>
            <a:ext cx="10292783" cy="3454976"/>
            <a:chOff x="622459" y="2171556"/>
            <a:chExt cx="11081400" cy="3457352"/>
          </a:xfrm>
        </p:grpSpPr>
        <p:cxnSp>
          <p:nvCxnSpPr>
            <p:cNvPr id="123" name="Straight Connector 122"/>
            <p:cNvCxnSpPr/>
            <p:nvPr/>
          </p:nvCxnSpPr>
          <p:spPr>
            <a:xfrm>
              <a:off x="622459" y="2171556"/>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22459" y="3010094"/>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22459" y="3772402"/>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22459" y="5628908"/>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22459" y="4740510"/>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3990" y="3351393"/>
            <a:ext cx="545259" cy="524230"/>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7089" y="3342121"/>
            <a:ext cx="748095" cy="533503"/>
          </a:xfrm>
          <a:prstGeom prst="rect">
            <a:avLst/>
          </a:prstGeom>
        </p:spPr>
      </p:pic>
      <p:grpSp>
        <p:nvGrpSpPr>
          <p:cNvPr id="105" name="Group 104"/>
          <p:cNvGrpSpPr/>
          <p:nvPr/>
        </p:nvGrpSpPr>
        <p:grpSpPr>
          <a:xfrm>
            <a:off x="4628192" y="3306795"/>
            <a:ext cx="496895" cy="568828"/>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29" name="TextBox 128"/>
          <p:cNvSpPr txBox="1"/>
          <p:nvPr/>
        </p:nvSpPr>
        <p:spPr>
          <a:xfrm>
            <a:off x="325042" y="3380557"/>
            <a:ext cx="1849514" cy="350330"/>
          </a:xfrm>
          <a:prstGeom prst="rect">
            <a:avLst/>
          </a:prstGeom>
          <a:noFill/>
        </p:spPr>
        <p:txBody>
          <a:bodyPr wrap="square" rtlCol="0">
            <a:spAutoFit/>
          </a:bodyPr>
          <a:lstStyle/>
          <a:p>
            <a:pPr marL="0" marR="0" lvl="0" indent="0" algn="l" defTabSz="931603"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Light"/>
                <a:ea typeface="+mn-ea"/>
                <a:cs typeface="+mn-cs"/>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065" y="1650579"/>
            <a:ext cx="1621676" cy="482641"/>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21393" y="1689753"/>
            <a:ext cx="1467113" cy="396959"/>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32415" y="1564704"/>
            <a:ext cx="331530" cy="54102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64241" y="1577050"/>
            <a:ext cx="447349" cy="52333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7120593" y="1702848"/>
            <a:ext cx="1598662" cy="338554"/>
          </a:xfrm>
          <a:prstGeom prst="rect">
            <a:avLst/>
          </a:prstGeom>
          <a:noFill/>
        </p:spPr>
        <p:txBody>
          <a:bodyPr wrap="square" rtlCol="0">
            <a:spAutoFit/>
          </a:bodyPr>
          <a:lstStyle/>
          <a:p>
            <a:pPr marL="0" marR="0" lvl="0" indent="0" algn="l" defTabSz="93160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Light"/>
                <a:ea typeface="+mn-ea"/>
                <a:cs typeface="+mn-cs"/>
              </a:rPr>
              <a:t>Clients </a:t>
            </a:r>
          </a:p>
        </p:txBody>
      </p:sp>
      <p:sp>
        <p:nvSpPr>
          <p:cNvPr id="70" name="TextBox 69"/>
          <p:cNvSpPr txBox="1"/>
          <p:nvPr/>
        </p:nvSpPr>
        <p:spPr>
          <a:xfrm>
            <a:off x="325042" y="6086786"/>
            <a:ext cx="1483699" cy="350330"/>
          </a:xfrm>
          <a:prstGeom prst="rect">
            <a:avLst/>
          </a:prstGeom>
          <a:noFill/>
        </p:spPr>
        <p:txBody>
          <a:bodyPr wrap="square" rtlCol="0">
            <a:spAutoFit/>
          </a:bodyPr>
          <a:lstStyle/>
          <a:p>
            <a:pPr marL="0" marR="0" lvl="0" indent="0" algn="l" defTabSz="931603"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Light"/>
                <a:ea typeface="+mn-ea"/>
                <a:cs typeface="+mn-cs"/>
              </a:rPr>
              <a:t>Infrastructure</a:t>
            </a:r>
          </a:p>
        </p:txBody>
      </p:sp>
      <p:sp>
        <p:nvSpPr>
          <p:cNvPr id="132" name="TextBox 131"/>
          <p:cNvSpPr txBox="1"/>
          <p:nvPr/>
        </p:nvSpPr>
        <p:spPr>
          <a:xfrm>
            <a:off x="325042" y="2620564"/>
            <a:ext cx="1538919" cy="350330"/>
          </a:xfrm>
          <a:prstGeom prst="rect">
            <a:avLst/>
          </a:prstGeom>
          <a:noFill/>
        </p:spPr>
        <p:txBody>
          <a:bodyPr wrap="square" rtlCol="0">
            <a:spAutoFit/>
          </a:bodyPr>
          <a:lstStyle/>
          <a:p>
            <a:pPr marL="0" marR="0" lvl="0" indent="0" algn="l" defTabSz="931603"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Light"/>
                <a:ea typeface="+mn-ea"/>
                <a:cs typeface="+mn-cs"/>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70140" y="2307643"/>
            <a:ext cx="1707419" cy="797297"/>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41743" y="2381840"/>
            <a:ext cx="728948" cy="716310"/>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15738" y="2460000"/>
            <a:ext cx="794592" cy="628219"/>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39159" y="2461966"/>
            <a:ext cx="1012680" cy="633938"/>
          </a:xfrm>
          <a:prstGeom prst="rect">
            <a:avLst/>
          </a:prstGeom>
        </p:spPr>
      </p:pic>
      <p:pic>
        <p:nvPicPr>
          <p:cNvPr id="20" name="Picture 19"/>
          <p:cNvPicPr>
            <a:picLocks noChangeAspect="1"/>
          </p:cNvPicPr>
          <p:nvPr/>
        </p:nvPicPr>
        <p:blipFill>
          <a:blip r:embed="rId15"/>
          <a:stretch>
            <a:fillRect/>
          </a:stretch>
        </p:blipFill>
        <p:spPr>
          <a:xfrm>
            <a:off x="7800296" y="5056399"/>
            <a:ext cx="1065916" cy="520845"/>
          </a:xfrm>
          <a:prstGeom prst="rect">
            <a:avLst/>
          </a:prstGeom>
        </p:spPr>
      </p:pic>
      <p:pic>
        <p:nvPicPr>
          <p:cNvPr id="21" name="Picture 20"/>
          <p:cNvPicPr>
            <a:picLocks noChangeAspect="1"/>
          </p:cNvPicPr>
          <p:nvPr/>
        </p:nvPicPr>
        <p:blipFill>
          <a:blip r:embed="rId16"/>
          <a:stretch>
            <a:fillRect/>
          </a:stretch>
        </p:blipFill>
        <p:spPr>
          <a:xfrm>
            <a:off x="9032999" y="5199833"/>
            <a:ext cx="1004802" cy="308643"/>
          </a:xfrm>
          <a:prstGeom prst="rect">
            <a:avLst/>
          </a:prstGeom>
        </p:spPr>
      </p:pic>
      <p:pic>
        <p:nvPicPr>
          <p:cNvPr id="19" name="Picture 18"/>
          <p:cNvPicPr>
            <a:picLocks noChangeAspect="1"/>
          </p:cNvPicPr>
          <p:nvPr/>
        </p:nvPicPr>
        <p:blipFill>
          <a:blip r:embed="rId17"/>
          <a:stretch>
            <a:fillRect/>
          </a:stretch>
        </p:blipFill>
        <p:spPr>
          <a:xfrm>
            <a:off x="5319891" y="5139583"/>
            <a:ext cx="1356244" cy="354473"/>
          </a:xfrm>
          <a:prstGeom prst="rect">
            <a:avLst/>
          </a:prstGeom>
        </p:spPr>
      </p:pic>
      <p:sp>
        <p:nvSpPr>
          <p:cNvPr id="131" name="TextBox 130"/>
          <p:cNvSpPr txBox="1"/>
          <p:nvPr/>
        </p:nvSpPr>
        <p:spPr>
          <a:xfrm>
            <a:off x="325042" y="5073698"/>
            <a:ext cx="1849514" cy="606488"/>
          </a:xfrm>
          <a:prstGeom prst="rect">
            <a:avLst/>
          </a:prstGeom>
          <a:noFill/>
        </p:spPr>
        <p:txBody>
          <a:bodyPr wrap="square" rtlCol="0">
            <a:spAutoFit/>
          </a:bodyPr>
          <a:lstStyle/>
          <a:p>
            <a:pPr marL="0" marR="0" lvl="0" indent="0" algn="l" defTabSz="931603"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Light"/>
                <a:ea typeface="+mn-ea"/>
                <a:cs typeface="+mn-cs"/>
              </a:rPr>
              <a:t>Databases &amp;</a:t>
            </a:r>
          </a:p>
          <a:p>
            <a:pPr marL="0" marR="0" lvl="0" indent="0" algn="l" defTabSz="931603"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Light"/>
                <a:ea typeface="+mn-ea"/>
                <a:cs typeface="+mn-cs"/>
              </a:rPr>
              <a:t>Middleware</a:t>
            </a:r>
          </a:p>
        </p:txBody>
      </p:sp>
      <p:pic>
        <p:nvPicPr>
          <p:cNvPr id="10" name="Picture 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860364" y="5145537"/>
            <a:ext cx="1093135" cy="364583"/>
          </a:xfrm>
          <a:prstGeom prst="rect">
            <a:avLst/>
          </a:prstGeom>
        </p:spPr>
      </p:pic>
      <p:pic>
        <p:nvPicPr>
          <p:cNvPr id="119" name="Picture 11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621281" y="4380846"/>
            <a:ext cx="784925" cy="219056"/>
          </a:xfrm>
          <a:prstGeom prst="rect">
            <a:avLst/>
          </a:prstGeom>
        </p:spPr>
      </p:pic>
      <p:sp>
        <p:nvSpPr>
          <p:cNvPr id="128" name="TextBox 127"/>
          <p:cNvSpPr txBox="1"/>
          <p:nvPr/>
        </p:nvSpPr>
        <p:spPr>
          <a:xfrm>
            <a:off x="325042" y="4124910"/>
            <a:ext cx="1849514" cy="606488"/>
          </a:xfrm>
          <a:prstGeom prst="rect">
            <a:avLst/>
          </a:prstGeom>
          <a:noFill/>
        </p:spPr>
        <p:txBody>
          <a:bodyPr wrap="square" rtlCol="0">
            <a:spAutoFit/>
          </a:bodyPr>
          <a:lstStyle/>
          <a:p>
            <a:pPr marL="0" marR="0" lvl="0" indent="0" algn="l" defTabSz="931603"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Light"/>
                <a:ea typeface="+mn-ea"/>
                <a:cs typeface="+mn-cs"/>
              </a:rPr>
              <a:t>App </a:t>
            </a:r>
            <a:r>
              <a:rPr kumimoji="0" lang="en-US" sz="1632" b="1" i="0" u="none" strike="noStrike" kern="1200" cap="none" spc="0" normalizeH="0" baseline="0" noProof="0" dirty="0" smtClean="0">
                <a:ln>
                  <a:noFill/>
                </a:ln>
                <a:solidFill>
                  <a:srgbClr val="505050">
                    <a:lumMod val="50000"/>
                  </a:srgbClr>
                </a:solidFill>
                <a:effectLst/>
                <a:uLnTx/>
                <a:uFillTx/>
                <a:latin typeface="Segoe UI Light"/>
                <a:ea typeface="+mn-ea"/>
                <a:cs typeface="+mn-cs"/>
              </a:rPr>
              <a:t>Frameworks</a:t>
            </a:r>
          </a:p>
          <a:p>
            <a:pPr marL="0" marR="0" lvl="0" indent="0" algn="l" defTabSz="931603"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smtClean="0">
                <a:ln>
                  <a:noFill/>
                </a:ln>
                <a:solidFill>
                  <a:srgbClr val="505050">
                    <a:lumMod val="50000"/>
                  </a:srgbClr>
                </a:solidFill>
                <a:effectLst/>
                <a:uLnTx/>
                <a:uFillTx/>
                <a:latin typeface="Segoe UI Light"/>
                <a:ea typeface="+mn-ea"/>
                <a:cs typeface="+mn-cs"/>
              </a:rPr>
              <a:t>&amp; </a:t>
            </a:r>
            <a:r>
              <a:rPr kumimoji="0" lang="en-US" sz="1632" b="1" i="0" u="none" strike="noStrike" kern="1200" cap="none" spc="0" normalizeH="0" baseline="0" noProof="0" dirty="0">
                <a:ln>
                  <a:noFill/>
                </a:ln>
                <a:solidFill>
                  <a:srgbClr val="505050">
                    <a:lumMod val="50000"/>
                  </a:srgbClr>
                </a:solidFill>
                <a:effectLst/>
                <a:uLnTx/>
                <a:uFillTx/>
                <a:latin typeface="Segoe UI Light"/>
                <a:ea typeface="+mn-ea"/>
                <a:cs typeface="+mn-cs"/>
              </a:rPr>
              <a:t>Tools</a:t>
            </a: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521755" y="4219866"/>
            <a:ext cx="407466" cy="467724"/>
          </a:xfrm>
          <a:prstGeom prst="rect">
            <a:avLst/>
          </a:prstGeom>
        </p:spPr>
      </p:pic>
      <p:pic>
        <p:nvPicPr>
          <p:cNvPr id="84" name="Picture 8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835424" y="4288283"/>
            <a:ext cx="1362162" cy="318804"/>
          </a:xfrm>
          <a:prstGeom prst="rect">
            <a:avLst/>
          </a:prstGeom>
        </p:spPr>
      </p:pic>
      <p:pic>
        <p:nvPicPr>
          <p:cNvPr id="81" name="Picture 80"/>
          <p:cNvPicPr>
            <a:picLocks noChangeAspect="1"/>
          </p:cNvPicPr>
          <p:nvPr/>
        </p:nvPicPr>
        <p:blipFill>
          <a:blip r:embed="rId22"/>
          <a:stretch>
            <a:fillRect/>
          </a:stretch>
        </p:blipFill>
        <p:spPr>
          <a:xfrm>
            <a:off x="7363866" y="4349200"/>
            <a:ext cx="1039679" cy="209167"/>
          </a:xfrm>
          <a:prstGeom prst="rect">
            <a:avLst/>
          </a:prstGeom>
        </p:spPr>
      </p:pic>
      <p:pic>
        <p:nvPicPr>
          <p:cNvPr id="88" name="Picture 87"/>
          <p:cNvPicPr>
            <a:picLocks noChangeAspect="1"/>
          </p:cNvPicPr>
          <p:nvPr/>
        </p:nvPicPr>
        <p:blipFill>
          <a:blip r:embed="rId23"/>
          <a:stretch>
            <a:fillRect/>
          </a:stretch>
        </p:blipFill>
        <p:spPr>
          <a:xfrm>
            <a:off x="10329187" y="5160643"/>
            <a:ext cx="453912" cy="463707"/>
          </a:xfrm>
          <a:prstGeom prst="rect">
            <a:avLst/>
          </a:prstGeom>
        </p:spPr>
      </p:pic>
      <p:pic>
        <p:nvPicPr>
          <p:cNvPr id="90" name="Picture 89"/>
          <p:cNvPicPr>
            <a:picLocks noChangeAspect="1"/>
          </p:cNvPicPr>
          <p:nvPr/>
        </p:nvPicPr>
        <p:blipFill>
          <a:blip r:embed="rId24"/>
          <a:stretch>
            <a:fillRect/>
          </a:stretch>
        </p:blipFill>
        <p:spPr>
          <a:xfrm>
            <a:off x="6972672" y="5198395"/>
            <a:ext cx="625409" cy="286039"/>
          </a:xfrm>
          <a:prstGeom prst="rect">
            <a:avLst/>
          </a:prstGeom>
        </p:spPr>
      </p:pic>
      <p:pic>
        <p:nvPicPr>
          <p:cNvPr id="93" name="Picture 92"/>
          <p:cNvPicPr>
            <a:picLocks noChangeAspect="1"/>
          </p:cNvPicPr>
          <p:nvPr/>
        </p:nvPicPr>
        <p:blipFill rotWithShape="1">
          <a:blip r:embed="rId25" cstate="print">
            <a:extLst>
              <a:ext uri="{28A0092B-C50C-407E-A947-70E740481C1C}">
                <a14:useLocalDpi xmlns:a14="http://schemas.microsoft.com/office/drawing/2010/main" val="0"/>
              </a:ext>
            </a:extLst>
          </a:blip>
          <a:srcRect t="7295" b="8644"/>
          <a:stretch/>
        </p:blipFill>
        <p:spPr>
          <a:xfrm>
            <a:off x="10967779" y="5176834"/>
            <a:ext cx="977076" cy="400466"/>
          </a:xfrm>
          <a:prstGeom prst="rect">
            <a:avLst/>
          </a:prstGeom>
        </p:spPr>
      </p:pic>
      <p:pic>
        <p:nvPicPr>
          <p:cNvPr id="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811906" y="3304813"/>
            <a:ext cx="968459" cy="484230"/>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309144" y="3249520"/>
            <a:ext cx="609568" cy="609568"/>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8027748" y="3295004"/>
            <a:ext cx="1082366" cy="541182"/>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7006185" y="2460002"/>
            <a:ext cx="580860" cy="618949"/>
          </a:xfrm>
          <a:prstGeom prst="rect">
            <a:avLst/>
          </a:prstGeom>
        </p:spPr>
      </p:pic>
      <p:pic>
        <p:nvPicPr>
          <p:cNvPr id="6" name="Picture 5"/>
          <p:cNvPicPr>
            <a:picLocks noChangeAspect="1"/>
          </p:cNvPicPr>
          <p:nvPr/>
        </p:nvPicPr>
        <p:blipFill>
          <a:blip r:embed="rId30"/>
          <a:stretch>
            <a:fillRect/>
          </a:stretch>
        </p:blipFill>
        <p:spPr>
          <a:xfrm>
            <a:off x="10317065" y="3364619"/>
            <a:ext cx="498688" cy="487223"/>
          </a:xfrm>
          <a:prstGeom prst="rect">
            <a:avLst/>
          </a:prstGeom>
        </p:spPr>
      </p:pic>
      <p:pic>
        <p:nvPicPr>
          <p:cNvPr id="16" name="Picture 15"/>
          <p:cNvPicPr>
            <a:picLocks noChangeAspect="1"/>
          </p:cNvPicPr>
          <p:nvPr/>
        </p:nvPicPr>
        <p:blipFill>
          <a:blip r:embed="rId31"/>
          <a:stretch>
            <a:fillRect/>
          </a:stretch>
        </p:blipFill>
        <p:spPr>
          <a:xfrm>
            <a:off x="11291689" y="3341286"/>
            <a:ext cx="504535" cy="511262"/>
          </a:xfrm>
          <a:prstGeom prst="rect">
            <a:avLst/>
          </a:prstGeom>
        </p:spPr>
      </p:pic>
      <p:pic>
        <p:nvPicPr>
          <p:cNvPr id="17" name="Picture 16"/>
          <p:cNvPicPr>
            <a:picLocks noChangeAspect="1"/>
          </p:cNvPicPr>
          <p:nvPr/>
        </p:nvPicPr>
        <p:blipFill>
          <a:blip r:embed="rId32"/>
          <a:stretch>
            <a:fillRect/>
          </a:stretch>
        </p:blipFill>
        <p:spPr>
          <a:xfrm>
            <a:off x="7730652" y="2490899"/>
            <a:ext cx="571191" cy="596863"/>
          </a:xfrm>
          <a:prstGeom prst="rect">
            <a:avLst/>
          </a:prstGeom>
        </p:spPr>
      </p:pic>
      <p:pic>
        <p:nvPicPr>
          <p:cNvPr id="83" name="Picture 82"/>
          <p:cNvPicPr>
            <a:picLocks noChangeAspect="1"/>
          </p:cNvPicPr>
          <p:nvPr/>
        </p:nvPicPr>
        <p:blipFill>
          <a:blip r:embed="rId33"/>
          <a:stretch>
            <a:fillRect/>
          </a:stretch>
        </p:blipFill>
        <p:spPr>
          <a:xfrm>
            <a:off x="8767041" y="6030716"/>
            <a:ext cx="1244878" cy="458115"/>
          </a:xfrm>
          <a:prstGeom prst="rect">
            <a:avLst/>
          </a:prstGeom>
        </p:spPr>
      </p:pic>
      <p:pic>
        <p:nvPicPr>
          <p:cNvPr id="111" name="Picture 110"/>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073391" y="6041542"/>
            <a:ext cx="1304219" cy="442973"/>
          </a:xfrm>
          <a:prstGeom prst="rect">
            <a:avLst/>
          </a:prstGeom>
        </p:spPr>
      </p:pic>
      <p:pic>
        <p:nvPicPr>
          <p:cNvPr id="9" name="Picture 8"/>
          <p:cNvPicPr>
            <a:picLocks noChangeAspect="1"/>
          </p:cNvPicPr>
          <p:nvPr/>
        </p:nvPicPr>
        <p:blipFill rotWithShape="1">
          <a:blip r:embed="rId35"/>
          <a:srcRect r="23769"/>
          <a:stretch/>
        </p:blipFill>
        <p:spPr>
          <a:xfrm>
            <a:off x="1616599" y="1583988"/>
            <a:ext cx="5437882" cy="691739"/>
          </a:xfrm>
          <a:prstGeom prst="rect">
            <a:avLst/>
          </a:prstGeom>
        </p:spPr>
      </p:pic>
      <p:sp>
        <p:nvSpPr>
          <p:cNvPr id="99" name="TextBox 98"/>
          <p:cNvSpPr txBox="1"/>
          <p:nvPr/>
        </p:nvSpPr>
        <p:spPr>
          <a:xfrm>
            <a:off x="325042" y="1775945"/>
            <a:ext cx="1849514" cy="350330"/>
          </a:xfrm>
          <a:prstGeom prst="rect">
            <a:avLst/>
          </a:prstGeom>
          <a:noFill/>
        </p:spPr>
        <p:txBody>
          <a:bodyPr wrap="square" rtlCol="0">
            <a:spAutoFit/>
          </a:bodyPr>
          <a:lstStyle/>
          <a:p>
            <a:pPr marL="0" marR="0" lvl="0" indent="0" algn="l" defTabSz="931603"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Light"/>
                <a:ea typeface="+mn-ea"/>
                <a:cs typeface="+mn-cs"/>
              </a:rPr>
              <a:t>DevOps</a:t>
            </a:r>
          </a:p>
        </p:txBody>
      </p:sp>
      <p:sp>
        <p:nvSpPr>
          <p:cNvPr id="110" name="TextBox 109"/>
          <p:cNvSpPr txBox="1"/>
          <p:nvPr/>
        </p:nvSpPr>
        <p:spPr>
          <a:xfrm>
            <a:off x="5765203" y="3309155"/>
            <a:ext cx="1598662" cy="584775"/>
          </a:xfrm>
          <a:prstGeom prst="rect">
            <a:avLst/>
          </a:prstGeom>
          <a:noFill/>
        </p:spPr>
        <p:txBody>
          <a:bodyPr wrap="square" rtlCol="0">
            <a:spAutoFit/>
          </a:bodyPr>
          <a:lstStyle/>
          <a:p>
            <a:pPr marL="0" marR="0" lvl="0" indent="0" algn="l" defTabSz="93160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Light"/>
                <a:ea typeface="+mn-ea"/>
                <a:cs typeface="+mn-cs"/>
              </a:rPr>
              <a:t>PaaS &amp;</a:t>
            </a:r>
          </a:p>
          <a:p>
            <a:pPr marL="0" marR="0" lvl="0" indent="0" algn="l" defTabSz="93160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Light"/>
                <a:ea typeface="+mn-ea"/>
                <a:cs typeface="+mn-cs"/>
              </a:rPr>
              <a:t>DevOps</a:t>
            </a:r>
          </a:p>
        </p:txBody>
      </p:sp>
      <p:pic>
        <p:nvPicPr>
          <p:cNvPr id="113" name="Picture 112"/>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426264" y="5976396"/>
            <a:ext cx="1315304" cy="507980"/>
          </a:xfrm>
          <a:prstGeom prst="rect">
            <a:avLst/>
          </a:prstGeom>
        </p:spPr>
      </p:pic>
      <p:pic>
        <p:nvPicPr>
          <p:cNvPr id="114" name="Picture 11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5408341" y="5957968"/>
            <a:ext cx="854063" cy="519726"/>
          </a:xfrm>
          <a:prstGeom prst="rect">
            <a:avLst/>
          </a:prstGeom>
        </p:spPr>
      </p:pic>
      <p:pic>
        <p:nvPicPr>
          <p:cNvPr id="121" name="Picture 120"/>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6449285" y="6000471"/>
            <a:ext cx="967976" cy="332672"/>
          </a:xfrm>
          <a:prstGeom prst="rect">
            <a:avLst/>
          </a:prstGeom>
        </p:spPr>
      </p:pic>
      <p:pic>
        <p:nvPicPr>
          <p:cNvPr id="122"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10979478" y="2716311"/>
            <a:ext cx="926575" cy="246373"/>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439029" y="2611829"/>
            <a:ext cx="965533" cy="46142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0288507" y="2598975"/>
            <a:ext cx="440878" cy="440878"/>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9493385" y="2524192"/>
            <a:ext cx="587672" cy="5876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760906" y="4131323"/>
            <a:ext cx="600738" cy="600738"/>
          </a:xfrm>
          <a:prstGeom prst="rect">
            <a:avLst/>
          </a:prstGeom>
        </p:spPr>
      </p:pic>
      <p:sp>
        <p:nvSpPr>
          <p:cNvPr id="67" name="Title 2"/>
          <p:cNvSpPr txBox="1">
            <a:spLocks/>
          </p:cNvSpPr>
          <p:nvPr/>
        </p:nvSpPr>
        <p:spPr>
          <a:xfrm>
            <a:off x="274639" y="295275"/>
            <a:ext cx="11889564" cy="917575"/>
          </a:xfrm>
          <a:prstGeom prst="rect">
            <a:avLst/>
          </a:prstGeom>
        </p:spPr>
        <p:txBody>
          <a:bodyPr vert="horz" wrap="square" lIns="146304" tIns="91440" rIns="146304" bIns="91440"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a:lstStyle>
          <a:p>
            <a:pPr marL="0" marR="0" lvl="0" indent="0" algn="l" defTabSz="932667"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smtClean="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Azure is an open </a:t>
            </a:r>
            <a:r>
              <a:rPr kumimoji="0" lang="en-U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c</a:t>
            </a:r>
            <a:r>
              <a:rPr kumimoji="0" lang="en-US" sz="4800" b="0" i="0" u="none" strike="noStrike" kern="1200" cap="none" spc="-102" normalizeH="0" baseline="0" noProof="0" dirty="0" smtClean="0">
                <a:ln w="3175">
                  <a:noFill/>
                </a:ln>
                <a:gradFill>
                  <a:gsLst>
                    <a:gs pos="1250">
                      <a:srgbClr val="505050"/>
                    </a:gs>
                    <a:gs pos="100000">
                      <a:srgbClr val="505050"/>
                    </a:gs>
                  </a:gsLst>
                  <a:lin ang="5400000" scaled="0"/>
                </a:gradFill>
                <a:effectLst/>
                <a:uLnTx/>
                <a:uFillTx/>
                <a:latin typeface="Segoe UI Light"/>
                <a:ea typeface="+mn-ea"/>
                <a:cs typeface="Segoe UI" pitchFamily="34" charset="0"/>
              </a:rPr>
              <a:t>loud</a:t>
            </a:r>
            <a:endParaRPr kumimoji="0" lang="en-U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pic>
        <p:nvPicPr>
          <p:cNvPr id="3" name="Picture 2"/>
          <p:cNvPicPr>
            <a:picLocks noChangeAspect="1"/>
          </p:cNvPicPr>
          <p:nvPr/>
        </p:nvPicPr>
        <p:blipFill>
          <a:blip r:embed="rId44"/>
          <a:stretch>
            <a:fillRect/>
          </a:stretch>
        </p:blipFill>
        <p:spPr>
          <a:xfrm>
            <a:off x="3247936" y="5961863"/>
            <a:ext cx="499915" cy="493819"/>
          </a:xfrm>
          <a:prstGeom prst="rect">
            <a:avLst/>
          </a:prstGeom>
        </p:spPr>
      </p:pic>
      <p:pic>
        <p:nvPicPr>
          <p:cNvPr id="72" name="Picture 71"/>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2092606" y="5134140"/>
            <a:ext cx="1502839" cy="355672"/>
          </a:xfrm>
          <a:prstGeom prst="rect">
            <a:avLst/>
          </a:prstGeom>
        </p:spPr>
      </p:pic>
      <p:pic>
        <p:nvPicPr>
          <p:cNvPr id="73" name="Picture 72"/>
          <p:cNvPicPr>
            <a:picLocks noChangeAspect="1"/>
          </p:cNvPicPr>
          <p:nvPr/>
        </p:nvPicPr>
        <p:blipFill>
          <a:blip r:embed="rId46"/>
          <a:stretch>
            <a:fillRect/>
          </a:stretch>
        </p:blipFill>
        <p:spPr>
          <a:xfrm>
            <a:off x="2524247" y="5951750"/>
            <a:ext cx="515916" cy="608781"/>
          </a:xfrm>
          <a:prstGeom prst="rect">
            <a:avLst/>
          </a:prstGeom>
        </p:spPr>
      </p:pic>
      <p:pic>
        <p:nvPicPr>
          <p:cNvPr id="76" name="Picture 75"/>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692773" y="4349200"/>
            <a:ext cx="564622" cy="303113"/>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5667736" y="4003249"/>
            <a:ext cx="483962" cy="735250"/>
          </a:xfrm>
          <a:prstGeom prst="rect">
            <a:avLst/>
          </a:prstGeom>
        </p:spPr>
      </p:pic>
      <p:sp>
        <p:nvSpPr>
          <p:cNvPr id="5" name="AutoShape 2" descr="Gradle"/>
          <p:cNvSpPr>
            <a:spLocks noChangeAspect="1" noChangeArrowheads="1"/>
          </p:cNvSpPr>
          <p:nvPr/>
        </p:nvSpPr>
        <p:spPr bwMode="auto">
          <a:xfrm>
            <a:off x="155575" y="-457200"/>
            <a:ext cx="2857500" cy="952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7" name="Picture 6"/>
          <p:cNvPicPr>
            <a:picLocks noChangeAspect="1"/>
          </p:cNvPicPr>
          <p:nvPr/>
        </p:nvPicPr>
        <p:blipFill>
          <a:blip r:embed="rId49"/>
          <a:stretch>
            <a:fillRect/>
          </a:stretch>
        </p:blipFill>
        <p:spPr>
          <a:xfrm>
            <a:off x="5648636" y="1702662"/>
            <a:ext cx="1432521" cy="408148"/>
          </a:xfrm>
          <a:prstGeom prst="rect">
            <a:avLst/>
          </a:prstGeom>
        </p:spPr>
      </p:pic>
      <p:pic>
        <p:nvPicPr>
          <p:cNvPr id="1028" name="Picture 4" descr="http://people.redhat.com/jamisonm/Red_Hat_cmyk_logo.jpg"/>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3999864" y="6036159"/>
            <a:ext cx="1211549" cy="388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73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bwMode="auto">
          <a:xfrm>
            <a:off x="328088" y="1415531"/>
            <a:ext cx="2578439" cy="518048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2" name="Rectangle 1"/>
          <p:cNvSpPr/>
          <p:nvPr/>
        </p:nvSpPr>
        <p:spPr bwMode="auto">
          <a:xfrm>
            <a:off x="2898022" y="1415531"/>
            <a:ext cx="2578439" cy="5180489"/>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4" name="Rectangle 3"/>
          <p:cNvSpPr/>
          <p:nvPr/>
        </p:nvSpPr>
        <p:spPr bwMode="auto">
          <a:xfrm>
            <a:off x="328088" y="1415531"/>
            <a:ext cx="2578439" cy="605075"/>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solidFill>
                <a:latin typeface="+mj-lt"/>
                <a:ea typeface="Segoe UI" pitchFamily="34" charset="0"/>
                <a:cs typeface="Segoe UI" pitchFamily="34" charset="0"/>
              </a:rPr>
              <a:t>Non-Production</a:t>
            </a:r>
          </a:p>
        </p:txBody>
      </p:sp>
      <p:sp>
        <p:nvSpPr>
          <p:cNvPr id="52" name="Rectangle 51"/>
          <p:cNvSpPr/>
          <p:nvPr/>
        </p:nvSpPr>
        <p:spPr bwMode="auto">
          <a:xfrm>
            <a:off x="2901296" y="1415531"/>
            <a:ext cx="2571774" cy="605075"/>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solidFill>
                <a:latin typeface="+mj-lt"/>
                <a:ea typeface="Segoe UI" pitchFamily="34" charset="0"/>
                <a:cs typeface="Segoe UI" pitchFamily="34" charset="0"/>
              </a:rPr>
              <a:t>Production</a:t>
            </a:r>
          </a:p>
        </p:txBody>
      </p:sp>
      <p:sp>
        <p:nvSpPr>
          <p:cNvPr id="12" name="Oval 11"/>
          <p:cNvSpPr/>
          <p:nvPr/>
        </p:nvSpPr>
        <p:spPr bwMode="auto">
          <a:xfrm>
            <a:off x="661468" y="2020606"/>
            <a:ext cx="4474501" cy="447450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13" name="Text Placeholder 12"/>
          <p:cNvSpPr>
            <a:spLocks noGrp="1"/>
          </p:cNvSpPr>
          <p:nvPr>
            <p:ph type="body" sz="quarter" idx="13"/>
          </p:nvPr>
        </p:nvSpPr>
        <p:spPr>
          <a:xfrm>
            <a:off x="500386" y="946003"/>
            <a:ext cx="4878319" cy="599235"/>
          </a:xfrm>
        </p:spPr>
        <p:txBody>
          <a:bodyPr/>
          <a:lstStyle/>
          <a:p>
            <a:r>
              <a:rPr lang="en-US" sz="2000" dirty="0" smtClean="0">
                <a:solidFill>
                  <a:srgbClr val="000000"/>
                </a:solidFill>
                <a:latin typeface="Segoe UI Semibold" panose="020B0702040204020203" pitchFamily="34" charset="0"/>
                <a:cs typeface="Segoe UI Semibold" panose="020B0702040204020203" pitchFamily="34" charset="0"/>
              </a:rPr>
              <a:t>Your IT Portfolio ($$, Resources, Effort)</a:t>
            </a:r>
            <a:endParaRPr lang="en-US" sz="2000" dirty="0">
              <a:latin typeface="Segoe UI Semibold" panose="020B0702040204020203" pitchFamily="34" charset="0"/>
              <a:cs typeface="Segoe UI Semibold" panose="020B0702040204020203" pitchFamily="34" charset="0"/>
            </a:endParaRPr>
          </a:p>
        </p:txBody>
      </p:sp>
      <p:sp>
        <p:nvSpPr>
          <p:cNvPr id="10" name="Title 9"/>
          <p:cNvSpPr>
            <a:spLocks noGrp="1"/>
          </p:cNvSpPr>
          <p:nvPr>
            <p:ph type="title"/>
          </p:nvPr>
        </p:nvSpPr>
        <p:spPr/>
        <p:txBody>
          <a:bodyPr/>
          <a:lstStyle/>
          <a:p>
            <a:r>
              <a:rPr lang="en-US" sz="4400" dirty="0" smtClean="0"/>
              <a:t>Getting started with Azure</a:t>
            </a:r>
            <a:endParaRPr lang="en-US" sz="4400" dirty="0"/>
          </a:p>
        </p:txBody>
      </p:sp>
      <p:grpSp>
        <p:nvGrpSpPr>
          <p:cNvPr id="26" name="Group 25"/>
          <p:cNvGrpSpPr/>
          <p:nvPr/>
        </p:nvGrpSpPr>
        <p:grpSpPr>
          <a:xfrm>
            <a:off x="661468" y="2020606"/>
            <a:ext cx="2238394" cy="4476786"/>
            <a:chOff x="661468" y="2020606"/>
            <a:chExt cx="2238394" cy="4476786"/>
          </a:xfrm>
        </p:grpSpPr>
        <p:grpSp>
          <p:nvGrpSpPr>
            <p:cNvPr id="48" name="Group 47"/>
            <p:cNvGrpSpPr/>
            <p:nvPr/>
          </p:nvGrpSpPr>
          <p:grpSpPr>
            <a:xfrm>
              <a:off x="661468" y="2020606"/>
              <a:ext cx="2238394" cy="4476786"/>
              <a:chOff x="4214813" y="1756683"/>
              <a:chExt cx="2003425" cy="4006850"/>
            </a:xfrm>
            <a:solidFill>
              <a:schemeClr val="accent6"/>
            </a:solidFill>
          </p:grpSpPr>
          <p:sp>
            <p:nvSpPr>
              <p:cNvPr id="49" name="Freeform 5"/>
              <p:cNvSpPr>
                <a:spLocks/>
              </p:cNvSpPr>
              <p:nvPr/>
            </p:nvSpPr>
            <p:spPr bwMode="auto">
              <a:xfrm>
                <a:off x="4214813" y="1756683"/>
                <a:ext cx="2003425" cy="2003425"/>
              </a:xfrm>
              <a:custGeom>
                <a:avLst/>
                <a:gdLst>
                  <a:gd name="T0" fmla="*/ 533 w 533"/>
                  <a:gd name="T1" fmla="*/ 0 h 533"/>
                  <a:gd name="T2" fmla="*/ 0 w 533"/>
                  <a:gd name="T3" fmla="*/ 533 h 533"/>
                  <a:gd name="T4" fmla="*/ 533 w 533"/>
                  <a:gd name="T5" fmla="*/ 533 h 533"/>
                  <a:gd name="T6" fmla="*/ 533 w 533"/>
                  <a:gd name="T7" fmla="*/ 0 h 533"/>
                </a:gdLst>
                <a:ahLst/>
                <a:cxnLst>
                  <a:cxn ang="0">
                    <a:pos x="T0" y="T1"/>
                  </a:cxn>
                  <a:cxn ang="0">
                    <a:pos x="T2" y="T3"/>
                  </a:cxn>
                  <a:cxn ang="0">
                    <a:pos x="T4" y="T5"/>
                  </a:cxn>
                  <a:cxn ang="0">
                    <a:pos x="T6" y="T7"/>
                  </a:cxn>
                </a:cxnLst>
                <a:rect l="0" t="0" r="r" b="b"/>
                <a:pathLst>
                  <a:path w="533" h="533">
                    <a:moveTo>
                      <a:pt x="533" y="0"/>
                    </a:moveTo>
                    <a:cubicBezTo>
                      <a:pt x="239" y="0"/>
                      <a:pt x="0" y="239"/>
                      <a:pt x="0" y="533"/>
                    </a:cubicBezTo>
                    <a:cubicBezTo>
                      <a:pt x="533" y="533"/>
                      <a:pt x="533" y="533"/>
                      <a:pt x="533" y="533"/>
                    </a:cubicBezTo>
                    <a:lnTo>
                      <a:pt x="533"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latin typeface="+mj-lt"/>
                </a:endParaRPr>
              </a:p>
            </p:txBody>
          </p:sp>
          <p:sp>
            <p:nvSpPr>
              <p:cNvPr id="50" name="Freeform 7"/>
              <p:cNvSpPr>
                <a:spLocks/>
              </p:cNvSpPr>
              <p:nvPr/>
            </p:nvSpPr>
            <p:spPr bwMode="auto">
              <a:xfrm>
                <a:off x="4214813" y="3760108"/>
                <a:ext cx="2003425" cy="2003425"/>
              </a:xfrm>
              <a:custGeom>
                <a:avLst/>
                <a:gdLst>
                  <a:gd name="T0" fmla="*/ 0 w 533"/>
                  <a:gd name="T1" fmla="*/ 0 h 533"/>
                  <a:gd name="T2" fmla="*/ 533 w 533"/>
                  <a:gd name="T3" fmla="*/ 533 h 533"/>
                  <a:gd name="T4" fmla="*/ 533 w 533"/>
                  <a:gd name="T5" fmla="*/ 0 h 533"/>
                  <a:gd name="T6" fmla="*/ 0 w 533"/>
                  <a:gd name="T7" fmla="*/ 0 h 533"/>
                </a:gdLst>
                <a:ahLst/>
                <a:cxnLst>
                  <a:cxn ang="0">
                    <a:pos x="T0" y="T1"/>
                  </a:cxn>
                  <a:cxn ang="0">
                    <a:pos x="T2" y="T3"/>
                  </a:cxn>
                  <a:cxn ang="0">
                    <a:pos x="T4" y="T5"/>
                  </a:cxn>
                  <a:cxn ang="0">
                    <a:pos x="T6" y="T7"/>
                  </a:cxn>
                </a:cxnLst>
                <a:rect l="0" t="0" r="r" b="b"/>
                <a:pathLst>
                  <a:path w="533" h="533">
                    <a:moveTo>
                      <a:pt x="0" y="0"/>
                    </a:moveTo>
                    <a:cubicBezTo>
                      <a:pt x="0" y="294"/>
                      <a:pt x="239" y="533"/>
                      <a:pt x="533" y="533"/>
                    </a:cubicBezTo>
                    <a:cubicBezTo>
                      <a:pt x="533" y="0"/>
                      <a:pt x="533" y="0"/>
                      <a:pt x="533"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latin typeface="+mj-lt"/>
                </a:endParaRPr>
              </a:p>
            </p:txBody>
          </p:sp>
        </p:grpSp>
        <p:sp>
          <p:nvSpPr>
            <p:cNvPr id="53" name="TextBox 52"/>
            <p:cNvSpPr txBox="1"/>
            <p:nvPr/>
          </p:nvSpPr>
          <p:spPr>
            <a:xfrm>
              <a:off x="968376" y="3483036"/>
              <a:ext cx="1790350" cy="1558058"/>
            </a:xfrm>
            <a:prstGeom prst="rect">
              <a:avLst/>
            </a:prstGeom>
            <a:noFill/>
          </p:spPr>
          <p:txBody>
            <a:bodyPr wrap="square" lIns="182880" tIns="146304" rIns="182880" bIns="146304" rtlCol="0" anchor="ctr">
              <a:noAutofit/>
            </a:bodyPr>
            <a:lstStyle/>
            <a:p>
              <a:pPr algn="ctr">
                <a:lnSpc>
                  <a:spcPct val="90000"/>
                </a:lnSpc>
                <a:spcAft>
                  <a:spcPts val="600"/>
                </a:spcAft>
              </a:pPr>
              <a:endParaRPr lang="en-US" sz="1600" dirty="0" smtClean="0">
                <a:solidFill>
                  <a:srgbClr val="FFFFFF"/>
                </a:solidFill>
                <a:latin typeface="+mj-lt"/>
                <a:cs typeface="Segoe UI Semilight" panose="020B0402040204020203" pitchFamily="34" charset="0"/>
              </a:endParaRPr>
            </a:p>
            <a:p>
              <a:pPr algn="ctr">
                <a:lnSpc>
                  <a:spcPct val="90000"/>
                </a:lnSpc>
                <a:spcAft>
                  <a:spcPts val="600"/>
                </a:spcAft>
              </a:pPr>
              <a:r>
                <a:rPr lang="en-US" sz="2800" dirty="0" smtClean="0">
                  <a:solidFill>
                    <a:srgbClr val="FFFFFF"/>
                  </a:solidFill>
                  <a:latin typeface="+mj-lt"/>
                  <a:cs typeface="Segoe UI Semilight" panose="020B0402040204020203" pitchFamily="34" charset="0"/>
                </a:rPr>
                <a:t>50%</a:t>
              </a:r>
              <a:r>
                <a:rPr lang="en-US" sz="1600" dirty="0" smtClean="0">
                  <a:solidFill>
                    <a:srgbClr val="FFFFFF"/>
                  </a:solidFill>
                  <a:latin typeface="+mj-lt"/>
                  <a:cs typeface="Segoe UI Semilight" panose="020B0402040204020203" pitchFamily="34" charset="0"/>
                </a:rPr>
                <a:t/>
              </a:r>
              <a:br>
                <a:rPr lang="en-US" sz="1600" dirty="0" smtClean="0">
                  <a:solidFill>
                    <a:srgbClr val="FFFFFF"/>
                  </a:solidFill>
                  <a:latin typeface="+mj-lt"/>
                  <a:cs typeface="Segoe UI Semilight" panose="020B0402040204020203" pitchFamily="34" charset="0"/>
                </a:rPr>
              </a:br>
              <a:r>
                <a:rPr lang="en-US" sz="1400" dirty="0" smtClean="0">
                  <a:solidFill>
                    <a:srgbClr val="FFFFFF"/>
                  </a:solidFill>
                  <a:latin typeface="+mj-lt"/>
                  <a:cs typeface="Segoe UI Semilight" panose="020B0402040204020203" pitchFamily="34" charset="0"/>
                </a:rPr>
                <a:t>App Operations</a:t>
              </a:r>
              <a:endParaRPr lang="en-US" sz="1050" dirty="0">
                <a:latin typeface="+mj-lt"/>
              </a:endParaRPr>
            </a:p>
            <a:p>
              <a:pPr algn="ctr">
                <a:lnSpc>
                  <a:spcPct val="90000"/>
                </a:lnSpc>
                <a:spcAft>
                  <a:spcPts val="600"/>
                </a:spcAft>
              </a:pPr>
              <a:endParaRPr lang="en-US" sz="1100" dirty="0" smtClean="0">
                <a:gradFill>
                  <a:gsLst>
                    <a:gs pos="2917">
                      <a:schemeClr val="tx1"/>
                    </a:gs>
                    <a:gs pos="30000">
                      <a:schemeClr val="tx1"/>
                    </a:gs>
                  </a:gsLst>
                  <a:lin ang="5400000" scaled="0"/>
                </a:gradFill>
                <a:latin typeface="+mj-lt"/>
              </a:endParaRPr>
            </a:p>
          </p:txBody>
        </p:sp>
      </p:grpSp>
      <p:grpSp>
        <p:nvGrpSpPr>
          <p:cNvPr id="30" name="Group 29"/>
          <p:cNvGrpSpPr/>
          <p:nvPr/>
        </p:nvGrpSpPr>
        <p:grpSpPr>
          <a:xfrm>
            <a:off x="2899862" y="2020606"/>
            <a:ext cx="2240168" cy="2238393"/>
            <a:chOff x="2899862" y="2020606"/>
            <a:chExt cx="2240168" cy="2238393"/>
          </a:xfrm>
        </p:grpSpPr>
        <p:sp>
          <p:nvSpPr>
            <p:cNvPr id="47" name="Freeform 6"/>
            <p:cNvSpPr>
              <a:spLocks/>
            </p:cNvSpPr>
            <p:nvPr/>
          </p:nvSpPr>
          <p:spPr bwMode="auto">
            <a:xfrm>
              <a:off x="2899862" y="2020606"/>
              <a:ext cx="2240168" cy="2238393"/>
            </a:xfrm>
            <a:custGeom>
              <a:avLst/>
              <a:gdLst>
                <a:gd name="T0" fmla="*/ 533 w 533"/>
                <a:gd name="T1" fmla="*/ 533 h 533"/>
                <a:gd name="T2" fmla="*/ 0 w 533"/>
                <a:gd name="T3" fmla="*/ 0 h 533"/>
                <a:gd name="T4" fmla="*/ 0 w 533"/>
                <a:gd name="T5" fmla="*/ 533 h 533"/>
                <a:gd name="T6" fmla="*/ 533 w 533"/>
                <a:gd name="T7" fmla="*/ 533 h 533"/>
              </a:gdLst>
              <a:ahLst/>
              <a:cxnLst>
                <a:cxn ang="0">
                  <a:pos x="T0" y="T1"/>
                </a:cxn>
                <a:cxn ang="0">
                  <a:pos x="T2" y="T3"/>
                </a:cxn>
                <a:cxn ang="0">
                  <a:pos x="T4" y="T5"/>
                </a:cxn>
                <a:cxn ang="0">
                  <a:pos x="T6" y="T7"/>
                </a:cxn>
              </a:cxnLst>
              <a:rect l="0" t="0" r="r" b="b"/>
              <a:pathLst>
                <a:path w="533" h="533">
                  <a:moveTo>
                    <a:pt x="533" y="533"/>
                  </a:moveTo>
                  <a:cubicBezTo>
                    <a:pt x="533" y="239"/>
                    <a:pt x="294" y="0"/>
                    <a:pt x="0" y="0"/>
                  </a:cubicBezTo>
                  <a:cubicBezTo>
                    <a:pt x="0" y="533"/>
                    <a:pt x="0" y="533"/>
                    <a:pt x="0" y="533"/>
                  </a:cubicBezTo>
                  <a:lnTo>
                    <a:pt x="533" y="53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2400">
                <a:latin typeface="+mj-lt"/>
              </a:endParaRPr>
            </a:p>
          </p:txBody>
        </p:sp>
        <p:sp>
          <p:nvSpPr>
            <p:cNvPr id="54" name="TextBox 53"/>
            <p:cNvSpPr txBox="1"/>
            <p:nvPr/>
          </p:nvSpPr>
          <p:spPr>
            <a:xfrm>
              <a:off x="3150287" y="2634093"/>
              <a:ext cx="1412517" cy="1558058"/>
            </a:xfrm>
            <a:prstGeom prst="rect">
              <a:avLst/>
            </a:prstGeom>
            <a:noFill/>
          </p:spPr>
          <p:txBody>
            <a:bodyPr wrap="square" lIns="182880" tIns="146304" rIns="182880" bIns="146304" rtlCol="0" anchor="ctr">
              <a:noAutofit/>
            </a:bodyPr>
            <a:lstStyle/>
            <a:p>
              <a:pPr algn="ctr">
                <a:lnSpc>
                  <a:spcPct val="90000"/>
                </a:lnSpc>
                <a:spcAft>
                  <a:spcPts val="600"/>
                </a:spcAft>
              </a:pPr>
              <a:endParaRPr lang="en-US" sz="1600" dirty="0" smtClean="0">
                <a:solidFill>
                  <a:srgbClr val="FFFFFF"/>
                </a:solidFill>
                <a:latin typeface="+mj-lt"/>
                <a:cs typeface="Segoe UI Semilight" panose="020B0402040204020203" pitchFamily="34" charset="0"/>
              </a:endParaRPr>
            </a:p>
            <a:p>
              <a:pPr algn="ctr">
                <a:lnSpc>
                  <a:spcPct val="90000"/>
                </a:lnSpc>
                <a:spcAft>
                  <a:spcPts val="600"/>
                </a:spcAft>
              </a:pPr>
              <a:r>
                <a:rPr lang="en-US" sz="2800" dirty="0" smtClean="0">
                  <a:solidFill>
                    <a:srgbClr val="FFFFFF"/>
                  </a:solidFill>
                  <a:latin typeface="+mj-lt"/>
                  <a:cs typeface="Segoe UI Semilight" panose="020B0402040204020203" pitchFamily="34" charset="0"/>
                </a:rPr>
                <a:t>25%</a:t>
              </a:r>
              <a:r>
                <a:rPr lang="en-US" sz="1600" dirty="0" smtClean="0">
                  <a:solidFill>
                    <a:srgbClr val="FFFFFF"/>
                  </a:solidFill>
                  <a:latin typeface="+mj-lt"/>
                  <a:cs typeface="Segoe UI Semilight" panose="020B0402040204020203" pitchFamily="34" charset="0"/>
                </a:rPr>
                <a:t/>
              </a:r>
              <a:br>
                <a:rPr lang="en-US" sz="1600" dirty="0" smtClean="0">
                  <a:solidFill>
                    <a:srgbClr val="FFFFFF"/>
                  </a:solidFill>
                  <a:latin typeface="+mj-lt"/>
                  <a:cs typeface="Segoe UI Semilight" panose="020B0402040204020203" pitchFamily="34" charset="0"/>
                </a:rPr>
              </a:br>
              <a:r>
                <a:rPr lang="en-US" sz="1600" dirty="0" smtClean="0">
                  <a:solidFill>
                    <a:srgbClr val="FFFFFF"/>
                  </a:solidFill>
                  <a:latin typeface="+mj-lt"/>
                  <a:cs typeface="Segoe UI Semilight" panose="020B0402040204020203" pitchFamily="34" charset="0"/>
                </a:rPr>
                <a:t>Existing </a:t>
              </a:r>
              <a:r>
                <a:rPr lang="en-US" sz="1400" dirty="0" smtClean="0">
                  <a:solidFill>
                    <a:srgbClr val="FFFFFF"/>
                  </a:solidFill>
                  <a:latin typeface="+mj-lt"/>
                  <a:cs typeface="Segoe UI Semilight" panose="020B0402040204020203" pitchFamily="34" charset="0"/>
                </a:rPr>
                <a:t>Custom apps</a:t>
              </a:r>
              <a:endParaRPr lang="en-US" sz="1050" dirty="0">
                <a:latin typeface="+mj-lt"/>
              </a:endParaRPr>
            </a:p>
            <a:p>
              <a:pPr algn="ctr">
                <a:lnSpc>
                  <a:spcPct val="90000"/>
                </a:lnSpc>
                <a:spcAft>
                  <a:spcPts val="600"/>
                </a:spcAft>
              </a:pPr>
              <a:endParaRPr lang="en-US" sz="1200" dirty="0" smtClean="0">
                <a:gradFill>
                  <a:gsLst>
                    <a:gs pos="2917">
                      <a:schemeClr val="tx1"/>
                    </a:gs>
                    <a:gs pos="30000">
                      <a:schemeClr val="tx1"/>
                    </a:gs>
                  </a:gsLst>
                  <a:lin ang="5400000" scaled="0"/>
                </a:gradFill>
                <a:latin typeface="+mj-lt"/>
              </a:endParaRPr>
            </a:p>
          </p:txBody>
        </p:sp>
      </p:grpSp>
      <p:grpSp>
        <p:nvGrpSpPr>
          <p:cNvPr id="31" name="Group 30"/>
          <p:cNvGrpSpPr/>
          <p:nvPr/>
        </p:nvGrpSpPr>
        <p:grpSpPr>
          <a:xfrm>
            <a:off x="2897203" y="3899565"/>
            <a:ext cx="2395523" cy="1591132"/>
            <a:chOff x="2897203" y="3899565"/>
            <a:chExt cx="2395523" cy="1591132"/>
          </a:xfrm>
        </p:grpSpPr>
        <p:sp>
          <p:nvSpPr>
            <p:cNvPr id="45" name="Freeform 13"/>
            <p:cNvSpPr>
              <a:spLocks/>
            </p:cNvSpPr>
            <p:nvPr/>
          </p:nvSpPr>
          <p:spPr bwMode="auto">
            <a:xfrm>
              <a:off x="2897203" y="4258477"/>
              <a:ext cx="2243713" cy="1232220"/>
            </a:xfrm>
            <a:custGeom>
              <a:avLst/>
              <a:gdLst>
                <a:gd name="T0" fmla="*/ 533 w 533"/>
                <a:gd name="T1" fmla="*/ 0 h 293"/>
                <a:gd name="T2" fmla="*/ 0 w 533"/>
                <a:gd name="T3" fmla="*/ 0 h 293"/>
                <a:gd name="T4" fmla="*/ 445 w 533"/>
                <a:gd name="T5" fmla="*/ 293 h 293"/>
                <a:gd name="T6" fmla="*/ 533 w 533"/>
                <a:gd name="T7" fmla="*/ 0 h 293"/>
              </a:gdLst>
              <a:ahLst/>
              <a:cxnLst>
                <a:cxn ang="0">
                  <a:pos x="T0" y="T1"/>
                </a:cxn>
                <a:cxn ang="0">
                  <a:pos x="T2" y="T3"/>
                </a:cxn>
                <a:cxn ang="0">
                  <a:pos x="T4" y="T5"/>
                </a:cxn>
                <a:cxn ang="0">
                  <a:pos x="T6" y="T7"/>
                </a:cxn>
              </a:cxnLst>
              <a:rect l="0" t="0" r="r" b="b"/>
              <a:pathLst>
                <a:path w="533" h="293">
                  <a:moveTo>
                    <a:pt x="533" y="0"/>
                  </a:moveTo>
                  <a:cubicBezTo>
                    <a:pt x="0" y="0"/>
                    <a:pt x="0" y="0"/>
                    <a:pt x="0" y="0"/>
                  </a:cubicBezTo>
                  <a:cubicBezTo>
                    <a:pt x="445" y="293"/>
                    <a:pt x="445" y="293"/>
                    <a:pt x="445" y="293"/>
                  </a:cubicBezTo>
                  <a:cubicBezTo>
                    <a:pt x="501" y="209"/>
                    <a:pt x="533" y="108"/>
                    <a:pt x="533"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mj-lt"/>
              </a:endParaRPr>
            </a:p>
          </p:txBody>
        </p:sp>
        <p:sp>
          <p:nvSpPr>
            <p:cNvPr id="55" name="TextBox 54"/>
            <p:cNvSpPr txBox="1"/>
            <p:nvPr/>
          </p:nvSpPr>
          <p:spPr>
            <a:xfrm>
              <a:off x="3614249" y="3899565"/>
              <a:ext cx="1678477" cy="1558058"/>
            </a:xfrm>
            <a:prstGeom prst="rect">
              <a:avLst/>
            </a:prstGeom>
            <a:noFill/>
          </p:spPr>
          <p:txBody>
            <a:bodyPr wrap="square" lIns="182880" tIns="146304" rIns="182880" bIns="146304" rtlCol="0" anchor="ctr">
              <a:noAutofit/>
            </a:bodyPr>
            <a:lstStyle/>
            <a:p>
              <a:pPr algn="ctr">
                <a:lnSpc>
                  <a:spcPct val="90000"/>
                </a:lnSpc>
                <a:spcAft>
                  <a:spcPts val="600"/>
                </a:spcAft>
              </a:pPr>
              <a:endParaRPr lang="en-US" sz="1600" dirty="0" smtClean="0">
                <a:solidFill>
                  <a:srgbClr val="FFFFFF"/>
                </a:solidFill>
                <a:latin typeface="+mj-lt"/>
                <a:cs typeface="Segoe UI Semilight" panose="020B0402040204020203" pitchFamily="34" charset="0"/>
              </a:endParaRPr>
            </a:p>
            <a:p>
              <a:pPr algn="ctr">
                <a:lnSpc>
                  <a:spcPct val="90000"/>
                </a:lnSpc>
                <a:spcAft>
                  <a:spcPts val="600"/>
                </a:spcAft>
              </a:pPr>
              <a:r>
                <a:rPr lang="en-US" sz="2800" dirty="0" smtClean="0">
                  <a:solidFill>
                    <a:srgbClr val="FFFFFF"/>
                  </a:solidFill>
                  <a:latin typeface="+mj-lt"/>
                  <a:cs typeface="Segoe UI Semilight" panose="020B0402040204020203" pitchFamily="34" charset="0"/>
                </a:rPr>
                <a:t>10%</a:t>
              </a:r>
              <a:r>
                <a:rPr lang="en-US" sz="1600" dirty="0" smtClean="0">
                  <a:solidFill>
                    <a:srgbClr val="FFFFFF"/>
                  </a:solidFill>
                  <a:latin typeface="+mj-lt"/>
                  <a:cs typeface="Segoe UI Semilight" panose="020B0402040204020203" pitchFamily="34" charset="0"/>
                </a:rPr>
                <a:t/>
              </a:r>
              <a:br>
                <a:rPr lang="en-US" sz="1600" dirty="0" smtClean="0">
                  <a:solidFill>
                    <a:srgbClr val="FFFFFF"/>
                  </a:solidFill>
                  <a:latin typeface="+mj-lt"/>
                  <a:cs typeface="Segoe UI Semilight" panose="020B0402040204020203" pitchFamily="34" charset="0"/>
                </a:rPr>
              </a:br>
              <a:r>
                <a:rPr lang="en-US" sz="1400" dirty="0" smtClean="0">
                  <a:solidFill>
                    <a:srgbClr val="FFFFFF"/>
                  </a:solidFill>
                  <a:latin typeface="+mj-lt"/>
                  <a:cs typeface="Segoe UI Semilight" panose="020B0402040204020203" pitchFamily="34" charset="0"/>
                </a:rPr>
                <a:t>New </a:t>
              </a:r>
              <a:r>
                <a:rPr lang="en-US" sz="1400" dirty="0">
                  <a:solidFill>
                    <a:srgbClr val="FFFFFF"/>
                  </a:solidFill>
                  <a:latin typeface="+mj-lt"/>
                  <a:cs typeface="Segoe UI Semilight" panose="020B0402040204020203" pitchFamily="34" charset="0"/>
                </a:rPr>
                <a:t>b</a:t>
              </a:r>
              <a:r>
                <a:rPr lang="en-US" sz="1400" dirty="0" smtClean="0">
                  <a:solidFill>
                    <a:srgbClr val="FFFFFF"/>
                  </a:solidFill>
                  <a:latin typeface="+mj-lt"/>
                  <a:cs typeface="Segoe UI Semilight" panose="020B0402040204020203" pitchFamily="34" charset="0"/>
                </a:rPr>
                <a:t>usiness apps</a:t>
              </a:r>
              <a:endParaRPr lang="en-US" sz="1050" dirty="0">
                <a:latin typeface="+mj-lt"/>
              </a:endParaRPr>
            </a:p>
            <a:p>
              <a:pPr algn="ctr">
                <a:lnSpc>
                  <a:spcPct val="90000"/>
                </a:lnSpc>
                <a:spcAft>
                  <a:spcPts val="600"/>
                </a:spcAft>
              </a:pPr>
              <a:endParaRPr lang="en-US" sz="1200" dirty="0" smtClean="0">
                <a:gradFill>
                  <a:gsLst>
                    <a:gs pos="2917">
                      <a:schemeClr val="tx1"/>
                    </a:gs>
                    <a:gs pos="30000">
                      <a:schemeClr val="tx1"/>
                    </a:gs>
                  </a:gsLst>
                  <a:lin ang="5400000" scaled="0"/>
                </a:gradFill>
                <a:latin typeface="+mj-lt"/>
              </a:endParaRPr>
            </a:p>
          </p:txBody>
        </p:sp>
      </p:grpSp>
      <p:grpSp>
        <p:nvGrpSpPr>
          <p:cNvPr id="35" name="Group 34"/>
          <p:cNvGrpSpPr/>
          <p:nvPr/>
        </p:nvGrpSpPr>
        <p:grpSpPr>
          <a:xfrm>
            <a:off x="2832085" y="4258477"/>
            <a:ext cx="1938415" cy="2236630"/>
            <a:chOff x="2832085" y="4258477"/>
            <a:chExt cx="1938415" cy="2236630"/>
          </a:xfrm>
        </p:grpSpPr>
        <p:sp>
          <p:nvSpPr>
            <p:cNvPr id="46" name="Freeform 14"/>
            <p:cNvSpPr>
              <a:spLocks/>
            </p:cNvSpPr>
            <p:nvPr/>
          </p:nvSpPr>
          <p:spPr bwMode="auto">
            <a:xfrm>
              <a:off x="2899863" y="4258477"/>
              <a:ext cx="1870637" cy="2236630"/>
            </a:xfrm>
            <a:custGeom>
              <a:avLst/>
              <a:gdLst>
                <a:gd name="T0" fmla="*/ 0 w 445"/>
                <a:gd name="T1" fmla="*/ 0 h 533"/>
                <a:gd name="T2" fmla="*/ 0 w 445"/>
                <a:gd name="T3" fmla="*/ 533 h 533"/>
                <a:gd name="T4" fmla="*/ 377 w 445"/>
                <a:gd name="T5" fmla="*/ 377 h 533"/>
                <a:gd name="T6" fmla="*/ 445 w 445"/>
                <a:gd name="T7" fmla="*/ 293 h 533"/>
                <a:gd name="T8" fmla="*/ 0 w 445"/>
                <a:gd name="T9" fmla="*/ 0 h 533"/>
              </a:gdLst>
              <a:ahLst/>
              <a:cxnLst>
                <a:cxn ang="0">
                  <a:pos x="T0" y="T1"/>
                </a:cxn>
                <a:cxn ang="0">
                  <a:pos x="T2" y="T3"/>
                </a:cxn>
                <a:cxn ang="0">
                  <a:pos x="T4" y="T5"/>
                </a:cxn>
                <a:cxn ang="0">
                  <a:pos x="T6" y="T7"/>
                </a:cxn>
                <a:cxn ang="0">
                  <a:pos x="T8" y="T9"/>
                </a:cxn>
              </a:cxnLst>
              <a:rect l="0" t="0" r="r" b="b"/>
              <a:pathLst>
                <a:path w="445" h="533">
                  <a:moveTo>
                    <a:pt x="0" y="0"/>
                  </a:moveTo>
                  <a:cubicBezTo>
                    <a:pt x="0" y="533"/>
                    <a:pt x="0" y="533"/>
                    <a:pt x="0" y="533"/>
                  </a:cubicBezTo>
                  <a:cubicBezTo>
                    <a:pt x="147" y="533"/>
                    <a:pt x="280" y="473"/>
                    <a:pt x="377" y="377"/>
                  </a:cubicBezTo>
                  <a:cubicBezTo>
                    <a:pt x="402" y="351"/>
                    <a:pt x="425" y="323"/>
                    <a:pt x="445" y="293"/>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a:latin typeface="+mj-lt"/>
              </a:endParaRPr>
            </a:p>
          </p:txBody>
        </p:sp>
        <p:sp>
          <p:nvSpPr>
            <p:cNvPr id="56" name="TextBox 55"/>
            <p:cNvSpPr txBox="1"/>
            <p:nvPr/>
          </p:nvSpPr>
          <p:spPr>
            <a:xfrm>
              <a:off x="2832085" y="4734974"/>
              <a:ext cx="1689116" cy="1558058"/>
            </a:xfrm>
            <a:prstGeom prst="rect">
              <a:avLst/>
            </a:prstGeom>
            <a:noFill/>
          </p:spPr>
          <p:txBody>
            <a:bodyPr wrap="square" lIns="182880" tIns="146304" rIns="182880" bIns="146304" rtlCol="0" anchor="ctr">
              <a:noAutofit/>
            </a:bodyPr>
            <a:lstStyle/>
            <a:p>
              <a:pPr algn="ctr">
                <a:lnSpc>
                  <a:spcPct val="90000"/>
                </a:lnSpc>
                <a:spcAft>
                  <a:spcPts val="600"/>
                </a:spcAft>
              </a:pPr>
              <a:endParaRPr lang="en-US" sz="1600" dirty="0" smtClean="0">
                <a:solidFill>
                  <a:srgbClr val="FFFFFF"/>
                </a:solidFill>
                <a:latin typeface="+mj-lt"/>
                <a:cs typeface="Segoe UI Semilight" panose="020B0402040204020203" pitchFamily="34" charset="0"/>
              </a:endParaRPr>
            </a:p>
            <a:p>
              <a:pPr algn="ctr">
                <a:lnSpc>
                  <a:spcPct val="90000"/>
                </a:lnSpc>
                <a:spcAft>
                  <a:spcPts val="600"/>
                </a:spcAft>
              </a:pPr>
              <a:r>
                <a:rPr lang="en-US" sz="2800" dirty="0" smtClean="0">
                  <a:solidFill>
                    <a:srgbClr val="FFFFFF"/>
                  </a:solidFill>
                  <a:latin typeface="+mj-lt"/>
                  <a:cs typeface="Segoe UI Semilight" panose="020B0402040204020203" pitchFamily="34" charset="0"/>
                </a:rPr>
                <a:t>15%</a:t>
              </a:r>
              <a:r>
                <a:rPr lang="en-US" sz="1600" dirty="0" smtClean="0">
                  <a:solidFill>
                    <a:srgbClr val="FFFFFF"/>
                  </a:solidFill>
                  <a:latin typeface="+mj-lt"/>
                  <a:cs typeface="Segoe UI Semilight" panose="020B0402040204020203" pitchFamily="34" charset="0"/>
                </a:rPr>
                <a:t/>
              </a:r>
              <a:br>
                <a:rPr lang="en-US" sz="1600" dirty="0" smtClean="0">
                  <a:solidFill>
                    <a:srgbClr val="FFFFFF"/>
                  </a:solidFill>
                  <a:latin typeface="+mj-lt"/>
                  <a:cs typeface="Segoe UI Semilight" panose="020B0402040204020203" pitchFamily="34" charset="0"/>
                </a:rPr>
              </a:br>
              <a:r>
                <a:rPr lang="en-US" sz="1400" dirty="0" smtClean="0">
                  <a:solidFill>
                    <a:srgbClr val="FFFFFF"/>
                  </a:solidFill>
                  <a:latin typeface="+mj-lt"/>
                  <a:cs typeface="Segoe UI Semilight" panose="020B0402040204020203" pitchFamily="34" charset="0"/>
                </a:rPr>
                <a:t>Packaged apps</a:t>
              </a:r>
              <a:endParaRPr lang="en-US" sz="1050" dirty="0">
                <a:latin typeface="+mj-lt"/>
              </a:endParaRPr>
            </a:p>
            <a:p>
              <a:pPr algn="ctr">
                <a:lnSpc>
                  <a:spcPct val="90000"/>
                </a:lnSpc>
                <a:spcAft>
                  <a:spcPts val="600"/>
                </a:spcAft>
              </a:pPr>
              <a:endParaRPr lang="en-US" sz="1100" dirty="0" smtClean="0">
                <a:gradFill>
                  <a:gsLst>
                    <a:gs pos="2917">
                      <a:schemeClr val="tx1"/>
                    </a:gs>
                    <a:gs pos="30000">
                      <a:schemeClr val="tx1"/>
                    </a:gs>
                  </a:gsLst>
                  <a:lin ang="5400000" scaled="0"/>
                </a:gradFill>
                <a:latin typeface="+mj-lt"/>
              </a:endParaRPr>
            </a:p>
          </p:txBody>
        </p:sp>
      </p:grpSp>
      <p:grpSp>
        <p:nvGrpSpPr>
          <p:cNvPr id="16" name="Group 15"/>
          <p:cNvGrpSpPr/>
          <p:nvPr/>
        </p:nvGrpSpPr>
        <p:grpSpPr>
          <a:xfrm>
            <a:off x="6139990" y="1306006"/>
            <a:ext cx="5853779" cy="1156496"/>
            <a:chOff x="6560366" y="292082"/>
            <a:chExt cx="5853779" cy="1156496"/>
          </a:xfrm>
        </p:grpSpPr>
        <p:sp>
          <p:nvSpPr>
            <p:cNvPr id="3" name="Rectangle 2"/>
            <p:cNvSpPr/>
            <p:nvPr/>
          </p:nvSpPr>
          <p:spPr bwMode="auto">
            <a:xfrm>
              <a:off x="7138217" y="292082"/>
              <a:ext cx="5275928" cy="5781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smtClean="0">
                  <a:solidFill>
                    <a:srgbClr val="002846"/>
                  </a:solidFill>
                  <a:latin typeface="+mj-lt"/>
                  <a:ea typeface="Segoe UI" pitchFamily="34" charset="0"/>
                  <a:cs typeface="Segoe UI" pitchFamily="34" charset="0"/>
                </a:rPr>
                <a:t>1. Application </a:t>
              </a:r>
              <a:r>
                <a:rPr lang="en-US" sz="2400" dirty="0">
                  <a:solidFill>
                    <a:srgbClr val="002846"/>
                  </a:solidFill>
                  <a:latin typeface="+mj-lt"/>
                  <a:ea typeface="Segoe UI" pitchFamily="34" charset="0"/>
                  <a:cs typeface="Segoe UI" pitchFamily="34" charset="0"/>
                </a:rPr>
                <a:t>O</a:t>
              </a:r>
              <a:r>
                <a:rPr lang="en-US" sz="2400" dirty="0" smtClean="0">
                  <a:solidFill>
                    <a:srgbClr val="002846"/>
                  </a:solidFill>
                  <a:latin typeface="+mj-lt"/>
                  <a:ea typeface="Segoe UI" pitchFamily="34" charset="0"/>
                  <a:cs typeface="Segoe UI" pitchFamily="34" charset="0"/>
                </a:rPr>
                <a:t>perations</a:t>
              </a:r>
            </a:p>
          </p:txBody>
        </p:sp>
        <p:grpSp>
          <p:nvGrpSpPr>
            <p:cNvPr id="7" name="Group 6"/>
            <p:cNvGrpSpPr/>
            <p:nvPr/>
          </p:nvGrpSpPr>
          <p:grpSpPr>
            <a:xfrm>
              <a:off x="6560366" y="352032"/>
              <a:ext cx="511813" cy="511568"/>
              <a:chOff x="6492763" y="352032"/>
              <a:chExt cx="403337" cy="403144"/>
            </a:xfrm>
          </p:grpSpPr>
          <p:sp>
            <p:nvSpPr>
              <p:cNvPr id="38" name="Oval 37"/>
              <p:cNvSpPr/>
              <p:nvPr/>
            </p:nvSpPr>
            <p:spPr bwMode="auto">
              <a:xfrm>
                <a:off x="6492956" y="352032"/>
                <a:ext cx="403144" cy="403144"/>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5" name="Pie 4"/>
              <p:cNvSpPr/>
              <p:nvPr/>
            </p:nvSpPr>
            <p:spPr bwMode="auto">
              <a:xfrm>
                <a:off x="6492763" y="357188"/>
                <a:ext cx="392832" cy="392832"/>
              </a:xfrm>
              <a:prstGeom prst="pie">
                <a:avLst>
                  <a:gd name="adj1" fmla="val 5373442"/>
                  <a:gd name="adj2" fmla="val 1620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sp>
          <p:nvSpPr>
            <p:cNvPr id="39" name="TextBox 38"/>
            <p:cNvSpPr txBox="1"/>
            <p:nvPr/>
          </p:nvSpPr>
          <p:spPr>
            <a:xfrm>
              <a:off x="7396402" y="651378"/>
              <a:ext cx="5017743" cy="797200"/>
            </a:xfrm>
            <a:prstGeom prst="rect">
              <a:avLst/>
            </a:prstGeom>
            <a:noFill/>
          </p:spPr>
          <p:txBody>
            <a:bodyPr wrap="square" lIns="182880" tIns="146304" rIns="182880" bIns="146304" rtlCol="0">
              <a:noAutofit/>
            </a:bodyPr>
            <a:lstStyle/>
            <a:p>
              <a:pPr marL="285750" indent="-285750">
                <a:spcAft>
                  <a:spcPts val="300"/>
                </a:spcAft>
                <a:buFont typeface="Arial" panose="020B0604020202020204" pitchFamily="34" charset="0"/>
                <a:buChar char="•"/>
              </a:pPr>
              <a:r>
                <a:rPr lang="en-US" sz="1800" dirty="0" smtClean="0">
                  <a:solidFill>
                    <a:schemeClr val="tx2"/>
                  </a:solidFill>
                  <a:latin typeface="+mj-lt"/>
                </a:rPr>
                <a:t>You have A LOT of this… 50-70% or more ???</a:t>
              </a:r>
              <a:endParaRPr lang="en-US" sz="1800" dirty="0">
                <a:solidFill>
                  <a:schemeClr val="tx2"/>
                </a:solidFill>
                <a:latin typeface="+mj-lt"/>
              </a:endParaRPr>
            </a:p>
            <a:p>
              <a:pPr marL="285750" indent="-285750">
                <a:spcAft>
                  <a:spcPts val="300"/>
                </a:spcAft>
                <a:buFont typeface="Arial" panose="020B0604020202020204" pitchFamily="34" charset="0"/>
                <a:buChar char="•"/>
              </a:pPr>
              <a:r>
                <a:rPr lang="en-US" sz="1800" dirty="0" smtClean="0">
                  <a:solidFill>
                    <a:schemeClr val="tx2"/>
                  </a:solidFill>
                  <a:latin typeface="+mj-lt"/>
                </a:rPr>
                <a:t>It’s used 5-10% of the time</a:t>
              </a:r>
            </a:p>
            <a:p>
              <a:pPr marL="285750" indent="-285750">
                <a:spcAft>
                  <a:spcPts val="300"/>
                </a:spcAft>
                <a:buFont typeface="Arial" panose="020B0604020202020204" pitchFamily="34" charset="0"/>
                <a:buChar char="•"/>
              </a:pPr>
              <a:r>
                <a:rPr lang="en-US" sz="1800" dirty="0" smtClean="0">
                  <a:solidFill>
                    <a:schemeClr val="tx2"/>
                  </a:solidFill>
                  <a:latin typeface="+mj-lt"/>
                </a:rPr>
                <a:t>Projects here are Low Risk, can have big ROI</a:t>
              </a:r>
              <a:endParaRPr lang="en-US" sz="1800" dirty="0">
                <a:solidFill>
                  <a:schemeClr val="tx2"/>
                </a:solidFill>
                <a:latin typeface="+mj-lt"/>
              </a:endParaRPr>
            </a:p>
            <a:p>
              <a:pPr>
                <a:spcAft>
                  <a:spcPts val="300"/>
                </a:spcAft>
              </a:pPr>
              <a:endParaRPr lang="en-US" sz="1800" dirty="0">
                <a:solidFill>
                  <a:schemeClr val="tx2"/>
                </a:solidFill>
                <a:latin typeface="+mj-lt"/>
              </a:endParaRPr>
            </a:p>
          </p:txBody>
        </p:sp>
      </p:grpSp>
      <p:grpSp>
        <p:nvGrpSpPr>
          <p:cNvPr id="21" name="Group 20"/>
          <p:cNvGrpSpPr/>
          <p:nvPr/>
        </p:nvGrpSpPr>
        <p:grpSpPr>
          <a:xfrm>
            <a:off x="6136902" y="5401761"/>
            <a:ext cx="6138199" cy="1226539"/>
            <a:chOff x="6534948" y="5251153"/>
            <a:chExt cx="6138199" cy="1226539"/>
          </a:xfrm>
        </p:grpSpPr>
        <p:sp>
          <p:nvSpPr>
            <p:cNvPr id="27" name="Rectangle 26"/>
            <p:cNvSpPr/>
            <p:nvPr/>
          </p:nvSpPr>
          <p:spPr bwMode="auto">
            <a:xfrm>
              <a:off x="7138217" y="5251154"/>
              <a:ext cx="5275928" cy="5781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smtClean="0">
                  <a:solidFill>
                    <a:srgbClr val="002846"/>
                  </a:solidFill>
                  <a:latin typeface="+mj-lt"/>
                  <a:ea typeface="Segoe UI" pitchFamily="34" charset="0"/>
                  <a:cs typeface="Segoe UI" pitchFamily="34" charset="0"/>
                </a:rPr>
                <a:t>4. Existing Production Apps you Built</a:t>
              </a:r>
            </a:p>
          </p:txBody>
        </p:sp>
        <p:grpSp>
          <p:nvGrpSpPr>
            <p:cNvPr id="11" name="Group 10"/>
            <p:cNvGrpSpPr/>
            <p:nvPr/>
          </p:nvGrpSpPr>
          <p:grpSpPr>
            <a:xfrm>
              <a:off x="6534948" y="5251153"/>
              <a:ext cx="537231" cy="537231"/>
              <a:chOff x="6472732" y="5251154"/>
              <a:chExt cx="423368" cy="423368"/>
            </a:xfrm>
          </p:grpSpPr>
          <p:sp>
            <p:nvSpPr>
              <p:cNvPr id="6" name="Oval 5"/>
              <p:cNvSpPr/>
              <p:nvPr/>
            </p:nvSpPr>
            <p:spPr bwMode="auto">
              <a:xfrm>
                <a:off x="6492956" y="5251154"/>
                <a:ext cx="403144" cy="403144"/>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34" name="Pie 33"/>
              <p:cNvSpPr/>
              <p:nvPr/>
            </p:nvSpPr>
            <p:spPr bwMode="auto">
              <a:xfrm>
                <a:off x="6472732" y="5251154"/>
                <a:ext cx="423368" cy="423368"/>
              </a:xfrm>
              <a:prstGeom prst="pie">
                <a:avLst>
                  <a:gd name="adj1" fmla="val 16216351"/>
                  <a:gd name="adj2" fmla="val 21592866"/>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sp>
          <p:nvSpPr>
            <p:cNvPr id="40" name="TextBox 39"/>
            <p:cNvSpPr txBox="1"/>
            <p:nvPr/>
          </p:nvSpPr>
          <p:spPr>
            <a:xfrm>
              <a:off x="7374888" y="5651180"/>
              <a:ext cx="5298259" cy="826512"/>
            </a:xfrm>
            <a:prstGeom prst="rect">
              <a:avLst/>
            </a:prstGeom>
            <a:noFill/>
          </p:spPr>
          <p:txBody>
            <a:bodyPr wrap="square" lIns="182880" tIns="146304" rIns="182880" bIns="146304" rtlCol="0">
              <a:noAutofit/>
            </a:bodyPr>
            <a:lstStyle/>
            <a:p>
              <a:pPr marL="285750" indent="-285750">
                <a:spcAft>
                  <a:spcPts val="300"/>
                </a:spcAft>
                <a:buFont typeface="Arial" panose="020B0604020202020204" pitchFamily="34" charset="0"/>
                <a:buChar char="•"/>
              </a:pPr>
              <a:r>
                <a:rPr lang="en-US" sz="1800" dirty="0">
                  <a:solidFill>
                    <a:schemeClr val="tx2"/>
                  </a:solidFill>
                  <a:latin typeface="+mj-lt"/>
                </a:rPr>
                <a:t>Leave 80% of existing custom apps </a:t>
              </a:r>
              <a:r>
                <a:rPr lang="en-US" sz="1800" dirty="0" smtClean="0">
                  <a:solidFill>
                    <a:schemeClr val="tx2"/>
                  </a:solidFill>
                  <a:latin typeface="+mj-lt"/>
                </a:rPr>
                <a:t>alone</a:t>
              </a:r>
            </a:p>
            <a:p>
              <a:pPr marL="285750" indent="-285750">
                <a:spcAft>
                  <a:spcPts val="300"/>
                </a:spcAft>
                <a:buFont typeface="Arial" panose="020B0604020202020204" pitchFamily="34" charset="0"/>
                <a:buChar char="•"/>
              </a:pPr>
              <a:r>
                <a:rPr lang="en-US" sz="1800" dirty="0" smtClean="0">
                  <a:solidFill>
                    <a:schemeClr val="tx2"/>
                  </a:solidFill>
                  <a:latin typeface="+mj-lt"/>
                </a:rPr>
                <a:t>MOVE </a:t>
              </a:r>
              <a:r>
                <a:rPr lang="en-US" sz="1800" dirty="0">
                  <a:solidFill>
                    <a:schemeClr val="tx2"/>
                  </a:solidFill>
                  <a:latin typeface="+mj-lt"/>
                </a:rPr>
                <a:t>SMALL and high burst workloads</a:t>
              </a:r>
            </a:p>
          </p:txBody>
        </p:sp>
      </p:grpSp>
      <p:grpSp>
        <p:nvGrpSpPr>
          <p:cNvPr id="20" name="Group 19"/>
          <p:cNvGrpSpPr/>
          <p:nvPr/>
        </p:nvGrpSpPr>
        <p:grpSpPr>
          <a:xfrm>
            <a:off x="6114572" y="4213667"/>
            <a:ext cx="6159715" cy="1044660"/>
            <a:chOff x="6534948" y="3598129"/>
            <a:chExt cx="6159715" cy="1044660"/>
          </a:xfrm>
        </p:grpSpPr>
        <p:sp>
          <p:nvSpPr>
            <p:cNvPr id="28" name="Rectangle 27"/>
            <p:cNvSpPr/>
            <p:nvPr/>
          </p:nvSpPr>
          <p:spPr bwMode="auto">
            <a:xfrm>
              <a:off x="7138217" y="3598130"/>
              <a:ext cx="5275928" cy="5781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smtClean="0">
                  <a:solidFill>
                    <a:srgbClr val="002846"/>
                  </a:solidFill>
                  <a:latin typeface="+mj-lt"/>
                  <a:ea typeface="Segoe UI" pitchFamily="34" charset="0"/>
                  <a:cs typeface="Segoe UI" pitchFamily="34" charset="0"/>
                </a:rPr>
                <a:t>3. Apps you would LIKE to build</a:t>
              </a:r>
            </a:p>
          </p:txBody>
        </p:sp>
        <p:grpSp>
          <p:nvGrpSpPr>
            <p:cNvPr id="9" name="Group 8"/>
            <p:cNvGrpSpPr/>
            <p:nvPr/>
          </p:nvGrpSpPr>
          <p:grpSpPr>
            <a:xfrm>
              <a:off x="6534948" y="3598129"/>
              <a:ext cx="537231" cy="537231"/>
              <a:chOff x="6472732" y="3598130"/>
              <a:chExt cx="423368" cy="423368"/>
            </a:xfrm>
          </p:grpSpPr>
          <p:sp>
            <p:nvSpPr>
              <p:cNvPr id="36" name="Oval 35"/>
              <p:cNvSpPr/>
              <p:nvPr/>
            </p:nvSpPr>
            <p:spPr bwMode="auto">
              <a:xfrm>
                <a:off x="6492956" y="3615862"/>
                <a:ext cx="403144" cy="403144"/>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33" name="Pie 32"/>
              <p:cNvSpPr/>
              <p:nvPr/>
            </p:nvSpPr>
            <p:spPr bwMode="auto">
              <a:xfrm>
                <a:off x="6472732" y="3598130"/>
                <a:ext cx="423368" cy="423368"/>
              </a:xfrm>
              <a:prstGeom prst="pie">
                <a:avLst>
                  <a:gd name="adj1" fmla="val 21587265"/>
                  <a:gd name="adj2" fmla="val 2531592"/>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sp>
          <p:nvSpPr>
            <p:cNvPr id="41" name="TextBox 40"/>
            <p:cNvSpPr txBox="1"/>
            <p:nvPr/>
          </p:nvSpPr>
          <p:spPr>
            <a:xfrm>
              <a:off x="7396404" y="4028181"/>
              <a:ext cx="5298259" cy="614608"/>
            </a:xfrm>
            <a:prstGeom prst="rect">
              <a:avLst/>
            </a:prstGeom>
            <a:noFill/>
          </p:spPr>
          <p:txBody>
            <a:bodyPr wrap="square" lIns="182880" tIns="146304" rIns="182880" bIns="146304" rtlCol="0">
              <a:noAutofit/>
            </a:bodyPr>
            <a:lstStyle/>
            <a:p>
              <a:pPr marL="285750" indent="-285750">
                <a:spcAft>
                  <a:spcPts val="300"/>
                </a:spcAft>
                <a:buFont typeface="Arial" panose="020B0604020202020204" pitchFamily="34" charset="0"/>
                <a:buChar char="•"/>
              </a:pPr>
              <a:r>
                <a:rPr lang="en-US" sz="1800" dirty="0" smtClean="0">
                  <a:solidFill>
                    <a:schemeClr val="tx2"/>
                  </a:solidFill>
                  <a:latin typeface="+mj-lt"/>
                </a:rPr>
                <a:t>Use the Azure </a:t>
              </a:r>
              <a:r>
                <a:rPr lang="en-US" sz="1800" dirty="0" err="1" smtClean="0">
                  <a:solidFill>
                    <a:schemeClr val="tx2"/>
                  </a:solidFill>
                  <a:latin typeface="+mj-lt"/>
                </a:rPr>
                <a:t>PaaS</a:t>
              </a:r>
              <a:r>
                <a:rPr lang="en-US" sz="1800" dirty="0" smtClean="0">
                  <a:solidFill>
                    <a:schemeClr val="tx2"/>
                  </a:solidFill>
                  <a:latin typeface="+mj-lt"/>
                </a:rPr>
                <a:t> building blocks</a:t>
              </a:r>
            </a:p>
            <a:p>
              <a:pPr marL="285750" indent="-285750">
                <a:spcAft>
                  <a:spcPts val="300"/>
                </a:spcAft>
                <a:buFont typeface="Arial" panose="020B0604020202020204" pitchFamily="34" charset="0"/>
                <a:buChar char="•"/>
              </a:pPr>
              <a:r>
                <a:rPr lang="en-US" sz="1800" dirty="0" smtClean="0">
                  <a:solidFill>
                    <a:schemeClr val="tx2"/>
                  </a:solidFill>
                  <a:latin typeface="+mj-lt"/>
                </a:rPr>
                <a:t>More Productive, Less Infrastructure Work</a:t>
              </a:r>
              <a:endParaRPr lang="en-US" sz="1800" dirty="0">
                <a:solidFill>
                  <a:schemeClr val="tx2"/>
                </a:solidFill>
                <a:latin typeface="+mj-lt"/>
              </a:endParaRPr>
            </a:p>
          </p:txBody>
        </p:sp>
      </p:grpSp>
      <p:grpSp>
        <p:nvGrpSpPr>
          <p:cNvPr id="19" name="Group 18"/>
          <p:cNvGrpSpPr/>
          <p:nvPr/>
        </p:nvGrpSpPr>
        <p:grpSpPr>
          <a:xfrm>
            <a:off x="6136902" y="2788800"/>
            <a:ext cx="6138190" cy="1170740"/>
            <a:chOff x="6534948" y="1945106"/>
            <a:chExt cx="6138190" cy="1170740"/>
          </a:xfrm>
        </p:grpSpPr>
        <p:grpSp>
          <p:nvGrpSpPr>
            <p:cNvPr id="17" name="Group 16"/>
            <p:cNvGrpSpPr/>
            <p:nvPr/>
          </p:nvGrpSpPr>
          <p:grpSpPr>
            <a:xfrm>
              <a:off x="6534948" y="1945106"/>
              <a:ext cx="5879197" cy="587068"/>
              <a:chOff x="6534948" y="1945106"/>
              <a:chExt cx="5879197" cy="587068"/>
            </a:xfrm>
          </p:grpSpPr>
          <p:sp>
            <p:nvSpPr>
              <p:cNvPr id="29" name="Rectangle 28"/>
              <p:cNvSpPr/>
              <p:nvPr/>
            </p:nvSpPr>
            <p:spPr bwMode="auto">
              <a:xfrm>
                <a:off x="7138217" y="1945106"/>
                <a:ext cx="5275928" cy="5781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smtClean="0">
                    <a:solidFill>
                      <a:srgbClr val="002846"/>
                    </a:solidFill>
                    <a:latin typeface="+mj-lt"/>
                    <a:ea typeface="Segoe UI" pitchFamily="34" charset="0"/>
                    <a:cs typeface="Segoe UI" pitchFamily="34" charset="0"/>
                  </a:rPr>
                  <a:t>2. Apps you Bought</a:t>
                </a:r>
              </a:p>
            </p:txBody>
          </p:sp>
          <p:grpSp>
            <p:nvGrpSpPr>
              <p:cNvPr id="8" name="Group 7"/>
              <p:cNvGrpSpPr/>
              <p:nvPr/>
            </p:nvGrpSpPr>
            <p:grpSpPr>
              <a:xfrm>
                <a:off x="6534948" y="1994943"/>
                <a:ext cx="537231" cy="537231"/>
                <a:chOff x="6472732" y="1994944"/>
                <a:chExt cx="423368" cy="423368"/>
              </a:xfrm>
            </p:grpSpPr>
            <p:sp>
              <p:nvSpPr>
                <p:cNvPr id="37" name="Oval 36"/>
                <p:cNvSpPr/>
                <p:nvPr/>
              </p:nvSpPr>
              <p:spPr bwMode="auto">
                <a:xfrm>
                  <a:off x="6492956" y="2015168"/>
                  <a:ext cx="403144" cy="403144"/>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32" name="Pie 31"/>
                <p:cNvSpPr/>
                <p:nvPr/>
              </p:nvSpPr>
              <p:spPr bwMode="auto">
                <a:xfrm>
                  <a:off x="6472732" y="1994944"/>
                  <a:ext cx="423368" cy="423368"/>
                </a:xfrm>
                <a:prstGeom prst="pie">
                  <a:avLst>
                    <a:gd name="adj1" fmla="val 2525711"/>
                    <a:gd name="adj2" fmla="val 54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grpSp>
        <p:sp>
          <p:nvSpPr>
            <p:cNvPr id="42" name="TextBox 41"/>
            <p:cNvSpPr txBox="1"/>
            <p:nvPr/>
          </p:nvSpPr>
          <p:spPr>
            <a:xfrm>
              <a:off x="7374879" y="2366680"/>
              <a:ext cx="5298259" cy="749166"/>
            </a:xfrm>
            <a:prstGeom prst="rect">
              <a:avLst/>
            </a:prstGeom>
            <a:noFill/>
          </p:spPr>
          <p:txBody>
            <a:bodyPr wrap="square" lIns="182880" tIns="146304" rIns="182880" bIns="146304" rtlCol="0">
              <a:noAutofit/>
            </a:bodyPr>
            <a:lstStyle/>
            <a:p>
              <a:pPr marL="285750" indent="-285750">
                <a:spcAft>
                  <a:spcPts val="300"/>
                </a:spcAft>
                <a:buFont typeface="Arial" panose="020B0604020202020204" pitchFamily="34" charset="0"/>
                <a:buChar char="•"/>
              </a:pPr>
              <a:r>
                <a:rPr lang="en-US" sz="1800" dirty="0" smtClean="0">
                  <a:solidFill>
                    <a:schemeClr val="tx2"/>
                  </a:solidFill>
                  <a:latin typeface="+mj-lt"/>
                </a:rPr>
                <a:t>What can you STOP doing… use the SaaS model</a:t>
              </a:r>
            </a:p>
            <a:p>
              <a:pPr marL="285750" indent="-285750">
                <a:spcAft>
                  <a:spcPts val="300"/>
                </a:spcAft>
                <a:buFont typeface="Arial" panose="020B0604020202020204" pitchFamily="34" charset="0"/>
                <a:buChar char="•"/>
              </a:pPr>
              <a:r>
                <a:rPr lang="en-US" sz="1800" dirty="0" smtClean="0">
                  <a:solidFill>
                    <a:schemeClr val="tx2"/>
                  </a:solidFill>
                  <a:latin typeface="+mj-lt"/>
                </a:rPr>
                <a:t>Microsoft </a:t>
              </a:r>
              <a:r>
                <a:rPr lang="en-US" sz="1800" dirty="0">
                  <a:solidFill>
                    <a:schemeClr val="tx2"/>
                  </a:solidFill>
                  <a:latin typeface="+mj-lt"/>
                </a:rPr>
                <a:t>(</a:t>
              </a:r>
              <a:r>
                <a:rPr lang="en-US" sz="1800" dirty="0" smtClean="0">
                  <a:solidFill>
                    <a:schemeClr val="tx2"/>
                  </a:solidFill>
                  <a:latin typeface="+mj-lt"/>
                </a:rPr>
                <a:t>O365/Exchange/SharePoint, </a:t>
              </a:r>
              <a:r>
                <a:rPr lang="en-US" sz="1800" dirty="0">
                  <a:solidFill>
                    <a:schemeClr val="tx2"/>
                  </a:solidFill>
                  <a:latin typeface="+mj-lt"/>
                </a:rPr>
                <a:t>CRM, </a:t>
              </a:r>
              <a:r>
                <a:rPr lang="en-US" sz="1800" dirty="0" smtClean="0">
                  <a:solidFill>
                    <a:schemeClr val="tx2"/>
                  </a:solidFill>
                  <a:latin typeface="+mj-lt"/>
                </a:rPr>
                <a:t>Visual Studio </a:t>
              </a:r>
              <a:r>
                <a:rPr lang="en-US" sz="1800" dirty="0">
                  <a:solidFill>
                    <a:schemeClr val="tx2"/>
                  </a:solidFill>
                  <a:latin typeface="+mj-lt"/>
                </a:rPr>
                <a:t>Online etc.)</a:t>
              </a:r>
            </a:p>
          </p:txBody>
        </p:sp>
      </p:grpSp>
    </p:spTree>
    <p:extLst>
      <p:ext uri="{BB962C8B-B14F-4D97-AF65-F5344CB8AC3E}">
        <p14:creationId xmlns:p14="http://schemas.microsoft.com/office/powerpoint/2010/main" val="217396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wipe(up)">
                                      <p:cBhvr>
                                        <p:cTn id="23" dur="500"/>
                                        <p:tgtEl>
                                          <p:spTgt spid="51"/>
                                        </p:tgtEl>
                                      </p:cBhvr>
                                    </p:animEffect>
                                  </p:childTnLst>
                                </p:cTn>
                              </p:par>
                            </p:childTnLst>
                          </p:cTn>
                        </p:par>
                        <p:par>
                          <p:cTn id="24" fill="hold">
                            <p:stCondLst>
                              <p:cond delay="2500"/>
                            </p:stCondLst>
                            <p:childTnLst>
                              <p:par>
                                <p:cTn id="25" presetID="21"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heel(1)">
                                      <p:cBhvr>
                                        <p:cTn id="27" dur="750"/>
                                        <p:tgtEl>
                                          <p:spTgt spid="12"/>
                                        </p:tgtEl>
                                      </p:cBhvr>
                                    </p:animEffect>
                                  </p:childTnLst>
                                </p:cTn>
                              </p:par>
                            </p:childTnLst>
                          </p:cTn>
                        </p:par>
                        <p:par>
                          <p:cTn id="28" fill="hold">
                            <p:stCondLst>
                              <p:cond delay="3250"/>
                            </p:stCondLst>
                            <p:childTnLst>
                              <p:par>
                                <p:cTn id="29" presetID="9" presetClass="entr" presetSubtype="0"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dissolve">
                                      <p:cBhvr>
                                        <p:cTn id="31" dur="750"/>
                                        <p:tgtEl>
                                          <p:spTgt spid="26"/>
                                        </p:tgtEl>
                                      </p:cBhvr>
                                    </p:animEffect>
                                  </p:childTnLst>
                                </p:cTn>
                              </p:par>
                            </p:childTnLst>
                          </p:cTn>
                        </p:par>
                        <p:par>
                          <p:cTn id="32" fill="hold">
                            <p:stCondLst>
                              <p:cond delay="4000"/>
                            </p:stCondLst>
                            <p:childTnLst>
                              <p:par>
                                <p:cTn id="33" presetID="9" presetClass="entr" presetSubtype="0" fill="hold" nodeType="afterEffect">
                                  <p:stCondLst>
                                    <p:cond delay="250"/>
                                  </p:stCondLst>
                                  <p:childTnLst>
                                    <p:set>
                                      <p:cBhvr>
                                        <p:cTn id="34" dur="1" fill="hold">
                                          <p:stCondLst>
                                            <p:cond delay="0"/>
                                          </p:stCondLst>
                                        </p:cTn>
                                        <p:tgtEl>
                                          <p:spTgt spid="35"/>
                                        </p:tgtEl>
                                        <p:attrNameLst>
                                          <p:attrName>style.visibility</p:attrName>
                                        </p:attrNameLst>
                                      </p:cBhvr>
                                      <p:to>
                                        <p:strVal val="visible"/>
                                      </p:to>
                                    </p:set>
                                    <p:animEffect transition="in" filter="dissolve">
                                      <p:cBhvr>
                                        <p:cTn id="35" dur="750"/>
                                        <p:tgtEl>
                                          <p:spTgt spid="35"/>
                                        </p:tgtEl>
                                      </p:cBhvr>
                                    </p:animEffect>
                                  </p:childTnLst>
                                </p:cTn>
                              </p:par>
                            </p:childTnLst>
                          </p:cTn>
                        </p:par>
                        <p:par>
                          <p:cTn id="36" fill="hold">
                            <p:stCondLst>
                              <p:cond delay="5000"/>
                            </p:stCondLst>
                            <p:childTnLst>
                              <p:par>
                                <p:cTn id="37" presetID="9" presetClass="entr" presetSubtype="0" fill="hold" nodeType="afterEffect">
                                  <p:stCondLst>
                                    <p:cond delay="250"/>
                                  </p:stCondLst>
                                  <p:childTnLst>
                                    <p:set>
                                      <p:cBhvr>
                                        <p:cTn id="38" dur="1" fill="hold">
                                          <p:stCondLst>
                                            <p:cond delay="0"/>
                                          </p:stCondLst>
                                        </p:cTn>
                                        <p:tgtEl>
                                          <p:spTgt spid="31"/>
                                        </p:tgtEl>
                                        <p:attrNameLst>
                                          <p:attrName>style.visibility</p:attrName>
                                        </p:attrNameLst>
                                      </p:cBhvr>
                                      <p:to>
                                        <p:strVal val="visible"/>
                                      </p:to>
                                    </p:set>
                                    <p:animEffect transition="in" filter="dissolve">
                                      <p:cBhvr>
                                        <p:cTn id="39" dur="750"/>
                                        <p:tgtEl>
                                          <p:spTgt spid="31"/>
                                        </p:tgtEl>
                                      </p:cBhvr>
                                    </p:animEffect>
                                  </p:childTnLst>
                                </p:cTn>
                              </p:par>
                            </p:childTnLst>
                          </p:cTn>
                        </p:par>
                        <p:par>
                          <p:cTn id="40" fill="hold">
                            <p:stCondLst>
                              <p:cond delay="6000"/>
                            </p:stCondLst>
                            <p:childTnLst>
                              <p:par>
                                <p:cTn id="41" presetID="9" presetClass="entr" presetSubtype="0" fill="hold" nodeType="afterEffect">
                                  <p:stCondLst>
                                    <p:cond delay="250"/>
                                  </p:stCondLst>
                                  <p:childTnLst>
                                    <p:set>
                                      <p:cBhvr>
                                        <p:cTn id="42" dur="1" fill="hold">
                                          <p:stCondLst>
                                            <p:cond delay="0"/>
                                          </p:stCondLst>
                                        </p:cTn>
                                        <p:tgtEl>
                                          <p:spTgt spid="30"/>
                                        </p:tgtEl>
                                        <p:attrNameLst>
                                          <p:attrName>style.visibility</p:attrName>
                                        </p:attrNameLst>
                                      </p:cBhvr>
                                      <p:to>
                                        <p:strVal val="visible"/>
                                      </p:to>
                                    </p:set>
                                    <p:animEffect transition="in" filter="dissolve">
                                      <p:cBhvr>
                                        <p:cTn id="43" dur="750"/>
                                        <p:tgtEl>
                                          <p:spTgt spid="3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2" grpId="0" animBg="1"/>
      <p:bldP spid="4" grpId="0" animBg="1"/>
      <p:bldP spid="52" grpId="0" animBg="1"/>
      <p:bldP spid="12" grpId="0" animBg="1"/>
      <p:bldP spid="1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9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707512" y="761677"/>
            <a:ext cx="11053489" cy="5385034"/>
            <a:chOff x="706730" y="761289"/>
            <a:chExt cx="11055057" cy="5385797"/>
          </a:xfrm>
        </p:grpSpPr>
        <p:grpSp>
          <p:nvGrpSpPr>
            <p:cNvPr id="48" name="Group 47"/>
            <p:cNvGrpSpPr/>
            <p:nvPr/>
          </p:nvGrpSpPr>
          <p:grpSpPr>
            <a:xfrm>
              <a:off x="10157044" y="4544775"/>
              <a:ext cx="1604210" cy="1602311"/>
              <a:chOff x="10157044" y="4544775"/>
              <a:chExt cx="1604210" cy="1602311"/>
            </a:xfrm>
          </p:grpSpPr>
          <p:sp>
            <p:nvSpPr>
              <p:cNvPr id="51" name="Rectangle 50"/>
              <p:cNvSpPr/>
              <p:nvPr/>
            </p:nvSpPr>
            <p:spPr bwMode="auto">
              <a:xfrm>
                <a:off x="10157044" y="4544775"/>
                <a:ext cx="1604210" cy="1602311"/>
              </a:xfrm>
              <a:prstGeom prst="rect">
                <a:avLst/>
              </a:prstGeom>
              <a:solidFill>
                <a:srgbClr val="ECECEC"/>
              </a:solidFill>
              <a:ln>
                <a:solidFill>
                  <a:srgbClr val="CBCD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1374" y="5140552"/>
                <a:ext cx="668439" cy="356612"/>
              </a:xfrm>
              <a:prstGeom prst="rect">
                <a:avLst/>
              </a:prstGeom>
            </p:spPr>
          </p:pic>
        </p:grpSp>
        <p:grpSp>
          <p:nvGrpSpPr>
            <p:cNvPr id="57" name="Group 56"/>
            <p:cNvGrpSpPr/>
            <p:nvPr/>
          </p:nvGrpSpPr>
          <p:grpSpPr>
            <a:xfrm>
              <a:off x="6390140" y="2655628"/>
              <a:ext cx="1602499" cy="1604742"/>
              <a:chOff x="6390140" y="2655628"/>
              <a:chExt cx="1602499" cy="1604742"/>
            </a:xfrm>
          </p:grpSpPr>
          <p:sp>
            <p:nvSpPr>
              <p:cNvPr id="58" name="Rectangle 57"/>
              <p:cNvSpPr/>
              <p:nvPr/>
            </p:nvSpPr>
            <p:spPr bwMode="auto">
              <a:xfrm>
                <a:off x="6390140" y="2655628"/>
                <a:ext cx="1602499" cy="1604742"/>
              </a:xfrm>
              <a:prstGeom prst="rect">
                <a:avLst/>
              </a:prstGeom>
              <a:solidFill>
                <a:srgbClr val="ECECEC"/>
              </a:solidFill>
              <a:ln>
                <a:solidFill>
                  <a:srgbClr val="CBCD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26" descr="http://hispanicprwire.com/wp-content/uploads/importacion/05/4845_logo_1.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95502" y="3361881"/>
                <a:ext cx="1341048" cy="2331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p:cNvGrpSpPr/>
            <p:nvPr/>
          </p:nvGrpSpPr>
          <p:grpSpPr>
            <a:xfrm>
              <a:off x="4503645" y="2655628"/>
              <a:ext cx="1603032" cy="1608692"/>
              <a:chOff x="4503645" y="2655628"/>
              <a:chExt cx="1603032" cy="1608692"/>
            </a:xfrm>
          </p:grpSpPr>
          <p:sp>
            <p:nvSpPr>
              <p:cNvPr id="68" name="Rectangle 67"/>
              <p:cNvSpPr/>
              <p:nvPr/>
            </p:nvSpPr>
            <p:spPr bwMode="auto">
              <a:xfrm>
                <a:off x="4503645" y="2655628"/>
                <a:ext cx="1603032" cy="1608692"/>
              </a:xfrm>
              <a:prstGeom prst="rect">
                <a:avLst/>
              </a:prstGeom>
              <a:solidFill>
                <a:srgbClr val="ECECEC"/>
              </a:solidFill>
              <a:ln>
                <a:solidFill>
                  <a:srgbClr val="CBCD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9" name="Picture 30" descr="http://goodlogo.com/images/logos/lufthansa_logo_2741.gif"/>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14369" y="3328047"/>
                <a:ext cx="1328669" cy="2551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p:cNvGrpSpPr/>
            <p:nvPr/>
          </p:nvGrpSpPr>
          <p:grpSpPr>
            <a:xfrm>
              <a:off x="8272792" y="2655628"/>
              <a:ext cx="1603032" cy="1608692"/>
              <a:chOff x="8272792" y="2655628"/>
              <a:chExt cx="1603032" cy="1608692"/>
            </a:xfrm>
          </p:grpSpPr>
          <p:sp>
            <p:nvSpPr>
              <p:cNvPr id="72" name="Rectangle 71"/>
              <p:cNvSpPr/>
              <p:nvPr/>
            </p:nvSpPr>
            <p:spPr bwMode="auto">
              <a:xfrm>
                <a:off x="8272792" y="2655628"/>
                <a:ext cx="1603032" cy="1608692"/>
              </a:xfrm>
              <a:prstGeom prst="rect">
                <a:avLst/>
              </a:prstGeom>
              <a:solidFill>
                <a:srgbClr val="ECECEC"/>
              </a:solidFill>
              <a:ln>
                <a:solidFill>
                  <a:srgbClr val="CBCD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3" name="Picture 34" descr="http://blogs.golf.com/.a/6a00d8341caaef53ef0167686f4cfc970b-pi"/>
              <p:cNvPicPr>
                <a:picLocks noChangeAspect="1" noChangeArrowheads="1"/>
              </p:cNvPicPr>
              <p:nvPr/>
            </p:nvPicPr>
            <p:blipFill>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484124" y="3082412"/>
                <a:ext cx="1263077" cy="7920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p:cNvGrpSpPr/>
            <p:nvPr/>
          </p:nvGrpSpPr>
          <p:grpSpPr>
            <a:xfrm>
              <a:off x="2590982" y="4544775"/>
              <a:ext cx="1604210" cy="1602311"/>
              <a:chOff x="2590982" y="4544775"/>
              <a:chExt cx="1604210" cy="1602311"/>
            </a:xfrm>
          </p:grpSpPr>
          <p:sp>
            <p:nvSpPr>
              <p:cNvPr id="75" name="Rectangle 74"/>
              <p:cNvSpPr/>
              <p:nvPr/>
            </p:nvSpPr>
            <p:spPr bwMode="auto">
              <a:xfrm>
                <a:off x="2590982" y="4544775"/>
                <a:ext cx="1604210" cy="1602311"/>
              </a:xfrm>
              <a:prstGeom prst="rect">
                <a:avLst/>
              </a:prstGeom>
              <a:solidFill>
                <a:srgbClr val="ECECEC"/>
              </a:solidFill>
              <a:ln>
                <a:solidFill>
                  <a:srgbClr val="CBCD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6" name="Picture 24" descr="http://refineicd.com/img/ge.png"/>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49554" y="5116800"/>
                <a:ext cx="1289308" cy="5072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706730" y="2655628"/>
              <a:ext cx="1603298" cy="1608692"/>
              <a:chOff x="706730" y="2655628"/>
              <a:chExt cx="1603298" cy="1608692"/>
            </a:xfrm>
          </p:grpSpPr>
          <p:sp>
            <p:nvSpPr>
              <p:cNvPr id="79" name="Rectangle 78"/>
              <p:cNvSpPr/>
              <p:nvPr/>
            </p:nvSpPr>
            <p:spPr bwMode="auto">
              <a:xfrm>
                <a:off x="706730" y="2655628"/>
                <a:ext cx="1603032" cy="1608692"/>
              </a:xfrm>
              <a:prstGeom prst="rect">
                <a:avLst/>
              </a:prstGeom>
              <a:solidFill>
                <a:srgbClr val="ECECEC"/>
              </a:solidFill>
              <a:ln>
                <a:solidFill>
                  <a:srgbClr val="CBCD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D9D9D9"/>
                  </a:solidFill>
                  <a:ea typeface="Segoe UI" pitchFamily="34" charset="0"/>
                  <a:cs typeface="Segoe UI" pitchFamily="34" charset="0"/>
                </a:endParaRPr>
              </a:p>
            </p:txBody>
          </p:sp>
          <p:pic>
            <p:nvPicPr>
              <p:cNvPr id="82" name="Picture 28" descr="http://www.zebravisual.com/wp-content/uploads/2014/01/skanska.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8803" y="3235939"/>
                <a:ext cx="1571225" cy="538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Group 84"/>
            <p:cNvGrpSpPr/>
            <p:nvPr/>
          </p:nvGrpSpPr>
          <p:grpSpPr>
            <a:xfrm>
              <a:off x="8273325" y="761289"/>
              <a:ext cx="1602499" cy="1602499"/>
              <a:chOff x="8273325" y="761289"/>
              <a:chExt cx="1602499" cy="1602499"/>
            </a:xfrm>
          </p:grpSpPr>
          <p:sp>
            <p:nvSpPr>
              <p:cNvPr id="86" name="Rectangle 85"/>
              <p:cNvSpPr/>
              <p:nvPr/>
            </p:nvSpPr>
            <p:spPr bwMode="auto">
              <a:xfrm>
                <a:off x="8273325" y="761289"/>
                <a:ext cx="1602499" cy="1602499"/>
              </a:xfrm>
              <a:prstGeom prst="rect">
                <a:avLst/>
              </a:prstGeom>
              <a:solidFill>
                <a:srgbClr val="ECECEC"/>
              </a:solidFill>
              <a:ln>
                <a:solidFill>
                  <a:srgbClr val="CBCD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14" descr="http://inmannews.wpengine.netdna-cdn.com/wp-content/uploads/2013/04/DocuSign.jpe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30487" y="1400351"/>
                <a:ext cx="1357170" cy="3634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p:cNvGrpSpPr/>
            <p:nvPr/>
          </p:nvGrpSpPr>
          <p:grpSpPr>
            <a:xfrm>
              <a:off x="2590982" y="761477"/>
              <a:ext cx="1604210" cy="1602311"/>
              <a:chOff x="2590982" y="761477"/>
              <a:chExt cx="1604210" cy="1602311"/>
            </a:xfrm>
          </p:grpSpPr>
          <p:sp>
            <p:nvSpPr>
              <p:cNvPr id="89" name="Rectangle 88"/>
              <p:cNvSpPr/>
              <p:nvPr/>
            </p:nvSpPr>
            <p:spPr bwMode="auto">
              <a:xfrm>
                <a:off x="2590982" y="761477"/>
                <a:ext cx="1604210" cy="1602311"/>
              </a:xfrm>
              <a:prstGeom prst="rect">
                <a:avLst/>
              </a:prstGeom>
              <a:solidFill>
                <a:srgbClr val="ECECEC"/>
              </a:solidFill>
              <a:ln>
                <a:solidFill>
                  <a:srgbClr val="CBCD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0" name="Picture 89"/>
              <p:cNvPicPr>
                <a:picLocks noChangeAspect="1"/>
              </p:cNvPicPr>
              <p:nvPr/>
            </p:nvPicPr>
            <p:blipFill>
              <a:blip r:embed="rId10"/>
              <a:stretch>
                <a:fillRect/>
              </a:stretch>
            </p:blipFill>
            <p:spPr>
              <a:xfrm>
                <a:off x="2835134" y="1153631"/>
                <a:ext cx="1196695" cy="800491"/>
              </a:xfrm>
              <a:prstGeom prst="rect">
                <a:avLst/>
              </a:prstGeom>
            </p:spPr>
          </p:pic>
        </p:grpSp>
        <p:grpSp>
          <p:nvGrpSpPr>
            <p:cNvPr id="91" name="Group 90"/>
            <p:cNvGrpSpPr/>
            <p:nvPr/>
          </p:nvGrpSpPr>
          <p:grpSpPr>
            <a:xfrm>
              <a:off x="6387896" y="4544775"/>
              <a:ext cx="1604210" cy="1602311"/>
              <a:chOff x="6387896" y="4544775"/>
              <a:chExt cx="1604210" cy="1602311"/>
            </a:xfrm>
          </p:grpSpPr>
          <p:sp>
            <p:nvSpPr>
              <p:cNvPr id="92" name="Rectangle 91"/>
              <p:cNvSpPr/>
              <p:nvPr/>
            </p:nvSpPr>
            <p:spPr bwMode="auto">
              <a:xfrm>
                <a:off x="6387896" y="4544775"/>
                <a:ext cx="1604210" cy="1602311"/>
              </a:xfrm>
              <a:prstGeom prst="rect">
                <a:avLst/>
              </a:prstGeom>
              <a:solidFill>
                <a:srgbClr val="ECECEC"/>
              </a:solidFill>
              <a:ln>
                <a:solidFill>
                  <a:srgbClr val="CBCD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D9D9D9"/>
                  </a:solidFill>
                  <a:ea typeface="Segoe UI" pitchFamily="34" charset="0"/>
                  <a:cs typeface="Segoe UI" pitchFamily="34" charset="0"/>
                </a:endParaRPr>
              </a:p>
            </p:txBody>
          </p:sp>
          <p:pic>
            <p:nvPicPr>
              <p:cNvPr id="102" name="Picture 101"/>
              <p:cNvPicPr>
                <a:picLocks noChangeAspect="1"/>
              </p:cNvPicPr>
              <p:nvPr/>
            </p:nvPicPr>
            <p:blipFill>
              <a:blip r:embed="rId11">
                <a:clrChange>
                  <a:clrFrom>
                    <a:srgbClr val="FFFFFF"/>
                  </a:clrFrom>
                  <a:clrTo>
                    <a:srgbClr val="FFFFFF">
                      <a:alpha val="0"/>
                    </a:srgbClr>
                  </a:clrTo>
                </a:clrChange>
              </a:blip>
              <a:stretch>
                <a:fillRect/>
              </a:stretch>
            </p:blipFill>
            <p:spPr>
              <a:xfrm>
                <a:off x="6663114" y="4990011"/>
                <a:ext cx="1075360" cy="625956"/>
              </a:xfrm>
              <a:prstGeom prst="rect">
                <a:avLst/>
              </a:prstGeom>
            </p:spPr>
          </p:pic>
        </p:grpSp>
        <p:grpSp>
          <p:nvGrpSpPr>
            <p:cNvPr id="103" name="Group 102"/>
            <p:cNvGrpSpPr/>
            <p:nvPr/>
          </p:nvGrpSpPr>
          <p:grpSpPr>
            <a:xfrm>
              <a:off x="6387896" y="761477"/>
              <a:ext cx="1604210" cy="1602311"/>
              <a:chOff x="6387896" y="761477"/>
              <a:chExt cx="1604210" cy="1602311"/>
            </a:xfrm>
          </p:grpSpPr>
          <p:sp>
            <p:nvSpPr>
              <p:cNvPr id="105" name="Rectangle 104"/>
              <p:cNvSpPr/>
              <p:nvPr/>
            </p:nvSpPr>
            <p:spPr bwMode="auto">
              <a:xfrm>
                <a:off x="6387896" y="761477"/>
                <a:ext cx="1604210" cy="1602311"/>
              </a:xfrm>
              <a:prstGeom prst="rect">
                <a:avLst/>
              </a:prstGeom>
              <a:solidFill>
                <a:srgbClr val="ECECEC"/>
              </a:solidFill>
              <a:ln>
                <a:solidFill>
                  <a:srgbClr val="CBCD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D9D9D9"/>
                  </a:solidFill>
                  <a:ea typeface="Segoe UI" pitchFamily="34" charset="0"/>
                  <a:cs typeface="Segoe UI" pitchFamily="34" charset="0"/>
                </a:endParaRPr>
              </a:p>
            </p:txBody>
          </p:sp>
          <p:pic>
            <p:nvPicPr>
              <p:cNvPr id="107" name="Picture 106"/>
              <p:cNvPicPr>
                <a:picLocks noChangeAspect="1"/>
              </p:cNvPicPr>
              <p:nvPr/>
            </p:nvPicPr>
            <p:blipFill>
              <a:blip r:embed="rId12">
                <a:clrChange>
                  <a:clrFrom>
                    <a:srgbClr val="FFFFFF"/>
                  </a:clrFrom>
                  <a:clrTo>
                    <a:srgbClr val="FFFFFF">
                      <a:alpha val="0"/>
                    </a:srgbClr>
                  </a:clrTo>
                </a:clrChange>
              </a:blip>
              <a:stretch>
                <a:fillRect/>
              </a:stretch>
            </p:blipFill>
            <p:spPr>
              <a:xfrm>
                <a:off x="6617290" y="1275731"/>
                <a:ext cx="1167008" cy="569114"/>
              </a:xfrm>
              <a:prstGeom prst="rect">
                <a:avLst/>
              </a:prstGeom>
            </p:spPr>
          </p:pic>
        </p:grpSp>
        <p:grpSp>
          <p:nvGrpSpPr>
            <p:cNvPr id="108" name="Group 107"/>
            <p:cNvGrpSpPr/>
            <p:nvPr/>
          </p:nvGrpSpPr>
          <p:grpSpPr>
            <a:xfrm>
              <a:off x="8273325" y="4544587"/>
              <a:ext cx="1602499" cy="1602499"/>
              <a:chOff x="8273325" y="4544587"/>
              <a:chExt cx="1602499" cy="1602499"/>
            </a:xfrm>
          </p:grpSpPr>
          <p:sp>
            <p:nvSpPr>
              <p:cNvPr id="109" name="Rectangle 108"/>
              <p:cNvSpPr/>
              <p:nvPr/>
            </p:nvSpPr>
            <p:spPr bwMode="auto">
              <a:xfrm>
                <a:off x="8273325" y="4544587"/>
                <a:ext cx="1602499" cy="1602499"/>
              </a:xfrm>
              <a:prstGeom prst="rect">
                <a:avLst/>
              </a:prstGeom>
              <a:solidFill>
                <a:srgbClr val="ECECEC"/>
              </a:solidFill>
              <a:ln>
                <a:solidFill>
                  <a:srgbClr val="CBCD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D9D9D9"/>
                  </a:solidFill>
                  <a:ea typeface="Segoe UI" pitchFamily="34" charset="0"/>
                  <a:cs typeface="Segoe UI" pitchFamily="34" charset="0"/>
                </a:endParaRPr>
              </a:p>
            </p:txBody>
          </p:sp>
          <p:pic>
            <p:nvPicPr>
              <p:cNvPr id="110" name="Picture 109"/>
              <p:cNvPicPr>
                <a:picLocks noChangeAspect="1"/>
              </p:cNvPicPr>
              <p:nvPr/>
            </p:nvPicPr>
            <p:blipFill>
              <a:blip r:embed="rId13">
                <a:clrChange>
                  <a:clrFrom>
                    <a:srgbClr val="FCFCFC"/>
                  </a:clrFrom>
                  <a:clrTo>
                    <a:srgbClr val="FCFCFC">
                      <a:alpha val="0"/>
                    </a:srgbClr>
                  </a:clrTo>
                </a:clrChange>
              </a:blip>
              <a:stretch>
                <a:fillRect/>
              </a:stretch>
            </p:blipFill>
            <p:spPr>
              <a:xfrm>
                <a:off x="8418290" y="5156265"/>
                <a:ext cx="1360299" cy="402212"/>
              </a:xfrm>
              <a:prstGeom prst="rect">
                <a:avLst/>
              </a:prstGeom>
            </p:spPr>
          </p:pic>
        </p:grpSp>
        <p:grpSp>
          <p:nvGrpSpPr>
            <p:cNvPr id="111" name="Group 110"/>
            <p:cNvGrpSpPr/>
            <p:nvPr/>
          </p:nvGrpSpPr>
          <p:grpSpPr>
            <a:xfrm>
              <a:off x="4504178" y="761289"/>
              <a:ext cx="1602499" cy="1602499"/>
              <a:chOff x="4504178" y="761289"/>
              <a:chExt cx="1602499" cy="1602499"/>
            </a:xfrm>
          </p:grpSpPr>
          <p:sp>
            <p:nvSpPr>
              <p:cNvPr id="112" name="Rectangle 111"/>
              <p:cNvSpPr/>
              <p:nvPr/>
            </p:nvSpPr>
            <p:spPr bwMode="auto">
              <a:xfrm>
                <a:off x="4504178" y="761289"/>
                <a:ext cx="1602499" cy="1602499"/>
              </a:xfrm>
              <a:prstGeom prst="rect">
                <a:avLst/>
              </a:prstGeom>
              <a:solidFill>
                <a:srgbClr val="ECECEC"/>
              </a:solidFill>
              <a:ln>
                <a:solidFill>
                  <a:srgbClr val="CBCD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D9D9D9"/>
                  </a:solidFill>
                  <a:ea typeface="Segoe UI" pitchFamily="34" charset="0"/>
                  <a:cs typeface="Segoe UI" pitchFamily="34" charset="0"/>
                </a:endParaRPr>
              </a:p>
            </p:txBody>
          </p:sp>
          <p:pic>
            <p:nvPicPr>
              <p:cNvPr id="115" name="Picture 114"/>
              <p:cNvPicPr>
                <a:picLocks noChangeAspect="1"/>
              </p:cNvPicPr>
              <p:nvPr/>
            </p:nvPicPr>
            <p:blipFill>
              <a:blip r:embed="rId14">
                <a:clrChange>
                  <a:clrFrom>
                    <a:srgbClr val="FDFDFD"/>
                  </a:clrFrom>
                  <a:clrTo>
                    <a:srgbClr val="FDFDFD">
                      <a:alpha val="0"/>
                    </a:srgbClr>
                  </a:clrTo>
                </a:clrChange>
              </a:blip>
              <a:stretch>
                <a:fillRect/>
              </a:stretch>
            </p:blipFill>
            <p:spPr>
              <a:xfrm>
                <a:off x="4564010" y="1338065"/>
                <a:ext cx="1455512" cy="492065"/>
              </a:xfrm>
              <a:prstGeom prst="rect">
                <a:avLst/>
              </a:prstGeom>
            </p:spPr>
          </p:pic>
        </p:grpSp>
        <p:grpSp>
          <p:nvGrpSpPr>
            <p:cNvPr id="117" name="Group 116"/>
            <p:cNvGrpSpPr/>
            <p:nvPr/>
          </p:nvGrpSpPr>
          <p:grpSpPr>
            <a:xfrm>
              <a:off x="10159288" y="2655628"/>
              <a:ext cx="1602499" cy="1604742"/>
              <a:chOff x="10159288" y="2655628"/>
              <a:chExt cx="1602499" cy="1604742"/>
            </a:xfrm>
          </p:grpSpPr>
          <p:sp>
            <p:nvSpPr>
              <p:cNvPr id="119" name="Rectangle 118"/>
              <p:cNvSpPr/>
              <p:nvPr/>
            </p:nvSpPr>
            <p:spPr bwMode="auto">
              <a:xfrm>
                <a:off x="10159288" y="2655628"/>
                <a:ext cx="1602499" cy="1604742"/>
              </a:xfrm>
              <a:prstGeom prst="rect">
                <a:avLst/>
              </a:prstGeom>
              <a:solidFill>
                <a:srgbClr val="ECECEC"/>
              </a:solidFill>
              <a:ln>
                <a:solidFill>
                  <a:srgbClr val="CBCD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D9D9D9"/>
                    </a:solidFill>
                    <a:ea typeface="Segoe UI" pitchFamily="34" charset="0"/>
                    <a:cs typeface="Segoe UI" pitchFamily="34" charset="0"/>
                  </a:rPr>
                  <a:t>Ford</a:t>
                </a:r>
              </a:p>
            </p:txBody>
          </p:sp>
          <p:pic>
            <p:nvPicPr>
              <p:cNvPr id="120" name="Picture 119"/>
              <p:cNvPicPr>
                <a:picLocks noChangeAspect="1"/>
              </p:cNvPicPr>
              <p:nvPr/>
            </p:nvPicPr>
            <p:blipFill>
              <a:blip r:embed="rId15">
                <a:clrChange>
                  <a:clrFrom>
                    <a:srgbClr val="FFFFFF"/>
                  </a:clrFrom>
                  <a:clrTo>
                    <a:srgbClr val="FFFFFF">
                      <a:alpha val="0"/>
                    </a:srgbClr>
                  </a:clrTo>
                </a:clrChange>
              </a:blip>
              <a:stretch>
                <a:fillRect/>
              </a:stretch>
            </p:blipFill>
            <p:spPr>
              <a:xfrm>
                <a:off x="10283379" y="3197490"/>
                <a:ext cx="1379280" cy="561929"/>
              </a:xfrm>
              <a:prstGeom prst="rect">
                <a:avLst/>
              </a:prstGeom>
            </p:spPr>
          </p:pic>
        </p:grpSp>
        <p:grpSp>
          <p:nvGrpSpPr>
            <p:cNvPr id="121" name="Group 120"/>
            <p:cNvGrpSpPr/>
            <p:nvPr/>
          </p:nvGrpSpPr>
          <p:grpSpPr>
            <a:xfrm>
              <a:off x="2593225" y="2655628"/>
              <a:ext cx="1602499" cy="1604742"/>
              <a:chOff x="2593225" y="2655628"/>
              <a:chExt cx="1602499" cy="1604742"/>
            </a:xfrm>
          </p:grpSpPr>
          <p:sp>
            <p:nvSpPr>
              <p:cNvPr id="122" name="Rectangle 121"/>
              <p:cNvSpPr/>
              <p:nvPr/>
            </p:nvSpPr>
            <p:spPr bwMode="auto">
              <a:xfrm>
                <a:off x="2593225" y="2655628"/>
                <a:ext cx="1602499" cy="1604742"/>
              </a:xfrm>
              <a:prstGeom prst="rect">
                <a:avLst/>
              </a:prstGeom>
              <a:solidFill>
                <a:srgbClr val="ECECEC"/>
              </a:solidFill>
              <a:ln>
                <a:solidFill>
                  <a:srgbClr val="CBCD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D9D9D9"/>
                  </a:solidFill>
                  <a:ea typeface="Segoe UI" pitchFamily="34" charset="0"/>
                  <a:cs typeface="Segoe UI" pitchFamily="34" charset="0"/>
                </a:endParaRPr>
              </a:p>
            </p:txBody>
          </p:sp>
          <p:pic>
            <p:nvPicPr>
              <p:cNvPr id="123" name="Picture 122"/>
              <p:cNvPicPr>
                <a:picLocks noChangeAspect="1"/>
              </p:cNvPicPr>
              <p:nvPr/>
            </p:nvPicPr>
            <p:blipFill>
              <a:blip r:embed="rId16">
                <a:clrChange>
                  <a:clrFrom>
                    <a:srgbClr val="FFFFFF"/>
                  </a:clrFrom>
                  <a:clrTo>
                    <a:srgbClr val="FFFFFF">
                      <a:alpha val="0"/>
                    </a:srgbClr>
                  </a:clrTo>
                </a:clrChange>
              </a:blip>
              <a:stretch>
                <a:fillRect/>
              </a:stretch>
            </p:blipFill>
            <p:spPr>
              <a:xfrm>
                <a:off x="2980130" y="3116343"/>
                <a:ext cx="834224" cy="737288"/>
              </a:xfrm>
              <a:prstGeom prst="rect">
                <a:avLst/>
              </a:prstGeom>
            </p:spPr>
          </p:pic>
        </p:grpSp>
        <p:grpSp>
          <p:nvGrpSpPr>
            <p:cNvPr id="124" name="Group 123"/>
            <p:cNvGrpSpPr/>
            <p:nvPr/>
          </p:nvGrpSpPr>
          <p:grpSpPr>
            <a:xfrm>
              <a:off x="707263" y="4544587"/>
              <a:ext cx="1602499" cy="1602499"/>
              <a:chOff x="707263" y="4544587"/>
              <a:chExt cx="1602499" cy="1602499"/>
            </a:xfrm>
          </p:grpSpPr>
          <p:sp>
            <p:nvSpPr>
              <p:cNvPr id="125" name="Rectangle 124"/>
              <p:cNvSpPr/>
              <p:nvPr/>
            </p:nvSpPr>
            <p:spPr bwMode="auto">
              <a:xfrm>
                <a:off x="707263" y="4544587"/>
                <a:ext cx="1602499" cy="1602499"/>
              </a:xfrm>
              <a:prstGeom prst="rect">
                <a:avLst/>
              </a:prstGeom>
              <a:solidFill>
                <a:srgbClr val="ECECEC"/>
              </a:solidFill>
              <a:ln>
                <a:solidFill>
                  <a:srgbClr val="CBCD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D9D9D9"/>
                  </a:solidFill>
                  <a:ea typeface="Segoe UI" pitchFamily="34" charset="0"/>
                  <a:cs typeface="Segoe UI" pitchFamily="34" charset="0"/>
                </a:endParaRPr>
              </a:p>
            </p:txBody>
          </p:sp>
          <p:pic>
            <p:nvPicPr>
              <p:cNvPr id="126" name="Picture 125"/>
              <p:cNvPicPr>
                <a:picLocks noChangeAspect="1"/>
              </p:cNvPicPr>
              <p:nvPr/>
            </p:nvPicPr>
            <p:blipFill>
              <a:blip r:embed="rId17">
                <a:clrChange>
                  <a:clrFrom>
                    <a:srgbClr val="FFFFFF"/>
                  </a:clrFrom>
                  <a:clrTo>
                    <a:srgbClr val="FFFFFF">
                      <a:alpha val="0"/>
                    </a:srgbClr>
                  </a:clrTo>
                </a:clrChange>
              </a:blip>
              <a:stretch>
                <a:fillRect/>
              </a:stretch>
            </p:blipFill>
            <p:spPr>
              <a:xfrm>
                <a:off x="896667" y="5080566"/>
                <a:ext cx="1257386" cy="489231"/>
              </a:xfrm>
              <a:prstGeom prst="rect">
                <a:avLst/>
              </a:prstGeom>
            </p:spPr>
          </p:pic>
        </p:grpSp>
        <p:grpSp>
          <p:nvGrpSpPr>
            <p:cNvPr id="127" name="Group 126"/>
            <p:cNvGrpSpPr/>
            <p:nvPr/>
          </p:nvGrpSpPr>
          <p:grpSpPr>
            <a:xfrm>
              <a:off x="4504178" y="4544587"/>
              <a:ext cx="1602499" cy="1602499"/>
              <a:chOff x="4504178" y="4544587"/>
              <a:chExt cx="1602499" cy="1602499"/>
            </a:xfrm>
          </p:grpSpPr>
          <p:sp>
            <p:nvSpPr>
              <p:cNvPr id="128" name="Rectangle 127"/>
              <p:cNvSpPr/>
              <p:nvPr/>
            </p:nvSpPr>
            <p:spPr bwMode="auto">
              <a:xfrm>
                <a:off x="4504178" y="4544587"/>
                <a:ext cx="1602499" cy="1602499"/>
              </a:xfrm>
              <a:prstGeom prst="rect">
                <a:avLst/>
              </a:prstGeom>
              <a:solidFill>
                <a:srgbClr val="ECECEC"/>
              </a:solidFill>
              <a:ln>
                <a:solidFill>
                  <a:srgbClr val="CBCD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9" name="Picture 128"/>
              <p:cNvPicPr>
                <a:picLocks noChangeAspect="1"/>
              </p:cNvPicPr>
              <p:nvPr/>
            </p:nvPicPr>
            <p:blipFill>
              <a:blip r:embed="rId18">
                <a:clrChange>
                  <a:clrFrom>
                    <a:srgbClr val="FFFFFF"/>
                  </a:clrFrom>
                  <a:clrTo>
                    <a:srgbClr val="FFFFFF">
                      <a:alpha val="0"/>
                    </a:srgbClr>
                  </a:clrTo>
                </a:clrChange>
              </a:blip>
              <a:stretch>
                <a:fillRect/>
              </a:stretch>
            </p:blipFill>
            <p:spPr>
              <a:xfrm>
                <a:off x="4948780" y="4782259"/>
                <a:ext cx="793340" cy="1026471"/>
              </a:xfrm>
              <a:prstGeom prst="rect">
                <a:avLst/>
              </a:prstGeom>
            </p:spPr>
          </p:pic>
        </p:grpSp>
        <p:grpSp>
          <p:nvGrpSpPr>
            <p:cNvPr id="130" name="Group 129"/>
            <p:cNvGrpSpPr/>
            <p:nvPr/>
          </p:nvGrpSpPr>
          <p:grpSpPr>
            <a:xfrm>
              <a:off x="707263" y="761289"/>
              <a:ext cx="1602499" cy="1602499"/>
              <a:chOff x="707263" y="761289"/>
              <a:chExt cx="1602499" cy="1602499"/>
            </a:xfrm>
          </p:grpSpPr>
          <p:sp>
            <p:nvSpPr>
              <p:cNvPr id="131" name="Rectangle 130"/>
              <p:cNvSpPr/>
              <p:nvPr/>
            </p:nvSpPr>
            <p:spPr bwMode="auto">
              <a:xfrm>
                <a:off x="707263" y="761289"/>
                <a:ext cx="1602499" cy="1602499"/>
              </a:xfrm>
              <a:prstGeom prst="rect">
                <a:avLst/>
              </a:prstGeom>
              <a:solidFill>
                <a:srgbClr val="ECECEC"/>
              </a:solidFill>
              <a:ln>
                <a:solidFill>
                  <a:srgbClr val="CBCD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2" name="Picture 131"/>
              <p:cNvPicPr>
                <a:picLocks noChangeAspect="1"/>
              </p:cNvPicPr>
              <p:nvPr/>
            </p:nvPicPr>
            <p:blipFill>
              <a:blip r:embed="rId19">
                <a:clrChange>
                  <a:clrFrom>
                    <a:srgbClr val="FFFFFF"/>
                  </a:clrFrom>
                  <a:clrTo>
                    <a:srgbClr val="FFFFFF">
                      <a:alpha val="0"/>
                    </a:srgbClr>
                  </a:clrTo>
                </a:clrChange>
              </a:blip>
              <a:stretch>
                <a:fillRect/>
              </a:stretch>
            </p:blipFill>
            <p:spPr>
              <a:xfrm>
                <a:off x="1012360" y="1120700"/>
                <a:ext cx="1031257" cy="866602"/>
              </a:xfrm>
              <a:prstGeom prst="rect">
                <a:avLst/>
              </a:prstGeom>
            </p:spPr>
          </p:pic>
        </p:grpSp>
        <p:grpSp>
          <p:nvGrpSpPr>
            <p:cNvPr id="133" name="Group 132"/>
            <p:cNvGrpSpPr/>
            <p:nvPr/>
          </p:nvGrpSpPr>
          <p:grpSpPr>
            <a:xfrm>
              <a:off x="10157044" y="761477"/>
              <a:ext cx="1604210" cy="1602311"/>
              <a:chOff x="10157044" y="761477"/>
              <a:chExt cx="1604210" cy="1602311"/>
            </a:xfrm>
          </p:grpSpPr>
          <p:sp>
            <p:nvSpPr>
              <p:cNvPr id="134" name="Rectangle 133"/>
              <p:cNvSpPr/>
              <p:nvPr/>
            </p:nvSpPr>
            <p:spPr bwMode="auto">
              <a:xfrm>
                <a:off x="10157044" y="761477"/>
                <a:ext cx="1604210" cy="1602311"/>
              </a:xfrm>
              <a:prstGeom prst="rect">
                <a:avLst/>
              </a:prstGeom>
              <a:solidFill>
                <a:srgbClr val="ECECEC"/>
              </a:solidFill>
              <a:ln>
                <a:solidFill>
                  <a:srgbClr val="CBCD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5" name="Picture 134"/>
              <p:cNvPicPr>
                <a:picLocks noChangeAspect="1"/>
              </p:cNvPicPr>
              <p:nvPr/>
            </p:nvPicPr>
            <p:blipFill>
              <a:blip r:embed="rId20">
                <a:clrChange>
                  <a:clrFrom>
                    <a:srgbClr val="FFFFFF"/>
                  </a:clrFrom>
                  <a:clrTo>
                    <a:srgbClr val="FFFFFF">
                      <a:alpha val="0"/>
                    </a:srgbClr>
                  </a:clrTo>
                </a:clrChange>
              </a:blip>
              <a:stretch>
                <a:fillRect/>
              </a:stretch>
            </p:blipFill>
            <p:spPr>
              <a:xfrm>
                <a:off x="10314288" y="1416785"/>
                <a:ext cx="1286834" cy="330551"/>
              </a:xfrm>
              <a:prstGeom prst="rect">
                <a:avLst/>
              </a:prstGeom>
            </p:spPr>
          </p:pic>
        </p:grpSp>
      </p:grpSp>
    </p:spTree>
    <p:extLst>
      <p:ext uri="{BB962C8B-B14F-4D97-AF65-F5344CB8AC3E}">
        <p14:creationId xmlns:p14="http://schemas.microsoft.com/office/powerpoint/2010/main" val="221347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flipH="1">
            <a:off x="4498519" y="0"/>
            <a:ext cx="7937956" cy="699452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10" name="Title 9"/>
          <p:cNvSpPr>
            <a:spLocks noGrp="1"/>
          </p:cNvSpPr>
          <p:nvPr>
            <p:ph type="title"/>
          </p:nvPr>
        </p:nvSpPr>
        <p:spPr>
          <a:xfrm>
            <a:off x="274320" y="292082"/>
            <a:ext cx="5656580" cy="946413"/>
          </a:xfrm>
        </p:spPr>
        <p:txBody>
          <a:bodyPr/>
          <a:lstStyle/>
          <a:p>
            <a:r>
              <a:rPr lang="en-US" dirty="0" smtClean="0">
                <a:solidFill>
                  <a:schemeClr val="accent1">
                    <a:lumMod val="75000"/>
                  </a:schemeClr>
                </a:solidFill>
              </a:rPr>
              <a:t>App</a:t>
            </a:r>
            <a:br>
              <a:rPr lang="en-US" dirty="0" smtClean="0">
                <a:solidFill>
                  <a:schemeClr val="accent1">
                    <a:lumMod val="75000"/>
                  </a:schemeClr>
                </a:solidFill>
              </a:rPr>
            </a:br>
            <a:r>
              <a:rPr lang="en-US" dirty="0" smtClean="0">
                <a:solidFill>
                  <a:schemeClr val="accent1">
                    <a:lumMod val="75000"/>
                  </a:schemeClr>
                </a:solidFill>
              </a:rPr>
              <a:t>Operations</a:t>
            </a:r>
            <a:endParaRPr lang="en-US" dirty="0">
              <a:solidFill>
                <a:schemeClr val="accent1">
                  <a:lumMod val="75000"/>
                </a:schemeClr>
              </a:solidFill>
            </a:endParaRPr>
          </a:p>
        </p:txBody>
      </p:sp>
      <p:sp>
        <p:nvSpPr>
          <p:cNvPr id="20" name="Freeform 14"/>
          <p:cNvSpPr>
            <a:spLocks/>
          </p:cNvSpPr>
          <p:nvPr/>
        </p:nvSpPr>
        <p:spPr bwMode="auto">
          <a:xfrm>
            <a:off x="2136652" y="3605880"/>
            <a:ext cx="1274184" cy="1523480"/>
          </a:xfrm>
          <a:custGeom>
            <a:avLst/>
            <a:gdLst>
              <a:gd name="T0" fmla="*/ 0 w 445"/>
              <a:gd name="T1" fmla="*/ 0 h 533"/>
              <a:gd name="T2" fmla="*/ 0 w 445"/>
              <a:gd name="T3" fmla="*/ 533 h 533"/>
              <a:gd name="T4" fmla="*/ 377 w 445"/>
              <a:gd name="T5" fmla="*/ 377 h 533"/>
              <a:gd name="T6" fmla="*/ 445 w 445"/>
              <a:gd name="T7" fmla="*/ 293 h 533"/>
              <a:gd name="T8" fmla="*/ 0 w 445"/>
              <a:gd name="T9" fmla="*/ 0 h 533"/>
            </a:gdLst>
            <a:ahLst/>
            <a:cxnLst>
              <a:cxn ang="0">
                <a:pos x="T0" y="T1"/>
              </a:cxn>
              <a:cxn ang="0">
                <a:pos x="T2" y="T3"/>
              </a:cxn>
              <a:cxn ang="0">
                <a:pos x="T4" y="T5"/>
              </a:cxn>
              <a:cxn ang="0">
                <a:pos x="T6" y="T7"/>
              </a:cxn>
              <a:cxn ang="0">
                <a:pos x="T8" y="T9"/>
              </a:cxn>
            </a:cxnLst>
            <a:rect l="0" t="0" r="r" b="b"/>
            <a:pathLst>
              <a:path w="445" h="533">
                <a:moveTo>
                  <a:pt x="0" y="0"/>
                </a:moveTo>
                <a:cubicBezTo>
                  <a:pt x="0" y="533"/>
                  <a:pt x="0" y="533"/>
                  <a:pt x="0" y="533"/>
                </a:cubicBezTo>
                <a:cubicBezTo>
                  <a:pt x="147" y="533"/>
                  <a:pt x="280" y="473"/>
                  <a:pt x="377" y="377"/>
                </a:cubicBezTo>
                <a:cubicBezTo>
                  <a:pt x="402" y="351"/>
                  <a:pt x="425" y="323"/>
                  <a:pt x="445" y="293"/>
                </a:cubicBezTo>
                <a:lnTo>
                  <a:pt x="0" y="0"/>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sz="2400">
              <a:latin typeface="+mj-lt"/>
            </a:endParaRPr>
          </a:p>
        </p:txBody>
      </p:sp>
      <p:sp>
        <p:nvSpPr>
          <p:cNvPr id="21" name="Freeform 6"/>
          <p:cNvSpPr>
            <a:spLocks/>
          </p:cNvSpPr>
          <p:nvPr/>
        </p:nvSpPr>
        <p:spPr bwMode="auto">
          <a:xfrm>
            <a:off x="2126932" y="2070299"/>
            <a:ext cx="1539219" cy="1494373"/>
          </a:xfrm>
          <a:custGeom>
            <a:avLst/>
            <a:gdLst>
              <a:gd name="T0" fmla="*/ 533 w 533"/>
              <a:gd name="T1" fmla="*/ 533 h 533"/>
              <a:gd name="T2" fmla="*/ 0 w 533"/>
              <a:gd name="T3" fmla="*/ 0 h 533"/>
              <a:gd name="T4" fmla="*/ 0 w 533"/>
              <a:gd name="T5" fmla="*/ 533 h 533"/>
              <a:gd name="T6" fmla="*/ 533 w 533"/>
              <a:gd name="T7" fmla="*/ 533 h 533"/>
            </a:gdLst>
            <a:ahLst/>
            <a:cxnLst>
              <a:cxn ang="0">
                <a:pos x="T0" y="T1"/>
              </a:cxn>
              <a:cxn ang="0">
                <a:pos x="T2" y="T3"/>
              </a:cxn>
              <a:cxn ang="0">
                <a:pos x="T4" y="T5"/>
              </a:cxn>
              <a:cxn ang="0">
                <a:pos x="T6" y="T7"/>
              </a:cxn>
            </a:cxnLst>
            <a:rect l="0" t="0" r="r" b="b"/>
            <a:pathLst>
              <a:path w="533" h="533">
                <a:moveTo>
                  <a:pt x="533" y="533"/>
                </a:moveTo>
                <a:cubicBezTo>
                  <a:pt x="533" y="239"/>
                  <a:pt x="294" y="0"/>
                  <a:pt x="0" y="0"/>
                </a:cubicBezTo>
                <a:cubicBezTo>
                  <a:pt x="0" y="533"/>
                  <a:pt x="0" y="533"/>
                  <a:pt x="0" y="533"/>
                </a:cubicBezTo>
                <a:lnTo>
                  <a:pt x="533" y="533"/>
                </a:lnTo>
                <a:close/>
              </a:path>
            </a:pathLst>
          </a:custGeom>
          <a:solidFill>
            <a:schemeClr val="tx2">
              <a:lumMod val="60000"/>
              <a:lumOff val="40000"/>
            </a:schemeClr>
          </a:solidFill>
          <a:ln>
            <a:solidFill>
              <a:schemeClr val="bg1"/>
            </a:solidFill>
          </a:ln>
        </p:spPr>
        <p:txBody>
          <a:bodyPr vert="horz" wrap="square" lIns="91440" tIns="45720" rIns="91440" bIns="45720" numCol="1" anchor="t" anchorCtr="0" compatLnSpc="1">
            <a:prstTxWarp prst="textNoShape">
              <a:avLst/>
            </a:prstTxWarp>
          </a:bodyPr>
          <a:lstStyle/>
          <a:p>
            <a:endParaRPr lang="en-US" sz="2400">
              <a:latin typeface="+mj-lt"/>
            </a:endParaRPr>
          </a:p>
        </p:txBody>
      </p:sp>
      <p:grpSp>
        <p:nvGrpSpPr>
          <p:cNvPr id="22" name="Group 21"/>
          <p:cNvGrpSpPr/>
          <p:nvPr/>
        </p:nvGrpSpPr>
        <p:grpSpPr>
          <a:xfrm>
            <a:off x="483116" y="2090178"/>
            <a:ext cx="1519206" cy="3038411"/>
            <a:chOff x="4214813" y="1756683"/>
            <a:chExt cx="2003425" cy="4006850"/>
          </a:xfrm>
          <a:solidFill>
            <a:srgbClr val="00BCF2"/>
          </a:solidFill>
          <a:effectLst>
            <a:outerShdw blurRad="76200" dist="279400" dir="1800000" algn="tl" rotWithShape="0">
              <a:prstClr val="black">
                <a:alpha val="19000"/>
              </a:prstClr>
            </a:outerShdw>
          </a:effectLst>
        </p:grpSpPr>
        <p:sp>
          <p:nvSpPr>
            <p:cNvPr id="27" name="Freeform 5"/>
            <p:cNvSpPr>
              <a:spLocks/>
            </p:cNvSpPr>
            <p:nvPr/>
          </p:nvSpPr>
          <p:spPr bwMode="auto">
            <a:xfrm>
              <a:off x="4214813" y="1756683"/>
              <a:ext cx="2003425" cy="2003425"/>
            </a:xfrm>
            <a:custGeom>
              <a:avLst/>
              <a:gdLst>
                <a:gd name="T0" fmla="*/ 533 w 533"/>
                <a:gd name="T1" fmla="*/ 0 h 533"/>
                <a:gd name="T2" fmla="*/ 0 w 533"/>
                <a:gd name="T3" fmla="*/ 533 h 533"/>
                <a:gd name="T4" fmla="*/ 533 w 533"/>
                <a:gd name="T5" fmla="*/ 533 h 533"/>
                <a:gd name="T6" fmla="*/ 533 w 533"/>
                <a:gd name="T7" fmla="*/ 0 h 533"/>
              </a:gdLst>
              <a:ahLst/>
              <a:cxnLst>
                <a:cxn ang="0">
                  <a:pos x="T0" y="T1"/>
                </a:cxn>
                <a:cxn ang="0">
                  <a:pos x="T2" y="T3"/>
                </a:cxn>
                <a:cxn ang="0">
                  <a:pos x="T4" y="T5"/>
                </a:cxn>
                <a:cxn ang="0">
                  <a:pos x="T6" y="T7"/>
                </a:cxn>
              </a:cxnLst>
              <a:rect l="0" t="0" r="r" b="b"/>
              <a:pathLst>
                <a:path w="533" h="533">
                  <a:moveTo>
                    <a:pt x="533" y="0"/>
                  </a:moveTo>
                  <a:cubicBezTo>
                    <a:pt x="239" y="0"/>
                    <a:pt x="0" y="239"/>
                    <a:pt x="0" y="533"/>
                  </a:cubicBezTo>
                  <a:cubicBezTo>
                    <a:pt x="533" y="533"/>
                    <a:pt x="533" y="533"/>
                    <a:pt x="533" y="533"/>
                  </a:cubicBezTo>
                  <a:lnTo>
                    <a:pt x="533"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latin typeface="+mj-lt"/>
              </a:endParaRPr>
            </a:p>
          </p:txBody>
        </p:sp>
        <p:sp>
          <p:nvSpPr>
            <p:cNvPr id="28" name="Freeform 7"/>
            <p:cNvSpPr>
              <a:spLocks/>
            </p:cNvSpPr>
            <p:nvPr/>
          </p:nvSpPr>
          <p:spPr bwMode="auto">
            <a:xfrm>
              <a:off x="4214813" y="3760108"/>
              <a:ext cx="2003425" cy="2003425"/>
            </a:xfrm>
            <a:custGeom>
              <a:avLst/>
              <a:gdLst>
                <a:gd name="T0" fmla="*/ 0 w 533"/>
                <a:gd name="T1" fmla="*/ 0 h 533"/>
                <a:gd name="T2" fmla="*/ 533 w 533"/>
                <a:gd name="T3" fmla="*/ 533 h 533"/>
                <a:gd name="T4" fmla="*/ 533 w 533"/>
                <a:gd name="T5" fmla="*/ 0 h 533"/>
                <a:gd name="T6" fmla="*/ 0 w 533"/>
                <a:gd name="T7" fmla="*/ 0 h 533"/>
              </a:gdLst>
              <a:ahLst/>
              <a:cxnLst>
                <a:cxn ang="0">
                  <a:pos x="T0" y="T1"/>
                </a:cxn>
                <a:cxn ang="0">
                  <a:pos x="T2" y="T3"/>
                </a:cxn>
                <a:cxn ang="0">
                  <a:pos x="T4" y="T5"/>
                </a:cxn>
                <a:cxn ang="0">
                  <a:pos x="T6" y="T7"/>
                </a:cxn>
              </a:cxnLst>
              <a:rect l="0" t="0" r="r" b="b"/>
              <a:pathLst>
                <a:path w="533" h="533">
                  <a:moveTo>
                    <a:pt x="0" y="0"/>
                  </a:moveTo>
                  <a:cubicBezTo>
                    <a:pt x="0" y="294"/>
                    <a:pt x="239" y="533"/>
                    <a:pt x="533" y="533"/>
                  </a:cubicBezTo>
                  <a:cubicBezTo>
                    <a:pt x="533" y="0"/>
                    <a:pt x="533" y="0"/>
                    <a:pt x="533"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latin typeface="+mj-lt"/>
              </a:endParaRPr>
            </a:p>
          </p:txBody>
        </p:sp>
      </p:grpSp>
      <p:sp>
        <p:nvSpPr>
          <p:cNvPr id="23" name="TextBox 22"/>
          <p:cNvSpPr txBox="1"/>
          <p:nvPr/>
        </p:nvSpPr>
        <p:spPr>
          <a:xfrm>
            <a:off x="430241" y="2797453"/>
            <a:ext cx="1790350" cy="1558058"/>
          </a:xfrm>
          <a:prstGeom prst="rect">
            <a:avLst/>
          </a:prstGeom>
          <a:noFill/>
        </p:spPr>
        <p:txBody>
          <a:bodyPr wrap="square" lIns="182880" tIns="146304" rIns="182880" bIns="146304" rtlCol="0" anchor="ctr">
            <a:noAutofit/>
          </a:bodyPr>
          <a:lstStyle/>
          <a:p>
            <a:pPr algn="ctr">
              <a:lnSpc>
                <a:spcPct val="90000"/>
              </a:lnSpc>
              <a:spcAft>
                <a:spcPts val="600"/>
              </a:spcAft>
            </a:pPr>
            <a:endParaRPr lang="en-US" sz="1600" dirty="0" smtClean="0">
              <a:solidFill>
                <a:srgbClr val="005695"/>
              </a:solidFill>
              <a:latin typeface="+mj-lt"/>
              <a:cs typeface="Segoe UI Semilight" panose="020B0402040204020203" pitchFamily="34" charset="0"/>
            </a:endParaRPr>
          </a:p>
          <a:p>
            <a:pPr algn="ctr">
              <a:lnSpc>
                <a:spcPct val="90000"/>
              </a:lnSpc>
              <a:spcAft>
                <a:spcPts val="600"/>
              </a:spcAft>
            </a:pPr>
            <a:r>
              <a:rPr lang="en-US" sz="2800" dirty="0" smtClean="0">
                <a:solidFill>
                  <a:srgbClr val="005695"/>
                </a:solidFill>
                <a:latin typeface="+mj-lt"/>
                <a:cs typeface="Segoe UI Semilight" panose="020B0402040204020203" pitchFamily="34" charset="0"/>
              </a:rPr>
              <a:t>50%</a:t>
            </a:r>
            <a:r>
              <a:rPr lang="en-US" sz="1600" dirty="0" smtClean="0">
                <a:solidFill>
                  <a:srgbClr val="005695"/>
                </a:solidFill>
                <a:latin typeface="+mj-lt"/>
                <a:cs typeface="Segoe UI Semilight" panose="020B0402040204020203" pitchFamily="34" charset="0"/>
              </a:rPr>
              <a:t/>
            </a:r>
            <a:br>
              <a:rPr lang="en-US" sz="1600" dirty="0" smtClean="0">
                <a:solidFill>
                  <a:srgbClr val="005695"/>
                </a:solidFill>
                <a:latin typeface="+mj-lt"/>
                <a:cs typeface="Segoe UI Semilight" panose="020B0402040204020203" pitchFamily="34" charset="0"/>
              </a:rPr>
            </a:br>
            <a:r>
              <a:rPr lang="en-US" sz="1400" dirty="0" smtClean="0">
                <a:solidFill>
                  <a:srgbClr val="005695"/>
                </a:solidFill>
                <a:latin typeface="+mj-lt"/>
                <a:cs typeface="Segoe UI Semilight" panose="020B0402040204020203" pitchFamily="34" charset="0"/>
              </a:rPr>
              <a:t>App operations</a:t>
            </a:r>
            <a:endParaRPr lang="en-US" sz="1050" dirty="0">
              <a:solidFill>
                <a:srgbClr val="005695"/>
              </a:solidFill>
              <a:latin typeface="+mj-lt"/>
            </a:endParaRPr>
          </a:p>
          <a:p>
            <a:pPr algn="ctr">
              <a:lnSpc>
                <a:spcPct val="90000"/>
              </a:lnSpc>
              <a:spcAft>
                <a:spcPts val="600"/>
              </a:spcAft>
            </a:pPr>
            <a:endParaRPr lang="en-US" sz="1100" dirty="0" smtClean="0">
              <a:solidFill>
                <a:srgbClr val="005695"/>
              </a:solidFill>
              <a:latin typeface="+mj-lt"/>
            </a:endParaRPr>
          </a:p>
        </p:txBody>
      </p:sp>
      <p:sp>
        <p:nvSpPr>
          <p:cNvPr id="24" name="TextBox 23"/>
          <p:cNvSpPr txBox="1"/>
          <p:nvPr/>
        </p:nvSpPr>
        <p:spPr>
          <a:xfrm>
            <a:off x="2137366" y="2124045"/>
            <a:ext cx="1412517" cy="1558058"/>
          </a:xfrm>
          <a:prstGeom prst="rect">
            <a:avLst/>
          </a:prstGeom>
          <a:noFill/>
        </p:spPr>
        <p:txBody>
          <a:bodyPr wrap="square" lIns="182880" tIns="146304" rIns="182880" bIns="146304" rtlCol="0" anchor="ctr">
            <a:noAutofit/>
          </a:bodyPr>
          <a:lstStyle/>
          <a:p>
            <a:pPr algn="ctr">
              <a:lnSpc>
                <a:spcPct val="90000"/>
              </a:lnSpc>
              <a:spcAft>
                <a:spcPts val="600"/>
              </a:spcAft>
            </a:pPr>
            <a:endParaRPr lang="en-US" sz="1200" dirty="0" smtClean="0">
              <a:solidFill>
                <a:srgbClr val="FFFFFF"/>
              </a:solidFill>
              <a:latin typeface="+mj-lt"/>
              <a:cs typeface="Segoe UI Semilight" panose="020B0402040204020203" pitchFamily="34" charset="0"/>
            </a:endParaRPr>
          </a:p>
          <a:p>
            <a:pPr algn="ctr">
              <a:lnSpc>
                <a:spcPct val="90000"/>
              </a:lnSpc>
              <a:spcAft>
                <a:spcPts val="600"/>
              </a:spcAft>
            </a:pPr>
            <a:r>
              <a:rPr lang="en-US" sz="2000" dirty="0" smtClean="0">
                <a:solidFill>
                  <a:srgbClr val="FFFFFF"/>
                </a:solidFill>
                <a:latin typeface="+mj-lt"/>
                <a:cs typeface="Segoe UI Semilight" panose="020B0402040204020203" pitchFamily="34" charset="0"/>
              </a:rPr>
              <a:t>25%</a:t>
            </a:r>
            <a:r>
              <a:rPr lang="en-US" sz="1200" dirty="0" smtClean="0">
                <a:solidFill>
                  <a:srgbClr val="FFFFFF"/>
                </a:solidFill>
                <a:latin typeface="+mj-lt"/>
                <a:cs typeface="Segoe UI Semilight" panose="020B0402040204020203" pitchFamily="34" charset="0"/>
              </a:rPr>
              <a:t/>
            </a:r>
            <a:br>
              <a:rPr lang="en-US" sz="1200" dirty="0" smtClean="0">
                <a:solidFill>
                  <a:srgbClr val="FFFFFF"/>
                </a:solidFill>
                <a:latin typeface="+mj-lt"/>
                <a:cs typeface="Segoe UI Semilight" panose="020B0402040204020203" pitchFamily="34" charset="0"/>
              </a:rPr>
            </a:br>
            <a:r>
              <a:rPr lang="en-US" sz="1100" dirty="0" smtClean="0">
                <a:solidFill>
                  <a:srgbClr val="FFFFFF"/>
                </a:solidFill>
                <a:latin typeface="+mj-lt"/>
                <a:cs typeface="Segoe UI Semilight" panose="020B0402040204020203" pitchFamily="34" charset="0"/>
              </a:rPr>
              <a:t>Custom apps</a:t>
            </a:r>
            <a:endParaRPr lang="en-US" sz="900" dirty="0">
              <a:latin typeface="+mj-lt"/>
            </a:endParaRPr>
          </a:p>
          <a:p>
            <a:pPr algn="ctr">
              <a:lnSpc>
                <a:spcPct val="90000"/>
              </a:lnSpc>
              <a:spcAft>
                <a:spcPts val="600"/>
              </a:spcAft>
            </a:pPr>
            <a:endParaRPr lang="en-US" sz="1050" dirty="0" smtClean="0">
              <a:gradFill>
                <a:gsLst>
                  <a:gs pos="2917">
                    <a:schemeClr val="tx1"/>
                  </a:gs>
                  <a:gs pos="30000">
                    <a:schemeClr val="tx1"/>
                  </a:gs>
                </a:gsLst>
                <a:lin ang="5400000" scaled="0"/>
              </a:gradFill>
              <a:latin typeface="+mj-lt"/>
            </a:endParaRPr>
          </a:p>
        </p:txBody>
      </p:sp>
      <p:sp>
        <p:nvSpPr>
          <p:cNvPr id="26" name="TextBox 25"/>
          <p:cNvSpPr txBox="1"/>
          <p:nvPr/>
        </p:nvSpPr>
        <p:spPr>
          <a:xfrm>
            <a:off x="2018013" y="3890659"/>
            <a:ext cx="1235338" cy="1086996"/>
          </a:xfrm>
          <a:prstGeom prst="rect">
            <a:avLst/>
          </a:prstGeom>
          <a:noFill/>
        </p:spPr>
        <p:txBody>
          <a:bodyPr wrap="square" lIns="182880" tIns="146304" rIns="182880" bIns="146304" rtlCol="0" anchor="ctr">
            <a:noAutofit/>
          </a:bodyPr>
          <a:lstStyle/>
          <a:p>
            <a:pPr algn="ctr">
              <a:lnSpc>
                <a:spcPct val="90000"/>
              </a:lnSpc>
              <a:spcAft>
                <a:spcPts val="600"/>
              </a:spcAft>
            </a:pPr>
            <a:endParaRPr lang="en-US" sz="1200" dirty="0" smtClean="0">
              <a:solidFill>
                <a:srgbClr val="FFFFFF"/>
              </a:solidFill>
              <a:latin typeface="+mj-lt"/>
              <a:cs typeface="Segoe UI Semilight" panose="020B0402040204020203" pitchFamily="34" charset="0"/>
            </a:endParaRPr>
          </a:p>
          <a:p>
            <a:pPr algn="ctr">
              <a:lnSpc>
                <a:spcPct val="90000"/>
              </a:lnSpc>
              <a:spcAft>
                <a:spcPts val="600"/>
              </a:spcAft>
            </a:pPr>
            <a:r>
              <a:rPr lang="en-US" sz="2000" dirty="0" smtClean="0">
                <a:solidFill>
                  <a:srgbClr val="FFFFFF"/>
                </a:solidFill>
                <a:latin typeface="+mj-lt"/>
                <a:cs typeface="Segoe UI Semilight" panose="020B0402040204020203" pitchFamily="34" charset="0"/>
              </a:rPr>
              <a:t>15%</a:t>
            </a:r>
            <a:r>
              <a:rPr lang="en-US" sz="1200" dirty="0" smtClean="0">
                <a:solidFill>
                  <a:srgbClr val="FFFFFF"/>
                </a:solidFill>
                <a:latin typeface="+mj-lt"/>
                <a:cs typeface="Segoe UI Semilight" panose="020B0402040204020203" pitchFamily="34" charset="0"/>
              </a:rPr>
              <a:t/>
            </a:r>
            <a:br>
              <a:rPr lang="en-US" sz="1200" dirty="0" smtClean="0">
                <a:solidFill>
                  <a:srgbClr val="FFFFFF"/>
                </a:solidFill>
                <a:latin typeface="+mj-lt"/>
                <a:cs typeface="Segoe UI Semilight" panose="020B0402040204020203" pitchFamily="34" charset="0"/>
              </a:rPr>
            </a:br>
            <a:r>
              <a:rPr lang="en-US" sz="1100" dirty="0" smtClean="0">
                <a:solidFill>
                  <a:srgbClr val="FFFFFF"/>
                </a:solidFill>
                <a:latin typeface="+mj-lt"/>
                <a:cs typeface="Segoe UI Semilight" panose="020B0402040204020203" pitchFamily="34" charset="0"/>
              </a:rPr>
              <a:t>Packaged apps</a:t>
            </a:r>
            <a:endParaRPr lang="en-US" sz="900" dirty="0">
              <a:latin typeface="+mj-lt"/>
            </a:endParaRPr>
          </a:p>
          <a:p>
            <a:pPr algn="ctr">
              <a:lnSpc>
                <a:spcPct val="90000"/>
              </a:lnSpc>
              <a:spcAft>
                <a:spcPts val="600"/>
              </a:spcAft>
            </a:pPr>
            <a:endParaRPr lang="en-US" sz="1000" dirty="0" smtClean="0">
              <a:gradFill>
                <a:gsLst>
                  <a:gs pos="2917">
                    <a:schemeClr val="tx1"/>
                  </a:gs>
                  <a:gs pos="30000">
                    <a:schemeClr val="tx1"/>
                  </a:gs>
                </a:gsLst>
                <a:lin ang="5400000" scaled="0"/>
              </a:gradFill>
              <a:latin typeface="+mj-lt"/>
            </a:endParaRPr>
          </a:p>
        </p:txBody>
      </p:sp>
      <p:sp>
        <p:nvSpPr>
          <p:cNvPr id="33" name="Freeform 13"/>
          <p:cNvSpPr>
            <a:spLocks/>
          </p:cNvSpPr>
          <p:nvPr/>
        </p:nvSpPr>
        <p:spPr bwMode="auto">
          <a:xfrm>
            <a:off x="2128467" y="3584550"/>
            <a:ext cx="1547623" cy="849936"/>
          </a:xfrm>
          <a:custGeom>
            <a:avLst/>
            <a:gdLst>
              <a:gd name="T0" fmla="*/ 533 w 533"/>
              <a:gd name="T1" fmla="*/ 0 h 293"/>
              <a:gd name="T2" fmla="*/ 0 w 533"/>
              <a:gd name="T3" fmla="*/ 0 h 293"/>
              <a:gd name="T4" fmla="*/ 445 w 533"/>
              <a:gd name="T5" fmla="*/ 293 h 293"/>
              <a:gd name="T6" fmla="*/ 533 w 533"/>
              <a:gd name="T7" fmla="*/ 0 h 293"/>
            </a:gdLst>
            <a:ahLst/>
            <a:cxnLst>
              <a:cxn ang="0">
                <a:pos x="T0" y="T1"/>
              </a:cxn>
              <a:cxn ang="0">
                <a:pos x="T2" y="T3"/>
              </a:cxn>
              <a:cxn ang="0">
                <a:pos x="T4" y="T5"/>
              </a:cxn>
              <a:cxn ang="0">
                <a:pos x="T6" y="T7"/>
              </a:cxn>
            </a:cxnLst>
            <a:rect l="0" t="0" r="r" b="b"/>
            <a:pathLst>
              <a:path w="533" h="293">
                <a:moveTo>
                  <a:pt x="533" y="0"/>
                </a:moveTo>
                <a:cubicBezTo>
                  <a:pt x="0" y="0"/>
                  <a:pt x="0" y="0"/>
                  <a:pt x="0" y="0"/>
                </a:cubicBezTo>
                <a:cubicBezTo>
                  <a:pt x="445" y="293"/>
                  <a:pt x="445" y="293"/>
                  <a:pt x="445" y="293"/>
                </a:cubicBezTo>
                <a:cubicBezTo>
                  <a:pt x="501" y="209"/>
                  <a:pt x="533" y="108"/>
                  <a:pt x="533" y="0"/>
                </a:cubicBez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endParaRPr lang="en-US" sz="2400">
              <a:latin typeface="+mj-lt"/>
            </a:endParaRPr>
          </a:p>
        </p:txBody>
      </p:sp>
      <p:sp>
        <p:nvSpPr>
          <p:cNvPr id="34" name="TextBox 33"/>
          <p:cNvSpPr txBox="1"/>
          <p:nvPr/>
        </p:nvSpPr>
        <p:spPr>
          <a:xfrm>
            <a:off x="2523185" y="3351443"/>
            <a:ext cx="1368545" cy="1018743"/>
          </a:xfrm>
          <a:prstGeom prst="rect">
            <a:avLst/>
          </a:prstGeom>
          <a:noFill/>
        </p:spPr>
        <p:txBody>
          <a:bodyPr wrap="square" lIns="182880" tIns="146304" rIns="182880" bIns="146304" rtlCol="0" anchor="ctr">
            <a:noAutofit/>
          </a:bodyPr>
          <a:lstStyle/>
          <a:p>
            <a:pPr algn="ctr">
              <a:lnSpc>
                <a:spcPct val="90000"/>
              </a:lnSpc>
              <a:spcAft>
                <a:spcPts val="600"/>
              </a:spcAft>
            </a:pPr>
            <a:endParaRPr lang="en-US" sz="1200" dirty="0" smtClean="0">
              <a:solidFill>
                <a:srgbClr val="002846"/>
              </a:solidFill>
              <a:latin typeface="+mj-lt"/>
              <a:cs typeface="Segoe UI Semilight" panose="020B0402040204020203" pitchFamily="34" charset="0"/>
            </a:endParaRPr>
          </a:p>
          <a:p>
            <a:pPr algn="ctr">
              <a:lnSpc>
                <a:spcPct val="90000"/>
              </a:lnSpc>
              <a:spcAft>
                <a:spcPts val="600"/>
              </a:spcAft>
            </a:pPr>
            <a:r>
              <a:rPr lang="en-US" sz="2000" dirty="0" smtClean="0">
                <a:solidFill>
                  <a:srgbClr val="002846"/>
                </a:solidFill>
                <a:latin typeface="+mj-lt"/>
                <a:cs typeface="Segoe UI Semilight" panose="020B0402040204020203" pitchFamily="34" charset="0"/>
              </a:rPr>
              <a:t>10%</a:t>
            </a:r>
            <a:r>
              <a:rPr lang="en-US" sz="1200" dirty="0" smtClean="0">
                <a:solidFill>
                  <a:srgbClr val="002846"/>
                </a:solidFill>
                <a:latin typeface="+mj-lt"/>
                <a:cs typeface="Segoe UI Semilight" panose="020B0402040204020203" pitchFamily="34" charset="0"/>
              </a:rPr>
              <a:t/>
            </a:r>
            <a:br>
              <a:rPr lang="en-US" sz="1200" dirty="0" smtClean="0">
                <a:solidFill>
                  <a:srgbClr val="002846"/>
                </a:solidFill>
                <a:latin typeface="+mj-lt"/>
                <a:cs typeface="Segoe UI Semilight" panose="020B0402040204020203" pitchFamily="34" charset="0"/>
              </a:rPr>
            </a:br>
            <a:r>
              <a:rPr lang="en-US" sz="1100" dirty="0" smtClean="0">
                <a:solidFill>
                  <a:srgbClr val="002846"/>
                </a:solidFill>
                <a:latin typeface="+mj-lt"/>
                <a:cs typeface="Segoe UI Semilight" panose="020B0402040204020203" pitchFamily="34" charset="0"/>
              </a:rPr>
              <a:t>New business </a:t>
            </a:r>
            <a:r>
              <a:rPr lang="en-US" sz="1100" dirty="0">
                <a:solidFill>
                  <a:srgbClr val="002846"/>
                </a:solidFill>
                <a:latin typeface="+mj-lt"/>
                <a:cs typeface="Segoe UI Semilight" panose="020B0402040204020203" pitchFamily="34" charset="0"/>
              </a:rPr>
              <a:t>a</a:t>
            </a:r>
            <a:r>
              <a:rPr lang="en-US" sz="1100" dirty="0" smtClean="0">
                <a:solidFill>
                  <a:srgbClr val="002846"/>
                </a:solidFill>
                <a:latin typeface="+mj-lt"/>
                <a:cs typeface="Segoe UI Semilight" panose="020B0402040204020203" pitchFamily="34" charset="0"/>
              </a:rPr>
              <a:t>pps</a:t>
            </a:r>
            <a:endParaRPr lang="en-US" sz="900" dirty="0">
              <a:solidFill>
                <a:srgbClr val="002846"/>
              </a:solidFill>
              <a:latin typeface="+mj-lt"/>
            </a:endParaRPr>
          </a:p>
          <a:p>
            <a:pPr algn="ctr">
              <a:lnSpc>
                <a:spcPct val="90000"/>
              </a:lnSpc>
              <a:spcAft>
                <a:spcPts val="600"/>
              </a:spcAft>
            </a:pPr>
            <a:endParaRPr lang="en-US" sz="1050" dirty="0" smtClean="0">
              <a:solidFill>
                <a:srgbClr val="002846"/>
              </a:solidFill>
              <a:latin typeface="+mj-lt"/>
            </a:endParaRPr>
          </a:p>
        </p:txBody>
      </p:sp>
      <p:grpSp>
        <p:nvGrpSpPr>
          <p:cNvPr id="4" name="Group 3"/>
          <p:cNvGrpSpPr/>
          <p:nvPr/>
        </p:nvGrpSpPr>
        <p:grpSpPr>
          <a:xfrm>
            <a:off x="8123983" y="1348431"/>
            <a:ext cx="1848615" cy="379551"/>
            <a:chOff x="8123983" y="1348431"/>
            <a:chExt cx="1848615" cy="379551"/>
          </a:xfrm>
        </p:grpSpPr>
        <p:grpSp>
          <p:nvGrpSpPr>
            <p:cNvPr id="39" name="Group 38"/>
            <p:cNvGrpSpPr/>
            <p:nvPr/>
          </p:nvGrpSpPr>
          <p:grpSpPr>
            <a:xfrm>
              <a:off x="8123983" y="1355038"/>
              <a:ext cx="489421" cy="372944"/>
              <a:chOff x="674117" y="1766950"/>
              <a:chExt cx="479993" cy="365760"/>
            </a:xfrm>
          </p:grpSpPr>
          <p:sp>
            <p:nvSpPr>
              <p:cNvPr id="97" name="Rounded Rectangle 96"/>
              <p:cNvSpPr/>
              <p:nvPr/>
            </p:nvSpPr>
            <p:spPr>
              <a:xfrm>
                <a:off x="674117" y="176695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98" name="Picture 9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8724" y="1799347"/>
                <a:ext cx="306285" cy="306285"/>
              </a:xfrm>
              <a:prstGeom prst="rect">
                <a:avLst/>
              </a:prstGeom>
              <a:ln>
                <a:noFill/>
              </a:ln>
            </p:spPr>
          </p:pic>
        </p:grpSp>
        <p:grpSp>
          <p:nvGrpSpPr>
            <p:cNvPr id="40" name="Group 39"/>
            <p:cNvGrpSpPr/>
            <p:nvPr/>
          </p:nvGrpSpPr>
          <p:grpSpPr>
            <a:xfrm>
              <a:off x="8799687" y="1354843"/>
              <a:ext cx="489421" cy="372944"/>
              <a:chOff x="1240942" y="1766759"/>
              <a:chExt cx="479993" cy="365760"/>
            </a:xfrm>
          </p:grpSpPr>
          <p:sp>
            <p:nvSpPr>
              <p:cNvPr id="95" name="Rounded Rectangle 94"/>
              <p:cNvSpPr/>
              <p:nvPr/>
            </p:nvSpPr>
            <p:spPr>
              <a:xfrm>
                <a:off x="1240942" y="1766759"/>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96" name="Picture 9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340650" y="1799347"/>
                <a:ext cx="306285" cy="306285"/>
              </a:xfrm>
              <a:prstGeom prst="rect">
                <a:avLst/>
              </a:prstGeom>
              <a:ln>
                <a:noFill/>
              </a:ln>
            </p:spPr>
          </p:pic>
        </p:grpSp>
        <p:grpSp>
          <p:nvGrpSpPr>
            <p:cNvPr id="41" name="Group 40"/>
            <p:cNvGrpSpPr/>
            <p:nvPr/>
          </p:nvGrpSpPr>
          <p:grpSpPr>
            <a:xfrm>
              <a:off x="9483177" y="1348431"/>
              <a:ext cx="489421" cy="372944"/>
              <a:chOff x="1808030" y="1760470"/>
              <a:chExt cx="479993" cy="365760"/>
            </a:xfrm>
          </p:grpSpPr>
          <p:sp>
            <p:nvSpPr>
              <p:cNvPr id="93" name="Rounded Rectangle 92"/>
              <p:cNvSpPr/>
              <p:nvPr/>
            </p:nvSpPr>
            <p:spPr>
              <a:xfrm>
                <a:off x="1808030" y="176047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94" name="Picture 9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897581" y="1799347"/>
                <a:ext cx="306285" cy="306285"/>
              </a:xfrm>
              <a:prstGeom prst="rect">
                <a:avLst/>
              </a:prstGeom>
              <a:ln>
                <a:noFill/>
              </a:ln>
            </p:spPr>
          </p:pic>
        </p:grpSp>
      </p:grpSp>
      <p:grpSp>
        <p:nvGrpSpPr>
          <p:cNvPr id="5" name="Group 4"/>
          <p:cNvGrpSpPr/>
          <p:nvPr/>
        </p:nvGrpSpPr>
        <p:grpSpPr>
          <a:xfrm>
            <a:off x="7902441" y="2340864"/>
            <a:ext cx="2230841" cy="582411"/>
            <a:chOff x="7902441" y="2340864"/>
            <a:chExt cx="2230841" cy="582411"/>
          </a:xfrm>
        </p:grpSpPr>
        <p:sp>
          <p:nvSpPr>
            <p:cNvPr id="43" name="TextBox 42"/>
            <p:cNvSpPr txBox="1"/>
            <p:nvPr/>
          </p:nvSpPr>
          <p:spPr>
            <a:xfrm>
              <a:off x="7904087" y="2768093"/>
              <a:ext cx="625557" cy="155182"/>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STORAGE BLOBS / FILES (Virtual Disks)</a:t>
              </a:r>
            </a:p>
          </p:txBody>
        </p:sp>
        <p:sp>
          <p:nvSpPr>
            <p:cNvPr id="44" name="Rounded Rectangle 43"/>
            <p:cNvSpPr/>
            <p:nvPr/>
          </p:nvSpPr>
          <p:spPr>
            <a:xfrm>
              <a:off x="7902441" y="2340864"/>
              <a:ext cx="2230841" cy="440230"/>
            </a:xfrm>
            <a:prstGeom prst="roundRect">
              <a:avLst>
                <a:gd name="adj" fmla="val 4266"/>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51" name="Picture 50" descr="VHD.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567980" y="2377240"/>
              <a:ext cx="343402" cy="343402"/>
            </a:xfrm>
            <a:prstGeom prst="rect">
              <a:avLst/>
            </a:prstGeom>
          </p:spPr>
        </p:pic>
        <p:pic>
          <p:nvPicPr>
            <p:cNvPr id="52" name="Picture 51" descr="VHD.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7928287" y="2377959"/>
              <a:ext cx="343402" cy="343402"/>
            </a:xfrm>
            <a:prstGeom prst="rect">
              <a:avLst/>
            </a:prstGeom>
          </p:spPr>
        </p:pic>
        <p:pic>
          <p:nvPicPr>
            <p:cNvPr id="53" name="Picture 52" descr="VHD data disk.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8196015" y="2377959"/>
              <a:ext cx="371380" cy="371380"/>
            </a:xfrm>
            <a:prstGeom prst="rect">
              <a:avLst/>
            </a:prstGeom>
          </p:spPr>
        </p:pic>
        <p:pic>
          <p:nvPicPr>
            <p:cNvPr id="54" name="Picture 53" descr="VHD data disk.png"/>
            <p:cNvPicPr>
              <a:picLocks noChangeAspect="1"/>
            </p:cNvPicPr>
            <p:nvPr/>
          </p:nvPicPr>
          <p:blipFill>
            <a:blip r:embed="rId6" cstate="print">
              <a:duotone>
                <a:prstClr val="black"/>
                <a:schemeClr val="accent2">
                  <a:tint val="45000"/>
                  <a:satMod val="400000"/>
                </a:schemeClr>
              </a:duotone>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tretch>
              <a:fillRect/>
            </a:stretch>
          </p:blipFill>
          <p:spPr>
            <a:xfrm>
              <a:off x="8606590" y="2378679"/>
              <a:ext cx="371380" cy="371380"/>
            </a:xfrm>
            <a:prstGeom prst="rect">
              <a:avLst/>
            </a:prstGeom>
          </p:spPr>
        </p:pic>
        <p:pic>
          <p:nvPicPr>
            <p:cNvPr id="55" name="Picture 54" descr="VHD.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063795" y="2377960"/>
              <a:ext cx="343402" cy="343402"/>
            </a:xfrm>
            <a:prstGeom prst="rect">
              <a:avLst/>
            </a:prstGeom>
          </p:spPr>
        </p:pic>
      </p:grpSp>
      <p:grpSp>
        <p:nvGrpSpPr>
          <p:cNvPr id="3" name="Group 2"/>
          <p:cNvGrpSpPr/>
          <p:nvPr/>
        </p:nvGrpSpPr>
        <p:grpSpPr>
          <a:xfrm>
            <a:off x="8025825" y="1149112"/>
            <a:ext cx="2104781" cy="651193"/>
            <a:chOff x="8025825" y="1149112"/>
            <a:chExt cx="2104781" cy="651193"/>
          </a:xfrm>
        </p:grpSpPr>
        <p:sp>
          <p:nvSpPr>
            <p:cNvPr id="42" name="TextBox 41"/>
            <p:cNvSpPr txBox="1"/>
            <p:nvPr/>
          </p:nvSpPr>
          <p:spPr>
            <a:xfrm>
              <a:off x="8110107" y="1149112"/>
              <a:ext cx="1077988" cy="164965"/>
            </a:xfrm>
            <a:prstGeom prst="rect">
              <a:avLst/>
            </a:prstGeom>
            <a:noFill/>
            <a:ln w="19050">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00" b="1" dirty="0" smtClean="0">
                  <a:solidFill>
                    <a:prstClr val="white"/>
                  </a:solidFill>
                  <a:latin typeface="Segoe UI" panose="020B0502040204020203" pitchFamily="34" charset="0"/>
                  <a:ea typeface="Arial Unicode MS" panose="020B0604020202020204" pitchFamily="34" charset="-128"/>
                  <a:cs typeface="Segoe UI" panose="020B0502040204020203" pitchFamily="34" charset="0"/>
                </a:rPr>
                <a:t>AZURE VIRTUAL </a:t>
              </a:r>
              <a:r>
                <a:rPr lang="en-US" sz="700"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MACHINES</a:t>
              </a:r>
            </a:p>
          </p:txBody>
        </p:sp>
        <p:sp>
          <p:nvSpPr>
            <p:cNvPr id="56" name="Rounded Rectangle 55"/>
            <p:cNvSpPr/>
            <p:nvPr/>
          </p:nvSpPr>
          <p:spPr>
            <a:xfrm>
              <a:off x="8025825" y="1304988"/>
              <a:ext cx="2104781" cy="495317"/>
            </a:xfrm>
            <a:prstGeom prst="roundRect">
              <a:avLst/>
            </a:prstGeom>
            <a:noFill/>
            <a:ln w="19050" cmpd="sng">
              <a:solidFill>
                <a:schemeClr val="bg1">
                  <a:lumMod val="8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ln>
                  <a:solidFill>
                    <a:prstClr val="white">
                      <a:lumMod val="95000"/>
                    </a:prstClr>
                  </a:solidFill>
                </a:ln>
                <a:noFill/>
              </a:endParaRPr>
            </a:p>
          </p:txBody>
        </p:sp>
      </p:grpSp>
      <p:grpSp>
        <p:nvGrpSpPr>
          <p:cNvPr id="6" name="Group 5"/>
          <p:cNvGrpSpPr/>
          <p:nvPr/>
        </p:nvGrpSpPr>
        <p:grpSpPr>
          <a:xfrm>
            <a:off x="8101949" y="1838441"/>
            <a:ext cx="1632512" cy="477848"/>
            <a:chOff x="8101949" y="1838441"/>
            <a:chExt cx="1632512" cy="477848"/>
          </a:xfrm>
        </p:grpSpPr>
        <p:grpSp>
          <p:nvGrpSpPr>
            <p:cNvPr id="62" name="Group 61"/>
            <p:cNvGrpSpPr/>
            <p:nvPr/>
          </p:nvGrpSpPr>
          <p:grpSpPr>
            <a:xfrm>
              <a:off x="8101949" y="1838441"/>
              <a:ext cx="531875" cy="477848"/>
              <a:chOff x="652507" y="2241041"/>
              <a:chExt cx="521629" cy="468643"/>
            </a:xfrm>
          </p:grpSpPr>
          <p:cxnSp>
            <p:nvCxnSpPr>
              <p:cNvPr id="69" name="Straight Connector 68"/>
              <p:cNvCxnSpPr/>
              <p:nvPr/>
            </p:nvCxnSpPr>
            <p:spPr>
              <a:xfrm flipH="1">
                <a:off x="909634" y="2241041"/>
                <a:ext cx="4479" cy="468643"/>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652507" y="2457785"/>
                <a:ext cx="261606" cy="244857"/>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909634" y="2457592"/>
                <a:ext cx="264502" cy="235227"/>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8916167" y="1838441"/>
              <a:ext cx="316129" cy="477129"/>
              <a:chOff x="758067" y="2241041"/>
              <a:chExt cx="310039" cy="467938"/>
            </a:xfrm>
          </p:grpSpPr>
          <p:cxnSp>
            <p:nvCxnSpPr>
              <p:cNvPr id="66" name="Straight Connector 65"/>
              <p:cNvCxnSpPr/>
              <p:nvPr/>
            </p:nvCxnSpPr>
            <p:spPr>
              <a:xfrm>
                <a:off x="914115" y="2241041"/>
                <a:ext cx="1901" cy="273495"/>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758067" y="2485312"/>
                <a:ext cx="161642" cy="222164"/>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913322" y="2485313"/>
                <a:ext cx="154784" cy="223666"/>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64" name="Straight Connector 63"/>
            <p:cNvCxnSpPr/>
            <p:nvPr/>
          </p:nvCxnSpPr>
          <p:spPr>
            <a:xfrm flipH="1">
              <a:off x="9729894" y="1838441"/>
              <a:ext cx="4567" cy="477848"/>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5217769" y="906517"/>
            <a:ext cx="2866971" cy="2322867"/>
            <a:chOff x="5217769" y="906517"/>
            <a:chExt cx="2866971" cy="2322867"/>
          </a:xfrm>
        </p:grpSpPr>
        <p:cxnSp>
          <p:nvCxnSpPr>
            <p:cNvPr id="58" name="Elbow Connector 57"/>
            <p:cNvCxnSpPr>
              <a:stCxn id="72" idx="3"/>
              <a:endCxn id="56" idx="1"/>
            </p:cNvCxnSpPr>
            <p:nvPr/>
          </p:nvCxnSpPr>
          <p:spPr>
            <a:xfrm flipV="1">
              <a:off x="6606781" y="1552647"/>
              <a:ext cx="1419044" cy="739466"/>
            </a:xfrm>
            <a:prstGeom prst="bentConnector3">
              <a:avLst>
                <a:gd name="adj1" fmla="val 50000"/>
              </a:avLst>
            </a:prstGeom>
            <a:noFill/>
            <a:ln w="19050" cmpd="sng">
              <a:solidFill>
                <a:schemeClr val="bg1">
                  <a:lumMod val="85000"/>
                </a:schemeClr>
              </a:solidFill>
              <a:prstDash val="sysDash"/>
            </a:ln>
          </p:spPr>
          <p:style>
            <a:lnRef idx="1">
              <a:schemeClr val="accent1"/>
            </a:lnRef>
            <a:fillRef idx="3">
              <a:schemeClr val="accent1"/>
            </a:fillRef>
            <a:effectRef idx="2">
              <a:schemeClr val="accent1"/>
            </a:effectRef>
            <a:fontRef idx="minor">
              <a:schemeClr val="lt1"/>
            </a:fontRef>
          </p:style>
        </p:cxnSp>
        <p:pic>
          <p:nvPicPr>
            <p:cNvPr id="60" name="Picture 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488927" y="1320703"/>
              <a:ext cx="234466" cy="234466"/>
            </a:xfrm>
            <a:prstGeom prst="rect">
              <a:avLst/>
            </a:prstGeom>
          </p:spPr>
        </p:pic>
        <p:sp>
          <p:nvSpPr>
            <p:cNvPr id="72" name="Rounded Rectangle 71"/>
            <p:cNvSpPr/>
            <p:nvPr/>
          </p:nvSpPr>
          <p:spPr>
            <a:xfrm>
              <a:off x="5217769" y="1354842"/>
              <a:ext cx="1389012" cy="1874542"/>
            </a:xfrm>
            <a:prstGeom prst="roundRect">
              <a:avLst/>
            </a:prstGeom>
            <a:noFill/>
            <a:ln w="19050" cmpd="sng">
              <a:solidFill>
                <a:schemeClr val="bg1">
                  <a:lumMod val="8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ln>
                  <a:solidFill>
                    <a:prstClr val="white">
                      <a:lumMod val="95000"/>
                    </a:prstClr>
                  </a:solidFill>
                </a:ln>
                <a:noFill/>
              </a:endParaRPr>
            </a:p>
          </p:txBody>
        </p:sp>
        <p:grpSp>
          <p:nvGrpSpPr>
            <p:cNvPr id="73" name="Group 72"/>
            <p:cNvGrpSpPr/>
            <p:nvPr/>
          </p:nvGrpSpPr>
          <p:grpSpPr>
            <a:xfrm>
              <a:off x="5290905" y="906517"/>
              <a:ext cx="344282" cy="395970"/>
              <a:chOff x="5138148" y="753550"/>
              <a:chExt cx="1213770" cy="1941673"/>
            </a:xfrm>
          </p:grpSpPr>
          <p:sp>
            <p:nvSpPr>
              <p:cNvPr id="74" name="Freeform 73"/>
              <p:cNvSpPr/>
              <p:nvPr/>
            </p:nvSpPr>
            <p:spPr>
              <a:xfrm>
                <a:off x="5138148" y="753550"/>
                <a:ext cx="624998" cy="1938086"/>
              </a:xfrm>
              <a:custGeom>
                <a:avLst/>
                <a:gdLst>
                  <a:gd name="connsiteX0" fmla="*/ 362807 w 624998"/>
                  <a:gd name="connsiteY0" fmla="*/ 1331528 h 1938086"/>
                  <a:gd name="connsiteX1" fmla="*/ 362807 w 624998"/>
                  <a:gd name="connsiteY1" fmla="*/ 1472929 h 1938086"/>
                  <a:gd name="connsiteX2" fmla="*/ 534023 w 624998"/>
                  <a:gd name="connsiteY2" fmla="*/ 1472929 h 1938086"/>
                  <a:gd name="connsiteX3" fmla="*/ 534023 w 624998"/>
                  <a:gd name="connsiteY3" fmla="*/ 1331528 h 1938086"/>
                  <a:gd name="connsiteX4" fmla="*/ 94981 w 624998"/>
                  <a:gd name="connsiteY4" fmla="*/ 1330118 h 1938086"/>
                  <a:gd name="connsiteX5" fmla="*/ 94981 w 624998"/>
                  <a:gd name="connsiteY5" fmla="*/ 1471519 h 1938086"/>
                  <a:gd name="connsiteX6" fmla="*/ 266197 w 624998"/>
                  <a:gd name="connsiteY6" fmla="*/ 1471519 h 1938086"/>
                  <a:gd name="connsiteX7" fmla="*/ 266197 w 624998"/>
                  <a:gd name="connsiteY7" fmla="*/ 1330118 h 1938086"/>
                  <a:gd name="connsiteX8" fmla="*/ 362807 w 624998"/>
                  <a:gd name="connsiteY8" fmla="*/ 1138207 h 1938086"/>
                  <a:gd name="connsiteX9" fmla="*/ 362807 w 624998"/>
                  <a:gd name="connsiteY9" fmla="*/ 1279608 h 1938086"/>
                  <a:gd name="connsiteX10" fmla="*/ 534023 w 624998"/>
                  <a:gd name="connsiteY10" fmla="*/ 1279608 h 1938086"/>
                  <a:gd name="connsiteX11" fmla="*/ 534023 w 624998"/>
                  <a:gd name="connsiteY11" fmla="*/ 1138207 h 1938086"/>
                  <a:gd name="connsiteX12" fmla="*/ 94981 w 624998"/>
                  <a:gd name="connsiteY12" fmla="*/ 1136794 h 1938086"/>
                  <a:gd name="connsiteX13" fmla="*/ 94981 w 624998"/>
                  <a:gd name="connsiteY13" fmla="*/ 1278195 h 1938086"/>
                  <a:gd name="connsiteX14" fmla="*/ 266197 w 624998"/>
                  <a:gd name="connsiteY14" fmla="*/ 1278195 h 1938086"/>
                  <a:gd name="connsiteX15" fmla="*/ 266197 w 624998"/>
                  <a:gd name="connsiteY15" fmla="*/ 1136794 h 1938086"/>
                  <a:gd name="connsiteX16" fmla="*/ 362807 w 624998"/>
                  <a:gd name="connsiteY16" fmla="*/ 944883 h 1938086"/>
                  <a:gd name="connsiteX17" fmla="*/ 362807 w 624998"/>
                  <a:gd name="connsiteY17" fmla="*/ 1086284 h 1938086"/>
                  <a:gd name="connsiteX18" fmla="*/ 534023 w 624998"/>
                  <a:gd name="connsiteY18" fmla="*/ 1086284 h 1938086"/>
                  <a:gd name="connsiteX19" fmla="*/ 534023 w 624998"/>
                  <a:gd name="connsiteY19" fmla="*/ 944883 h 1938086"/>
                  <a:gd name="connsiteX20" fmla="*/ 94981 w 624998"/>
                  <a:gd name="connsiteY20" fmla="*/ 943470 h 1938086"/>
                  <a:gd name="connsiteX21" fmla="*/ 94981 w 624998"/>
                  <a:gd name="connsiteY21" fmla="*/ 1084871 h 1938086"/>
                  <a:gd name="connsiteX22" fmla="*/ 266197 w 624998"/>
                  <a:gd name="connsiteY22" fmla="*/ 1084871 h 1938086"/>
                  <a:gd name="connsiteX23" fmla="*/ 266197 w 624998"/>
                  <a:gd name="connsiteY23" fmla="*/ 943470 h 1938086"/>
                  <a:gd name="connsiteX24" fmla="*/ 362807 w 624998"/>
                  <a:gd name="connsiteY24" fmla="*/ 751559 h 1938086"/>
                  <a:gd name="connsiteX25" fmla="*/ 362807 w 624998"/>
                  <a:gd name="connsiteY25" fmla="*/ 892960 h 1938086"/>
                  <a:gd name="connsiteX26" fmla="*/ 534023 w 624998"/>
                  <a:gd name="connsiteY26" fmla="*/ 892960 h 1938086"/>
                  <a:gd name="connsiteX27" fmla="*/ 534023 w 624998"/>
                  <a:gd name="connsiteY27" fmla="*/ 751559 h 1938086"/>
                  <a:gd name="connsiteX28" fmla="*/ 94981 w 624998"/>
                  <a:gd name="connsiteY28" fmla="*/ 750146 h 1938086"/>
                  <a:gd name="connsiteX29" fmla="*/ 94981 w 624998"/>
                  <a:gd name="connsiteY29" fmla="*/ 891547 h 1938086"/>
                  <a:gd name="connsiteX30" fmla="*/ 266197 w 624998"/>
                  <a:gd name="connsiteY30" fmla="*/ 891547 h 1938086"/>
                  <a:gd name="connsiteX31" fmla="*/ 266197 w 624998"/>
                  <a:gd name="connsiteY31" fmla="*/ 750146 h 1938086"/>
                  <a:gd name="connsiteX32" fmla="*/ 362807 w 624998"/>
                  <a:gd name="connsiteY32" fmla="*/ 558235 h 1938086"/>
                  <a:gd name="connsiteX33" fmla="*/ 362807 w 624998"/>
                  <a:gd name="connsiteY33" fmla="*/ 699636 h 1938086"/>
                  <a:gd name="connsiteX34" fmla="*/ 534023 w 624998"/>
                  <a:gd name="connsiteY34" fmla="*/ 699636 h 1938086"/>
                  <a:gd name="connsiteX35" fmla="*/ 534023 w 624998"/>
                  <a:gd name="connsiteY35" fmla="*/ 558235 h 1938086"/>
                  <a:gd name="connsiteX36" fmla="*/ 94981 w 624998"/>
                  <a:gd name="connsiteY36" fmla="*/ 556822 h 1938086"/>
                  <a:gd name="connsiteX37" fmla="*/ 94981 w 624998"/>
                  <a:gd name="connsiteY37" fmla="*/ 698223 h 1938086"/>
                  <a:gd name="connsiteX38" fmla="*/ 266197 w 624998"/>
                  <a:gd name="connsiteY38" fmla="*/ 698223 h 1938086"/>
                  <a:gd name="connsiteX39" fmla="*/ 266197 w 624998"/>
                  <a:gd name="connsiteY39" fmla="*/ 556822 h 1938086"/>
                  <a:gd name="connsiteX40" fmla="*/ 362807 w 624998"/>
                  <a:gd name="connsiteY40" fmla="*/ 364911 h 1938086"/>
                  <a:gd name="connsiteX41" fmla="*/ 362807 w 624998"/>
                  <a:gd name="connsiteY41" fmla="*/ 506312 h 1938086"/>
                  <a:gd name="connsiteX42" fmla="*/ 534023 w 624998"/>
                  <a:gd name="connsiteY42" fmla="*/ 506312 h 1938086"/>
                  <a:gd name="connsiteX43" fmla="*/ 534023 w 624998"/>
                  <a:gd name="connsiteY43" fmla="*/ 364911 h 1938086"/>
                  <a:gd name="connsiteX44" fmla="*/ 94981 w 624998"/>
                  <a:gd name="connsiteY44" fmla="*/ 363498 h 1938086"/>
                  <a:gd name="connsiteX45" fmla="*/ 94981 w 624998"/>
                  <a:gd name="connsiteY45" fmla="*/ 504899 h 1938086"/>
                  <a:gd name="connsiteX46" fmla="*/ 266197 w 624998"/>
                  <a:gd name="connsiteY46" fmla="*/ 504899 h 1938086"/>
                  <a:gd name="connsiteX47" fmla="*/ 266197 w 624998"/>
                  <a:gd name="connsiteY47" fmla="*/ 363498 h 1938086"/>
                  <a:gd name="connsiteX48" fmla="*/ 362807 w 624998"/>
                  <a:gd name="connsiteY48" fmla="*/ 171587 h 1938086"/>
                  <a:gd name="connsiteX49" fmla="*/ 362807 w 624998"/>
                  <a:gd name="connsiteY49" fmla="*/ 312988 h 1938086"/>
                  <a:gd name="connsiteX50" fmla="*/ 534023 w 624998"/>
                  <a:gd name="connsiteY50" fmla="*/ 312988 h 1938086"/>
                  <a:gd name="connsiteX51" fmla="*/ 534023 w 624998"/>
                  <a:gd name="connsiteY51" fmla="*/ 171587 h 1938086"/>
                  <a:gd name="connsiteX52" fmla="*/ 94981 w 624998"/>
                  <a:gd name="connsiteY52" fmla="*/ 170174 h 1938086"/>
                  <a:gd name="connsiteX53" fmla="*/ 94981 w 624998"/>
                  <a:gd name="connsiteY53" fmla="*/ 311575 h 1938086"/>
                  <a:gd name="connsiteX54" fmla="*/ 266197 w 624998"/>
                  <a:gd name="connsiteY54" fmla="*/ 311575 h 1938086"/>
                  <a:gd name="connsiteX55" fmla="*/ 266197 w 624998"/>
                  <a:gd name="connsiteY55" fmla="*/ 170174 h 1938086"/>
                  <a:gd name="connsiteX56" fmla="*/ 0 w 624998"/>
                  <a:gd name="connsiteY56" fmla="*/ 0 h 1938086"/>
                  <a:gd name="connsiteX57" fmla="*/ 624998 w 624998"/>
                  <a:gd name="connsiteY57" fmla="*/ 0 h 1938086"/>
                  <a:gd name="connsiteX58" fmla="*/ 624998 w 624998"/>
                  <a:gd name="connsiteY58" fmla="*/ 1938086 h 1938086"/>
                  <a:gd name="connsiteX59" fmla="*/ 0 w 624998"/>
                  <a:gd name="connsiteY59" fmla="*/ 1938086 h 193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24998" h="1938086">
                    <a:moveTo>
                      <a:pt x="362807" y="1331528"/>
                    </a:moveTo>
                    <a:lnTo>
                      <a:pt x="362807" y="1472929"/>
                    </a:lnTo>
                    <a:lnTo>
                      <a:pt x="534023" y="1472929"/>
                    </a:lnTo>
                    <a:lnTo>
                      <a:pt x="534023" y="1331528"/>
                    </a:lnTo>
                    <a:close/>
                    <a:moveTo>
                      <a:pt x="94981" y="1330118"/>
                    </a:moveTo>
                    <a:lnTo>
                      <a:pt x="94981" y="1471519"/>
                    </a:lnTo>
                    <a:lnTo>
                      <a:pt x="266197" y="1471519"/>
                    </a:lnTo>
                    <a:lnTo>
                      <a:pt x="266197" y="1330118"/>
                    </a:lnTo>
                    <a:close/>
                    <a:moveTo>
                      <a:pt x="362807" y="1138207"/>
                    </a:moveTo>
                    <a:lnTo>
                      <a:pt x="362807" y="1279608"/>
                    </a:lnTo>
                    <a:lnTo>
                      <a:pt x="534023" y="1279608"/>
                    </a:lnTo>
                    <a:lnTo>
                      <a:pt x="534023" y="1138207"/>
                    </a:lnTo>
                    <a:close/>
                    <a:moveTo>
                      <a:pt x="94981" y="1136794"/>
                    </a:moveTo>
                    <a:lnTo>
                      <a:pt x="94981" y="1278195"/>
                    </a:lnTo>
                    <a:lnTo>
                      <a:pt x="266197" y="1278195"/>
                    </a:lnTo>
                    <a:lnTo>
                      <a:pt x="266197" y="1136794"/>
                    </a:lnTo>
                    <a:close/>
                    <a:moveTo>
                      <a:pt x="362807" y="944883"/>
                    </a:moveTo>
                    <a:lnTo>
                      <a:pt x="362807" y="1086284"/>
                    </a:lnTo>
                    <a:lnTo>
                      <a:pt x="534023" y="1086284"/>
                    </a:lnTo>
                    <a:lnTo>
                      <a:pt x="534023" y="944883"/>
                    </a:lnTo>
                    <a:close/>
                    <a:moveTo>
                      <a:pt x="94981" y="943470"/>
                    </a:moveTo>
                    <a:lnTo>
                      <a:pt x="94981" y="1084871"/>
                    </a:lnTo>
                    <a:lnTo>
                      <a:pt x="266197" y="1084871"/>
                    </a:lnTo>
                    <a:lnTo>
                      <a:pt x="266197" y="943470"/>
                    </a:lnTo>
                    <a:close/>
                    <a:moveTo>
                      <a:pt x="362807" y="751559"/>
                    </a:moveTo>
                    <a:lnTo>
                      <a:pt x="362807" y="892960"/>
                    </a:lnTo>
                    <a:lnTo>
                      <a:pt x="534023" y="892960"/>
                    </a:lnTo>
                    <a:lnTo>
                      <a:pt x="534023" y="751559"/>
                    </a:lnTo>
                    <a:close/>
                    <a:moveTo>
                      <a:pt x="94981" y="750146"/>
                    </a:moveTo>
                    <a:lnTo>
                      <a:pt x="94981" y="891547"/>
                    </a:lnTo>
                    <a:lnTo>
                      <a:pt x="266197" y="891547"/>
                    </a:lnTo>
                    <a:lnTo>
                      <a:pt x="266197" y="750146"/>
                    </a:lnTo>
                    <a:close/>
                    <a:moveTo>
                      <a:pt x="362807" y="558235"/>
                    </a:moveTo>
                    <a:lnTo>
                      <a:pt x="362807" y="699636"/>
                    </a:lnTo>
                    <a:lnTo>
                      <a:pt x="534023" y="699636"/>
                    </a:lnTo>
                    <a:lnTo>
                      <a:pt x="534023" y="558235"/>
                    </a:lnTo>
                    <a:close/>
                    <a:moveTo>
                      <a:pt x="94981" y="556822"/>
                    </a:moveTo>
                    <a:lnTo>
                      <a:pt x="94981" y="698223"/>
                    </a:lnTo>
                    <a:lnTo>
                      <a:pt x="266197" y="698223"/>
                    </a:lnTo>
                    <a:lnTo>
                      <a:pt x="266197" y="556822"/>
                    </a:lnTo>
                    <a:close/>
                    <a:moveTo>
                      <a:pt x="362807" y="364911"/>
                    </a:moveTo>
                    <a:lnTo>
                      <a:pt x="362807" y="506312"/>
                    </a:lnTo>
                    <a:lnTo>
                      <a:pt x="534023" y="506312"/>
                    </a:lnTo>
                    <a:lnTo>
                      <a:pt x="534023" y="364911"/>
                    </a:lnTo>
                    <a:close/>
                    <a:moveTo>
                      <a:pt x="94981" y="363498"/>
                    </a:moveTo>
                    <a:lnTo>
                      <a:pt x="94981" y="504899"/>
                    </a:lnTo>
                    <a:lnTo>
                      <a:pt x="266197" y="504899"/>
                    </a:lnTo>
                    <a:lnTo>
                      <a:pt x="266197" y="363498"/>
                    </a:lnTo>
                    <a:close/>
                    <a:moveTo>
                      <a:pt x="362807" y="171587"/>
                    </a:moveTo>
                    <a:lnTo>
                      <a:pt x="362807" y="312988"/>
                    </a:lnTo>
                    <a:lnTo>
                      <a:pt x="534023" y="312988"/>
                    </a:lnTo>
                    <a:lnTo>
                      <a:pt x="534023" y="171587"/>
                    </a:lnTo>
                    <a:close/>
                    <a:moveTo>
                      <a:pt x="94981" y="170174"/>
                    </a:moveTo>
                    <a:lnTo>
                      <a:pt x="94981" y="311575"/>
                    </a:lnTo>
                    <a:lnTo>
                      <a:pt x="266197" y="311575"/>
                    </a:lnTo>
                    <a:lnTo>
                      <a:pt x="266197" y="170174"/>
                    </a:lnTo>
                    <a:close/>
                    <a:moveTo>
                      <a:pt x="0" y="0"/>
                    </a:moveTo>
                    <a:lnTo>
                      <a:pt x="624998" y="0"/>
                    </a:lnTo>
                    <a:lnTo>
                      <a:pt x="624998" y="1938086"/>
                    </a:lnTo>
                    <a:lnTo>
                      <a:pt x="0" y="193808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sp>
            <p:nvSpPr>
              <p:cNvPr id="75" name="Freeform 74"/>
              <p:cNvSpPr/>
              <p:nvPr/>
            </p:nvSpPr>
            <p:spPr>
              <a:xfrm>
                <a:off x="5833244" y="850098"/>
                <a:ext cx="518674" cy="1845125"/>
              </a:xfrm>
              <a:custGeom>
                <a:avLst/>
                <a:gdLst>
                  <a:gd name="connsiteX0" fmla="*/ 79738 w 518674"/>
                  <a:gd name="connsiteY0" fmla="*/ 1181647 h 1845125"/>
                  <a:gd name="connsiteX1" fmla="*/ 79738 w 518674"/>
                  <a:gd name="connsiteY1" fmla="*/ 1323048 h 1845125"/>
                  <a:gd name="connsiteX2" fmla="*/ 250954 w 518674"/>
                  <a:gd name="connsiteY2" fmla="*/ 1323048 h 1845125"/>
                  <a:gd name="connsiteX3" fmla="*/ 250954 w 518674"/>
                  <a:gd name="connsiteY3" fmla="*/ 1181647 h 1845125"/>
                  <a:gd name="connsiteX4" fmla="*/ 288310 w 518674"/>
                  <a:gd name="connsiteY4" fmla="*/ 936375 h 1845125"/>
                  <a:gd name="connsiteX5" fmla="*/ 288310 w 518674"/>
                  <a:gd name="connsiteY5" fmla="*/ 1077776 h 1845125"/>
                  <a:gd name="connsiteX6" fmla="*/ 459526 w 518674"/>
                  <a:gd name="connsiteY6" fmla="*/ 1077776 h 1845125"/>
                  <a:gd name="connsiteX7" fmla="*/ 459526 w 518674"/>
                  <a:gd name="connsiteY7" fmla="*/ 936375 h 1845125"/>
                  <a:gd name="connsiteX8" fmla="*/ 66515 w 518674"/>
                  <a:gd name="connsiteY8" fmla="*/ 701409 h 1845125"/>
                  <a:gd name="connsiteX9" fmla="*/ 66515 w 518674"/>
                  <a:gd name="connsiteY9" fmla="*/ 842810 h 1845125"/>
                  <a:gd name="connsiteX10" fmla="*/ 237731 w 518674"/>
                  <a:gd name="connsiteY10" fmla="*/ 842810 h 1845125"/>
                  <a:gd name="connsiteX11" fmla="*/ 237731 w 518674"/>
                  <a:gd name="connsiteY11" fmla="*/ 701409 h 1845125"/>
                  <a:gd name="connsiteX12" fmla="*/ 237620 w 518674"/>
                  <a:gd name="connsiteY12" fmla="*/ 0 h 1845125"/>
                  <a:gd name="connsiteX13" fmla="*/ 288310 w 518674"/>
                  <a:gd name="connsiteY13" fmla="*/ 0 h 1845125"/>
                  <a:gd name="connsiteX14" fmla="*/ 288310 w 518674"/>
                  <a:gd name="connsiteY14" fmla="*/ 178402 h 1845125"/>
                  <a:gd name="connsiteX15" fmla="*/ 344333 w 518674"/>
                  <a:gd name="connsiteY15" fmla="*/ 178402 h 1845125"/>
                  <a:gd name="connsiteX16" fmla="*/ 344333 w 518674"/>
                  <a:gd name="connsiteY16" fmla="*/ 358723 h 1845125"/>
                  <a:gd name="connsiteX17" fmla="*/ 439127 w 518674"/>
                  <a:gd name="connsiteY17" fmla="*/ 358723 h 1845125"/>
                  <a:gd name="connsiteX18" fmla="*/ 439127 w 518674"/>
                  <a:gd name="connsiteY18" fmla="*/ 538004 h 1845125"/>
                  <a:gd name="connsiteX19" fmla="*/ 518674 w 518674"/>
                  <a:gd name="connsiteY19" fmla="*/ 538004 h 1845125"/>
                  <a:gd name="connsiteX20" fmla="*/ 518674 w 518674"/>
                  <a:gd name="connsiteY20" fmla="*/ 1845125 h 1845125"/>
                  <a:gd name="connsiteX21" fmla="*/ 0 w 518674"/>
                  <a:gd name="connsiteY21" fmla="*/ 1845125 h 1845125"/>
                  <a:gd name="connsiteX22" fmla="*/ 0 w 518674"/>
                  <a:gd name="connsiteY22" fmla="*/ 538004 h 1845125"/>
                  <a:gd name="connsiteX23" fmla="*/ 72377 w 518674"/>
                  <a:gd name="connsiteY23" fmla="*/ 538004 h 1845125"/>
                  <a:gd name="connsiteX24" fmla="*/ 72377 w 518674"/>
                  <a:gd name="connsiteY24" fmla="*/ 358723 h 1845125"/>
                  <a:gd name="connsiteX25" fmla="*/ 167171 w 518674"/>
                  <a:gd name="connsiteY25" fmla="*/ 358723 h 1845125"/>
                  <a:gd name="connsiteX26" fmla="*/ 167171 w 518674"/>
                  <a:gd name="connsiteY26" fmla="*/ 178402 h 1845125"/>
                  <a:gd name="connsiteX27" fmla="*/ 237620 w 518674"/>
                  <a:gd name="connsiteY27" fmla="*/ 178402 h 18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18674" h="1845125">
                    <a:moveTo>
                      <a:pt x="79738" y="1181647"/>
                    </a:moveTo>
                    <a:lnTo>
                      <a:pt x="79738" y="1323048"/>
                    </a:lnTo>
                    <a:lnTo>
                      <a:pt x="250954" y="1323048"/>
                    </a:lnTo>
                    <a:lnTo>
                      <a:pt x="250954" y="1181647"/>
                    </a:lnTo>
                    <a:close/>
                    <a:moveTo>
                      <a:pt x="288310" y="936375"/>
                    </a:moveTo>
                    <a:lnTo>
                      <a:pt x="288310" y="1077776"/>
                    </a:lnTo>
                    <a:lnTo>
                      <a:pt x="459526" y="1077776"/>
                    </a:lnTo>
                    <a:lnTo>
                      <a:pt x="459526" y="936375"/>
                    </a:lnTo>
                    <a:close/>
                    <a:moveTo>
                      <a:pt x="66515" y="701409"/>
                    </a:moveTo>
                    <a:lnTo>
                      <a:pt x="66515" y="842810"/>
                    </a:lnTo>
                    <a:lnTo>
                      <a:pt x="237731" y="842810"/>
                    </a:lnTo>
                    <a:lnTo>
                      <a:pt x="237731" y="701409"/>
                    </a:lnTo>
                    <a:close/>
                    <a:moveTo>
                      <a:pt x="237620" y="0"/>
                    </a:moveTo>
                    <a:lnTo>
                      <a:pt x="288310" y="0"/>
                    </a:lnTo>
                    <a:lnTo>
                      <a:pt x="288310" y="178402"/>
                    </a:lnTo>
                    <a:lnTo>
                      <a:pt x="344333" y="178402"/>
                    </a:lnTo>
                    <a:lnTo>
                      <a:pt x="344333" y="358723"/>
                    </a:lnTo>
                    <a:lnTo>
                      <a:pt x="439127" y="358723"/>
                    </a:lnTo>
                    <a:lnTo>
                      <a:pt x="439127" y="538004"/>
                    </a:lnTo>
                    <a:lnTo>
                      <a:pt x="518674" y="538004"/>
                    </a:lnTo>
                    <a:lnTo>
                      <a:pt x="518674" y="1845125"/>
                    </a:lnTo>
                    <a:lnTo>
                      <a:pt x="0" y="1845125"/>
                    </a:lnTo>
                    <a:lnTo>
                      <a:pt x="0" y="538004"/>
                    </a:lnTo>
                    <a:lnTo>
                      <a:pt x="72377" y="538004"/>
                    </a:lnTo>
                    <a:lnTo>
                      <a:pt x="72377" y="358723"/>
                    </a:lnTo>
                    <a:lnTo>
                      <a:pt x="167171" y="358723"/>
                    </a:lnTo>
                    <a:lnTo>
                      <a:pt x="167171" y="178402"/>
                    </a:lnTo>
                    <a:lnTo>
                      <a:pt x="237620" y="17840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sp>
          <p:nvSpPr>
            <p:cNvPr id="65" name="TextBox 64"/>
            <p:cNvSpPr txBox="1"/>
            <p:nvPr/>
          </p:nvSpPr>
          <p:spPr>
            <a:xfrm>
              <a:off x="7459183" y="1561765"/>
              <a:ext cx="625557" cy="155182"/>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VIRTUAL</a:t>
              </a:r>
            </a:p>
            <a:p>
              <a:pPr defTabSz="932317" eaLnBrk="0" fontAlgn="base" hangingPunct="0">
                <a:lnSpc>
                  <a:spcPts val="816"/>
                </a:lnSpc>
                <a:spcBef>
                  <a:spcPct val="0"/>
                </a:spcBef>
                <a:spcAft>
                  <a:spcPct val="0"/>
                </a:spcAft>
              </a:pPr>
              <a:r>
                <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NETWORK</a:t>
              </a:r>
            </a:p>
          </p:txBody>
        </p:sp>
        <p:sp>
          <p:nvSpPr>
            <p:cNvPr id="118" name="TextBox 117"/>
            <p:cNvSpPr txBox="1"/>
            <p:nvPr/>
          </p:nvSpPr>
          <p:spPr>
            <a:xfrm>
              <a:off x="5745690" y="975381"/>
              <a:ext cx="625557" cy="155182"/>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smtClean="0">
                  <a:solidFill>
                    <a:prstClr val="white"/>
                  </a:solidFill>
                  <a:latin typeface="Segoe UI" panose="020B0502040204020203" pitchFamily="34" charset="0"/>
                  <a:ea typeface="Arial Unicode MS" panose="020B0604020202020204" pitchFamily="34" charset="-128"/>
                  <a:cs typeface="Segoe UI" panose="020B0502040204020203" pitchFamily="34" charset="0"/>
                </a:rPr>
                <a:t>YOUR</a:t>
              </a:r>
              <a:endPar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endParaRPr>
            </a:p>
            <a:p>
              <a:pPr defTabSz="932317" eaLnBrk="0" fontAlgn="base" hangingPunct="0">
                <a:lnSpc>
                  <a:spcPts val="816"/>
                </a:lnSpc>
                <a:spcBef>
                  <a:spcPct val="0"/>
                </a:spcBef>
                <a:spcAft>
                  <a:spcPct val="0"/>
                </a:spcAft>
              </a:pPr>
              <a:r>
                <a:rPr lang="en-US" sz="612" b="1" dirty="0" smtClean="0">
                  <a:solidFill>
                    <a:prstClr val="white"/>
                  </a:solidFill>
                  <a:latin typeface="Segoe UI" panose="020B0502040204020203" pitchFamily="34" charset="0"/>
                  <a:ea typeface="Arial Unicode MS" panose="020B0604020202020204" pitchFamily="34" charset="-128"/>
                  <a:cs typeface="Segoe UI" panose="020B0502040204020203" pitchFamily="34" charset="0"/>
                </a:rPr>
                <a:t>DATA CENTER</a:t>
              </a:r>
              <a:endParaRPr lang="en-US" sz="612" b="1" dirty="0">
                <a:solidFill>
                  <a:prstClr val="white"/>
                </a:solidFill>
                <a:latin typeface="Segoe UI" panose="020B0502040204020203" pitchFamily="34" charset="0"/>
                <a:ea typeface="Arial Unicode MS" panose="020B0604020202020204" pitchFamily="34" charset="-128"/>
                <a:cs typeface="Segoe UI" panose="020B0502040204020203" pitchFamily="34" charset="0"/>
              </a:endParaRPr>
            </a:p>
          </p:txBody>
        </p:sp>
      </p:grpSp>
      <p:grpSp>
        <p:nvGrpSpPr>
          <p:cNvPr id="9" name="Group 8"/>
          <p:cNvGrpSpPr/>
          <p:nvPr/>
        </p:nvGrpSpPr>
        <p:grpSpPr>
          <a:xfrm>
            <a:off x="6452896" y="1017809"/>
            <a:ext cx="1005142" cy="1162061"/>
            <a:chOff x="6911311" y="3047989"/>
            <a:chExt cx="1005142" cy="1162061"/>
          </a:xfrm>
        </p:grpSpPr>
        <p:sp>
          <p:nvSpPr>
            <p:cNvPr id="103" name="Round Same Side Corner Rectangle 102"/>
            <p:cNvSpPr/>
            <p:nvPr/>
          </p:nvSpPr>
          <p:spPr>
            <a:xfrm rot="16200000">
              <a:off x="6819461" y="3394475"/>
              <a:ext cx="1162061" cy="469089"/>
            </a:xfrm>
            <a:prstGeom prst="round2SameRect">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nvGrpSpPr>
            <p:cNvPr id="107" name="Group 106"/>
            <p:cNvGrpSpPr/>
            <p:nvPr/>
          </p:nvGrpSpPr>
          <p:grpSpPr>
            <a:xfrm>
              <a:off x="7227453" y="3315909"/>
              <a:ext cx="444058" cy="397603"/>
              <a:chOff x="2532113" y="2391232"/>
              <a:chExt cx="435504" cy="389944"/>
            </a:xfrm>
          </p:grpSpPr>
          <p:pic>
            <p:nvPicPr>
              <p:cNvPr id="108" name="Picture 107" descr="OS imag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2532113" y="2423426"/>
                <a:ext cx="357750" cy="357750"/>
              </a:xfrm>
              <a:prstGeom prst="rect">
                <a:avLst/>
              </a:prstGeom>
            </p:spPr>
          </p:pic>
          <p:sp>
            <p:nvSpPr>
              <p:cNvPr id="109" name="TextBox 108"/>
              <p:cNvSpPr txBox="1"/>
              <p:nvPr/>
            </p:nvSpPr>
            <p:spPr>
              <a:xfrm>
                <a:off x="2551867" y="2391232"/>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smtClean="0">
                    <a:solidFill>
                      <a:srgbClr val="184381"/>
                    </a:solidFill>
                    <a:latin typeface="Segoe UI" panose="020B0502040204020203" pitchFamily="34" charset="0"/>
                    <a:ea typeface="Arial Unicode MS" panose="020B0604020202020204" pitchFamily="34" charset="-128"/>
                    <a:cs typeface="Segoe UI" panose="020B0502040204020203" pitchFamily="34" charset="0"/>
                  </a:rPr>
                  <a:t>App 1</a:t>
                </a:r>
                <a:endPar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endParaRPr>
              </a:p>
            </p:txBody>
          </p:sp>
        </p:grpSp>
        <p:grpSp>
          <p:nvGrpSpPr>
            <p:cNvPr id="110" name="Group 109"/>
            <p:cNvGrpSpPr/>
            <p:nvPr/>
          </p:nvGrpSpPr>
          <p:grpSpPr>
            <a:xfrm>
              <a:off x="7224290" y="3709151"/>
              <a:ext cx="444058" cy="397603"/>
              <a:chOff x="2532113" y="2391232"/>
              <a:chExt cx="435504" cy="389944"/>
            </a:xfrm>
          </p:grpSpPr>
          <p:pic>
            <p:nvPicPr>
              <p:cNvPr id="111" name="Picture 110" descr="OS imag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2532113" y="2423426"/>
                <a:ext cx="357750" cy="357750"/>
              </a:xfrm>
              <a:prstGeom prst="rect">
                <a:avLst/>
              </a:prstGeom>
            </p:spPr>
          </p:pic>
          <p:sp>
            <p:nvSpPr>
              <p:cNvPr id="112" name="TextBox 111"/>
              <p:cNvSpPr txBox="1"/>
              <p:nvPr/>
            </p:nvSpPr>
            <p:spPr>
              <a:xfrm>
                <a:off x="2551867" y="2391232"/>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smtClean="0">
                    <a:solidFill>
                      <a:srgbClr val="184381"/>
                    </a:solidFill>
                    <a:latin typeface="Segoe UI" panose="020B0502040204020203" pitchFamily="34" charset="0"/>
                    <a:ea typeface="Arial Unicode MS" panose="020B0604020202020204" pitchFamily="34" charset="-128"/>
                    <a:cs typeface="Segoe UI" panose="020B0502040204020203" pitchFamily="34" charset="0"/>
                  </a:rPr>
                  <a:t>App 2</a:t>
                </a:r>
                <a:endPar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endParaRPr>
              </a:p>
            </p:txBody>
          </p:sp>
        </p:grpSp>
        <p:sp>
          <p:nvSpPr>
            <p:cNvPr id="116" name="TextBox 115"/>
            <p:cNvSpPr txBox="1"/>
            <p:nvPr/>
          </p:nvSpPr>
          <p:spPr>
            <a:xfrm>
              <a:off x="7191572" y="3094703"/>
              <a:ext cx="423916" cy="164965"/>
            </a:xfrm>
            <a:prstGeom prst="rect">
              <a:avLst/>
            </a:prstGeom>
            <a:no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612" b="1" dirty="0" smtClean="0">
                  <a:solidFill>
                    <a:prstClr val="black"/>
                  </a:solidFill>
                  <a:latin typeface="Segoe UI" panose="020B0502040204020203" pitchFamily="34" charset="0"/>
                  <a:ea typeface="Arial Unicode MS" panose="020B0604020202020204" pitchFamily="34" charset="-128"/>
                  <a:cs typeface="Segoe UI" panose="020B0502040204020203" pitchFamily="34" charset="0"/>
                </a:rPr>
                <a:t>Your Image </a:t>
              </a:r>
            </a:p>
            <a:p>
              <a:pPr algn="ctr" defTabSz="932317" eaLnBrk="0" fontAlgn="base" hangingPunct="0">
                <a:lnSpc>
                  <a:spcPts val="816"/>
                </a:lnSpc>
                <a:spcBef>
                  <a:spcPct val="0"/>
                </a:spcBef>
                <a:spcAft>
                  <a:spcPct val="0"/>
                </a:spcAft>
              </a:pPr>
              <a:r>
                <a:rPr lang="en-US" sz="612" b="1" dirty="0" smtClean="0">
                  <a:solidFill>
                    <a:prstClr val="black"/>
                  </a:solidFill>
                  <a:latin typeface="Segoe UI" panose="020B0502040204020203" pitchFamily="34" charset="0"/>
                  <a:ea typeface="Arial Unicode MS" panose="020B0604020202020204" pitchFamily="34" charset="-128"/>
                  <a:cs typeface="Segoe UI" panose="020B0502040204020203" pitchFamily="34" charset="0"/>
                </a:rPr>
                <a:t>Library</a:t>
              </a:r>
              <a:endParaRPr lang="en-US" sz="612" b="1" dirty="0">
                <a:solidFill>
                  <a:prstClr val="black"/>
                </a:solidFill>
                <a:latin typeface="Segoe UI" panose="020B0502040204020203" pitchFamily="34" charset="0"/>
                <a:ea typeface="Arial Unicode MS" panose="020B0604020202020204" pitchFamily="34" charset="-128"/>
                <a:cs typeface="Segoe UI" panose="020B0502040204020203" pitchFamily="34" charset="0"/>
              </a:endParaRPr>
            </a:p>
          </p:txBody>
        </p:sp>
        <p:sp>
          <p:nvSpPr>
            <p:cNvPr id="117" name="Up Arrow 116"/>
            <p:cNvSpPr/>
            <p:nvPr/>
          </p:nvSpPr>
          <p:spPr>
            <a:xfrm rot="5400000">
              <a:off x="7738027" y="3081242"/>
              <a:ext cx="158591" cy="198261"/>
            </a:xfrm>
            <a:prstGeom prst="upArrow">
              <a:avLst>
                <a:gd name="adj1" fmla="val 50000"/>
                <a:gd name="adj2" fmla="val 69727"/>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sp>
          <p:nvSpPr>
            <p:cNvPr id="119" name="Up Arrow 118"/>
            <p:cNvSpPr/>
            <p:nvPr/>
          </p:nvSpPr>
          <p:spPr>
            <a:xfrm rot="16200000">
              <a:off x="6931146" y="3065366"/>
              <a:ext cx="158591" cy="198261"/>
            </a:xfrm>
            <a:prstGeom prst="upArrow">
              <a:avLst>
                <a:gd name="adj1" fmla="val 50000"/>
                <a:gd name="adj2" fmla="val 69727"/>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grpSp>
      <p:grpSp>
        <p:nvGrpSpPr>
          <p:cNvPr id="11" name="Group 10"/>
          <p:cNvGrpSpPr/>
          <p:nvPr/>
        </p:nvGrpSpPr>
        <p:grpSpPr>
          <a:xfrm>
            <a:off x="5298530" y="1840507"/>
            <a:ext cx="1074800" cy="1278886"/>
            <a:chOff x="5298530" y="1840507"/>
            <a:chExt cx="1074800" cy="1278886"/>
          </a:xfrm>
        </p:grpSpPr>
        <p:grpSp>
          <p:nvGrpSpPr>
            <p:cNvPr id="120" name="Group 119"/>
            <p:cNvGrpSpPr/>
            <p:nvPr/>
          </p:nvGrpSpPr>
          <p:grpSpPr>
            <a:xfrm>
              <a:off x="5379544" y="2480495"/>
              <a:ext cx="489421" cy="372944"/>
              <a:chOff x="674117" y="1766950"/>
              <a:chExt cx="479993" cy="365760"/>
            </a:xfrm>
          </p:grpSpPr>
          <p:sp>
            <p:nvSpPr>
              <p:cNvPr id="121" name="Rounded Rectangle 120"/>
              <p:cNvSpPr/>
              <p:nvPr/>
            </p:nvSpPr>
            <p:spPr>
              <a:xfrm>
                <a:off x="674117" y="176695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122" name="Picture 12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8724" y="1799347"/>
                <a:ext cx="306285" cy="306285"/>
              </a:xfrm>
              <a:prstGeom prst="rect">
                <a:avLst/>
              </a:prstGeom>
              <a:ln>
                <a:noFill/>
              </a:ln>
            </p:spPr>
          </p:pic>
        </p:grpSp>
        <p:grpSp>
          <p:nvGrpSpPr>
            <p:cNvPr id="124" name="Group 123"/>
            <p:cNvGrpSpPr/>
            <p:nvPr/>
          </p:nvGrpSpPr>
          <p:grpSpPr>
            <a:xfrm>
              <a:off x="5618559" y="2308462"/>
              <a:ext cx="489421" cy="372944"/>
              <a:chOff x="674117" y="1766950"/>
              <a:chExt cx="479993" cy="365760"/>
            </a:xfrm>
          </p:grpSpPr>
          <p:sp>
            <p:nvSpPr>
              <p:cNvPr id="125" name="Rounded Rectangle 124"/>
              <p:cNvSpPr/>
              <p:nvPr/>
            </p:nvSpPr>
            <p:spPr>
              <a:xfrm>
                <a:off x="674117" y="176695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126" name="Picture 12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8724" y="1799347"/>
                <a:ext cx="306285" cy="306285"/>
              </a:xfrm>
              <a:prstGeom prst="rect">
                <a:avLst/>
              </a:prstGeom>
              <a:ln>
                <a:noFill/>
              </a:ln>
            </p:spPr>
          </p:pic>
        </p:grpSp>
        <p:grpSp>
          <p:nvGrpSpPr>
            <p:cNvPr id="127" name="Group 126"/>
            <p:cNvGrpSpPr/>
            <p:nvPr/>
          </p:nvGrpSpPr>
          <p:grpSpPr>
            <a:xfrm>
              <a:off x="5883909" y="2547289"/>
              <a:ext cx="489421" cy="372944"/>
              <a:chOff x="674117" y="1766950"/>
              <a:chExt cx="479993" cy="365760"/>
            </a:xfrm>
          </p:grpSpPr>
          <p:sp>
            <p:nvSpPr>
              <p:cNvPr id="128" name="Rounded Rectangle 127"/>
              <p:cNvSpPr/>
              <p:nvPr/>
            </p:nvSpPr>
            <p:spPr>
              <a:xfrm>
                <a:off x="674117" y="176695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129" name="Picture 12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8724" y="1799347"/>
                <a:ext cx="306285" cy="306285"/>
              </a:xfrm>
              <a:prstGeom prst="rect">
                <a:avLst/>
              </a:prstGeom>
              <a:ln>
                <a:noFill/>
              </a:ln>
            </p:spPr>
          </p:pic>
        </p:grpSp>
        <p:grpSp>
          <p:nvGrpSpPr>
            <p:cNvPr id="130" name="Group 129"/>
            <p:cNvGrpSpPr/>
            <p:nvPr/>
          </p:nvGrpSpPr>
          <p:grpSpPr>
            <a:xfrm>
              <a:off x="5647272" y="2746449"/>
              <a:ext cx="489421" cy="372944"/>
              <a:chOff x="674117" y="1766950"/>
              <a:chExt cx="479993" cy="365760"/>
            </a:xfrm>
          </p:grpSpPr>
          <p:sp>
            <p:nvSpPr>
              <p:cNvPr id="131" name="Rounded Rectangle 130"/>
              <p:cNvSpPr/>
              <p:nvPr/>
            </p:nvSpPr>
            <p:spPr>
              <a:xfrm>
                <a:off x="674117" y="176695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132" name="Picture 13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8724" y="1799347"/>
                <a:ext cx="306285" cy="306285"/>
              </a:xfrm>
              <a:prstGeom prst="rect">
                <a:avLst/>
              </a:prstGeom>
              <a:ln>
                <a:noFill/>
              </a:ln>
            </p:spPr>
          </p:pic>
        </p:grpSp>
        <p:sp>
          <p:nvSpPr>
            <p:cNvPr id="133" name="TextBox 132"/>
            <p:cNvSpPr txBox="1"/>
            <p:nvPr/>
          </p:nvSpPr>
          <p:spPr>
            <a:xfrm>
              <a:off x="5298530" y="1840507"/>
              <a:ext cx="941552" cy="371283"/>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800" b="1" dirty="0" smtClean="0">
                  <a:solidFill>
                    <a:prstClr val="white"/>
                  </a:solidFill>
                  <a:latin typeface="Segoe UI" panose="020B0502040204020203" pitchFamily="34" charset="0"/>
                  <a:ea typeface="Arial Unicode MS" panose="020B0604020202020204" pitchFamily="34" charset="-128"/>
                  <a:cs typeface="Segoe UI" panose="020B0502040204020203" pitchFamily="34" charset="0"/>
                </a:rPr>
                <a:t>NON-PRODUCTION </a:t>
              </a:r>
            </a:p>
            <a:p>
              <a:pPr defTabSz="932317" eaLnBrk="0" fontAlgn="base" hangingPunct="0">
                <a:lnSpc>
                  <a:spcPts val="816"/>
                </a:lnSpc>
                <a:spcBef>
                  <a:spcPct val="0"/>
                </a:spcBef>
                <a:spcAft>
                  <a:spcPct val="0"/>
                </a:spcAft>
              </a:pPr>
              <a:r>
                <a:rPr lang="en-US" sz="800" b="1" dirty="0" smtClean="0">
                  <a:solidFill>
                    <a:prstClr val="white"/>
                  </a:solidFill>
                  <a:latin typeface="Segoe UI" panose="020B0502040204020203" pitchFamily="34" charset="0"/>
                  <a:ea typeface="Arial Unicode MS" panose="020B0604020202020204" pitchFamily="34" charset="-128"/>
                  <a:cs typeface="Segoe UI" panose="020B0502040204020203" pitchFamily="34" charset="0"/>
                </a:rPr>
                <a:t>VIRTUALIZED</a:t>
              </a:r>
            </a:p>
            <a:p>
              <a:pPr defTabSz="932317" eaLnBrk="0" fontAlgn="base" hangingPunct="0">
                <a:lnSpc>
                  <a:spcPts val="816"/>
                </a:lnSpc>
                <a:spcBef>
                  <a:spcPct val="0"/>
                </a:spcBef>
                <a:spcAft>
                  <a:spcPct val="0"/>
                </a:spcAft>
              </a:pPr>
              <a:r>
                <a:rPr lang="en-US" sz="800" b="1" dirty="0" smtClean="0">
                  <a:solidFill>
                    <a:prstClr val="white"/>
                  </a:solidFill>
                  <a:latin typeface="Segoe UI" panose="020B0502040204020203" pitchFamily="34" charset="0"/>
                  <a:ea typeface="Arial Unicode MS" panose="020B0604020202020204" pitchFamily="34" charset="-128"/>
                  <a:cs typeface="Segoe UI" panose="020B0502040204020203" pitchFamily="34" charset="0"/>
                </a:rPr>
                <a:t>APP ENVIRONMENTS</a:t>
              </a:r>
              <a:endParaRPr lang="en-US" sz="800" b="1" dirty="0">
                <a:solidFill>
                  <a:prstClr val="white"/>
                </a:solidFill>
                <a:latin typeface="Segoe UI" panose="020B0502040204020203" pitchFamily="34" charset="0"/>
                <a:ea typeface="Arial Unicode MS" panose="020B0604020202020204" pitchFamily="34" charset="-128"/>
                <a:cs typeface="Segoe UI" panose="020B0502040204020203" pitchFamily="34" charset="0"/>
              </a:endParaRPr>
            </a:p>
          </p:txBody>
        </p:sp>
      </p:grpSp>
      <p:sp>
        <p:nvSpPr>
          <p:cNvPr id="134" name="TextBox 133"/>
          <p:cNvSpPr txBox="1"/>
          <p:nvPr/>
        </p:nvSpPr>
        <p:spPr>
          <a:xfrm>
            <a:off x="4530586" y="4131866"/>
            <a:ext cx="2712005" cy="271358"/>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1400" b="1" dirty="0" smtClean="0">
                <a:solidFill>
                  <a:prstClr val="white"/>
                </a:solidFill>
                <a:latin typeface="Segoe UI" panose="020B0502040204020203" pitchFamily="34" charset="0"/>
                <a:ea typeface="Arial Unicode MS" panose="020B0604020202020204" pitchFamily="34" charset="-128"/>
                <a:cs typeface="Segoe UI" panose="020B0502040204020203" pitchFamily="34" charset="0"/>
              </a:rPr>
              <a:t>WAYS TO CONNECT YOUR DATA CENTER TO AZURE</a:t>
            </a:r>
            <a:endParaRPr lang="en-US" sz="1400" b="1" dirty="0">
              <a:solidFill>
                <a:prstClr val="white"/>
              </a:solidFill>
              <a:latin typeface="Segoe UI" panose="020B0502040204020203" pitchFamily="34" charset="0"/>
              <a:ea typeface="Arial Unicode MS" panose="020B0604020202020204" pitchFamily="34" charset="-128"/>
              <a:cs typeface="Segoe UI" panose="020B0502040204020203" pitchFamily="34" charset="0"/>
            </a:endParaRPr>
          </a:p>
        </p:txBody>
      </p:sp>
      <p:pic>
        <p:nvPicPr>
          <p:cNvPr id="139" name="Picture 138"/>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158947" y="87035"/>
            <a:ext cx="1144674" cy="534517"/>
          </a:xfrm>
          <a:prstGeom prst="rect">
            <a:avLst/>
          </a:prstGeom>
        </p:spPr>
      </p:pic>
      <p:pic>
        <p:nvPicPr>
          <p:cNvPr id="140" name="Picture 139"/>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55372" y="153513"/>
            <a:ext cx="504847" cy="496093"/>
          </a:xfrm>
          <a:prstGeom prst="rect">
            <a:avLst/>
          </a:prstGeom>
        </p:spPr>
      </p:pic>
      <p:pic>
        <p:nvPicPr>
          <p:cNvPr id="113" name="Picture 1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33117" y="204641"/>
            <a:ext cx="677318" cy="523531"/>
          </a:xfrm>
          <a:prstGeom prst="rect">
            <a:avLst/>
          </a:prstGeom>
        </p:spPr>
      </p:pic>
      <p:grpSp>
        <p:nvGrpSpPr>
          <p:cNvPr id="7" name="Group 6"/>
          <p:cNvGrpSpPr/>
          <p:nvPr/>
        </p:nvGrpSpPr>
        <p:grpSpPr>
          <a:xfrm>
            <a:off x="10186476" y="822380"/>
            <a:ext cx="2082584" cy="1949070"/>
            <a:chOff x="10186476" y="822380"/>
            <a:chExt cx="2082584" cy="1949070"/>
          </a:xfrm>
        </p:grpSpPr>
        <p:sp>
          <p:nvSpPr>
            <p:cNvPr id="38" name="Round Same Side Corner Rectangle 37"/>
            <p:cNvSpPr/>
            <p:nvPr/>
          </p:nvSpPr>
          <p:spPr>
            <a:xfrm rot="16200000">
              <a:off x="9610485" y="1562370"/>
              <a:ext cx="1949070" cy="469089"/>
            </a:xfrm>
            <a:prstGeom prst="round2SameRect">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grpSp>
          <p:nvGrpSpPr>
            <p:cNvPr id="45" name="Group 44"/>
            <p:cNvGrpSpPr/>
            <p:nvPr/>
          </p:nvGrpSpPr>
          <p:grpSpPr>
            <a:xfrm>
              <a:off x="10415149" y="2282743"/>
              <a:ext cx="444058" cy="397603"/>
              <a:chOff x="2532113" y="2391232"/>
              <a:chExt cx="435504" cy="389944"/>
            </a:xfrm>
          </p:grpSpPr>
          <p:pic>
            <p:nvPicPr>
              <p:cNvPr id="91" name="Picture 90" descr="OS imag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2532113" y="2423426"/>
                <a:ext cx="357750" cy="357750"/>
              </a:xfrm>
              <a:prstGeom prst="rect">
                <a:avLst/>
              </a:prstGeom>
            </p:spPr>
          </p:pic>
          <p:sp>
            <p:nvSpPr>
              <p:cNvPr id="92" name="TextBox 91"/>
              <p:cNvSpPr txBox="1"/>
              <p:nvPr/>
            </p:nvSpPr>
            <p:spPr>
              <a:xfrm>
                <a:off x="2551867" y="2391232"/>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1020"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a:t>
                </a:r>
              </a:p>
            </p:txBody>
          </p:sp>
        </p:grpSp>
        <p:grpSp>
          <p:nvGrpSpPr>
            <p:cNvPr id="46" name="Group 45"/>
            <p:cNvGrpSpPr/>
            <p:nvPr/>
          </p:nvGrpSpPr>
          <p:grpSpPr>
            <a:xfrm>
              <a:off x="10411982" y="1090300"/>
              <a:ext cx="444058" cy="397603"/>
              <a:chOff x="2532113" y="2391232"/>
              <a:chExt cx="435504" cy="389944"/>
            </a:xfrm>
          </p:grpSpPr>
          <p:pic>
            <p:nvPicPr>
              <p:cNvPr id="89" name="Picture 88" descr="OS imag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2532113" y="2423426"/>
                <a:ext cx="357750" cy="357750"/>
              </a:xfrm>
              <a:prstGeom prst="rect">
                <a:avLst/>
              </a:prstGeom>
            </p:spPr>
          </p:pic>
          <p:sp>
            <p:nvSpPr>
              <p:cNvPr id="90" name="TextBox 89"/>
              <p:cNvSpPr txBox="1"/>
              <p:nvPr/>
            </p:nvSpPr>
            <p:spPr>
              <a:xfrm>
                <a:off x="2551867" y="2391232"/>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Windows</a:t>
                </a:r>
              </a:p>
            </p:txBody>
          </p:sp>
        </p:grpSp>
        <p:grpSp>
          <p:nvGrpSpPr>
            <p:cNvPr id="47" name="Group 46"/>
            <p:cNvGrpSpPr/>
            <p:nvPr/>
          </p:nvGrpSpPr>
          <p:grpSpPr>
            <a:xfrm>
              <a:off x="10408819" y="1483542"/>
              <a:ext cx="444058" cy="397603"/>
              <a:chOff x="2532113" y="2391232"/>
              <a:chExt cx="435504" cy="389944"/>
            </a:xfrm>
          </p:grpSpPr>
          <p:pic>
            <p:nvPicPr>
              <p:cNvPr id="87" name="Picture 86" descr="OS imag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2532113" y="2423426"/>
                <a:ext cx="357750" cy="357750"/>
              </a:xfrm>
              <a:prstGeom prst="rect">
                <a:avLst/>
              </a:prstGeom>
            </p:spPr>
          </p:pic>
          <p:sp>
            <p:nvSpPr>
              <p:cNvPr id="88" name="TextBox 87"/>
              <p:cNvSpPr txBox="1"/>
              <p:nvPr/>
            </p:nvSpPr>
            <p:spPr>
              <a:xfrm>
                <a:off x="2551867" y="2391232"/>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Linux</a:t>
                </a:r>
              </a:p>
            </p:txBody>
          </p:sp>
        </p:grpSp>
        <p:grpSp>
          <p:nvGrpSpPr>
            <p:cNvPr id="48" name="Group 47"/>
            <p:cNvGrpSpPr/>
            <p:nvPr/>
          </p:nvGrpSpPr>
          <p:grpSpPr>
            <a:xfrm>
              <a:off x="10412258" y="1883394"/>
              <a:ext cx="444058" cy="397603"/>
              <a:chOff x="2532113" y="2391232"/>
              <a:chExt cx="435504" cy="389944"/>
            </a:xfrm>
          </p:grpSpPr>
          <p:pic>
            <p:nvPicPr>
              <p:cNvPr id="85" name="Picture 84" descr="OS imag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2532113" y="2423426"/>
                <a:ext cx="357750" cy="357750"/>
              </a:xfrm>
              <a:prstGeom prst="rect">
                <a:avLst/>
              </a:prstGeom>
            </p:spPr>
          </p:pic>
          <p:sp>
            <p:nvSpPr>
              <p:cNvPr id="86" name="TextBox 85"/>
              <p:cNvSpPr txBox="1"/>
              <p:nvPr/>
            </p:nvSpPr>
            <p:spPr>
              <a:xfrm>
                <a:off x="2551867" y="2391232"/>
                <a:ext cx="415750" cy="161787"/>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612" b="1" dirty="0">
                    <a:solidFill>
                      <a:srgbClr val="184381"/>
                    </a:solidFill>
                    <a:latin typeface="Segoe UI" panose="020B0502040204020203" pitchFamily="34" charset="0"/>
                    <a:ea typeface="Arial Unicode MS" panose="020B0604020202020204" pitchFamily="34" charset="-128"/>
                    <a:cs typeface="Segoe UI" panose="020B0502040204020203" pitchFamily="34" charset="0"/>
                  </a:rPr>
                  <a:t>SQL</a:t>
                </a:r>
              </a:p>
            </p:txBody>
          </p:sp>
        </p:grpSp>
        <p:sp>
          <p:nvSpPr>
            <p:cNvPr id="49" name="TextBox 48"/>
            <p:cNvSpPr txBox="1"/>
            <p:nvPr/>
          </p:nvSpPr>
          <p:spPr>
            <a:xfrm>
              <a:off x="10376101" y="869094"/>
              <a:ext cx="423916" cy="164965"/>
            </a:xfrm>
            <a:prstGeom prst="rect">
              <a:avLst/>
            </a:prstGeom>
            <a:noFill/>
            <a:ln>
              <a:noFill/>
            </a:ln>
          </p:spPr>
          <p:txBody>
            <a:bodyPr wrap="none" lIns="0" tIns="27971" rIns="0" bIns="0" rtlCol="0">
              <a:noAutofit/>
            </a:bodyPr>
            <a:lstStyle/>
            <a:p>
              <a:pPr algn="ctr" defTabSz="932317" eaLnBrk="0" fontAlgn="base" hangingPunct="0">
                <a:lnSpc>
                  <a:spcPts val="816"/>
                </a:lnSpc>
                <a:spcBef>
                  <a:spcPct val="0"/>
                </a:spcBef>
                <a:spcAft>
                  <a:spcPct val="0"/>
                </a:spcAft>
              </a:pPr>
              <a:r>
                <a:rPr lang="en-US" sz="612" b="1" dirty="0">
                  <a:solidFill>
                    <a:prstClr val="black"/>
                  </a:solidFill>
                  <a:latin typeface="Segoe UI" panose="020B0502040204020203" pitchFamily="34" charset="0"/>
                  <a:ea typeface="Arial Unicode MS" panose="020B0604020202020204" pitchFamily="34" charset="-128"/>
                  <a:cs typeface="Segoe UI" panose="020B0502040204020203" pitchFamily="34" charset="0"/>
                </a:rPr>
                <a:t>Gallery</a:t>
              </a:r>
            </a:p>
          </p:txBody>
        </p:sp>
        <p:sp>
          <p:nvSpPr>
            <p:cNvPr id="57" name="Up Arrow 56"/>
            <p:cNvSpPr/>
            <p:nvPr/>
          </p:nvSpPr>
          <p:spPr>
            <a:xfrm rot="16200000">
              <a:off x="10206311" y="2404091"/>
              <a:ext cx="158591" cy="198261"/>
            </a:xfrm>
            <a:prstGeom prst="upArrow">
              <a:avLst>
                <a:gd name="adj1" fmla="val 50000"/>
                <a:gd name="adj2" fmla="val 69727"/>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dirty="0">
                <a:solidFill>
                  <a:prstClr val="white"/>
                </a:solidFill>
              </a:endParaRPr>
            </a:p>
          </p:txBody>
        </p:sp>
        <p:pic>
          <p:nvPicPr>
            <p:cNvPr id="114" name="Picture 113"/>
            <p:cNvPicPr>
              <a:picLocks noChangeAspect="1"/>
            </p:cNvPicPr>
            <p:nvPr/>
          </p:nvPicPr>
          <p:blipFill rotWithShape="1">
            <a:blip r:embed="rId13" cstate="print">
              <a:lum bright="70000" contrast="-70000"/>
              <a:extLst>
                <a:ext uri="{28A0092B-C50C-407E-A947-70E740481C1C}">
                  <a14:useLocalDpi xmlns:a14="http://schemas.microsoft.com/office/drawing/2010/main" val="0"/>
                </a:ext>
              </a:extLst>
            </a:blip>
            <a:srcRect r="15599"/>
            <a:stretch/>
          </p:blipFill>
          <p:spPr>
            <a:xfrm>
              <a:off x="10962954" y="1045361"/>
              <a:ext cx="1218500" cy="443620"/>
            </a:xfrm>
            <a:prstGeom prst="rect">
              <a:avLst/>
            </a:prstGeom>
          </p:spPr>
        </p:pic>
        <p:pic>
          <p:nvPicPr>
            <p:cNvPr id="115" name="Picture 11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323881" y="1513184"/>
              <a:ext cx="452692" cy="452692"/>
            </a:xfrm>
            <a:prstGeom prst="rect">
              <a:avLst/>
            </a:prstGeom>
          </p:spPr>
        </p:pic>
        <p:pic>
          <p:nvPicPr>
            <p:cNvPr id="142" name="Picture 141"/>
            <p:cNvPicPr>
              <a:picLocks noChangeAspect="1"/>
            </p:cNvPicPr>
            <p:nvPr/>
          </p:nvPicPr>
          <p:blipFill rotWithShape="1">
            <a:blip r:embed="rId15">
              <a:extLst>
                <a:ext uri="{28A0092B-C50C-407E-A947-70E740481C1C}">
                  <a14:useLocalDpi xmlns:a14="http://schemas.microsoft.com/office/drawing/2010/main" val="0"/>
                </a:ext>
              </a:extLst>
            </a:blip>
            <a:srcRect t="16626" b="17657"/>
            <a:stretch/>
          </p:blipFill>
          <p:spPr>
            <a:xfrm>
              <a:off x="11026356" y="2386001"/>
              <a:ext cx="1242704" cy="356861"/>
            </a:xfrm>
            <a:prstGeom prst="rect">
              <a:avLst/>
            </a:prstGeom>
          </p:spPr>
        </p:pic>
      </p:grpSp>
      <p:grpSp>
        <p:nvGrpSpPr>
          <p:cNvPr id="16" name="Group 15"/>
          <p:cNvGrpSpPr/>
          <p:nvPr/>
        </p:nvGrpSpPr>
        <p:grpSpPr>
          <a:xfrm>
            <a:off x="4488580" y="3280688"/>
            <a:ext cx="7947895" cy="679668"/>
            <a:chOff x="4488580" y="3280688"/>
            <a:chExt cx="7947895" cy="679668"/>
          </a:xfrm>
        </p:grpSpPr>
        <p:grpSp>
          <p:nvGrpSpPr>
            <p:cNvPr id="13" name="Group 12"/>
            <p:cNvGrpSpPr/>
            <p:nvPr/>
          </p:nvGrpSpPr>
          <p:grpSpPr>
            <a:xfrm>
              <a:off x="4488580" y="3280688"/>
              <a:ext cx="7947895" cy="679668"/>
              <a:chOff x="4480004" y="4428203"/>
              <a:chExt cx="7947895" cy="679668"/>
            </a:xfrm>
          </p:grpSpPr>
          <p:sp>
            <p:nvSpPr>
              <p:cNvPr id="12" name="Rectangle 11"/>
              <p:cNvSpPr/>
              <p:nvPr/>
            </p:nvSpPr>
            <p:spPr bwMode="auto">
              <a:xfrm>
                <a:off x="4480004" y="4428203"/>
                <a:ext cx="7947895" cy="6796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pic>
            <p:nvPicPr>
              <p:cNvPr id="101" name="Picture 10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081100" y="4538965"/>
                <a:ext cx="400883" cy="400883"/>
              </a:xfrm>
              <a:prstGeom prst="rect">
                <a:avLst/>
              </a:prstGeom>
            </p:spPr>
          </p:pic>
          <p:pic>
            <p:nvPicPr>
              <p:cNvPr id="102" name="Picture 10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848302" y="4619688"/>
                <a:ext cx="562998" cy="302241"/>
              </a:xfrm>
              <a:prstGeom prst="rect">
                <a:avLst/>
              </a:prstGeom>
            </p:spPr>
          </p:pic>
          <p:pic>
            <p:nvPicPr>
              <p:cNvPr id="104" name="Picture 10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646183" y="4580839"/>
                <a:ext cx="1188890" cy="401572"/>
              </a:xfrm>
              <a:prstGeom prst="rect">
                <a:avLst/>
              </a:prstGeom>
            </p:spPr>
          </p:pic>
          <p:pic>
            <p:nvPicPr>
              <p:cNvPr id="105" name="Picture 10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048485" y="4595107"/>
                <a:ext cx="1127807" cy="302457"/>
              </a:xfrm>
              <a:prstGeom prst="rect">
                <a:avLst/>
              </a:prstGeom>
            </p:spPr>
          </p:pic>
          <p:pic>
            <p:nvPicPr>
              <p:cNvPr id="106" name="Picture 10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435723" y="4429146"/>
                <a:ext cx="297731" cy="553854"/>
              </a:xfrm>
              <a:prstGeom prst="rect">
                <a:avLst/>
              </a:prstGeom>
            </p:spPr>
          </p:pic>
        </p:grpSp>
        <p:grpSp>
          <p:nvGrpSpPr>
            <p:cNvPr id="145" name="Group 144"/>
            <p:cNvGrpSpPr/>
            <p:nvPr/>
          </p:nvGrpSpPr>
          <p:grpSpPr>
            <a:xfrm>
              <a:off x="4929897" y="3368384"/>
              <a:ext cx="2094328" cy="433515"/>
              <a:chOff x="3517825" y="5907924"/>
              <a:chExt cx="2094328" cy="433515"/>
            </a:xfrm>
          </p:grpSpPr>
          <p:sp>
            <p:nvSpPr>
              <p:cNvPr id="146" name="Text Placeholder 5"/>
              <p:cNvSpPr txBox="1">
                <a:spLocks/>
              </p:cNvSpPr>
              <p:nvPr/>
            </p:nvSpPr>
            <p:spPr>
              <a:xfrm>
                <a:off x="3707294" y="5907924"/>
                <a:ext cx="1904859" cy="433515"/>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pPr>
                <a:r>
                  <a:rPr lang="en-US" sz="1400" dirty="0" smtClean="0">
                    <a:solidFill>
                      <a:schemeClr val="tx1"/>
                    </a:solidFill>
                  </a:rPr>
                  <a:t>Visual Studio Online</a:t>
                </a:r>
                <a:endParaRPr lang="en-US" sz="1400" dirty="0" smtClean="0">
                  <a:solidFill>
                    <a:schemeClr val="tx1"/>
                  </a:solidFill>
                  <a:latin typeface="Segoe UI"/>
                </a:endParaRPr>
              </a:p>
            </p:txBody>
          </p:sp>
          <p:pic>
            <p:nvPicPr>
              <p:cNvPr id="147" name="Picture 146" descr="VS_Purp526_rgb.png"/>
              <p:cNvPicPr>
                <a:picLocks noChangeAspect="1"/>
              </p:cNvPicPr>
              <p:nvPr/>
            </p:nvPicPr>
            <p:blipFill rotWithShape="1">
              <a:blip r:embed="rId21" cstate="print">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3517825" y="5979264"/>
                <a:ext cx="322996" cy="318315"/>
              </a:xfrm>
              <a:prstGeom prst="rect">
                <a:avLst/>
              </a:prstGeom>
            </p:spPr>
          </p:pic>
        </p:grpSp>
      </p:grpSp>
      <p:grpSp>
        <p:nvGrpSpPr>
          <p:cNvPr id="19" name="Group 18"/>
          <p:cNvGrpSpPr/>
          <p:nvPr/>
        </p:nvGrpSpPr>
        <p:grpSpPr>
          <a:xfrm>
            <a:off x="4526954" y="4428872"/>
            <a:ext cx="7880793" cy="2448068"/>
            <a:chOff x="4526954" y="4428872"/>
            <a:chExt cx="7880793" cy="2448068"/>
          </a:xfrm>
        </p:grpSpPr>
        <p:sp>
          <p:nvSpPr>
            <p:cNvPr id="18" name="Rectangle 17"/>
            <p:cNvSpPr/>
            <p:nvPr/>
          </p:nvSpPr>
          <p:spPr bwMode="auto">
            <a:xfrm>
              <a:off x="10477709" y="4921391"/>
              <a:ext cx="1930038" cy="1891365"/>
            </a:xfrm>
            <a:prstGeom prst="rect">
              <a:avLst/>
            </a:prstGeom>
            <a:solidFill>
              <a:srgbClr val="1262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pic>
          <p:nvPicPr>
            <p:cNvPr id="123" name="Picture 122"/>
            <p:cNvPicPr>
              <a:picLocks noChangeAspect="1"/>
            </p:cNvPicPr>
            <p:nvPr/>
          </p:nvPicPr>
          <p:blipFill>
            <a:blip r:embed="rId22"/>
            <a:stretch>
              <a:fillRect/>
            </a:stretch>
          </p:blipFill>
          <p:spPr>
            <a:xfrm>
              <a:off x="4526954" y="4428872"/>
              <a:ext cx="5911632" cy="2448068"/>
            </a:xfrm>
            <a:prstGeom prst="rect">
              <a:avLst/>
            </a:prstGeom>
          </p:spPr>
        </p:pic>
        <p:grpSp>
          <p:nvGrpSpPr>
            <p:cNvPr id="148" name="Group 147"/>
            <p:cNvGrpSpPr/>
            <p:nvPr/>
          </p:nvGrpSpPr>
          <p:grpSpPr>
            <a:xfrm>
              <a:off x="10508889" y="4999968"/>
              <a:ext cx="1869727" cy="1738965"/>
              <a:chOff x="-1" y="2365999"/>
              <a:chExt cx="3705225" cy="3446093"/>
            </a:xfrm>
          </p:grpSpPr>
          <p:sp>
            <p:nvSpPr>
              <p:cNvPr id="149" name="Rectangle 148"/>
              <p:cNvSpPr/>
              <p:nvPr/>
            </p:nvSpPr>
            <p:spPr bwMode="auto">
              <a:xfrm>
                <a:off x="-1" y="2365999"/>
                <a:ext cx="3705225" cy="34460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0" name="Picture 149"/>
              <p:cNvPicPr>
                <a:picLocks noChangeAspect="1"/>
              </p:cNvPicPr>
              <p:nvPr/>
            </p:nvPicPr>
            <p:blipFill>
              <a:blip r:embed="rId23"/>
              <a:stretch>
                <a:fillRect/>
              </a:stretch>
            </p:blipFill>
            <p:spPr>
              <a:xfrm>
                <a:off x="504799" y="3048077"/>
                <a:ext cx="486020" cy="397652"/>
              </a:xfrm>
              <a:prstGeom prst="rect">
                <a:avLst/>
              </a:prstGeom>
            </p:spPr>
          </p:pic>
          <p:pic>
            <p:nvPicPr>
              <p:cNvPr id="151" name="Picture 150"/>
              <p:cNvPicPr>
                <a:picLocks noChangeAspect="1"/>
              </p:cNvPicPr>
              <p:nvPr/>
            </p:nvPicPr>
            <p:blipFill>
              <a:blip r:embed="rId24"/>
              <a:stretch>
                <a:fillRect/>
              </a:stretch>
            </p:blipFill>
            <p:spPr>
              <a:xfrm>
                <a:off x="1166909" y="3065209"/>
                <a:ext cx="1041327" cy="392781"/>
              </a:xfrm>
              <a:prstGeom prst="rect">
                <a:avLst/>
              </a:prstGeom>
            </p:spPr>
          </p:pic>
          <p:pic>
            <p:nvPicPr>
              <p:cNvPr id="152" name="Picture 151"/>
              <p:cNvPicPr>
                <a:picLocks noChangeAspect="1"/>
              </p:cNvPicPr>
              <p:nvPr/>
            </p:nvPicPr>
            <p:blipFill>
              <a:blip r:embed="rId25"/>
              <a:stretch>
                <a:fillRect/>
              </a:stretch>
            </p:blipFill>
            <p:spPr>
              <a:xfrm>
                <a:off x="124651" y="3618516"/>
                <a:ext cx="865459" cy="458184"/>
              </a:xfrm>
              <a:prstGeom prst="rect">
                <a:avLst/>
              </a:prstGeom>
            </p:spPr>
          </p:pic>
          <p:pic>
            <p:nvPicPr>
              <p:cNvPr id="153" name="Picture 2" descr="http://cdn.mothership.sg/wp-content/uploads/2015/01/Singtel.jp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764020" y="2420792"/>
                <a:ext cx="659716" cy="659716"/>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4" descr="https://encrypted-tbn2.gstatic.com/images?q=tbn:ANd9GcQpOTcqLqRspfCLwM-skf7CTk1Kn_zx4h75nq54g45T3zijoMHv"/>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70545" y="3749390"/>
                <a:ext cx="776815" cy="200355"/>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8" descr="http://isource.com/wp-content/uploads/2014/11/att-logo.jp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89812" y="2540549"/>
                <a:ext cx="335138" cy="328058"/>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10" descr="http://img1.wikia.nocookie.net/__cb20100705090831/logopedia/images/9/9d/BT_Logo.pn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2376120" y="3084161"/>
                <a:ext cx="763876" cy="361568"/>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12" descr="http://www.blufflake.org/wordpress/wp-content/uploads/Level-3-Communications-logo.jp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810630" y="2641353"/>
                <a:ext cx="792787" cy="218594"/>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157"/>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06233" y="2453167"/>
                <a:ext cx="848713" cy="489786"/>
              </a:xfrm>
              <a:prstGeom prst="rect">
                <a:avLst/>
              </a:prstGeom>
            </p:spPr>
          </p:pic>
          <p:pic>
            <p:nvPicPr>
              <p:cNvPr id="159" name="Picture 158"/>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2026308" y="3519124"/>
                <a:ext cx="1663129" cy="393607"/>
              </a:xfrm>
              <a:prstGeom prst="rect">
                <a:avLst/>
              </a:prstGeom>
            </p:spPr>
          </p:pic>
          <p:pic>
            <p:nvPicPr>
              <p:cNvPr id="160" name="Picture 159"/>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20203" y="3569924"/>
                <a:ext cx="552964" cy="552964"/>
              </a:xfrm>
              <a:prstGeom prst="rect">
                <a:avLst/>
              </a:prstGeom>
            </p:spPr>
          </p:pic>
          <p:pic>
            <p:nvPicPr>
              <p:cNvPr id="161" name="Picture 160"/>
              <p:cNvPicPr>
                <a:picLocks noChangeAspect="1"/>
              </p:cNvPicPr>
              <p:nvPr/>
            </p:nvPicPr>
            <p:blipFill>
              <a:blip r:embed="rId34"/>
              <a:stretch>
                <a:fillRect/>
              </a:stretch>
            </p:blipFill>
            <p:spPr>
              <a:xfrm>
                <a:off x="214595" y="4234800"/>
                <a:ext cx="1308237" cy="279404"/>
              </a:xfrm>
              <a:prstGeom prst="rect">
                <a:avLst/>
              </a:prstGeom>
            </p:spPr>
          </p:pic>
          <p:pic>
            <p:nvPicPr>
              <p:cNvPr id="162" name="Picture 161"/>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810630" y="4377067"/>
                <a:ext cx="1790803" cy="117216"/>
              </a:xfrm>
              <a:prstGeom prst="rect">
                <a:avLst/>
              </a:prstGeom>
            </p:spPr>
          </p:pic>
          <p:pic>
            <p:nvPicPr>
              <p:cNvPr id="163" name="Picture 162"/>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24651" y="4624187"/>
                <a:ext cx="960560" cy="309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 name="Picture 16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241202" y="4640158"/>
                <a:ext cx="971253" cy="233814"/>
              </a:xfrm>
              <a:prstGeom prst="rect">
                <a:avLst/>
              </a:prstGeom>
            </p:spPr>
          </p:pic>
          <p:pic>
            <p:nvPicPr>
              <p:cNvPr id="165" name="Picture 164"/>
              <p:cNvPicPr>
                <a:picLocks noChangeAspect="1"/>
              </p:cNvPicPr>
              <p:nvPr/>
            </p:nvPicPr>
            <p:blipFill>
              <a:blip r:embed="rId38"/>
              <a:stretch>
                <a:fillRect/>
              </a:stretch>
            </p:blipFill>
            <p:spPr>
              <a:xfrm>
                <a:off x="2467395" y="4628584"/>
                <a:ext cx="795821" cy="260268"/>
              </a:xfrm>
              <a:prstGeom prst="rect">
                <a:avLst/>
              </a:prstGeom>
            </p:spPr>
          </p:pic>
          <p:pic>
            <p:nvPicPr>
              <p:cNvPr id="166" name="Picture 165"/>
              <p:cNvPicPr>
                <a:picLocks noChangeAspect="1"/>
              </p:cNvPicPr>
              <p:nvPr/>
            </p:nvPicPr>
            <p:blipFill>
              <a:blip r:embed="rId39"/>
              <a:stretch>
                <a:fillRect/>
              </a:stretch>
            </p:blipFill>
            <p:spPr>
              <a:xfrm>
                <a:off x="166485" y="5121696"/>
                <a:ext cx="581324" cy="444801"/>
              </a:xfrm>
              <a:prstGeom prst="rect">
                <a:avLst/>
              </a:prstGeom>
            </p:spPr>
          </p:pic>
          <p:pic>
            <p:nvPicPr>
              <p:cNvPr id="167" name="Picture 8" descr="Zayo"/>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906233" y="5258868"/>
                <a:ext cx="585854" cy="186159"/>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14" descr="Aryaka"/>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606411" y="5214059"/>
                <a:ext cx="873045" cy="218262"/>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168"/>
              <p:cNvPicPr>
                <a:picLocks noChangeAspect="1"/>
              </p:cNvPicPr>
              <p:nvPr/>
            </p:nvPicPr>
            <p:blipFill>
              <a:blip r:embed="rId42"/>
              <a:stretch>
                <a:fillRect/>
              </a:stretch>
            </p:blipFill>
            <p:spPr>
              <a:xfrm>
                <a:off x="2547407" y="5132412"/>
                <a:ext cx="942541" cy="331514"/>
              </a:xfrm>
              <a:prstGeom prst="rect">
                <a:avLst/>
              </a:prstGeom>
            </p:spPr>
          </p:pic>
        </p:grpSp>
        <p:sp>
          <p:nvSpPr>
            <p:cNvPr id="17" name="Rectangle 16"/>
            <p:cNvSpPr/>
            <p:nvPr/>
          </p:nvSpPr>
          <p:spPr bwMode="auto">
            <a:xfrm>
              <a:off x="10477709" y="4429319"/>
              <a:ext cx="1930038" cy="47811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latin typeface="+mj-lt"/>
                  <a:ea typeface="Segoe UI" pitchFamily="34" charset="0"/>
                  <a:cs typeface="Segoe UI" pitchFamily="34" charset="0"/>
                </a:rPr>
                <a:t>Express Route Partners</a:t>
              </a:r>
            </a:p>
          </p:txBody>
        </p:sp>
      </p:grpSp>
    </p:spTree>
    <p:extLst>
      <p:ext uri="{BB962C8B-B14F-4D97-AF65-F5344CB8AC3E}">
        <p14:creationId xmlns:p14="http://schemas.microsoft.com/office/powerpoint/2010/main" val="10060300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4"/>
                                        </p:tgtEl>
                                        <p:attrNameLst>
                                          <p:attrName>style.visibility</p:attrName>
                                        </p:attrNameLst>
                                      </p:cBhvr>
                                      <p:to>
                                        <p:strVal val="visible"/>
                                      </p:to>
                                    </p:set>
                                    <p:animEffect transition="in" filter="fade">
                                      <p:cBhvr>
                                        <p:cTn id="32" dur="500"/>
                                        <p:tgtEl>
                                          <p:spTgt spid="134"/>
                                        </p:tgtEl>
                                      </p:cBhvr>
                                    </p:animEffect>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right)">
                                      <p:cBhvr>
                                        <p:cTn id="36" dur="10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par>
                          <p:cTn id="42" fill="hold">
                            <p:stCondLst>
                              <p:cond delay="500"/>
                            </p:stCondLst>
                            <p:childTnLst>
                              <p:par>
                                <p:cTn id="43" presetID="22" presetClass="entr" presetSubtype="2"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right)">
                                      <p:cBhvr>
                                        <p:cTn id="45" dur="500"/>
                                        <p:tgtEl>
                                          <p:spTgt spid="7"/>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140"/>
                                        </p:tgtEl>
                                        <p:attrNameLst>
                                          <p:attrName>style.visibility</p:attrName>
                                        </p:attrNameLst>
                                      </p:cBhvr>
                                      <p:to>
                                        <p:strVal val="visible"/>
                                      </p:to>
                                    </p:set>
                                    <p:animEffect transition="in" filter="fade">
                                      <p:cBhvr>
                                        <p:cTn id="49" dur="500"/>
                                        <p:tgtEl>
                                          <p:spTgt spid="140"/>
                                        </p:tgtEl>
                                      </p:cBhvr>
                                    </p:animEffect>
                                  </p:childTnLst>
                                </p:cTn>
                              </p:par>
                            </p:childTnLst>
                          </p:cTn>
                        </p:par>
                        <p:par>
                          <p:cTn id="50" fill="hold">
                            <p:stCondLst>
                              <p:cond delay="1500"/>
                            </p:stCondLst>
                            <p:childTnLst>
                              <p:par>
                                <p:cTn id="51" presetID="10" presetClass="entr" presetSubtype="0" fill="hold" nodeType="afterEffect">
                                  <p:stCondLst>
                                    <p:cond delay="0"/>
                                  </p:stCondLst>
                                  <p:childTnLst>
                                    <p:set>
                                      <p:cBhvr>
                                        <p:cTn id="52" dur="1" fill="hold">
                                          <p:stCondLst>
                                            <p:cond delay="0"/>
                                          </p:stCondLst>
                                        </p:cTn>
                                        <p:tgtEl>
                                          <p:spTgt spid="139"/>
                                        </p:tgtEl>
                                        <p:attrNameLst>
                                          <p:attrName>style.visibility</p:attrName>
                                        </p:attrNameLst>
                                      </p:cBhvr>
                                      <p:to>
                                        <p:strVal val="visible"/>
                                      </p:to>
                                    </p:set>
                                    <p:animEffect transition="in" filter="fade">
                                      <p:cBhvr>
                                        <p:cTn id="53" dur="500"/>
                                        <p:tgtEl>
                                          <p:spTgt spid="139"/>
                                        </p:tgtEl>
                                      </p:cBhvr>
                                    </p:animEffect>
                                  </p:childTnLst>
                                </p:cTn>
                              </p:par>
                            </p:childTnLst>
                          </p:cTn>
                        </p:par>
                        <p:par>
                          <p:cTn id="54" fill="hold">
                            <p:stCondLst>
                              <p:cond delay="2000"/>
                            </p:stCondLst>
                            <p:childTnLst>
                              <p:par>
                                <p:cTn id="55" presetID="10" presetClass="entr" presetSubtype="0" fill="hold" nodeType="afterEffect">
                                  <p:stCondLst>
                                    <p:cond delay="0"/>
                                  </p:stCondLst>
                                  <p:childTnLst>
                                    <p:set>
                                      <p:cBhvr>
                                        <p:cTn id="56" dur="1" fill="hold">
                                          <p:stCondLst>
                                            <p:cond delay="0"/>
                                          </p:stCondLst>
                                        </p:cTn>
                                        <p:tgtEl>
                                          <p:spTgt spid="113"/>
                                        </p:tgtEl>
                                        <p:attrNameLst>
                                          <p:attrName>style.visibility</p:attrName>
                                        </p:attrNameLst>
                                      </p:cBhvr>
                                      <p:to>
                                        <p:strVal val="visible"/>
                                      </p:to>
                                    </p:set>
                                    <p:animEffect transition="in" filter="fade">
                                      <p:cBhvr>
                                        <p:cTn id="57" dur="500"/>
                                        <p:tgtEl>
                                          <p:spTgt spid="11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right)">
                                      <p:cBhvr>
                                        <p:cTn id="6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Straight Connector 39"/>
          <p:cNvCxnSpPr/>
          <p:nvPr/>
        </p:nvCxnSpPr>
        <p:spPr>
          <a:xfrm flipH="1">
            <a:off x="5514918" y="4884958"/>
            <a:ext cx="593790" cy="418225"/>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10" idx="0"/>
          </p:cNvCxnSpPr>
          <p:nvPr/>
        </p:nvCxnSpPr>
        <p:spPr>
          <a:xfrm>
            <a:off x="5301040" y="5000441"/>
            <a:ext cx="2663" cy="247594"/>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582937" y="4857812"/>
            <a:ext cx="536179" cy="420311"/>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Freeform 207"/>
          <p:cNvSpPr>
            <a:spLocks noEditPoints="1"/>
          </p:cNvSpPr>
          <p:nvPr/>
        </p:nvSpPr>
        <p:spPr bwMode="gray">
          <a:xfrm>
            <a:off x="4866249" y="4333584"/>
            <a:ext cx="922398" cy="70749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lumMod val="25000"/>
            </a:schemeClr>
          </a:solidFill>
          <a:ln>
            <a:noFill/>
          </a:ln>
          <a:extLst/>
        </p:spPr>
        <p:txBody>
          <a:bodyPr vert="horz" wrap="square" lIns="932603" tIns="0" rIns="0" bIns="214499" numCol="1" anchor="b" anchorCtr="0" compatLnSpc="1">
            <a:prstTxWarp prst="textNoShape">
              <a:avLst/>
            </a:prstTxWarp>
          </a:bodyPr>
          <a:lstStyle/>
          <a:p>
            <a:endParaRPr lang="en-US" sz="1428" dirty="0">
              <a:solidFill>
                <a:srgbClr val="EFEFEF"/>
              </a:solidFill>
            </a:endParaRPr>
          </a:p>
        </p:txBody>
      </p:sp>
      <p:sp>
        <p:nvSpPr>
          <p:cNvPr id="9" name="Freeform 207"/>
          <p:cNvSpPr>
            <a:spLocks noEditPoints="1"/>
          </p:cNvSpPr>
          <p:nvPr/>
        </p:nvSpPr>
        <p:spPr bwMode="gray">
          <a:xfrm>
            <a:off x="3892849" y="4323231"/>
            <a:ext cx="922398" cy="70749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lumMod val="25000"/>
            </a:schemeClr>
          </a:solidFill>
          <a:ln>
            <a:noFill/>
          </a:ln>
          <a:extLst/>
        </p:spPr>
        <p:txBody>
          <a:bodyPr vert="horz" wrap="square" lIns="932603" tIns="0" rIns="0" bIns="214499" numCol="1" anchor="b" anchorCtr="0" compatLnSpc="1">
            <a:prstTxWarp prst="textNoShape">
              <a:avLst/>
            </a:prstTxWarp>
          </a:bodyPr>
          <a:lstStyle/>
          <a:p>
            <a:endParaRPr lang="en-US" sz="1428" dirty="0">
              <a:solidFill>
                <a:srgbClr val="EFEFEF"/>
              </a:solidFill>
            </a:endParaRPr>
          </a:p>
        </p:txBody>
      </p:sp>
      <p:pic>
        <p:nvPicPr>
          <p:cNvPr id="10" name="Hyper-V logo"/>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012152" y="5248035"/>
            <a:ext cx="583102" cy="618728"/>
          </a:xfrm>
          <a:prstGeom prst="rect">
            <a:avLst/>
          </a:prstGeom>
          <a:noFill/>
          <a:ln>
            <a:noFill/>
          </a:ln>
        </p:spPr>
      </p:pic>
      <p:sp>
        <p:nvSpPr>
          <p:cNvPr id="39" name="Freeform 207"/>
          <p:cNvSpPr>
            <a:spLocks noEditPoints="1"/>
          </p:cNvSpPr>
          <p:nvPr/>
        </p:nvSpPr>
        <p:spPr bwMode="gray">
          <a:xfrm>
            <a:off x="5839649" y="4333584"/>
            <a:ext cx="922398" cy="70749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lumMod val="25000"/>
            </a:schemeClr>
          </a:solidFill>
          <a:ln>
            <a:noFill/>
          </a:ln>
          <a:extLst/>
        </p:spPr>
        <p:txBody>
          <a:bodyPr vert="horz" wrap="square" lIns="932603" tIns="0" rIns="0" bIns="214499" numCol="1" anchor="b" anchorCtr="0" compatLnSpc="1">
            <a:prstTxWarp prst="textNoShape">
              <a:avLst/>
            </a:prstTxWarp>
          </a:bodyPr>
          <a:lstStyle/>
          <a:p>
            <a:endParaRPr lang="en-US" sz="1428" dirty="0">
              <a:solidFill>
                <a:srgbClr val="EFEFEF"/>
              </a:solidFill>
            </a:endParaRPr>
          </a:p>
        </p:txBody>
      </p:sp>
      <p:cxnSp>
        <p:nvCxnSpPr>
          <p:cNvPr id="118" name="Straight Connector 117"/>
          <p:cNvCxnSpPr>
            <a:stCxn id="86" idx="1"/>
            <a:endCxn id="83" idx="3"/>
          </p:cNvCxnSpPr>
          <p:nvPr/>
        </p:nvCxnSpPr>
        <p:spPr>
          <a:xfrm flipH="1">
            <a:off x="4631562" y="4293234"/>
            <a:ext cx="492606" cy="0"/>
          </a:xfrm>
          <a:prstGeom prst="line">
            <a:avLst/>
          </a:prstGeom>
          <a:ln w="28575">
            <a:solidFill>
              <a:schemeClr val="tx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a:off x="5612396" y="4293234"/>
            <a:ext cx="492606" cy="0"/>
          </a:xfrm>
          <a:prstGeom prst="line">
            <a:avLst/>
          </a:prstGeom>
          <a:ln w="28575">
            <a:solidFill>
              <a:schemeClr val="tx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7509612" y="4281167"/>
            <a:ext cx="492606" cy="0"/>
          </a:xfrm>
          <a:prstGeom prst="line">
            <a:avLst/>
          </a:prstGeom>
          <a:ln w="38100">
            <a:solidFill>
              <a:schemeClr val="tx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75484" y="264964"/>
            <a:ext cx="11393367" cy="1097302"/>
          </a:xfrm>
        </p:spPr>
        <p:txBody>
          <a:bodyPr/>
          <a:lstStyle/>
          <a:p>
            <a:r>
              <a:rPr lang="en-US" sz="4400" dirty="0" smtClean="0"/>
              <a:t>Business Continuity &amp; Disaster Recovery</a:t>
            </a:r>
            <a:endParaRPr lang="en-US" sz="4400" dirty="0"/>
          </a:p>
        </p:txBody>
      </p:sp>
      <p:sp>
        <p:nvSpPr>
          <p:cNvPr id="7" name="Rectangle 6"/>
          <p:cNvSpPr/>
          <p:nvPr/>
        </p:nvSpPr>
        <p:spPr>
          <a:xfrm>
            <a:off x="465179" y="1692337"/>
            <a:ext cx="5338568" cy="337208"/>
          </a:xfrm>
          <a:prstGeom prst="rect">
            <a:avLst/>
          </a:prstGeom>
          <a:noFill/>
        </p:spPr>
        <p:txBody>
          <a:bodyPr wrap="square">
            <a:spAutoFit/>
          </a:bodyPr>
          <a:lstStyle/>
          <a:p>
            <a:pPr marL="0" lvl="1" defTabSz="471608">
              <a:lnSpc>
                <a:spcPct val="90000"/>
              </a:lnSpc>
              <a:spcBef>
                <a:spcPts val="306"/>
              </a:spcBef>
              <a:spcAft>
                <a:spcPts val="612"/>
              </a:spcAft>
              <a:buClr>
                <a:srgbClr val="EFEFEF"/>
              </a:buClr>
            </a:pPr>
            <a:endParaRPr lang="en-US" sz="1768" dirty="0">
              <a:solidFill>
                <a:srgbClr val="505050"/>
              </a:solidFill>
              <a:cs typeface="Segoe UI" pitchFamily="34" charset="0"/>
            </a:endParaRPr>
          </a:p>
        </p:txBody>
      </p:sp>
      <p:grpSp>
        <p:nvGrpSpPr>
          <p:cNvPr id="25" name="Group 24"/>
          <p:cNvGrpSpPr/>
          <p:nvPr/>
        </p:nvGrpSpPr>
        <p:grpSpPr>
          <a:xfrm>
            <a:off x="4457945" y="1341392"/>
            <a:ext cx="2701023" cy="1461170"/>
            <a:chOff x="2629767" y="2540878"/>
            <a:chExt cx="1788199" cy="984697"/>
          </a:xfrm>
          <a:solidFill>
            <a:schemeClr val="tx2"/>
          </a:solidFill>
        </p:grpSpPr>
        <p:sp>
          <p:nvSpPr>
            <p:cNvPr id="26" name="Freeform 128"/>
            <p:cNvSpPr>
              <a:spLocks noChangeAspect="1"/>
            </p:cNvSpPr>
            <p:nvPr/>
          </p:nvSpPr>
          <p:spPr bwMode="black">
            <a:xfrm>
              <a:off x="2629767" y="2540878"/>
              <a:ext cx="1788199" cy="9846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extLst/>
          </p:spPr>
          <p:txBody>
            <a:bodyPr vert="horz" wrap="square" lIns="89629" tIns="44815" rIns="89629" bIns="44815" numCol="1" anchor="b" anchorCtr="1" compatLnSpc="1">
              <a:prstTxWarp prst="textNoShape">
                <a:avLst/>
              </a:prstTxWarp>
            </a:bodyPr>
            <a:lstStyle/>
            <a:p>
              <a:pPr defTabSz="914073">
                <a:defRPr/>
              </a:pPr>
              <a:endParaRPr lang="en-US" sz="1765" kern="0" dirty="0">
                <a:solidFill>
                  <a:srgbClr val="FFFFFF"/>
                </a:solidFill>
              </a:endParaRPr>
            </a:p>
          </p:txBody>
        </p:sp>
        <p:pic>
          <p:nvPicPr>
            <p:cNvPr id="27" name="Picture 26"/>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2883209" y="3010625"/>
              <a:ext cx="1342947" cy="311374"/>
            </a:xfrm>
            <a:prstGeom prst="rect">
              <a:avLst/>
            </a:prstGeom>
            <a:grpFill/>
            <a:ln>
              <a:noFill/>
            </a:ln>
          </p:spPr>
        </p:pic>
      </p:grpSp>
      <p:sp>
        <p:nvSpPr>
          <p:cNvPr id="28" name="TextBox 27"/>
          <p:cNvSpPr txBox="1"/>
          <p:nvPr/>
        </p:nvSpPr>
        <p:spPr>
          <a:xfrm>
            <a:off x="4863876" y="5985944"/>
            <a:ext cx="1559943" cy="498599"/>
          </a:xfrm>
          <a:prstGeom prst="rect">
            <a:avLst/>
          </a:prstGeom>
          <a:noFill/>
        </p:spPr>
        <p:txBody>
          <a:bodyPr wrap="square" lIns="0" tIns="0" rIns="0" bIns="0" rtlCol="0">
            <a:spAutoFit/>
          </a:bodyPr>
          <a:lstStyle/>
          <a:p>
            <a:pPr defTabSz="932581">
              <a:lnSpc>
                <a:spcPct val="90000"/>
              </a:lnSpc>
            </a:pPr>
            <a:r>
              <a:rPr lang="en-US" sz="1200" b="1" spc="-52" dirty="0">
                <a:solidFill>
                  <a:schemeClr val="tx2"/>
                </a:solidFill>
              </a:rPr>
              <a:t>Hyper-V Failover</a:t>
            </a:r>
            <a:br>
              <a:rPr lang="en-US" sz="1200" b="1" spc="-52" dirty="0">
                <a:solidFill>
                  <a:schemeClr val="tx2"/>
                </a:solidFill>
              </a:rPr>
            </a:br>
            <a:r>
              <a:rPr lang="en-US" sz="1200" b="1" spc="-52" dirty="0">
                <a:solidFill>
                  <a:schemeClr val="tx2"/>
                </a:solidFill>
              </a:rPr>
              <a:t>Clustering for VM Resilience</a:t>
            </a:r>
            <a:endParaRPr lang="en-US" sz="1200" b="1" spc="-52" baseline="-25000" dirty="0">
              <a:solidFill>
                <a:schemeClr val="tx2"/>
              </a:solidFill>
            </a:endParaRPr>
          </a:p>
        </p:txBody>
      </p:sp>
      <p:sp>
        <p:nvSpPr>
          <p:cNvPr id="48" name="Title 1"/>
          <p:cNvSpPr txBox="1">
            <a:spLocks/>
          </p:cNvSpPr>
          <p:nvPr/>
        </p:nvSpPr>
        <p:spPr>
          <a:xfrm flipV="1">
            <a:off x="3688948" y="3876157"/>
            <a:ext cx="225370" cy="2271391"/>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16400" dirty="0">
                <a:solidFill>
                  <a:schemeClr val="accent2"/>
                </a:solidFill>
                <a:latin typeface="Segoe UI Light" panose="020B0502040204020203" pitchFamily="34" charset="0"/>
              </a:rPr>
              <a:t>}</a:t>
            </a:r>
          </a:p>
        </p:txBody>
      </p:sp>
      <p:grpSp>
        <p:nvGrpSpPr>
          <p:cNvPr id="67" name="Group 66"/>
          <p:cNvGrpSpPr/>
          <p:nvPr/>
        </p:nvGrpSpPr>
        <p:grpSpPr>
          <a:xfrm>
            <a:off x="389316" y="5408007"/>
            <a:ext cx="2112844" cy="1201916"/>
            <a:chOff x="285639" y="3758501"/>
            <a:chExt cx="1937560" cy="1102204"/>
          </a:xfrm>
        </p:grpSpPr>
        <p:grpSp>
          <p:nvGrpSpPr>
            <p:cNvPr id="60" name="Group 59"/>
            <p:cNvGrpSpPr/>
            <p:nvPr/>
          </p:nvGrpSpPr>
          <p:grpSpPr>
            <a:xfrm>
              <a:off x="1450898" y="3758501"/>
              <a:ext cx="772301" cy="722857"/>
              <a:chOff x="5637851" y="2707998"/>
              <a:chExt cx="772301" cy="722857"/>
            </a:xfrm>
          </p:grpSpPr>
          <p:sp>
            <p:nvSpPr>
              <p:cNvPr id="62" name="Freeform 5"/>
              <p:cNvSpPr>
                <a:spLocks noEditPoints="1"/>
              </p:cNvSpPr>
              <p:nvPr/>
            </p:nvSpPr>
            <p:spPr bwMode="auto">
              <a:xfrm>
                <a:off x="6032710" y="2707998"/>
                <a:ext cx="377442" cy="722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2"/>
              </a:solidFill>
              <a:ln w="12700" cap="flat" cmpd="sng">
                <a:solidFill>
                  <a:schemeClr val="tx2">
                    <a:lumMod val="20000"/>
                    <a:lumOff val="80000"/>
                  </a:schemeClr>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63" name="Can 62"/>
              <p:cNvSpPr/>
              <p:nvPr/>
            </p:nvSpPr>
            <p:spPr bwMode="auto">
              <a:xfrm>
                <a:off x="5637851" y="2961352"/>
                <a:ext cx="344149" cy="462892"/>
              </a:xfrm>
              <a:prstGeom prst="can">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5" name="TextBox 64"/>
            <p:cNvSpPr txBox="1"/>
            <p:nvPr/>
          </p:nvSpPr>
          <p:spPr>
            <a:xfrm>
              <a:off x="285639" y="4555882"/>
              <a:ext cx="1699382" cy="304823"/>
            </a:xfrm>
            <a:prstGeom prst="rect">
              <a:avLst/>
            </a:prstGeom>
            <a:noFill/>
          </p:spPr>
          <p:txBody>
            <a:bodyPr wrap="square" lIns="0" tIns="0" rIns="0" bIns="0" rtlCol="0">
              <a:spAutoFit/>
            </a:bodyPr>
            <a:lstStyle/>
            <a:p>
              <a:pPr algn="r" defTabSz="932581">
                <a:lnSpc>
                  <a:spcPct val="90000"/>
                </a:lnSpc>
              </a:pPr>
              <a:r>
                <a:rPr lang="en-US" sz="1200" b="1" spc="-52" dirty="0">
                  <a:solidFill>
                    <a:schemeClr val="tx2"/>
                  </a:solidFill>
                </a:rPr>
                <a:t>Simplified protection with Windows Server Backup</a:t>
              </a:r>
              <a:endParaRPr lang="en-US" sz="1200" b="1" spc="-52" baseline="-25000" dirty="0">
                <a:solidFill>
                  <a:schemeClr val="tx2"/>
                </a:solidFill>
              </a:endParaRPr>
            </a:p>
          </p:txBody>
        </p:sp>
      </p:grpSp>
      <p:grpSp>
        <p:nvGrpSpPr>
          <p:cNvPr id="70" name="Group 69"/>
          <p:cNvGrpSpPr/>
          <p:nvPr/>
        </p:nvGrpSpPr>
        <p:grpSpPr>
          <a:xfrm>
            <a:off x="1428985" y="1915672"/>
            <a:ext cx="2496437" cy="360978"/>
            <a:chOff x="5019307" y="4341691"/>
            <a:chExt cx="1835782" cy="265450"/>
          </a:xfrm>
        </p:grpSpPr>
        <p:sp>
          <p:nvSpPr>
            <p:cNvPr id="71" name="TextBox 70"/>
            <p:cNvSpPr txBox="1"/>
            <p:nvPr/>
          </p:nvSpPr>
          <p:spPr>
            <a:xfrm>
              <a:off x="5019307" y="4341691"/>
              <a:ext cx="1835782" cy="122216"/>
            </a:xfrm>
            <a:prstGeom prst="rect">
              <a:avLst/>
            </a:prstGeom>
            <a:noFill/>
          </p:spPr>
          <p:txBody>
            <a:bodyPr wrap="square" lIns="0" tIns="0" rIns="0" bIns="0" rtlCol="0">
              <a:spAutoFit/>
            </a:bodyPr>
            <a:lstStyle/>
            <a:p>
              <a:pPr algn="r" defTabSz="932581">
                <a:lnSpc>
                  <a:spcPct val="90000"/>
                </a:lnSpc>
              </a:pPr>
              <a:r>
                <a:rPr lang="en-US" sz="1200" b="1" spc="-52" dirty="0" smtClean="0">
                  <a:solidFill>
                    <a:schemeClr val="tx2"/>
                  </a:solidFill>
                </a:rPr>
                <a:t>Microsoft </a:t>
              </a:r>
              <a:r>
                <a:rPr lang="en-US" sz="1200" b="1" spc="-52" dirty="0">
                  <a:solidFill>
                    <a:schemeClr val="tx2"/>
                  </a:solidFill>
                </a:rPr>
                <a:t>Azure Backup</a:t>
              </a:r>
              <a:endParaRPr lang="en-US" sz="1200" b="1" spc="-52" baseline="-25000" dirty="0">
                <a:solidFill>
                  <a:schemeClr val="tx2"/>
                </a:solidFill>
              </a:endParaRPr>
            </a:p>
          </p:txBody>
        </p:sp>
        <p:sp>
          <p:nvSpPr>
            <p:cNvPr id="72" name="Oval 71"/>
            <p:cNvSpPr/>
            <p:nvPr/>
          </p:nvSpPr>
          <p:spPr bwMode="auto">
            <a:xfrm>
              <a:off x="5369242" y="4344675"/>
              <a:ext cx="262466" cy="262466"/>
            </a:xfrm>
            <a:prstGeom prst="ellipse">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1</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73" name="Freeform 207"/>
          <p:cNvSpPr>
            <a:spLocks noEditPoints="1"/>
          </p:cNvSpPr>
          <p:nvPr/>
        </p:nvSpPr>
        <p:spPr bwMode="gray">
          <a:xfrm>
            <a:off x="10346354" y="4323231"/>
            <a:ext cx="904390" cy="693683"/>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lumMod val="25000"/>
            </a:schemeClr>
          </a:solidFill>
          <a:ln>
            <a:noFill/>
          </a:ln>
          <a:extLst/>
        </p:spPr>
        <p:txBody>
          <a:bodyPr vert="horz" wrap="square" lIns="932603" tIns="0" rIns="0" bIns="214499" numCol="1" anchor="b" anchorCtr="0" compatLnSpc="1">
            <a:prstTxWarp prst="textNoShape">
              <a:avLst/>
            </a:prstTxWarp>
          </a:bodyPr>
          <a:lstStyle/>
          <a:p>
            <a:endParaRPr lang="en-US" sz="1428" dirty="0">
              <a:solidFill>
                <a:srgbClr val="EFEFEF"/>
              </a:solidFill>
            </a:endParaRPr>
          </a:p>
        </p:txBody>
      </p:sp>
      <p:sp>
        <p:nvSpPr>
          <p:cNvPr id="74" name="Bent Arrow 73"/>
          <p:cNvSpPr/>
          <p:nvPr/>
        </p:nvSpPr>
        <p:spPr bwMode="auto">
          <a:xfrm rot="546113" flipH="1">
            <a:off x="8697800" y="2249884"/>
            <a:ext cx="2542364" cy="1797931"/>
          </a:xfrm>
          <a:prstGeom prst="bentArrow">
            <a:avLst>
              <a:gd name="adj1" fmla="val 6858"/>
              <a:gd name="adj2" fmla="val 9861"/>
              <a:gd name="adj3" fmla="val 15074"/>
              <a:gd name="adj4" fmla="val 4375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Arrow 74"/>
          <p:cNvSpPr/>
          <p:nvPr/>
        </p:nvSpPr>
        <p:spPr bwMode="auto">
          <a:xfrm rot="10800000" flipH="1">
            <a:off x="8688905" y="4664404"/>
            <a:ext cx="1620513" cy="339976"/>
          </a:xfrm>
          <a:prstGeom prst="rightArrow">
            <a:avLst>
              <a:gd name="adj1" fmla="val 34785"/>
              <a:gd name="adj2" fmla="val 66015"/>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6" name="Group 75"/>
          <p:cNvGrpSpPr/>
          <p:nvPr/>
        </p:nvGrpSpPr>
        <p:grpSpPr>
          <a:xfrm>
            <a:off x="8898958" y="5075608"/>
            <a:ext cx="2580199" cy="664797"/>
            <a:chOff x="4828977" y="4382403"/>
            <a:chExt cx="1897377" cy="488866"/>
          </a:xfrm>
        </p:grpSpPr>
        <p:sp>
          <p:nvSpPr>
            <p:cNvPr id="77" name="TextBox 76"/>
            <p:cNvSpPr txBox="1"/>
            <p:nvPr/>
          </p:nvSpPr>
          <p:spPr>
            <a:xfrm>
              <a:off x="5157768" y="4382403"/>
              <a:ext cx="1568586" cy="488866"/>
            </a:xfrm>
            <a:prstGeom prst="rect">
              <a:avLst/>
            </a:prstGeom>
            <a:noFill/>
          </p:spPr>
          <p:txBody>
            <a:bodyPr wrap="square" lIns="0" tIns="0" rIns="0" bIns="0" rtlCol="0">
              <a:spAutoFit/>
            </a:bodyPr>
            <a:lstStyle/>
            <a:p>
              <a:pPr defTabSz="932581">
                <a:lnSpc>
                  <a:spcPct val="90000"/>
                </a:lnSpc>
              </a:pPr>
              <a:r>
                <a:rPr lang="en-US" sz="1200" b="1" spc="-52" dirty="0">
                  <a:solidFill>
                    <a:schemeClr val="tx2"/>
                  </a:solidFill>
                </a:rPr>
                <a:t>Orchestrated VM</a:t>
              </a:r>
              <a:br>
                <a:rPr lang="en-US" sz="1200" b="1" spc="-52" dirty="0">
                  <a:solidFill>
                    <a:schemeClr val="tx2"/>
                  </a:solidFill>
                </a:rPr>
              </a:br>
              <a:r>
                <a:rPr lang="en-US" sz="1200" b="1" spc="-52" dirty="0">
                  <a:solidFill>
                    <a:schemeClr val="tx2"/>
                  </a:solidFill>
                </a:rPr>
                <a:t>Replication &amp; Recovery</a:t>
              </a:r>
              <a:br>
                <a:rPr lang="en-US" sz="1200" b="1" spc="-52" dirty="0">
                  <a:solidFill>
                    <a:schemeClr val="tx2"/>
                  </a:solidFill>
                </a:rPr>
              </a:br>
              <a:r>
                <a:rPr lang="en-US" sz="1200" b="1" spc="-52" dirty="0">
                  <a:solidFill>
                    <a:schemeClr val="tx2"/>
                  </a:solidFill>
                </a:rPr>
                <a:t>using Azure Site Recovery</a:t>
              </a:r>
              <a:br>
                <a:rPr lang="en-US" sz="1200" b="1" spc="-52" dirty="0">
                  <a:solidFill>
                    <a:schemeClr val="tx2"/>
                  </a:solidFill>
                </a:rPr>
              </a:br>
              <a:r>
                <a:rPr lang="en-US" sz="1200" b="1" spc="-52" dirty="0">
                  <a:solidFill>
                    <a:schemeClr val="tx2"/>
                  </a:solidFill>
                </a:rPr>
                <a:t>(Including VMware &amp; Physical)</a:t>
              </a:r>
              <a:endParaRPr lang="en-US" sz="1200" b="1" spc="-52" baseline="-25000" dirty="0">
                <a:solidFill>
                  <a:schemeClr val="tx2"/>
                </a:solidFill>
              </a:endParaRPr>
            </a:p>
          </p:txBody>
        </p:sp>
        <p:sp>
          <p:nvSpPr>
            <p:cNvPr id="78" name="Oval 77"/>
            <p:cNvSpPr/>
            <p:nvPr/>
          </p:nvSpPr>
          <p:spPr bwMode="auto">
            <a:xfrm>
              <a:off x="4828977" y="4385463"/>
              <a:ext cx="262466" cy="262466"/>
            </a:xfrm>
            <a:prstGeom prst="ellipse">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4</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81" name="TextBox 80"/>
          <p:cNvSpPr txBox="1"/>
          <p:nvPr/>
        </p:nvSpPr>
        <p:spPr>
          <a:xfrm>
            <a:off x="9775916" y="1652328"/>
            <a:ext cx="2222169" cy="664796"/>
          </a:xfrm>
          <a:prstGeom prst="rect">
            <a:avLst/>
          </a:prstGeom>
          <a:noFill/>
        </p:spPr>
        <p:txBody>
          <a:bodyPr wrap="square" lIns="0" tIns="0" rIns="0" bIns="0" rtlCol="0">
            <a:spAutoFit/>
          </a:bodyPr>
          <a:lstStyle/>
          <a:p>
            <a:pPr defTabSz="932581">
              <a:lnSpc>
                <a:spcPct val="90000"/>
              </a:lnSpc>
            </a:pPr>
            <a:r>
              <a:rPr lang="en-US" sz="1200" b="1" spc="-52" dirty="0">
                <a:solidFill>
                  <a:schemeClr val="tx2"/>
                </a:solidFill>
              </a:rPr>
              <a:t>Orchestrated Hyper-V VM Replication &amp; Recovery </a:t>
            </a:r>
            <a:r>
              <a:rPr lang="en-US" sz="1200" b="1" u="sng" spc="-52" dirty="0">
                <a:solidFill>
                  <a:schemeClr val="tx2"/>
                </a:solidFill>
              </a:rPr>
              <a:t>into</a:t>
            </a:r>
            <a:r>
              <a:rPr lang="en-US" sz="1200" b="1" spc="-52" dirty="0">
                <a:solidFill>
                  <a:schemeClr val="tx2"/>
                </a:solidFill>
              </a:rPr>
              <a:t> Microsoft Azure with Azure Site Recovery</a:t>
            </a:r>
            <a:endParaRPr lang="en-US" sz="1200" b="1" spc="-52" baseline="-25000" dirty="0">
              <a:solidFill>
                <a:schemeClr val="tx2"/>
              </a:solidFill>
            </a:endParaRPr>
          </a:p>
        </p:txBody>
      </p:sp>
      <p:grpSp>
        <p:nvGrpSpPr>
          <p:cNvPr id="61" name="Group 60"/>
          <p:cNvGrpSpPr/>
          <p:nvPr/>
        </p:nvGrpSpPr>
        <p:grpSpPr>
          <a:xfrm>
            <a:off x="4142141" y="4106761"/>
            <a:ext cx="489421" cy="372944"/>
            <a:chOff x="674117" y="1766950"/>
            <a:chExt cx="479993" cy="365760"/>
          </a:xfrm>
          <a:solidFill>
            <a:srgbClr val="008272"/>
          </a:solidFill>
        </p:grpSpPr>
        <p:sp>
          <p:nvSpPr>
            <p:cNvPr id="83" name="Rounded Rectangle 82"/>
            <p:cNvSpPr/>
            <p:nvPr/>
          </p:nvSpPr>
          <p:spPr>
            <a:xfrm>
              <a:off x="674117" y="1766950"/>
              <a:ext cx="479993" cy="365760"/>
            </a:xfrm>
            <a:prstGeom prst="roundRect">
              <a:avLst>
                <a:gd name="adj" fmla="val 4266"/>
              </a:avLst>
            </a:prstGeom>
            <a:grpFill/>
            <a:ln>
              <a:solidFill>
                <a:srgbClr val="00827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84" name="Picture 8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68724" y="1799347"/>
              <a:ext cx="306285" cy="306285"/>
            </a:xfrm>
            <a:prstGeom prst="rect">
              <a:avLst/>
            </a:prstGeom>
            <a:grpFill/>
            <a:ln>
              <a:solidFill>
                <a:srgbClr val="008272"/>
              </a:solidFill>
            </a:ln>
          </p:spPr>
        </p:pic>
      </p:grpSp>
      <p:grpSp>
        <p:nvGrpSpPr>
          <p:cNvPr id="85" name="Group 84"/>
          <p:cNvGrpSpPr/>
          <p:nvPr/>
        </p:nvGrpSpPr>
        <p:grpSpPr>
          <a:xfrm>
            <a:off x="5124168" y="4106761"/>
            <a:ext cx="489421" cy="372944"/>
            <a:chOff x="674117" y="1766950"/>
            <a:chExt cx="479993" cy="365760"/>
          </a:xfrm>
          <a:solidFill>
            <a:srgbClr val="008272"/>
          </a:solidFill>
        </p:grpSpPr>
        <p:sp>
          <p:nvSpPr>
            <p:cNvPr id="86" name="Rounded Rectangle 85"/>
            <p:cNvSpPr/>
            <p:nvPr/>
          </p:nvSpPr>
          <p:spPr>
            <a:xfrm>
              <a:off x="674117" y="1766950"/>
              <a:ext cx="479993" cy="365760"/>
            </a:xfrm>
            <a:prstGeom prst="roundRect">
              <a:avLst>
                <a:gd name="adj" fmla="val 4266"/>
              </a:avLst>
            </a:prstGeom>
            <a:grpFill/>
            <a:ln>
              <a:solidFill>
                <a:srgbClr val="00827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87" name="Picture 8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68724" y="1799347"/>
              <a:ext cx="306285" cy="306285"/>
            </a:xfrm>
            <a:prstGeom prst="rect">
              <a:avLst/>
            </a:prstGeom>
            <a:grpFill/>
            <a:ln>
              <a:solidFill>
                <a:srgbClr val="008272"/>
              </a:solidFill>
            </a:ln>
          </p:spPr>
        </p:pic>
      </p:grpSp>
      <p:grpSp>
        <p:nvGrpSpPr>
          <p:cNvPr id="88" name="Group 87"/>
          <p:cNvGrpSpPr/>
          <p:nvPr/>
        </p:nvGrpSpPr>
        <p:grpSpPr>
          <a:xfrm>
            <a:off x="6093309" y="4106761"/>
            <a:ext cx="489421" cy="372944"/>
            <a:chOff x="674117" y="1766950"/>
            <a:chExt cx="479993" cy="365760"/>
          </a:xfrm>
          <a:solidFill>
            <a:srgbClr val="008272"/>
          </a:solidFill>
        </p:grpSpPr>
        <p:sp>
          <p:nvSpPr>
            <p:cNvPr id="89" name="Rounded Rectangle 88"/>
            <p:cNvSpPr/>
            <p:nvPr/>
          </p:nvSpPr>
          <p:spPr>
            <a:xfrm>
              <a:off x="674117" y="1766950"/>
              <a:ext cx="479993" cy="365760"/>
            </a:xfrm>
            <a:prstGeom prst="roundRect">
              <a:avLst>
                <a:gd name="adj" fmla="val 4266"/>
              </a:avLst>
            </a:prstGeom>
            <a:grpFill/>
            <a:ln>
              <a:solidFill>
                <a:srgbClr val="00827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317" eaLnBrk="0" fontAlgn="base" hangingPunct="0">
                <a:spcBef>
                  <a:spcPct val="0"/>
                </a:spcBef>
                <a:spcAft>
                  <a:spcPct val="0"/>
                </a:spcAft>
              </a:pPr>
              <a:endParaRPr lang="en-US" sz="1835">
                <a:solidFill>
                  <a:prstClr val="white"/>
                </a:solidFill>
              </a:endParaRPr>
            </a:p>
          </p:txBody>
        </p:sp>
        <p:pic>
          <p:nvPicPr>
            <p:cNvPr id="90" name="Picture 8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68724" y="1799347"/>
              <a:ext cx="306285" cy="306285"/>
            </a:xfrm>
            <a:prstGeom prst="rect">
              <a:avLst/>
            </a:prstGeom>
            <a:grpFill/>
            <a:ln>
              <a:solidFill>
                <a:srgbClr val="008272"/>
              </a:solidFill>
            </a:ln>
          </p:spPr>
        </p:pic>
      </p:grpSp>
      <p:grpSp>
        <p:nvGrpSpPr>
          <p:cNvPr id="110" name="Group 109"/>
          <p:cNvGrpSpPr/>
          <p:nvPr/>
        </p:nvGrpSpPr>
        <p:grpSpPr>
          <a:xfrm>
            <a:off x="5842646" y="2903881"/>
            <a:ext cx="2293133" cy="900798"/>
            <a:chOff x="3717073" y="2578959"/>
            <a:chExt cx="1686280" cy="662413"/>
          </a:xfrm>
        </p:grpSpPr>
        <p:sp>
          <p:nvSpPr>
            <p:cNvPr id="111" name="TextBox 110"/>
            <p:cNvSpPr txBox="1"/>
            <p:nvPr/>
          </p:nvSpPr>
          <p:spPr>
            <a:xfrm>
              <a:off x="3721920" y="2874722"/>
              <a:ext cx="1681433" cy="366650"/>
            </a:xfrm>
            <a:prstGeom prst="rect">
              <a:avLst/>
            </a:prstGeom>
            <a:noFill/>
          </p:spPr>
          <p:txBody>
            <a:bodyPr wrap="square" lIns="0" tIns="0" rIns="0" bIns="0" rtlCol="0">
              <a:spAutoFit/>
            </a:bodyPr>
            <a:lstStyle/>
            <a:p>
              <a:pPr defTabSz="932581">
                <a:lnSpc>
                  <a:spcPct val="90000"/>
                </a:lnSpc>
              </a:pPr>
              <a:r>
                <a:rPr lang="en-US" sz="1200" b="1" spc="-52" dirty="0" err="1" smtClean="0">
                  <a:solidFill>
                    <a:schemeClr val="tx2"/>
                  </a:solidFill>
                </a:rPr>
                <a:t>StorSimple</a:t>
              </a:r>
              <a:r>
                <a:rPr lang="en-US" sz="1200" b="1" spc="-52" dirty="0" smtClean="0">
                  <a:solidFill>
                    <a:schemeClr val="tx2"/>
                  </a:solidFill>
                </a:rPr>
                <a:t> Appliance</a:t>
              </a:r>
              <a:br>
                <a:rPr lang="en-US" sz="1200" b="1" spc="-52" dirty="0" smtClean="0">
                  <a:solidFill>
                    <a:schemeClr val="tx2"/>
                  </a:solidFill>
                </a:rPr>
              </a:br>
              <a:r>
                <a:rPr lang="en-US" sz="1200" b="1" spc="-52" dirty="0" smtClean="0">
                  <a:solidFill>
                    <a:schemeClr val="tx2"/>
                  </a:solidFill>
                </a:rPr>
                <a:t>iSCSI Disk shuffles/de-dups/encrypts stale data to Azure</a:t>
              </a:r>
              <a:endParaRPr lang="en-US" sz="1200" b="1" spc="-52" baseline="-25000" dirty="0">
                <a:solidFill>
                  <a:schemeClr val="tx2"/>
                </a:solidFill>
              </a:endParaRPr>
            </a:p>
          </p:txBody>
        </p:sp>
        <p:sp>
          <p:nvSpPr>
            <p:cNvPr id="112" name="Oval 111"/>
            <p:cNvSpPr/>
            <p:nvPr/>
          </p:nvSpPr>
          <p:spPr bwMode="auto">
            <a:xfrm>
              <a:off x="3717073" y="2578959"/>
              <a:ext cx="262466" cy="262466"/>
            </a:xfrm>
            <a:prstGeom prst="ellipse">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2</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113" name="Straight Connector 112"/>
          <p:cNvCxnSpPr>
            <a:stCxn id="83" idx="0"/>
          </p:cNvCxnSpPr>
          <p:nvPr/>
        </p:nvCxnSpPr>
        <p:spPr>
          <a:xfrm flipV="1">
            <a:off x="4386852" y="3728299"/>
            <a:ext cx="679414" cy="378462"/>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86" idx="0"/>
            <a:endCxn id="21" idx="2"/>
          </p:cNvCxnSpPr>
          <p:nvPr/>
        </p:nvCxnSpPr>
        <p:spPr>
          <a:xfrm flipH="1" flipV="1">
            <a:off x="5351879" y="3858117"/>
            <a:ext cx="17000" cy="248644"/>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flipV="1">
            <a:off x="5458800" y="3707956"/>
            <a:ext cx="860391" cy="407344"/>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6"/>
          <a:stretch>
            <a:fillRect/>
          </a:stretch>
        </p:blipFill>
        <p:spPr>
          <a:xfrm>
            <a:off x="4940411" y="3228245"/>
            <a:ext cx="822936" cy="629872"/>
          </a:xfrm>
          <a:prstGeom prst="rect">
            <a:avLst/>
          </a:prstGeom>
        </p:spPr>
      </p:pic>
      <p:cxnSp>
        <p:nvCxnSpPr>
          <p:cNvPr id="116" name="Straight Connector 115"/>
          <p:cNvCxnSpPr/>
          <p:nvPr/>
        </p:nvCxnSpPr>
        <p:spPr>
          <a:xfrm flipV="1">
            <a:off x="5390799" y="2712535"/>
            <a:ext cx="0" cy="485301"/>
          </a:xfrm>
          <a:prstGeom prst="line">
            <a:avLst/>
          </a:prstGeom>
          <a:ln w="57150">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576401" y="5024894"/>
            <a:ext cx="1508522" cy="664797"/>
          </a:xfrm>
          <a:prstGeom prst="rect">
            <a:avLst/>
          </a:prstGeom>
          <a:noFill/>
        </p:spPr>
        <p:txBody>
          <a:bodyPr wrap="square" lIns="0" tIns="0" rIns="0" bIns="0" rtlCol="0">
            <a:spAutoFit/>
          </a:bodyPr>
          <a:lstStyle/>
          <a:p>
            <a:pPr defTabSz="932581">
              <a:lnSpc>
                <a:spcPct val="90000"/>
              </a:lnSpc>
            </a:pPr>
            <a:r>
              <a:rPr lang="en-US" sz="1200" b="1" spc="-52" dirty="0">
                <a:solidFill>
                  <a:schemeClr val="tx2"/>
                </a:solidFill>
              </a:rPr>
              <a:t>Hyper-V Guest Clustering for app-</a:t>
            </a:r>
            <a:br>
              <a:rPr lang="en-US" sz="1200" b="1" spc="-52" dirty="0">
                <a:solidFill>
                  <a:schemeClr val="tx2"/>
                </a:solidFill>
              </a:rPr>
            </a:br>
            <a:r>
              <a:rPr lang="en-US" sz="1200" b="1" spc="-52" dirty="0">
                <a:solidFill>
                  <a:schemeClr val="tx2"/>
                </a:solidFill>
              </a:rPr>
              <a:t>level HA, i.e. SQL Server AlwaysOn FCI</a:t>
            </a:r>
            <a:endParaRPr lang="en-US" sz="1200" b="1" spc="-52" baseline="-25000" dirty="0">
              <a:solidFill>
                <a:schemeClr val="tx2"/>
              </a:solidFill>
            </a:endParaRPr>
          </a:p>
        </p:txBody>
      </p:sp>
      <p:pic>
        <p:nvPicPr>
          <p:cNvPr id="124" name="Picture 1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97438" y="4077522"/>
            <a:ext cx="780290" cy="780290"/>
          </a:xfrm>
          <a:prstGeom prst="rect">
            <a:avLst/>
          </a:prstGeom>
        </p:spPr>
      </p:pic>
      <p:pic>
        <p:nvPicPr>
          <p:cNvPr id="125" name="Picture 1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33742" y="4077522"/>
            <a:ext cx="780290" cy="780290"/>
          </a:xfrm>
          <a:prstGeom prst="rect">
            <a:avLst/>
          </a:prstGeom>
        </p:spPr>
      </p:pic>
      <p:cxnSp>
        <p:nvCxnSpPr>
          <p:cNvPr id="127" name="Straight Connector 126"/>
          <p:cNvCxnSpPr>
            <a:endCxn id="26" idx="8"/>
          </p:cNvCxnSpPr>
          <p:nvPr/>
        </p:nvCxnSpPr>
        <p:spPr>
          <a:xfrm rot="16200000" flipV="1">
            <a:off x="6803951" y="2575192"/>
            <a:ext cx="1857349" cy="1147314"/>
          </a:xfrm>
          <a:prstGeom prst="bentConnector2">
            <a:avLst/>
          </a:prstGeom>
          <a:ln w="57150">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30" name="Group 129"/>
          <p:cNvGrpSpPr/>
          <p:nvPr/>
        </p:nvGrpSpPr>
        <p:grpSpPr>
          <a:xfrm>
            <a:off x="8427603" y="3363398"/>
            <a:ext cx="2678666" cy="498599"/>
            <a:chOff x="4828977" y="4306044"/>
            <a:chExt cx="1969786" cy="366651"/>
          </a:xfrm>
        </p:grpSpPr>
        <p:sp>
          <p:nvSpPr>
            <p:cNvPr id="131" name="TextBox 130"/>
            <p:cNvSpPr txBox="1"/>
            <p:nvPr/>
          </p:nvSpPr>
          <p:spPr>
            <a:xfrm>
              <a:off x="5164667" y="4306044"/>
              <a:ext cx="1634096" cy="366651"/>
            </a:xfrm>
            <a:prstGeom prst="rect">
              <a:avLst/>
            </a:prstGeom>
            <a:noFill/>
          </p:spPr>
          <p:txBody>
            <a:bodyPr wrap="square" lIns="0" tIns="0" rIns="0" bIns="0" rtlCol="0">
              <a:spAutoFit/>
            </a:bodyPr>
            <a:lstStyle/>
            <a:p>
              <a:pPr defTabSz="932581">
                <a:lnSpc>
                  <a:spcPct val="90000"/>
                </a:lnSpc>
              </a:pPr>
              <a:r>
                <a:rPr lang="en-US" sz="1200" b="1" spc="-52" dirty="0" err="1" smtClean="0">
                  <a:solidFill>
                    <a:schemeClr val="tx2"/>
                  </a:solidFill>
                </a:rPr>
                <a:t>SQLServer</a:t>
              </a:r>
              <a:r>
                <a:rPr lang="en-US" sz="1200" b="1" spc="-52" dirty="0" smtClean="0">
                  <a:solidFill>
                    <a:schemeClr val="tx2"/>
                  </a:solidFill>
                </a:rPr>
                <a:t> HA/</a:t>
              </a:r>
              <a:r>
                <a:rPr lang="en-US" sz="1200" b="1" spc="-52" dirty="0" err="1" smtClean="0">
                  <a:solidFill>
                    <a:schemeClr val="tx2"/>
                  </a:solidFill>
                </a:rPr>
                <a:t>AlwaysOn</a:t>
              </a:r>
              <a:r>
                <a:rPr lang="en-US" sz="1200" b="1" spc="-52" dirty="0" smtClean="0">
                  <a:solidFill>
                    <a:schemeClr val="tx2"/>
                  </a:solidFill>
                </a:rPr>
                <a:t> Replication to Azure and Database Backup</a:t>
              </a:r>
              <a:r>
                <a:rPr lang="en-US" sz="1200" b="1" spc="-52" baseline="-25000" dirty="0" smtClean="0">
                  <a:solidFill>
                    <a:schemeClr val="tx2"/>
                  </a:solidFill>
                </a:rPr>
                <a:t> </a:t>
              </a:r>
              <a:endParaRPr lang="en-US" sz="1200" b="1" spc="-52" dirty="0" smtClean="0">
                <a:solidFill>
                  <a:schemeClr val="tx2"/>
                </a:solidFill>
              </a:endParaRPr>
            </a:p>
          </p:txBody>
        </p:sp>
        <p:sp>
          <p:nvSpPr>
            <p:cNvPr id="132" name="Oval 131"/>
            <p:cNvSpPr/>
            <p:nvPr/>
          </p:nvSpPr>
          <p:spPr bwMode="auto">
            <a:xfrm>
              <a:off x="4828977" y="4385463"/>
              <a:ext cx="262466" cy="262466"/>
            </a:xfrm>
            <a:prstGeom prst="ellipse">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3</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33" name="TextBox 132"/>
          <p:cNvSpPr txBox="1"/>
          <p:nvPr/>
        </p:nvSpPr>
        <p:spPr>
          <a:xfrm>
            <a:off x="7408801" y="4620656"/>
            <a:ext cx="431487" cy="353748"/>
          </a:xfrm>
          <a:prstGeom prst="rect">
            <a:avLst/>
          </a:prstGeom>
          <a:noFill/>
        </p:spPr>
        <p:txBody>
          <a:bodyPr wrap="none" lIns="0" tIns="0" rIns="0" bIns="0" rtlCol="0">
            <a:noAutofit/>
          </a:bodyPr>
          <a:lstStyle/>
          <a:p>
            <a:pPr>
              <a:lnSpc>
                <a:spcPct val="90000"/>
              </a:lnSpc>
              <a:spcAft>
                <a:spcPts val="600"/>
              </a:spcAft>
            </a:pPr>
            <a:r>
              <a:rPr lang="en-US" sz="1200" dirty="0" smtClean="0">
                <a:solidFill>
                  <a:schemeClr val="bg1"/>
                </a:solidFill>
                <a:latin typeface="Arial Rounded MT Bold" panose="020F0704030504030204" pitchFamily="34" charset="0"/>
              </a:rPr>
              <a:t>SQL</a:t>
            </a:r>
          </a:p>
        </p:txBody>
      </p:sp>
      <p:sp>
        <p:nvSpPr>
          <p:cNvPr id="134" name="TextBox 133"/>
          <p:cNvSpPr txBox="1"/>
          <p:nvPr/>
        </p:nvSpPr>
        <p:spPr>
          <a:xfrm>
            <a:off x="8283177" y="4620656"/>
            <a:ext cx="431487" cy="353748"/>
          </a:xfrm>
          <a:prstGeom prst="rect">
            <a:avLst/>
          </a:prstGeom>
          <a:noFill/>
        </p:spPr>
        <p:txBody>
          <a:bodyPr wrap="none" lIns="0" tIns="0" rIns="0" bIns="0" rtlCol="0">
            <a:noAutofit/>
          </a:bodyPr>
          <a:lstStyle/>
          <a:p>
            <a:pPr>
              <a:lnSpc>
                <a:spcPct val="90000"/>
              </a:lnSpc>
              <a:spcAft>
                <a:spcPts val="600"/>
              </a:spcAft>
            </a:pPr>
            <a:r>
              <a:rPr lang="en-US" sz="1200" dirty="0" smtClean="0">
                <a:solidFill>
                  <a:schemeClr val="bg1"/>
                </a:solidFill>
                <a:latin typeface="Arial Rounded MT Bold" panose="020F0704030504030204" pitchFamily="34" charset="0"/>
              </a:rPr>
              <a:t>SQL</a:t>
            </a:r>
          </a:p>
        </p:txBody>
      </p:sp>
      <p:sp>
        <p:nvSpPr>
          <p:cNvPr id="69" name="Bent Arrow 68"/>
          <p:cNvSpPr/>
          <p:nvPr/>
        </p:nvSpPr>
        <p:spPr bwMode="auto">
          <a:xfrm>
            <a:off x="2043750" y="2261700"/>
            <a:ext cx="2248578" cy="1446256"/>
          </a:xfrm>
          <a:prstGeom prst="bentArrow">
            <a:avLst>
              <a:gd name="adj1" fmla="val 8110"/>
              <a:gd name="adj2" fmla="val 11393"/>
              <a:gd name="adj3" fmla="val 19687"/>
              <a:gd name="adj4" fmla="val 360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bwMode="auto">
          <a:xfrm>
            <a:off x="2043750" y="2871787"/>
            <a:ext cx="118078" cy="2443137"/>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nvGrpSpPr>
          <p:cNvPr id="6" name="Group 5"/>
          <p:cNvGrpSpPr/>
          <p:nvPr/>
        </p:nvGrpSpPr>
        <p:grpSpPr>
          <a:xfrm>
            <a:off x="390864" y="3518230"/>
            <a:ext cx="2634842" cy="1522849"/>
            <a:chOff x="390864" y="3518230"/>
            <a:chExt cx="2634842" cy="1522849"/>
          </a:xfrm>
        </p:grpSpPr>
        <p:sp>
          <p:nvSpPr>
            <p:cNvPr id="5" name="Rectangle 4"/>
            <p:cNvSpPr/>
            <p:nvPr/>
          </p:nvSpPr>
          <p:spPr bwMode="auto">
            <a:xfrm>
              <a:off x="1600861" y="3705303"/>
              <a:ext cx="891833" cy="13357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nvGrpSpPr>
            <p:cNvPr id="68" name="Group 67"/>
            <p:cNvGrpSpPr/>
            <p:nvPr/>
          </p:nvGrpSpPr>
          <p:grpSpPr>
            <a:xfrm>
              <a:off x="390864" y="3518230"/>
              <a:ext cx="2634842" cy="1416738"/>
              <a:chOff x="286777" y="2587170"/>
              <a:chExt cx="1937560" cy="1041814"/>
            </a:xfrm>
          </p:grpSpPr>
          <p:grpSp>
            <p:nvGrpSpPr>
              <p:cNvPr id="49" name="Group 48"/>
              <p:cNvGrpSpPr/>
              <p:nvPr/>
            </p:nvGrpSpPr>
            <p:grpSpPr>
              <a:xfrm>
                <a:off x="936363" y="2587170"/>
                <a:ext cx="1287974" cy="722857"/>
                <a:chOff x="3886152" y="4140872"/>
                <a:chExt cx="1287974" cy="722857"/>
              </a:xfrm>
            </p:grpSpPr>
            <p:grpSp>
              <p:nvGrpSpPr>
                <p:cNvPr id="50" name="Group 49"/>
                <p:cNvGrpSpPr/>
                <p:nvPr/>
              </p:nvGrpSpPr>
              <p:grpSpPr>
                <a:xfrm>
                  <a:off x="4401825" y="4140872"/>
                  <a:ext cx="772301" cy="722857"/>
                  <a:chOff x="5637851" y="2707998"/>
                  <a:chExt cx="772301" cy="722857"/>
                </a:xfrm>
              </p:grpSpPr>
              <p:sp>
                <p:nvSpPr>
                  <p:cNvPr id="54" name="Freeform 5"/>
                  <p:cNvSpPr>
                    <a:spLocks noEditPoints="1"/>
                  </p:cNvSpPr>
                  <p:nvPr/>
                </p:nvSpPr>
                <p:spPr bwMode="auto">
                  <a:xfrm>
                    <a:off x="6032710" y="2707998"/>
                    <a:ext cx="377442" cy="722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2"/>
                  </a:solidFill>
                  <a:ln w="12700" cap="flat" cmpd="sng">
                    <a:solidFill>
                      <a:schemeClr val="tx2">
                        <a:lumMod val="20000"/>
                        <a:lumOff val="80000"/>
                      </a:schemeClr>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53" name="Can 52"/>
                  <p:cNvSpPr/>
                  <p:nvPr/>
                </p:nvSpPr>
                <p:spPr bwMode="auto">
                  <a:xfrm>
                    <a:off x="5637851" y="2961352"/>
                    <a:ext cx="344149" cy="462892"/>
                  </a:xfrm>
                  <a:prstGeom prst="can">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Freeform 63"/>
                <p:cNvSpPr>
                  <a:spLocks noEditPoints="1"/>
                </p:cNvSpPr>
                <p:nvPr/>
              </p:nvSpPr>
              <p:spPr bwMode="auto">
                <a:xfrm>
                  <a:off x="3886152" y="4404079"/>
                  <a:ext cx="466180" cy="448225"/>
                </a:xfrm>
                <a:custGeom>
                  <a:avLst/>
                  <a:gdLst>
                    <a:gd name="T0" fmla="*/ 90 w 308"/>
                    <a:gd name="T1" fmla="*/ 80 h 296"/>
                    <a:gd name="T2" fmla="*/ 73 w 308"/>
                    <a:gd name="T3" fmla="*/ 80 h 296"/>
                    <a:gd name="T4" fmla="*/ 115 w 308"/>
                    <a:gd name="T5" fmla="*/ 89 h 296"/>
                    <a:gd name="T6" fmla="*/ 115 w 308"/>
                    <a:gd name="T7" fmla="*/ 72 h 296"/>
                    <a:gd name="T8" fmla="*/ 115 w 308"/>
                    <a:gd name="T9" fmla="*/ 89 h 296"/>
                    <a:gd name="T10" fmla="*/ 72 w 308"/>
                    <a:gd name="T11" fmla="*/ 46 h 296"/>
                    <a:gd name="T12" fmla="*/ 57 w 308"/>
                    <a:gd name="T13" fmla="*/ 55 h 296"/>
                    <a:gd name="T14" fmla="*/ 55 w 308"/>
                    <a:gd name="T15" fmla="*/ 125 h 296"/>
                    <a:gd name="T16" fmla="*/ 73 w 308"/>
                    <a:gd name="T17" fmla="*/ 94 h 296"/>
                    <a:gd name="T18" fmla="*/ 55 w 308"/>
                    <a:gd name="T19" fmla="*/ 125 h 296"/>
                    <a:gd name="T20" fmla="*/ 21 w 308"/>
                    <a:gd name="T21" fmla="*/ 0 h 296"/>
                    <a:gd name="T22" fmla="*/ 0 w 308"/>
                    <a:gd name="T23" fmla="*/ 275 h 296"/>
                    <a:gd name="T24" fmla="*/ 287 w 308"/>
                    <a:gd name="T25" fmla="*/ 296 h 296"/>
                    <a:gd name="T26" fmla="*/ 308 w 308"/>
                    <a:gd name="T27" fmla="*/ 21 h 296"/>
                    <a:gd name="T28" fmla="*/ 20 w 308"/>
                    <a:gd name="T29" fmla="*/ 80 h 296"/>
                    <a:gd name="T30" fmla="*/ 143 w 308"/>
                    <a:gd name="T31" fmla="*/ 80 h 296"/>
                    <a:gd name="T32" fmla="*/ 20 w 308"/>
                    <a:gd name="T33" fmla="*/ 80 h 296"/>
                    <a:gd name="T34" fmla="*/ 39 w 308"/>
                    <a:gd name="T35" fmla="*/ 244 h 296"/>
                    <a:gd name="T36" fmla="*/ 76 w 308"/>
                    <a:gd name="T37" fmla="*/ 244 h 296"/>
                    <a:gd name="T38" fmla="*/ 114 w 308"/>
                    <a:gd name="T39" fmla="*/ 253 h 296"/>
                    <a:gd name="T40" fmla="*/ 114 w 308"/>
                    <a:gd name="T41" fmla="*/ 234 h 296"/>
                    <a:gd name="T42" fmla="*/ 114 w 308"/>
                    <a:gd name="T43" fmla="*/ 253 h 296"/>
                    <a:gd name="T44" fmla="*/ 142 w 308"/>
                    <a:gd name="T45" fmla="*/ 244 h 296"/>
                    <a:gd name="T46" fmla="*/ 161 w 308"/>
                    <a:gd name="T47" fmla="*/ 244 h 296"/>
                    <a:gd name="T48" fmla="*/ 188 w 308"/>
                    <a:gd name="T49" fmla="*/ 253 h 296"/>
                    <a:gd name="T50" fmla="*/ 188 w 308"/>
                    <a:gd name="T51" fmla="*/ 234 h 296"/>
                    <a:gd name="T52" fmla="*/ 188 w 308"/>
                    <a:gd name="T53" fmla="*/ 253 h 296"/>
                    <a:gd name="T54" fmla="*/ 37 w 308"/>
                    <a:gd name="T55" fmla="*/ 193 h 296"/>
                    <a:gd name="T56" fmla="*/ 37 w 308"/>
                    <a:gd name="T57" fmla="*/ 180 h 296"/>
                    <a:gd name="T58" fmla="*/ 278 w 308"/>
                    <a:gd name="T59" fmla="*/ 186 h 296"/>
                    <a:gd name="T60" fmla="*/ 242 w 308"/>
                    <a:gd name="T61" fmla="*/ 140 h 296"/>
                    <a:gd name="T62" fmla="*/ 210 w 308"/>
                    <a:gd name="T63" fmla="*/ 20 h 296"/>
                    <a:gd name="T64" fmla="*/ 242 w 308"/>
                    <a:gd name="T65" fmla="*/ 140 h 296"/>
                    <a:gd name="T66" fmla="*/ 257 w 308"/>
                    <a:gd name="T67" fmla="*/ 62 h 296"/>
                    <a:gd name="T68" fmla="*/ 245 w 308"/>
                    <a:gd name="T69" fmla="*/ 50 h 296"/>
                    <a:gd name="T70" fmla="*/ 195 w 308"/>
                    <a:gd name="T71" fmla="*/ 63 h 296"/>
                    <a:gd name="T72" fmla="*/ 191 w 308"/>
                    <a:gd name="T73" fmla="*/ 80 h 296"/>
                    <a:gd name="T74" fmla="*/ 195 w 308"/>
                    <a:gd name="T75" fmla="*/ 63 h 296"/>
                    <a:gd name="T76" fmla="*/ 227 w 308"/>
                    <a:gd name="T77" fmla="*/ 115 h 296"/>
                    <a:gd name="T78" fmla="*/ 243 w 308"/>
                    <a:gd name="T79" fmla="*/ 111 h 296"/>
                    <a:gd name="T80" fmla="*/ 235 w 308"/>
                    <a:gd name="T81" fmla="*/ 78 h 296"/>
                    <a:gd name="T82" fmla="*/ 218 w 308"/>
                    <a:gd name="T83" fmla="*/ 82 h 296"/>
                    <a:gd name="T84" fmla="*/ 235 w 308"/>
                    <a:gd name="T85" fmla="*/ 7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296">
                      <a:moveTo>
                        <a:pt x="81" y="72"/>
                      </a:moveTo>
                      <a:cubicBezTo>
                        <a:pt x="86" y="72"/>
                        <a:pt x="90" y="76"/>
                        <a:pt x="90" y="80"/>
                      </a:cubicBezTo>
                      <a:cubicBezTo>
                        <a:pt x="90" y="85"/>
                        <a:pt x="86" y="89"/>
                        <a:pt x="81" y="89"/>
                      </a:cubicBezTo>
                      <a:cubicBezTo>
                        <a:pt x="77" y="89"/>
                        <a:pt x="73" y="85"/>
                        <a:pt x="73" y="80"/>
                      </a:cubicBezTo>
                      <a:cubicBezTo>
                        <a:pt x="73" y="76"/>
                        <a:pt x="77" y="72"/>
                        <a:pt x="81" y="72"/>
                      </a:cubicBezTo>
                      <a:close/>
                      <a:moveTo>
                        <a:pt x="115" y="89"/>
                      </a:moveTo>
                      <a:cubicBezTo>
                        <a:pt x="125" y="89"/>
                        <a:pt x="133" y="85"/>
                        <a:pt x="133" y="80"/>
                      </a:cubicBezTo>
                      <a:cubicBezTo>
                        <a:pt x="133" y="76"/>
                        <a:pt x="125" y="72"/>
                        <a:pt x="115" y="72"/>
                      </a:cubicBezTo>
                      <a:cubicBezTo>
                        <a:pt x="105" y="72"/>
                        <a:pt x="97" y="76"/>
                        <a:pt x="97" y="80"/>
                      </a:cubicBezTo>
                      <a:cubicBezTo>
                        <a:pt x="97" y="85"/>
                        <a:pt x="105" y="89"/>
                        <a:pt x="115" y="89"/>
                      </a:cubicBezTo>
                      <a:close/>
                      <a:moveTo>
                        <a:pt x="73" y="66"/>
                      </a:moveTo>
                      <a:cubicBezTo>
                        <a:pt x="77" y="64"/>
                        <a:pt x="76" y="55"/>
                        <a:pt x="72" y="46"/>
                      </a:cubicBezTo>
                      <a:cubicBezTo>
                        <a:pt x="67" y="38"/>
                        <a:pt x="59" y="33"/>
                        <a:pt x="55" y="35"/>
                      </a:cubicBezTo>
                      <a:cubicBezTo>
                        <a:pt x="51" y="37"/>
                        <a:pt x="52" y="46"/>
                        <a:pt x="57" y="55"/>
                      </a:cubicBezTo>
                      <a:cubicBezTo>
                        <a:pt x="62" y="63"/>
                        <a:pt x="69" y="68"/>
                        <a:pt x="73" y="66"/>
                      </a:cubicBezTo>
                      <a:close/>
                      <a:moveTo>
                        <a:pt x="55" y="125"/>
                      </a:moveTo>
                      <a:cubicBezTo>
                        <a:pt x="59" y="128"/>
                        <a:pt x="67" y="123"/>
                        <a:pt x="72" y="114"/>
                      </a:cubicBezTo>
                      <a:cubicBezTo>
                        <a:pt x="76" y="106"/>
                        <a:pt x="77" y="97"/>
                        <a:pt x="73" y="94"/>
                      </a:cubicBezTo>
                      <a:cubicBezTo>
                        <a:pt x="69" y="92"/>
                        <a:pt x="62" y="97"/>
                        <a:pt x="57" y="106"/>
                      </a:cubicBezTo>
                      <a:cubicBezTo>
                        <a:pt x="52" y="114"/>
                        <a:pt x="51" y="123"/>
                        <a:pt x="55" y="125"/>
                      </a:cubicBezTo>
                      <a:close/>
                      <a:moveTo>
                        <a:pt x="287" y="0"/>
                      </a:moveTo>
                      <a:cubicBezTo>
                        <a:pt x="21" y="0"/>
                        <a:pt x="21" y="0"/>
                        <a:pt x="21" y="0"/>
                      </a:cubicBezTo>
                      <a:cubicBezTo>
                        <a:pt x="9" y="0"/>
                        <a:pt x="0" y="10"/>
                        <a:pt x="0" y="21"/>
                      </a:cubicBezTo>
                      <a:cubicBezTo>
                        <a:pt x="0" y="275"/>
                        <a:pt x="0" y="275"/>
                        <a:pt x="0" y="275"/>
                      </a:cubicBezTo>
                      <a:cubicBezTo>
                        <a:pt x="0" y="287"/>
                        <a:pt x="9" y="296"/>
                        <a:pt x="21" y="296"/>
                      </a:cubicBezTo>
                      <a:cubicBezTo>
                        <a:pt x="287" y="296"/>
                        <a:pt x="287" y="296"/>
                        <a:pt x="287" y="296"/>
                      </a:cubicBezTo>
                      <a:cubicBezTo>
                        <a:pt x="298" y="296"/>
                        <a:pt x="308" y="287"/>
                        <a:pt x="308" y="275"/>
                      </a:cubicBezTo>
                      <a:cubicBezTo>
                        <a:pt x="308" y="21"/>
                        <a:pt x="308" y="21"/>
                        <a:pt x="308" y="21"/>
                      </a:cubicBezTo>
                      <a:cubicBezTo>
                        <a:pt x="308" y="10"/>
                        <a:pt x="298" y="0"/>
                        <a:pt x="287" y="0"/>
                      </a:cubicBezTo>
                      <a:close/>
                      <a:moveTo>
                        <a:pt x="20" y="80"/>
                      </a:moveTo>
                      <a:cubicBezTo>
                        <a:pt x="20" y="46"/>
                        <a:pt x="47" y="18"/>
                        <a:pt x="81" y="18"/>
                      </a:cubicBezTo>
                      <a:cubicBezTo>
                        <a:pt x="115" y="18"/>
                        <a:pt x="143" y="46"/>
                        <a:pt x="143" y="80"/>
                      </a:cubicBezTo>
                      <a:cubicBezTo>
                        <a:pt x="143" y="114"/>
                        <a:pt x="115" y="142"/>
                        <a:pt x="81" y="142"/>
                      </a:cubicBezTo>
                      <a:cubicBezTo>
                        <a:pt x="47" y="142"/>
                        <a:pt x="20" y="114"/>
                        <a:pt x="20" y="80"/>
                      </a:cubicBezTo>
                      <a:close/>
                      <a:moveTo>
                        <a:pt x="58" y="263"/>
                      </a:moveTo>
                      <a:cubicBezTo>
                        <a:pt x="47" y="263"/>
                        <a:pt x="39" y="254"/>
                        <a:pt x="39" y="244"/>
                      </a:cubicBezTo>
                      <a:cubicBezTo>
                        <a:pt x="39" y="234"/>
                        <a:pt x="47" y="225"/>
                        <a:pt x="58" y="225"/>
                      </a:cubicBezTo>
                      <a:cubicBezTo>
                        <a:pt x="68" y="225"/>
                        <a:pt x="76" y="234"/>
                        <a:pt x="76" y="244"/>
                      </a:cubicBezTo>
                      <a:cubicBezTo>
                        <a:pt x="76" y="254"/>
                        <a:pt x="68" y="263"/>
                        <a:pt x="58" y="263"/>
                      </a:cubicBezTo>
                      <a:close/>
                      <a:moveTo>
                        <a:pt x="114" y="253"/>
                      </a:moveTo>
                      <a:cubicBezTo>
                        <a:pt x="109" y="253"/>
                        <a:pt x="105" y="249"/>
                        <a:pt x="105" y="244"/>
                      </a:cubicBezTo>
                      <a:cubicBezTo>
                        <a:pt x="105" y="239"/>
                        <a:pt x="109" y="234"/>
                        <a:pt x="114" y="234"/>
                      </a:cubicBezTo>
                      <a:cubicBezTo>
                        <a:pt x="119" y="234"/>
                        <a:pt x="124" y="239"/>
                        <a:pt x="124" y="244"/>
                      </a:cubicBezTo>
                      <a:cubicBezTo>
                        <a:pt x="124" y="249"/>
                        <a:pt x="119" y="253"/>
                        <a:pt x="114" y="253"/>
                      </a:cubicBezTo>
                      <a:close/>
                      <a:moveTo>
                        <a:pt x="151" y="253"/>
                      </a:moveTo>
                      <a:cubicBezTo>
                        <a:pt x="146" y="253"/>
                        <a:pt x="142" y="249"/>
                        <a:pt x="142" y="244"/>
                      </a:cubicBezTo>
                      <a:cubicBezTo>
                        <a:pt x="142" y="239"/>
                        <a:pt x="146" y="234"/>
                        <a:pt x="151" y="234"/>
                      </a:cubicBezTo>
                      <a:cubicBezTo>
                        <a:pt x="157" y="234"/>
                        <a:pt x="161" y="239"/>
                        <a:pt x="161" y="244"/>
                      </a:cubicBezTo>
                      <a:cubicBezTo>
                        <a:pt x="161" y="249"/>
                        <a:pt x="157" y="253"/>
                        <a:pt x="151" y="253"/>
                      </a:cubicBezTo>
                      <a:close/>
                      <a:moveTo>
                        <a:pt x="188" y="253"/>
                      </a:moveTo>
                      <a:cubicBezTo>
                        <a:pt x="183" y="253"/>
                        <a:pt x="179" y="249"/>
                        <a:pt x="179" y="244"/>
                      </a:cubicBezTo>
                      <a:cubicBezTo>
                        <a:pt x="179" y="239"/>
                        <a:pt x="183" y="234"/>
                        <a:pt x="188" y="234"/>
                      </a:cubicBezTo>
                      <a:cubicBezTo>
                        <a:pt x="194" y="234"/>
                        <a:pt x="198" y="239"/>
                        <a:pt x="198" y="244"/>
                      </a:cubicBezTo>
                      <a:cubicBezTo>
                        <a:pt x="198" y="249"/>
                        <a:pt x="194" y="253"/>
                        <a:pt x="188" y="253"/>
                      </a:cubicBezTo>
                      <a:close/>
                      <a:moveTo>
                        <a:pt x="271" y="193"/>
                      </a:moveTo>
                      <a:cubicBezTo>
                        <a:pt x="37" y="193"/>
                        <a:pt x="37" y="193"/>
                        <a:pt x="37" y="193"/>
                      </a:cubicBezTo>
                      <a:cubicBezTo>
                        <a:pt x="33" y="193"/>
                        <a:pt x="30" y="190"/>
                        <a:pt x="30" y="186"/>
                      </a:cubicBezTo>
                      <a:cubicBezTo>
                        <a:pt x="30" y="183"/>
                        <a:pt x="33" y="180"/>
                        <a:pt x="37" y="180"/>
                      </a:cubicBezTo>
                      <a:cubicBezTo>
                        <a:pt x="271" y="180"/>
                        <a:pt x="271" y="180"/>
                        <a:pt x="271" y="180"/>
                      </a:cubicBezTo>
                      <a:cubicBezTo>
                        <a:pt x="275" y="180"/>
                        <a:pt x="278" y="183"/>
                        <a:pt x="278" y="186"/>
                      </a:cubicBezTo>
                      <a:cubicBezTo>
                        <a:pt x="278" y="190"/>
                        <a:pt x="275" y="193"/>
                        <a:pt x="271" y="193"/>
                      </a:cubicBezTo>
                      <a:close/>
                      <a:moveTo>
                        <a:pt x="242" y="140"/>
                      </a:moveTo>
                      <a:cubicBezTo>
                        <a:pt x="209" y="149"/>
                        <a:pt x="176" y="129"/>
                        <a:pt x="167" y="96"/>
                      </a:cubicBezTo>
                      <a:cubicBezTo>
                        <a:pt x="158" y="63"/>
                        <a:pt x="177" y="29"/>
                        <a:pt x="210" y="20"/>
                      </a:cubicBezTo>
                      <a:cubicBezTo>
                        <a:pt x="243" y="12"/>
                        <a:pt x="277" y="31"/>
                        <a:pt x="286" y="64"/>
                      </a:cubicBezTo>
                      <a:cubicBezTo>
                        <a:pt x="295" y="97"/>
                        <a:pt x="275" y="131"/>
                        <a:pt x="242" y="140"/>
                      </a:cubicBezTo>
                      <a:close/>
                      <a:moveTo>
                        <a:pt x="263" y="43"/>
                      </a:moveTo>
                      <a:cubicBezTo>
                        <a:pt x="267" y="47"/>
                        <a:pt x="264" y="55"/>
                        <a:pt x="257" y="62"/>
                      </a:cubicBezTo>
                      <a:cubicBezTo>
                        <a:pt x="250" y="69"/>
                        <a:pt x="241" y="72"/>
                        <a:pt x="238" y="69"/>
                      </a:cubicBezTo>
                      <a:cubicBezTo>
                        <a:pt x="235" y="65"/>
                        <a:pt x="238" y="57"/>
                        <a:pt x="245" y="50"/>
                      </a:cubicBezTo>
                      <a:cubicBezTo>
                        <a:pt x="252" y="43"/>
                        <a:pt x="260" y="40"/>
                        <a:pt x="263" y="43"/>
                      </a:cubicBezTo>
                      <a:close/>
                      <a:moveTo>
                        <a:pt x="195" y="63"/>
                      </a:moveTo>
                      <a:cubicBezTo>
                        <a:pt x="186" y="61"/>
                        <a:pt x="177" y="62"/>
                        <a:pt x="176" y="67"/>
                      </a:cubicBezTo>
                      <a:cubicBezTo>
                        <a:pt x="175" y="71"/>
                        <a:pt x="181" y="77"/>
                        <a:pt x="191" y="80"/>
                      </a:cubicBezTo>
                      <a:cubicBezTo>
                        <a:pt x="201" y="82"/>
                        <a:pt x="209" y="80"/>
                        <a:pt x="210" y="76"/>
                      </a:cubicBezTo>
                      <a:cubicBezTo>
                        <a:pt x="212" y="71"/>
                        <a:pt x="205" y="66"/>
                        <a:pt x="195" y="63"/>
                      </a:cubicBezTo>
                      <a:close/>
                      <a:moveTo>
                        <a:pt x="230" y="96"/>
                      </a:moveTo>
                      <a:cubicBezTo>
                        <a:pt x="226" y="97"/>
                        <a:pt x="224" y="106"/>
                        <a:pt x="227" y="115"/>
                      </a:cubicBezTo>
                      <a:cubicBezTo>
                        <a:pt x="230" y="125"/>
                        <a:pt x="235" y="131"/>
                        <a:pt x="240" y="130"/>
                      </a:cubicBezTo>
                      <a:cubicBezTo>
                        <a:pt x="244" y="129"/>
                        <a:pt x="246" y="120"/>
                        <a:pt x="243" y="111"/>
                      </a:cubicBezTo>
                      <a:cubicBezTo>
                        <a:pt x="241" y="101"/>
                        <a:pt x="235" y="94"/>
                        <a:pt x="230" y="96"/>
                      </a:cubicBezTo>
                      <a:close/>
                      <a:moveTo>
                        <a:pt x="235" y="78"/>
                      </a:moveTo>
                      <a:cubicBezTo>
                        <a:pt x="233" y="74"/>
                        <a:pt x="229" y="71"/>
                        <a:pt x="224" y="72"/>
                      </a:cubicBezTo>
                      <a:cubicBezTo>
                        <a:pt x="220" y="73"/>
                        <a:pt x="217" y="78"/>
                        <a:pt x="218" y="82"/>
                      </a:cubicBezTo>
                      <a:cubicBezTo>
                        <a:pt x="219" y="87"/>
                        <a:pt x="224" y="90"/>
                        <a:pt x="229" y="88"/>
                      </a:cubicBezTo>
                      <a:cubicBezTo>
                        <a:pt x="233" y="87"/>
                        <a:pt x="236" y="83"/>
                        <a:pt x="235" y="78"/>
                      </a:cubicBezTo>
                      <a:close/>
                    </a:path>
                  </a:pathLst>
                </a:custGeom>
                <a:solidFill>
                  <a:schemeClr val="accent2"/>
                </a:solidFill>
                <a:ln>
                  <a:noFill/>
                </a:ln>
              </p:spPr>
              <p:txBody>
                <a:bodyPr vert="horz" wrap="square" lIns="124297" tIns="62148" rIns="124297" bIns="62148" numCol="1" anchor="t" anchorCtr="0" compatLnSpc="1">
                  <a:prstTxWarp prst="textNoShape">
                    <a:avLst/>
                  </a:prstTxWarp>
                </a:bodyPr>
                <a:lstStyle/>
                <a:p>
                  <a:pPr defTabSz="1242980" fontAlgn="base">
                    <a:spcBef>
                      <a:spcPct val="0"/>
                    </a:spcBef>
                    <a:spcAft>
                      <a:spcPct val="0"/>
                    </a:spcAft>
                  </a:pPr>
                  <a:endParaRPr lang="en-US" sz="2174" spc="-41" dirty="0">
                    <a:solidFill>
                      <a:srgbClr val="505050"/>
                    </a:solidFill>
                    <a:latin typeface="Segoe UI" panose="020B0502040204020203" pitchFamily="34" charset="0"/>
                    <a:cs typeface="Segoe UI" panose="020B0502040204020203" pitchFamily="34" charset="0"/>
                  </a:endParaRPr>
                </a:p>
              </p:txBody>
            </p:sp>
          </p:grpSp>
          <p:sp>
            <p:nvSpPr>
              <p:cNvPr id="57" name="TextBox 56"/>
              <p:cNvSpPr txBox="1"/>
              <p:nvPr/>
            </p:nvSpPr>
            <p:spPr>
              <a:xfrm>
                <a:off x="286777" y="3384551"/>
                <a:ext cx="1699382" cy="244433"/>
              </a:xfrm>
              <a:prstGeom prst="rect">
                <a:avLst/>
              </a:prstGeom>
              <a:noFill/>
            </p:spPr>
            <p:txBody>
              <a:bodyPr wrap="square" lIns="0" tIns="0" rIns="0" bIns="0" rtlCol="0">
                <a:spAutoFit/>
              </a:bodyPr>
              <a:lstStyle/>
              <a:p>
                <a:pPr algn="r" defTabSz="932581">
                  <a:lnSpc>
                    <a:spcPct val="90000"/>
                  </a:lnSpc>
                </a:pPr>
                <a:r>
                  <a:rPr lang="en-US" sz="1200" b="1" spc="-52" dirty="0">
                    <a:solidFill>
                      <a:schemeClr val="tx2"/>
                    </a:solidFill>
                  </a:rPr>
                  <a:t>Centralized backup with Data Protection Manager</a:t>
                </a:r>
                <a:endParaRPr lang="en-US" sz="1200" b="1" spc="-52" baseline="-25000" dirty="0">
                  <a:solidFill>
                    <a:schemeClr val="tx2"/>
                  </a:solidFill>
                </a:endParaRPr>
              </a:p>
            </p:txBody>
          </p:sp>
        </p:grpSp>
      </p:grpSp>
    </p:spTree>
    <p:extLst>
      <p:ext uri="{BB962C8B-B14F-4D97-AF65-F5344CB8AC3E}">
        <p14:creationId xmlns:p14="http://schemas.microsoft.com/office/powerpoint/2010/main" val="2631364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500"/>
                                        <p:tgtEl>
                                          <p:spTgt spid="61"/>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18"/>
                                        </p:tgtEl>
                                        <p:attrNameLst>
                                          <p:attrName>style.visibility</p:attrName>
                                        </p:attrNameLst>
                                      </p:cBhvr>
                                      <p:to>
                                        <p:strVal val="visible"/>
                                      </p:to>
                                    </p:set>
                                    <p:animEffect transition="in" filter="fade">
                                      <p:cBhvr>
                                        <p:cTn id="38" dur="500"/>
                                        <p:tgtEl>
                                          <p:spTgt spid="118"/>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fade">
                                      <p:cBhvr>
                                        <p:cTn id="42" dur="500"/>
                                        <p:tgtEl>
                                          <p:spTgt spid="85"/>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120"/>
                                        </p:tgtEl>
                                        <p:attrNameLst>
                                          <p:attrName>style.visibility</p:attrName>
                                        </p:attrNameLst>
                                      </p:cBhvr>
                                      <p:to>
                                        <p:strVal val="visible"/>
                                      </p:to>
                                    </p:set>
                                    <p:animEffect transition="in" filter="fade">
                                      <p:cBhvr>
                                        <p:cTn id="46" dur="500"/>
                                        <p:tgtEl>
                                          <p:spTgt spid="120"/>
                                        </p:tgtEl>
                                      </p:cBhvr>
                                    </p:animEffect>
                                  </p:childTnLst>
                                </p:cTn>
                              </p:par>
                            </p:childTnLst>
                          </p:cTn>
                        </p:par>
                        <p:par>
                          <p:cTn id="47" fill="hold">
                            <p:stCondLst>
                              <p:cond delay="2000"/>
                            </p:stCondLst>
                            <p:childTnLst>
                              <p:par>
                                <p:cTn id="48" presetID="10" presetClass="entr" presetSubtype="0" fill="hold" nodeType="after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fade">
                                      <p:cBhvr>
                                        <p:cTn id="50" dur="500"/>
                                        <p:tgtEl>
                                          <p:spTgt spid="88"/>
                                        </p:tgtEl>
                                      </p:cBhvr>
                                    </p:animEffect>
                                  </p:childTnLst>
                                </p:cTn>
                              </p:par>
                            </p:childTnLst>
                          </p:cTn>
                        </p:par>
                        <p:par>
                          <p:cTn id="51" fill="hold">
                            <p:stCondLst>
                              <p:cond delay="2500"/>
                            </p:stCondLst>
                            <p:childTnLst>
                              <p:par>
                                <p:cTn id="52" presetID="10" presetClass="entr" presetSubtype="0" fill="hold" nodeType="afterEffect">
                                  <p:stCondLst>
                                    <p:cond delay="0"/>
                                  </p:stCondLst>
                                  <p:childTnLst>
                                    <p:set>
                                      <p:cBhvr>
                                        <p:cTn id="53" dur="1" fill="hold">
                                          <p:stCondLst>
                                            <p:cond delay="0"/>
                                          </p:stCondLst>
                                        </p:cTn>
                                        <p:tgtEl>
                                          <p:spTgt spid="125"/>
                                        </p:tgtEl>
                                        <p:attrNameLst>
                                          <p:attrName>style.visibility</p:attrName>
                                        </p:attrNameLst>
                                      </p:cBhvr>
                                      <p:to>
                                        <p:strVal val="visible"/>
                                      </p:to>
                                    </p:set>
                                    <p:animEffect transition="in" filter="fade">
                                      <p:cBhvr>
                                        <p:cTn id="54" dur="500"/>
                                        <p:tgtEl>
                                          <p:spTgt spid="125"/>
                                        </p:tgtEl>
                                      </p:cBhvr>
                                    </p:animEffect>
                                  </p:childTnLst>
                                </p:cTn>
                              </p:par>
                            </p:childTnLst>
                          </p:cTn>
                        </p:par>
                        <p:par>
                          <p:cTn id="55" fill="hold">
                            <p:stCondLst>
                              <p:cond delay="3000"/>
                            </p:stCondLst>
                            <p:childTnLst>
                              <p:par>
                                <p:cTn id="56" presetID="10" presetClass="entr" presetSubtype="0" fill="hold" nodeType="afterEffect">
                                  <p:stCondLst>
                                    <p:cond delay="0"/>
                                  </p:stCondLst>
                                  <p:childTnLst>
                                    <p:set>
                                      <p:cBhvr>
                                        <p:cTn id="57" dur="1" fill="hold">
                                          <p:stCondLst>
                                            <p:cond delay="0"/>
                                          </p:stCondLst>
                                        </p:cTn>
                                        <p:tgtEl>
                                          <p:spTgt spid="124"/>
                                        </p:tgtEl>
                                        <p:attrNameLst>
                                          <p:attrName>style.visibility</p:attrName>
                                        </p:attrNameLst>
                                      </p:cBhvr>
                                      <p:to>
                                        <p:strVal val="visible"/>
                                      </p:to>
                                    </p:set>
                                    <p:animEffect transition="in" filter="fade">
                                      <p:cBhvr>
                                        <p:cTn id="58" dur="500"/>
                                        <p:tgtEl>
                                          <p:spTgt spid="124"/>
                                        </p:tgtEl>
                                      </p:cBhvr>
                                    </p:animEffect>
                                  </p:childTnLst>
                                </p:cTn>
                              </p:par>
                            </p:childTnLst>
                          </p:cTn>
                        </p:par>
                        <p:par>
                          <p:cTn id="59" fill="hold">
                            <p:stCondLst>
                              <p:cond delay="3500"/>
                            </p:stCondLst>
                            <p:childTnLst>
                              <p:par>
                                <p:cTn id="60" presetID="10" presetClass="entr" presetSubtype="0" fill="hold" nodeType="afterEffect">
                                  <p:stCondLst>
                                    <p:cond delay="0"/>
                                  </p:stCondLst>
                                  <p:childTnLst>
                                    <p:set>
                                      <p:cBhvr>
                                        <p:cTn id="61" dur="1" fill="hold">
                                          <p:stCondLst>
                                            <p:cond delay="0"/>
                                          </p:stCondLst>
                                        </p:cTn>
                                        <p:tgtEl>
                                          <p:spTgt spid="126"/>
                                        </p:tgtEl>
                                        <p:attrNameLst>
                                          <p:attrName>style.visibility</p:attrName>
                                        </p:attrNameLst>
                                      </p:cBhvr>
                                      <p:to>
                                        <p:strVal val="visible"/>
                                      </p:to>
                                    </p:set>
                                    <p:animEffect transition="in" filter="fade">
                                      <p:cBhvr>
                                        <p:cTn id="62" dur="500"/>
                                        <p:tgtEl>
                                          <p:spTgt spid="126"/>
                                        </p:tgtEl>
                                      </p:cBhvr>
                                    </p:animEffect>
                                  </p:childTnLst>
                                </p:cTn>
                              </p:par>
                            </p:childTnLst>
                          </p:cTn>
                        </p:par>
                        <p:par>
                          <p:cTn id="63" fill="hold">
                            <p:stCondLst>
                              <p:cond delay="4000"/>
                            </p:stCondLst>
                            <p:childTnLst>
                              <p:par>
                                <p:cTn id="64" presetID="10" presetClass="entr" presetSubtype="0" fill="hold" grpId="0" nodeType="after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500"/>
                                        <p:tgtEl>
                                          <p:spTgt spid="3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fade">
                                      <p:cBhvr>
                                        <p:cTn id="71" dur="500"/>
                                        <p:tgtEl>
                                          <p:spTgt spid="48"/>
                                        </p:tgtEl>
                                      </p:cBhvr>
                                    </p:animEffect>
                                  </p:childTnLst>
                                </p:cTn>
                              </p:par>
                            </p:childTnLst>
                          </p:cTn>
                        </p:par>
                        <p:par>
                          <p:cTn id="72" fill="hold">
                            <p:stCondLst>
                              <p:cond delay="500"/>
                            </p:stCondLst>
                            <p:childTnLst>
                              <p:par>
                                <p:cTn id="73" presetID="10" presetClass="entr" presetSubtype="0" fill="hold" nodeType="afterEffect">
                                  <p:stCondLst>
                                    <p:cond delay="0"/>
                                  </p:stCondLst>
                                  <p:childTnLst>
                                    <p:set>
                                      <p:cBhvr>
                                        <p:cTn id="74" dur="1" fill="hold">
                                          <p:stCondLst>
                                            <p:cond delay="0"/>
                                          </p:stCondLst>
                                        </p:cTn>
                                        <p:tgtEl>
                                          <p:spTgt spid="67"/>
                                        </p:tgtEl>
                                        <p:attrNameLst>
                                          <p:attrName>style.visibility</p:attrName>
                                        </p:attrNameLst>
                                      </p:cBhvr>
                                      <p:to>
                                        <p:strVal val="visible"/>
                                      </p:to>
                                    </p:set>
                                    <p:animEffect transition="in" filter="fade">
                                      <p:cBhvr>
                                        <p:cTn id="75" dur="500"/>
                                        <p:tgtEl>
                                          <p:spTgt spid="67"/>
                                        </p:tgtEl>
                                      </p:cBhvr>
                                    </p:animEffect>
                                  </p:childTnLst>
                                </p:cTn>
                              </p:par>
                            </p:childTnLst>
                          </p:cTn>
                        </p:par>
                        <p:par>
                          <p:cTn id="76" fill="hold">
                            <p:stCondLst>
                              <p:cond delay="1000"/>
                            </p:stCondLst>
                            <p:childTnLst>
                              <p:par>
                                <p:cTn id="77" presetID="22" presetClass="entr" presetSubtype="4" fill="hold" grpId="0" nodeType="afterEffect">
                                  <p:stCondLst>
                                    <p:cond delay="0"/>
                                  </p:stCondLst>
                                  <p:childTnLst>
                                    <p:set>
                                      <p:cBhvr>
                                        <p:cTn id="78" dur="1" fill="hold">
                                          <p:stCondLst>
                                            <p:cond delay="0"/>
                                          </p:stCondLst>
                                        </p:cTn>
                                        <p:tgtEl>
                                          <p:spTgt spid="3"/>
                                        </p:tgtEl>
                                        <p:attrNameLst>
                                          <p:attrName>style.visibility</p:attrName>
                                        </p:attrNameLst>
                                      </p:cBhvr>
                                      <p:to>
                                        <p:strVal val="visible"/>
                                      </p:to>
                                    </p:set>
                                    <p:animEffect transition="in" filter="wipe(down)">
                                      <p:cBhvr>
                                        <p:cTn id="79" dur="500"/>
                                        <p:tgtEl>
                                          <p:spTgt spid="3"/>
                                        </p:tgtEl>
                                      </p:cBhvr>
                                    </p:animEffect>
                                  </p:childTnLst>
                                </p:cTn>
                              </p:par>
                            </p:childTnLst>
                          </p:cTn>
                        </p:par>
                        <p:par>
                          <p:cTn id="80" fill="hold">
                            <p:stCondLst>
                              <p:cond delay="1500"/>
                            </p:stCondLst>
                            <p:childTnLst>
                              <p:par>
                                <p:cTn id="81" presetID="22" presetClass="entr" presetSubtype="8" fill="hold" grpId="0" nodeType="afterEffect">
                                  <p:stCondLst>
                                    <p:cond delay="0"/>
                                  </p:stCondLst>
                                  <p:childTnLst>
                                    <p:set>
                                      <p:cBhvr>
                                        <p:cTn id="82" dur="1" fill="hold">
                                          <p:stCondLst>
                                            <p:cond delay="0"/>
                                          </p:stCondLst>
                                        </p:cTn>
                                        <p:tgtEl>
                                          <p:spTgt spid="69"/>
                                        </p:tgtEl>
                                        <p:attrNameLst>
                                          <p:attrName>style.visibility</p:attrName>
                                        </p:attrNameLst>
                                      </p:cBhvr>
                                      <p:to>
                                        <p:strVal val="visible"/>
                                      </p:to>
                                    </p:set>
                                    <p:animEffect transition="in" filter="wipe(left)">
                                      <p:cBhvr>
                                        <p:cTn id="83" dur="500"/>
                                        <p:tgtEl>
                                          <p:spTgt spid="69"/>
                                        </p:tgtEl>
                                      </p:cBhvr>
                                    </p:animEffect>
                                  </p:childTnLst>
                                </p:cTn>
                              </p:par>
                            </p:childTnLst>
                          </p:cTn>
                        </p:par>
                        <p:par>
                          <p:cTn id="84" fill="hold">
                            <p:stCondLst>
                              <p:cond delay="2000"/>
                            </p:stCondLst>
                            <p:childTnLst>
                              <p:par>
                                <p:cTn id="85" presetID="10" presetClass="entr" presetSubtype="0" fill="hold" nodeType="afterEffect">
                                  <p:stCondLst>
                                    <p:cond delay="0"/>
                                  </p:stCondLst>
                                  <p:childTnLst>
                                    <p:set>
                                      <p:cBhvr>
                                        <p:cTn id="86" dur="1" fill="hold">
                                          <p:stCondLst>
                                            <p:cond delay="0"/>
                                          </p:stCondLst>
                                        </p:cTn>
                                        <p:tgtEl>
                                          <p:spTgt spid="70"/>
                                        </p:tgtEl>
                                        <p:attrNameLst>
                                          <p:attrName>style.visibility</p:attrName>
                                        </p:attrNameLst>
                                      </p:cBhvr>
                                      <p:to>
                                        <p:strVal val="visible"/>
                                      </p:to>
                                    </p:set>
                                    <p:animEffect transition="in" filter="fade">
                                      <p:cBhvr>
                                        <p:cTn id="87" dur="500"/>
                                        <p:tgtEl>
                                          <p:spTgt spid="7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6"/>
                                        </p:tgtEl>
                                        <p:attrNameLst>
                                          <p:attrName>style.visibility</p:attrName>
                                        </p:attrNameLst>
                                      </p:cBhvr>
                                      <p:to>
                                        <p:strVal val="visible"/>
                                      </p:to>
                                    </p:set>
                                    <p:animEffect transition="in" filter="fade">
                                      <p:cBhvr>
                                        <p:cTn id="92" dur="500"/>
                                        <p:tgtEl>
                                          <p:spTgt spid="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13"/>
                                        </p:tgtEl>
                                        <p:attrNameLst>
                                          <p:attrName>style.visibility</p:attrName>
                                        </p:attrNameLst>
                                      </p:cBhvr>
                                      <p:to>
                                        <p:strVal val="visible"/>
                                      </p:to>
                                    </p:set>
                                    <p:animEffect transition="in" filter="fade">
                                      <p:cBhvr>
                                        <p:cTn id="97" dur="500"/>
                                        <p:tgtEl>
                                          <p:spTgt spid="113"/>
                                        </p:tgtEl>
                                      </p:cBhvr>
                                    </p:animEffect>
                                  </p:childTnLst>
                                </p:cTn>
                              </p:par>
                            </p:childTnLst>
                          </p:cTn>
                        </p:par>
                        <p:par>
                          <p:cTn id="98" fill="hold">
                            <p:stCondLst>
                              <p:cond delay="500"/>
                            </p:stCondLst>
                            <p:childTnLst>
                              <p:par>
                                <p:cTn id="99" presetID="10" presetClass="entr" presetSubtype="0" fill="hold" nodeType="afterEffect">
                                  <p:stCondLst>
                                    <p:cond delay="0"/>
                                  </p:stCondLst>
                                  <p:childTnLst>
                                    <p:set>
                                      <p:cBhvr>
                                        <p:cTn id="100" dur="1" fill="hold">
                                          <p:stCondLst>
                                            <p:cond delay="0"/>
                                          </p:stCondLst>
                                        </p:cTn>
                                        <p:tgtEl>
                                          <p:spTgt spid="114"/>
                                        </p:tgtEl>
                                        <p:attrNameLst>
                                          <p:attrName>style.visibility</p:attrName>
                                        </p:attrNameLst>
                                      </p:cBhvr>
                                      <p:to>
                                        <p:strVal val="visible"/>
                                      </p:to>
                                    </p:set>
                                    <p:animEffect transition="in" filter="fade">
                                      <p:cBhvr>
                                        <p:cTn id="101" dur="500"/>
                                        <p:tgtEl>
                                          <p:spTgt spid="114"/>
                                        </p:tgtEl>
                                      </p:cBhvr>
                                    </p:animEffect>
                                  </p:childTnLst>
                                </p:cTn>
                              </p:par>
                            </p:childTnLst>
                          </p:cTn>
                        </p:par>
                        <p:par>
                          <p:cTn id="102" fill="hold">
                            <p:stCondLst>
                              <p:cond delay="1000"/>
                            </p:stCondLst>
                            <p:childTnLst>
                              <p:par>
                                <p:cTn id="103" presetID="10" presetClass="entr" presetSubtype="0" fill="hold" nodeType="afterEffect">
                                  <p:stCondLst>
                                    <p:cond delay="0"/>
                                  </p:stCondLst>
                                  <p:childTnLst>
                                    <p:set>
                                      <p:cBhvr>
                                        <p:cTn id="104" dur="1" fill="hold">
                                          <p:stCondLst>
                                            <p:cond delay="0"/>
                                          </p:stCondLst>
                                        </p:cTn>
                                        <p:tgtEl>
                                          <p:spTgt spid="115"/>
                                        </p:tgtEl>
                                        <p:attrNameLst>
                                          <p:attrName>style.visibility</p:attrName>
                                        </p:attrNameLst>
                                      </p:cBhvr>
                                      <p:to>
                                        <p:strVal val="visible"/>
                                      </p:to>
                                    </p:set>
                                    <p:animEffect transition="in" filter="fade">
                                      <p:cBhvr>
                                        <p:cTn id="105" dur="500"/>
                                        <p:tgtEl>
                                          <p:spTgt spid="115"/>
                                        </p:tgtEl>
                                      </p:cBhvr>
                                    </p:animEffect>
                                  </p:childTnLst>
                                </p:cTn>
                              </p:par>
                            </p:childTnLst>
                          </p:cTn>
                        </p:par>
                        <p:par>
                          <p:cTn id="106" fill="hold">
                            <p:stCondLst>
                              <p:cond delay="1500"/>
                            </p:stCondLst>
                            <p:childTnLst>
                              <p:par>
                                <p:cTn id="107" presetID="10" presetClass="entr" presetSubtype="0" fill="hold" nodeType="afterEffect">
                                  <p:stCondLst>
                                    <p:cond delay="0"/>
                                  </p:stCondLst>
                                  <p:childTnLst>
                                    <p:set>
                                      <p:cBhvr>
                                        <p:cTn id="108" dur="1" fill="hold">
                                          <p:stCondLst>
                                            <p:cond delay="0"/>
                                          </p:stCondLst>
                                        </p:cTn>
                                        <p:tgtEl>
                                          <p:spTgt spid="21"/>
                                        </p:tgtEl>
                                        <p:attrNameLst>
                                          <p:attrName>style.visibility</p:attrName>
                                        </p:attrNameLst>
                                      </p:cBhvr>
                                      <p:to>
                                        <p:strVal val="visible"/>
                                      </p:to>
                                    </p:set>
                                    <p:animEffect transition="in" filter="fade">
                                      <p:cBhvr>
                                        <p:cTn id="109" dur="500"/>
                                        <p:tgtEl>
                                          <p:spTgt spid="21"/>
                                        </p:tgtEl>
                                      </p:cBhvr>
                                    </p:animEffect>
                                  </p:childTnLst>
                                </p:cTn>
                              </p:par>
                            </p:childTnLst>
                          </p:cTn>
                        </p:par>
                        <p:par>
                          <p:cTn id="110" fill="hold">
                            <p:stCondLst>
                              <p:cond delay="2000"/>
                            </p:stCondLst>
                            <p:childTnLst>
                              <p:par>
                                <p:cTn id="111" presetID="10" presetClass="entr" presetSubtype="0" fill="hold" nodeType="afterEffect">
                                  <p:stCondLst>
                                    <p:cond delay="0"/>
                                  </p:stCondLst>
                                  <p:childTnLst>
                                    <p:set>
                                      <p:cBhvr>
                                        <p:cTn id="112" dur="1" fill="hold">
                                          <p:stCondLst>
                                            <p:cond delay="0"/>
                                          </p:stCondLst>
                                        </p:cTn>
                                        <p:tgtEl>
                                          <p:spTgt spid="116"/>
                                        </p:tgtEl>
                                        <p:attrNameLst>
                                          <p:attrName>style.visibility</p:attrName>
                                        </p:attrNameLst>
                                      </p:cBhvr>
                                      <p:to>
                                        <p:strVal val="visible"/>
                                      </p:to>
                                    </p:set>
                                    <p:animEffect transition="in" filter="fade">
                                      <p:cBhvr>
                                        <p:cTn id="113" dur="500"/>
                                        <p:tgtEl>
                                          <p:spTgt spid="116"/>
                                        </p:tgtEl>
                                      </p:cBhvr>
                                    </p:animEffect>
                                  </p:childTnLst>
                                </p:cTn>
                              </p:par>
                            </p:childTnLst>
                          </p:cTn>
                        </p:par>
                        <p:par>
                          <p:cTn id="114" fill="hold">
                            <p:stCondLst>
                              <p:cond delay="2500"/>
                            </p:stCondLst>
                            <p:childTnLst>
                              <p:par>
                                <p:cTn id="115" presetID="10" presetClass="entr" presetSubtype="0" fill="hold" nodeType="afterEffect">
                                  <p:stCondLst>
                                    <p:cond delay="0"/>
                                  </p:stCondLst>
                                  <p:childTnLst>
                                    <p:set>
                                      <p:cBhvr>
                                        <p:cTn id="116" dur="1" fill="hold">
                                          <p:stCondLst>
                                            <p:cond delay="0"/>
                                          </p:stCondLst>
                                        </p:cTn>
                                        <p:tgtEl>
                                          <p:spTgt spid="110"/>
                                        </p:tgtEl>
                                        <p:attrNameLst>
                                          <p:attrName>style.visibility</p:attrName>
                                        </p:attrNameLst>
                                      </p:cBhvr>
                                      <p:to>
                                        <p:strVal val="visible"/>
                                      </p:to>
                                    </p:set>
                                    <p:animEffect transition="in" filter="fade">
                                      <p:cBhvr>
                                        <p:cTn id="117" dur="500"/>
                                        <p:tgtEl>
                                          <p:spTgt spid="110"/>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127"/>
                                        </p:tgtEl>
                                        <p:attrNameLst>
                                          <p:attrName>style.visibility</p:attrName>
                                        </p:attrNameLst>
                                      </p:cBhvr>
                                      <p:to>
                                        <p:strVal val="visible"/>
                                      </p:to>
                                    </p:set>
                                    <p:animEffect transition="in" filter="fade">
                                      <p:cBhvr>
                                        <p:cTn id="122" dur="500"/>
                                        <p:tgtEl>
                                          <p:spTgt spid="127"/>
                                        </p:tgtEl>
                                      </p:cBhvr>
                                    </p:animEffect>
                                  </p:childTnLst>
                                </p:cTn>
                              </p:par>
                              <p:par>
                                <p:cTn id="123" presetID="10" presetClass="entr" presetSubtype="0" fill="hold" nodeType="withEffect">
                                  <p:stCondLst>
                                    <p:cond delay="0"/>
                                  </p:stCondLst>
                                  <p:childTnLst>
                                    <p:set>
                                      <p:cBhvr>
                                        <p:cTn id="124" dur="1" fill="hold">
                                          <p:stCondLst>
                                            <p:cond delay="0"/>
                                          </p:stCondLst>
                                        </p:cTn>
                                        <p:tgtEl>
                                          <p:spTgt spid="130"/>
                                        </p:tgtEl>
                                        <p:attrNameLst>
                                          <p:attrName>style.visibility</p:attrName>
                                        </p:attrNameLst>
                                      </p:cBhvr>
                                      <p:to>
                                        <p:strVal val="visible"/>
                                      </p:to>
                                    </p:set>
                                    <p:animEffect transition="in" filter="fade">
                                      <p:cBhvr>
                                        <p:cTn id="125" dur="500"/>
                                        <p:tgtEl>
                                          <p:spTgt spid="130"/>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75"/>
                                        </p:tgtEl>
                                        <p:attrNameLst>
                                          <p:attrName>style.visibility</p:attrName>
                                        </p:attrNameLst>
                                      </p:cBhvr>
                                      <p:to>
                                        <p:strVal val="visible"/>
                                      </p:to>
                                    </p:set>
                                    <p:animEffect transition="in" filter="wipe(left)">
                                      <p:cBhvr>
                                        <p:cTn id="130" dur="500"/>
                                        <p:tgtEl>
                                          <p:spTgt spid="75"/>
                                        </p:tgtEl>
                                      </p:cBhvr>
                                    </p:animEffect>
                                  </p:childTnLst>
                                </p:cTn>
                              </p:par>
                            </p:childTnLst>
                          </p:cTn>
                        </p:par>
                        <p:par>
                          <p:cTn id="131" fill="hold">
                            <p:stCondLst>
                              <p:cond delay="500"/>
                            </p:stCondLst>
                            <p:childTnLst>
                              <p:par>
                                <p:cTn id="132" presetID="10" presetClass="entr" presetSubtype="0" fill="hold" grpId="0" nodeType="afterEffect">
                                  <p:stCondLst>
                                    <p:cond delay="0"/>
                                  </p:stCondLst>
                                  <p:childTnLst>
                                    <p:set>
                                      <p:cBhvr>
                                        <p:cTn id="133" dur="1" fill="hold">
                                          <p:stCondLst>
                                            <p:cond delay="0"/>
                                          </p:stCondLst>
                                        </p:cTn>
                                        <p:tgtEl>
                                          <p:spTgt spid="73"/>
                                        </p:tgtEl>
                                        <p:attrNameLst>
                                          <p:attrName>style.visibility</p:attrName>
                                        </p:attrNameLst>
                                      </p:cBhvr>
                                      <p:to>
                                        <p:strVal val="visible"/>
                                      </p:to>
                                    </p:set>
                                    <p:animEffect transition="in" filter="fade">
                                      <p:cBhvr>
                                        <p:cTn id="134" dur="500"/>
                                        <p:tgtEl>
                                          <p:spTgt spid="73"/>
                                        </p:tgtEl>
                                      </p:cBhvr>
                                    </p:animEffect>
                                  </p:childTnLst>
                                </p:cTn>
                              </p:par>
                            </p:childTnLst>
                          </p:cTn>
                        </p:par>
                        <p:par>
                          <p:cTn id="135" fill="hold">
                            <p:stCondLst>
                              <p:cond delay="1000"/>
                            </p:stCondLst>
                            <p:childTnLst>
                              <p:par>
                                <p:cTn id="136" presetID="10" presetClass="entr" presetSubtype="0" fill="hold" nodeType="afterEffect">
                                  <p:stCondLst>
                                    <p:cond delay="0"/>
                                  </p:stCondLst>
                                  <p:childTnLst>
                                    <p:set>
                                      <p:cBhvr>
                                        <p:cTn id="137" dur="1" fill="hold">
                                          <p:stCondLst>
                                            <p:cond delay="0"/>
                                          </p:stCondLst>
                                        </p:cTn>
                                        <p:tgtEl>
                                          <p:spTgt spid="76"/>
                                        </p:tgtEl>
                                        <p:attrNameLst>
                                          <p:attrName>style.visibility</p:attrName>
                                        </p:attrNameLst>
                                      </p:cBhvr>
                                      <p:to>
                                        <p:strVal val="visible"/>
                                      </p:to>
                                    </p:set>
                                    <p:animEffect transition="in" filter="fade">
                                      <p:cBhvr>
                                        <p:cTn id="138" dur="500"/>
                                        <p:tgtEl>
                                          <p:spTgt spid="76"/>
                                        </p:tgtEl>
                                      </p:cBhvr>
                                    </p:animEffect>
                                  </p:childTnLst>
                                </p:cTn>
                              </p:par>
                            </p:childTnLst>
                          </p:cTn>
                        </p:par>
                        <p:par>
                          <p:cTn id="139" fill="hold">
                            <p:stCondLst>
                              <p:cond delay="1500"/>
                            </p:stCondLst>
                            <p:childTnLst>
                              <p:par>
                                <p:cTn id="140" presetID="22" presetClass="entr" presetSubtype="4" fill="hold" grpId="0" nodeType="afterEffect">
                                  <p:stCondLst>
                                    <p:cond delay="0"/>
                                  </p:stCondLst>
                                  <p:childTnLst>
                                    <p:set>
                                      <p:cBhvr>
                                        <p:cTn id="141" dur="1" fill="hold">
                                          <p:stCondLst>
                                            <p:cond delay="0"/>
                                          </p:stCondLst>
                                        </p:cTn>
                                        <p:tgtEl>
                                          <p:spTgt spid="74"/>
                                        </p:tgtEl>
                                        <p:attrNameLst>
                                          <p:attrName>style.visibility</p:attrName>
                                        </p:attrNameLst>
                                      </p:cBhvr>
                                      <p:to>
                                        <p:strVal val="visible"/>
                                      </p:to>
                                    </p:set>
                                    <p:animEffect transition="in" filter="wipe(down)">
                                      <p:cBhvr>
                                        <p:cTn id="142" dur="1000"/>
                                        <p:tgtEl>
                                          <p:spTgt spid="74"/>
                                        </p:tgtEl>
                                      </p:cBhvr>
                                    </p:animEffect>
                                  </p:childTnLst>
                                </p:cTn>
                              </p:par>
                            </p:childTnLst>
                          </p:cTn>
                        </p:par>
                        <p:par>
                          <p:cTn id="143" fill="hold">
                            <p:stCondLst>
                              <p:cond delay="2500"/>
                            </p:stCondLst>
                            <p:childTnLst>
                              <p:par>
                                <p:cTn id="144" presetID="10" presetClass="entr" presetSubtype="0" fill="hold" grpId="0" nodeType="afterEffect">
                                  <p:stCondLst>
                                    <p:cond delay="0"/>
                                  </p:stCondLst>
                                  <p:childTnLst>
                                    <p:set>
                                      <p:cBhvr>
                                        <p:cTn id="145" dur="1" fill="hold">
                                          <p:stCondLst>
                                            <p:cond delay="0"/>
                                          </p:stCondLst>
                                        </p:cTn>
                                        <p:tgtEl>
                                          <p:spTgt spid="81"/>
                                        </p:tgtEl>
                                        <p:attrNameLst>
                                          <p:attrName>style.visibility</p:attrName>
                                        </p:attrNameLst>
                                      </p:cBhvr>
                                      <p:to>
                                        <p:strVal val="visible"/>
                                      </p:to>
                                    </p:set>
                                    <p:animEffect transition="in" filter="fade">
                                      <p:cBhvr>
                                        <p:cTn id="146"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9" grpId="0" animBg="1"/>
      <p:bldP spid="28" grpId="0"/>
      <p:bldP spid="48" grpId="0"/>
      <p:bldP spid="73" grpId="0" animBg="1"/>
      <p:bldP spid="74" grpId="0" animBg="1"/>
      <p:bldP spid="75" grpId="0" animBg="1"/>
      <p:bldP spid="81" grpId="0"/>
      <p:bldP spid="30" grpId="0"/>
      <p:bldP spid="69" grpId="0"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flipH="1">
            <a:off x="4498519" y="0"/>
            <a:ext cx="7937956" cy="699452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10" name="Title 9"/>
          <p:cNvSpPr>
            <a:spLocks noGrp="1"/>
          </p:cNvSpPr>
          <p:nvPr>
            <p:ph type="title"/>
          </p:nvPr>
        </p:nvSpPr>
        <p:spPr>
          <a:xfrm>
            <a:off x="274320" y="292082"/>
            <a:ext cx="5656580" cy="946413"/>
          </a:xfrm>
        </p:spPr>
        <p:txBody>
          <a:bodyPr/>
          <a:lstStyle/>
          <a:p>
            <a:r>
              <a:rPr lang="en-US" dirty="0" smtClean="0">
                <a:solidFill>
                  <a:schemeClr val="accent1">
                    <a:lumMod val="75000"/>
                  </a:schemeClr>
                </a:solidFill>
              </a:rPr>
              <a:t>Packaged</a:t>
            </a:r>
            <a:br>
              <a:rPr lang="en-US" dirty="0" smtClean="0">
                <a:solidFill>
                  <a:schemeClr val="accent1">
                    <a:lumMod val="75000"/>
                  </a:schemeClr>
                </a:solidFill>
              </a:rPr>
            </a:br>
            <a:r>
              <a:rPr lang="en-US" dirty="0" smtClean="0">
                <a:solidFill>
                  <a:schemeClr val="accent1">
                    <a:lumMod val="75000"/>
                  </a:schemeClr>
                </a:solidFill>
              </a:rPr>
              <a:t>Apps</a:t>
            </a:r>
            <a:endParaRPr lang="en-US" dirty="0">
              <a:solidFill>
                <a:schemeClr val="accent1">
                  <a:lumMod val="75000"/>
                </a:schemeClr>
              </a:solidFill>
            </a:endParaRPr>
          </a:p>
        </p:txBody>
      </p:sp>
      <p:sp>
        <p:nvSpPr>
          <p:cNvPr id="20" name="Freeform 14"/>
          <p:cNvSpPr>
            <a:spLocks/>
          </p:cNvSpPr>
          <p:nvPr/>
        </p:nvSpPr>
        <p:spPr bwMode="auto">
          <a:xfrm>
            <a:off x="2241427" y="3767805"/>
            <a:ext cx="1274184" cy="1523480"/>
          </a:xfrm>
          <a:custGeom>
            <a:avLst/>
            <a:gdLst>
              <a:gd name="T0" fmla="*/ 0 w 445"/>
              <a:gd name="T1" fmla="*/ 0 h 533"/>
              <a:gd name="T2" fmla="*/ 0 w 445"/>
              <a:gd name="T3" fmla="*/ 533 h 533"/>
              <a:gd name="T4" fmla="*/ 377 w 445"/>
              <a:gd name="T5" fmla="*/ 377 h 533"/>
              <a:gd name="T6" fmla="*/ 445 w 445"/>
              <a:gd name="T7" fmla="*/ 293 h 533"/>
              <a:gd name="T8" fmla="*/ 0 w 445"/>
              <a:gd name="T9" fmla="*/ 0 h 533"/>
            </a:gdLst>
            <a:ahLst/>
            <a:cxnLst>
              <a:cxn ang="0">
                <a:pos x="T0" y="T1"/>
              </a:cxn>
              <a:cxn ang="0">
                <a:pos x="T2" y="T3"/>
              </a:cxn>
              <a:cxn ang="0">
                <a:pos x="T4" y="T5"/>
              </a:cxn>
              <a:cxn ang="0">
                <a:pos x="T6" y="T7"/>
              </a:cxn>
              <a:cxn ang="0">
                <a:pos x="T8" y="T9"/>
              </a:cxn>
            </a:cxnLst>
            <a:rect l="0" t="0" r="r" b="b"/>
            <a:pathLst>
              <a:path w="445" h="533">
                <a:moveTo>
                  <a:pt x="0" y="0"/>
                </a:moveTo>
                <a:cubicBezTo>
                  <a:pt x="0" y="533"/>
                  <a:pt x="0" y="533"/>
                  <a:pt x="0" y="533"/>
                </a:cubicBezTo>
                <a:cubicBezTo>
                  <a:pt x="147" y="533"/>
                  <a:pt x="280" y="473"/>
                  <a:pt x="377" y="377"/>
                </a:cubicBezTo>
                <a:cubicBezTo>
                  <a:pt x="402" y="351"/>
                  <a:pt x="425" y="323"/>
                  <a:pt x="445" y="293"/>
                </a:cubicBezTo>
                <a:lnTo>
                  <a:pt x="0" y="0"/>
                </a:lnTo>
                <a:close/>
              </a:path>
            </a:pathLst>
          </a:custGeom>
          <a:solidFill>
            <a:srgbClr val="0072C6"/>
          </a:solidFill>
          <a:ln>
            <a:noFill/>
          </a:ln>
          <a:effectLst>
            <a:outerShdw blurRad="88900" dist="127000" dir="3600000" algn="ctr" rotWithShape="0">
              <a:srgbClr val="000000">
                <a:alpha val="52000"/>
              </a:srgbClr>
            </a:outerShdw>
          </a:effectLst>
        </p:spPr>
        <p:txBody>
          <a:bodyPr vert="horz" wrap="square" lIns="91440" tIns="45720" rIns="91440" bIns="45720" numCol="1" anchor="t" anchorCtr="0" compatLnSpc="1">
            <a:prstTxWarp prst="textNoShape">
              <a:avLst/>
            </a:prstTxWarp>
          </a:bodyPr>
          <a:lstStyle/>
          <a:p>
            <a:endParaRPr lang="en-US" sz="2400">
              <a:latin typeface="+mj-lt"/>
            </a:endParaRPr>
          </a:p>
        </p:txBody>
      </p:sp>
      <p:sp>
        <p:nvSpPr>
          <p:cNvPr id="21" name="Freeform 6"/>
          <p:cNvSpPr>
            <a:spLocks/>
          </p:cNvSpPr>
          <p:nvPr/>
        </p:nvSpPr>
        <p:spPr bwMode="auto">
          <a:xfrm>
            <a:off x="2126932" y="2070299"/>
            <a:ext cx="1539219" cy="1494373"/>
          </a:xfrm>
          <a:custGeom>
            <a:avLst/>
            <a:gdLst>
              <a:gd name="T0" fmla="*/ 533 w 533"/>
              <a:gd name="T1" fmla="*/ 533 h 533"/>
              <a:gd name="T2" fmla="*/ 0 w 533"/>
              <a:gd name="T3" fmla="*/ 0 h 533"/>
              <a:gd name="T4" fmla="*/ 0 w 533"/>
              <a:gd name="T5" fmla="*/ 533 h 533"/>
              <a:gd name="T6" fmla="*/ 533 w 533"/>
              <a:gd name="T7" fmla="*/ 533 h 533"/>
            </a:gdLst>
            <a:ahLst/>
            <a:cxnLst>
              <a:cxn ang="0">
                <a:pos x="T0" y="T1"/>
              </a:cxn>
              <a:cxn ang="0">
                <a:pos x="T2" y="T3"/>
              </a:cxn>
              <a:cxn ang="0">
                <a:pos x="T4" y="T5"/>
              </a:cxn>
              <a:cxn ang="0">
                <a:pos x="T6" y="T7"/>
              </a:cxn>
            </a:cxnLst>
            <a:rect l="0" t="0" r="r" b="b"/>
            <a:pathLst>
              <a:path w="533" h="533">
                <a:moveTo>
                  <a:pt x="533" y="533"/>
                </a:moveTo>
                <a:cubicBezTo>
                  <a:pt x="533" y="239"/>
                  <a:pt x="294" y="0"/>
                  <a:pt x="0" y="0"/>
                </a:cubicBezTo>
                <a:cubicBezTo>
                  <a:pt x="0" y="533"/>
                  <a:pt x="0" y="533"/>
                  <a:pt x="0" y="533"/>
                </a:cubicBezTo>
                <a:lnTo>
                  <a:pt x="533" y="533"/>
                </a:lnTo>
                <a:close/>
              </a:path>
            </a:pathLst>
          </a:custGeom>
          <a:solidFill>
            <a:schemeClr val="tx2">
              <a:lumMod val="60000"/>
              <a:lumOff val="40000"/>
            </a:schemeClr>
          </a:solidFill>
          <a:ln>
            <a:solidFill>
              <a:schemeClr val="bg1"/>
            </a:solidFill>
          </a:ln>
        </p:spPr>
        <p:txBody>
          <a:bodyPr vert="horz" wrap="square" lIns="91440" tIns="45720" rIns="91440" bIns="45720" numCol="1" anchor="t" anchorCtr="0" compatLnSpc="1">
            <a:prstTxWarp prst="textNoShape">
              <a:avLst/>
            </a:prstTxWarp>
          </a:bodyPr>
          <a:lstStyle/>
          <a:p>
            <a:endParaRPr lang="en-US" sz="2400">
              <a:latin typeface="+mj-lt"/>
            </a:endParaRPr>
          </a:p>
        </p:txBody>
      </p:sp>
      <p:grpSp>
        <p:nvGrpSpPr>
          <p:cNvPr id="22" name="Group 21"/>
          <p:cNvGrpSpPr/>
          <p:nvPr/>
        </p:nvGrpSpPr>
        <p:grpSpPr>
          <a:xfrm>
            <a:off x="606941" y="2080653"/>
            <a:ext cx="1519206" cy="3048707"/>
            <a:chOff x="4214813" y="1756683"/>
            <a:chExt cx="2003425" cy="4006850"/>
          </a:xfrm>
          <a:solidFill>
            <a:srgbClr val="B9B9B9"/>
          </a:solidFill>
          <a:effectLst/>
        </p:grpSpPr>
        <p:sp>
          <p:nvSpPr>
            <p:cNvPr id="27" name="Freeform 5"/>
            <p:cNvSpPr>
              <a:spLocks/>
            </p:cNvSpPr>
            <p:nvPr/>
          </p:nvSpPr>
          <p:spPr bwMode="auto">
            <a:xfrm>
              <a:off x="4214813" y="1756683"/>
              <a:ext cx="2003425" cy="2003425"/>
            </a:xfrm>
            <a:custGeom>
              <a:avLst/>
              <a:gdLst>
                <a:gd name="T0" fmla="*/ 533 w 533"/>
                <a:gd name="T1" fmla="*/ 0 h 533"/>
                <a:gd name="T2" fmla="*/ 0 w 533"/>
                <a:gd name="T3" fmla="*/ 533 h 533"/>
                <a:gd name="T4" fmla="*/ 533 w 533"/>
                <a:gd name="T5" fmla="*/ 533 h 533"/>
                <a:gd name="T6" fmla="*/ 533 w 533"/>
                <a:gd name="T7" fmla="*/ 0 h 533"/>
              </a:gdLst>
              <a:ahLst/>
              <a:cxnLst>
                <a:cxn ang="0">
                  <a:pos x="T0" y="T1"/>
                </a:cxn>
                <a:cxn ang="0">
                  <a:pos x="T2" y="T3"/>
                </a:cxn>
                <a:cxn ang="0">
                  <a:pos x="T4" y="T5"/>
                </a:cxn>
                <a:cxn ang="0">
                  <a:pos x="T6" y="T7"/>
                </a:cxn>
              </a:cxnLst>
              <a:rect l="0" t="0" r="r" b="b"/>
              <a:pathLst>
                <a:path w="533" h="533">
                  <a:moveTo>
                    <a:pt x="533" y="0"/>
                  </a:moveTo>
                  <a:cubicBezTo>
                    <a:pt x="239" y="0"/>
                    <a:pt x="0" y="239"/>
                    <a:pt x="0" y="533"/>
                  </a:cubicBezTo>
                  <a:cubicBezTo>
                    <a:pt x="533" y="533"/>
                    <a:pt x="533" y="533"/>
                    <a:pt x="533" y="533"/>
                  </a:cubicBezTo>
                  <a:lnTo>
                    <a:pt x="533"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latin typeface="+mj-lt"/>
              </a:endParaRPr>
            </a:p>
          </p:txBody>
        </p:sp>
        <p:sp>
          <p:nvSpPr>
            <p:cNvPr id="28" name="Freeform 7"/>
            <p:cNvSpPr>
              <a:spLocks/>
            </p:cNvSpPr>
            <p:nvPr/>
          </p:nvSpPr>
          <p:spPr bwMode="auto">
            <a:xfrm>
              <a:off x="4214813" y="3760108"/>
              <a:ext cx="2003425" cy="2003425"/>
            </a:xfrm>
            <a:custGeom>
              <a:avLst/>
              <a:gdLst>
                <a:gd name="T0" fmla="*/ 0 w 533"/>
                <a:gd name="T1" fmla="*/ 0 h 533"/>
                <a:gd name="T2" fmla="*/ 533 w 533"/>
                <a:gd name="T3" fmla="*/ 533 h 533"/>
                <a:gd name="T4" fmla="*/ 533 w 533"/>
                <a:gd name="T5" fmla="*/ 0 h 533"/>
                <a:gd name="T6" fmla="*/ 0 w 533"/>
                <a:gd name="T7" fmla="*/ 0 h 533"/>
              </a:gdLst>
              <a:ahLst/>
              <a:cxnLst>
                <a:cxn ang="0">
                  <a:pos x="T0" y="T1"/>
                </a:cxn>
                <a:cxn ang="0">
                  <a:pos x="T2" y="T3"/>
                </a:cxn>
                <a:cxn ang="0">
                  <a:pos x="T4" y="T5"/>
                </a:cxn>
                <a:cxn ang="0">
                  <a:pos x="T6" y="T7"/>
                </a:cxn>
              </a:cxnLst>
              <a:rect l="0" t="0" r="r" b="b"/>
              <a:pathLst>
                <a:path w="533" h="533">
                  <a:moveTo>
                    <a:pt x="0" y="0"/>
                  </a:moveTo>
                  <a:cubicBezTo>
                    <a:pt x="0" y="294"/>
                    <a:pt x="239" y="533"/>
                    <a:pt x="533" y="533"/>
                  </a:cubicBezTo>
                  <a:cubicBezTo>
                    <a:pt x="533" y="0"/>
                    <a:pt x="533" y="0"/>
                    <a:pt x="533"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latin typeface="+mj-lt"/>
              </a:endParaRPr>
            </a:p>
          </p:txBody>
        </p:sp>
      </p:grpSp>
      <p:sp>
        <p:nvSpPr>
          <p:cNvPr id="23" name="TextBox 22"/>
          <p:cNvSpPr txBox="1"/>
          <p:nvPr/>
        </p:nvSpPr>
        <p:spPr>
          <a:xfrm>
            <a:off x="430241" y="2797453"/>
            <a:ext cx="1790350" cy="1558058"/>
          </a:xfrm>
          <a:prstGeom prst="rect">
            <a:avLst/>
          </a:prstGeom>
          <a:noFill/>
        </p:spPr>
        <p:txBody>
          <a:bodyPr wrap="square" lIns="182880" tIns="146304" rIns="182880" bIns="146304" rtlCol="0" anchor="ctr">
            <a:noAutofit/>
          </a:bodyPr>
          <a:lstStyle/>
          <a:p>
            <a:pPr algn="ctr">
              <a:lnSpc>
                <a:spcPct val="90000"/>
              </a:lnSpc>
              <a:spcAft>
                <a:spcPts val="600"/>
              </a:spcAft>
            </a:pPr>
            <a:endParaRPr lang="en-US" sz="1600" dirty="0" smtClean="0">
              <a:solidFill>
                <a:srgbClr val="005695"/>
              </a:solidFill>
              <a:latin typeface="+mj-lt"/>
              <a:cs typeface="Segoe UI Semilight" panose="020B0402040204020203" pitchFamily="34" charset="0"/>
            </a:endParaRPr>
          </a:p>
          <a:p>
            <a:pPr algn="ctr">
              <a:lnSpc>
                <a:spcPct val="90000"/>
              </a:lnSpc>
              <a:spcAft>
                <a:spcPts val="600"/>
              </a:spcAft>
            </a:pPr>
            <a:r>
              <a:rPr lang="en-US" sz="2800" dirty="0" smtClean="0">
                <a:solidFill>
                  <a:srgbClr val="005695"/>
                </a:solidFill>
                <a:latin typeface="+mj-lt"/>
                <a:cs typeface="Segoe UI Semilight" panose="020B0402040204020203" pitchFamily="34" charset="0"/>
              </a:rPr>
              <a:t>50%</a:t>
            </a:r>
            <a:r>
              <a:rPr lang="en-US" sz="1600" dirty="0" smtClean="0">
                <a:solidFill>
                  <a:srgbClr val="005695"/>
                </a:solidFill>
                <a:latin typeface="+mj-lt"/>
                <a:cs typeface="Segoe UI Semilight" panose="020B0402040204020203" pitchFamily="34" charset="0"/>
              </a:rPr>
              <a:t/>
            </a:r>
            <a:br>
              <a:rPr lang="en-US" sz="1600" dirty="0" smtClean="0">
                <a:solidFill>
                  <a:srgbClr val="005695"/>
                </a:solidFill>
                <a:latin typeface="+mj-lt"/>
                <a:cs typeface="Segoe UI Semilight" panose="020B0402040204020203" pitchFamily="34" charset="0"/>
              </a:rPr>
            </a:br>
            <a:r>
              <a:rPr lang="en-US" sz="1400" dirty="0" smtClean="0">
                <a:solidFill>
                  <a:srgbClr val="005695"/>
                </a:solidFill>
                <a:latin typeface="+mj-lt"/>
                <a:cs typeface="Segoe UI Semilight" panose="020B0402040204020203" pitchFamily="34" charset="0"/>
              </a:rPr>
              <a:t>App operations</a:t>
            </a:r>
            <a:endParaRPr lang="en-US" sz="1050" dirty="0">
              <a:solidFill>
                <a:srgbClr val="005695"/>
              </a:solidFill>
              <a:latin typeface="+mj-lt"/>
            </a:endParaRPr>
          </a:p>
          <a:p>
            <a:pPr algn="ctr">
              <a:lnSpc>
                <a:spcPct val="90000"/>
              </a:lnSpc>
              <a:spcAft>
                <a:spcPts val="600"/>
              </a:spcAft>
            </a:pPr>
            <a:endParaRPr lang="en-US" sz="1100" dirty="0" smtClean="0">
              <a:solidFill>
                <a:srgbClr val="005695"/>
              </a:solidFill>
              <a:latin typeface="+mj-lt"/>
            </a:endParaRPr>
          </a:p>
        </p:txBody>
      </p:sp>
      <p:sp>
        <p:nvSpPr>
          <p:cNvPr id="24" name="TextBox 23"/>
          <p:cNvSpPr txBox="1"/>
          <p:nvPr/>
        </p:nvSpPr>
        <p:spPr>
          <a:xfrm>
            <a:off x="2137366" y="2124045"/>
            <a:ext cx="1412517" cy="1558058"/>
          </a:xfrm>
          <a:prstGeom prst="rect">
            <a:avLst/>
          </a:prstGeom>
          <a:noFill/>
        </p:spPr>
        <p:txBody>
          <a:bodyPr wrap="square" lIns="182880" tIns="146304" rIns="182880" bIns="146304" rtlCol="0" anchor="ctr">
            <a:noAutofit/>
          </a:bodyPr>
          <a:lstStyle/>
          <a:p>
            <a:pPr algn="ctr">
              <a:lnSpc>
                <a:spcPct val="90000"/>
              </a:lnSpc>
              <a:spcAft>
                <a:spcPts val="600"/>
              </a:spcAft>
            </a:pPr>
            <a:endParaRPr lang="en-US" sz="1200" dirty="0" smtClean="0">
              <a:solidFill>
                <a:srgbClr val="FFFFFF"/>
              </a:solidFill>
              <a:latin typeface="+mj-lt"/>
              <a:cs typeface="Segoe UI Semilight" panose="020B0402040204020203" pitchFamily="34" charset="0"/>
            </a:endParaRPr>
          </a:p>
          <a:p>
            <a:pPr algn="ctr">
              <a:lnSpc>
                <a:spcPct val="90000"/>
              </a:lnSpc>
              <a:spcAft>
                <a:spcPts val="600"/>
              </a:spcAft>
            </a:pPr>
            <a:r>
              <a:rPr lang="en-US" sz="2000" dirty="0" smtClean="0">
                <a:solidFill>
                  <a:srgbClr val="FFFFFF"/>
                </a:solidFill>
                <a:latin typeface="+mj-lt"/>
                <a:cs typeface="Segoe UI Semilight" panose="020B0402040204020203" pitchFamily="34" charset="0"/>
              </a:rPr>
              <a:t>25%</a:t>
            </a:r>
            <a:r>
              <a:rPr lang="en-US" sz="1200" dirty="0" smtClean="0">
                <a:solidFill>
                  <a:srgbClr val="FFFFFF"/>
                </a:solidFill>
                <a:latin typeface="+mj-lt"/>
                <a:cs typeface="Segoe UI Semilight" panose="020B0402040204020203" pitchFamily="34" charset="0"/>
              </a:rPr>
              <a:t/>
            </a:r>
            <a:br>
              <a:rPr lang="en-US" sz="1200" dirty="0" smtClean="0">
                <a:solidFill>
                  <a:srgbClr val="FFFFFF"/>
                </a:solidFill>
                <a:latin typeface="+mj-lt"/>
                <a:cs typeface="Segoe UI Semilight" panose="020B0402040204020203" pitchFamily="34" charset="0"/>
              </a:rPr>
            </a:br>
            <a:r>
              <a:rPr lang="en-US" sz="1100" dirty="0" smtClean="0">
                <a:solidFill>
                  <a:srgbClr val="FFFFFF"/>
                </a:solidFill>
                <a:latin typeface="+mj-lt"/>
                <a:cs typeface="Segoe UI Semilight" panose="020B0402040204020203" pitchFamily="34" charset="0"/>
              </a:rPr>
              <a:t>Custom apps</a:t>
            </a:r>
            <a:endParaRPr lang="en-US" sz="900" dirty="0">
              <a:latin typeface="+mj-lt"/>
            </a:endParaRPr>
          </a:p>
          <a:p>
            <a:pPr algn="ctr">
              <a:lnSpc>
                <a:spcPct val="90000"/>
              </a:lnSpc>
              <a:spcAft>
                <a:spcPts val="600"/>
              </a:spcAft>
            </a:pPr>
            <a:endParaRPr lang="en-US" sz="1050" dirty="0" smtClean="0">
              <a:gradFill>
                <a:gsLst>
                  <a:gs pos="2917">
                    <a:schemeClr val="tx1"/>
                  </a:gs>
                  <a:gs pos="30000">
                    <a:schemeClr val="tx1"/>
                  </a:gs>
                </a:gsLst>
                <a:lin ang="5400000" scaled="0"/>
              </a:gradFill>
              <a:latin typeface="+mj-lt"/>
            </a:endParaRPr>
          </a:p>
        </p:txBody>
      </p:sp>
      <p:sp>
        <p:nvSpPr>
          <p:cNvPr id="26" name="TextBox 25"/>
          <p:cNvSpPr txBox="1"/>
          <p:nvPr/>
        </p:nvSpPr>
        <p:spPr>
          <a:xfrm>
            <a:off x="2122788" y="4052584"/>
            <a:ext cx="1235338" cy="1086996"/>
          </a:xfrm>
          <a:prstGeom prst="rect">
            <a:avLst/>
          </a:prstGeom>
          <a:noFill/>
        </p:spPr>
        <p:txBody>
          <a:bodyPr wrap="square" lIns="182880" tIns="146304" rIns="182880" bIns="146304" rtlCol="0" anchor="ctr">
            <a:noAutofit/>
          </a:bodyPr>
          <a:lstStyle/>
          <a:p>
            <a:pPr algn="ctr">
              <a:lnSpc>
                <a:spcPct val="90000"/>
              </a:lnSpc>
              <a:spcAft>
                <a:spcPts val="600"/>
              </a:spcAft>
            </a:pPr>
            <a:endParaRPr lang="en-US" sz="1200" dirty="0" smtClean="0">
              <a:solidFill>
                <a:srgbClr val="FFFFFF"/>
              </a:solidFill>
              <a:latin typeface="+mj-lt"/>
              <a:cs typeface="Segoe UI Semilight" panose="020B0402040204020203" pitchFamily="34" charset="0"/>
            </a:endParaRPr>
          </a:p>
          <a:p>
            <a:pPr algn="ctr">
              <a:lnSpc>
                <a:spcPct val="90000"/>
              </a:lnSpc>
              <a:spcAft>
                <a:spcPts val="600"/>
              </a:spcAft>
            </a:pPr>
            <a:r>
              <a:rPr lang="en-US" sz="2000" dirty="0" smtClean="0">
                <a:solidFill>
                  <a:srgbClr val="FFFFFF"/>
                </a:solidFill>
                <a:latin typeface="+mj-lt"/>
                <a:cs typeface="Segoe UI Semilight" panose="020B0402040204020203" pitchFamily="34" charset="0"/>
              </a:rPr>
              <a:t>15%</a:t>
            </a:r>
            <a:r>
              <a:rPr lang="en-US" sz="1200" dirty="0" smtClean="0">
                <a:solidFill>
                  <a:srgbClr val="FFFFFF"/>
                </a:solidFill>
                <a:latin typeface="+mj-lt"/>
                <a:cs typeface="Segoe UI Semilight" panose="020B0402040204020203" pitchFamily="34" charset="0"/>
              </a:rPr>
              <a:t/>
            </a:r>
            <a:br>
              <a:rPr lang="en-US" sz="1200" dirty="0" smtClean="0">
                <a:solidFill>
                  <a:srgbClr val="FFFFFF"/>
                </a:solidFill>
                <a:latin typeface="+mj-lt"/>
                <a:cs typeface="Segoe UI Semilight" panose="020B0402040204020203" pitchFamily="34" charset="0"/>
              </a:rPr>
            </a:br>
            <a:r>
              <a:rPr lang="en-US" sz="1100" dirty="0" smtClean="0">
                <a:solidFill>
                  <a:srgbClr val="FFFFFF"/>
                </a:solidFill>
                <a:latin typeface="+mj-lt"/>
                <a:cs typeface="Segoe UI Semilight" panose="020B0402040204020203" pitchFamily="34" charset="0"/>
              </a:rPr>
              <a:t>Packaged apps</a:t>
            </a:r>
            <a:endParaRPr lang="en-US" sz="900" dirty="0">
              <a:latin typeface="+mj-lt"/>
            </a:endParaRPr>
          </a:p>
          <a:p>
            <a:pPr algn="ctr">
              <a:lnSpc>
                <a:spcPct val="90000"/>
              </a:lnSpc>
              <a:spcAft>
                <a:spcPts val="600"/>
              </a:spcAft>
            </a:pPr>
            <a:endParaRPr lang="en-US" sz="1000" dirty="0" smtClean="0">
              <a:gradFill>
                <a:gsLst>
                  <a:gs pos="2917">
                    <a:schemeClr val="tx1"/>
                  </a:gs>
                  <a:gs pos="30000">
                    <a:schemeClr val="tx1"/>
                  </a:gs>
                </a:gsLst>
                <a:lin ang="5400000" scaled="0"/>
              </a:gradFill>
              <a:latin typeface="+mj-lt"/>
            </a:endParaRPr>
          </a:p>
        </p:txBody>
      </p:sp>
      <p:sp>
        <p:nvSpPr>
          <p:cNvPr id="33" name="Freeform 13"/>
          <p:cNvSpPr>
            <a:spLocks/>
          </p:cNvSpPr>
          <p:nvPr/>
        </p:nvSpPr>
        <p:spPr bwMode="auto">
          <a:xfrm>
            <a:off x="2128467" y="3584550"/>
            <a:ext cx="1547623" cy="849936"/>
          </a:xfrm>
          <a:custGeom>
            <a:avLst/>
            <a:gdLst>
              <a:gd name="T0" fmla="*/ 533 w 533"/>
              <a:gd name="T1" fmla="*/ 0 h 293"/>
              <a:gd name="T2" fmla="*/ 0 w 533"/>
              <a:gd name="T3" fmla="*/ 0 h 293"/>
              <a:gd name="T4" fmla="*/ 445 w 533"/>
              <a:gd name="T5" fmla="*/ 293 h 293"/>
              <a:gd name="T6" fmla="*/ 533 w 533"/>
              <a:gd name="T7" fmla="*/ 0 h 293"/>
            </a:gdLst>
            <a:ahLst/>
            <a:cxnLst>
              <a:cxn ang="0">
                <a:pos x="T0" y="T1"/>
              </a:cxn>
              <a:cxn ang="0">
                <a:pos x="T2" y="T3"/>
              </a:cxn>
              <a:cxn ang="0">
                <a:pos x="T4" y="T5"/>
              </a:cxn>
              <a:cxn ang="0">
                <a:pos x="T6" y="T7"/>
              </a:cxn>
            </a:cxnLst>
            <a:rect l="0" t="0" r="r" b="b"/>
            <a:pathLst>
              <a:path w="533" h="293">
                <a:moveTo>
                  <a:pt x="533" y="0"/>
                </a:moveTo>
                <a:cubicBezTo>
                  <a:pt x="0" y="0"/>
                  <a:pt x="0" y="0"/>
                  <a:pt x="0" y="0"/>
                </a:cubicBezTo>
                <a:cubicBezTo>
                  <a:pt x="445" y="293"/>
                  <a:pt x="445" y="293"/>
                  <a:pt x="445" y="293"/>
                </a:cubicBezTo>
                <a:cubicBezTo>
                  <a:pt x="501" y="209"/>
                  <a:pt x="533" y="108"/>
                  <a:pt x="533" y="0"/>
                </a:cubicBezTo>
                <a:close/>
              </a:path>
            </a:pathLst>
          </a:custGeom>
          <a:solidFill>
            <a:srgbClr val="DCDCDC"/>
          </a:solidFill>
          <a:ln>
            <a:noFill/>
          </a:ln>
        </p:spPr>
        <p:txBody>
          <a:bodyPr vert="horz" wrap="square" lIns="91440" tIns="45720" rIns="91440" bIns="45720" numCol="1" anchor="t" anchorCtr="0" compatLnSpc="1">
            <a:prstTxWarp prst="textNoShape">
              <a:avLst/>
            </a:prstTxWarp>
          </a:bodyPr>
          <a:lstStyle/>
          <a:p>
            <a:endParaRPr lang="en-US" sz="2400">
              <a:latin typeface="+mj-lt"/>
            </a:endParaRPr>
          </a:p>
        </p:txBody>
      </p:sp>
      <p:sp>
        <p:nvSpPr>
          <p:cNvPr id="34" name="TextBox 33"/>
          <p:cNvSpPr txBox="1"/>
          <p:nvPr/>
        </p:nvSpPr>
        <p:spPr>
          <a:xfrm>
            <a:off x="2523185" y="3351443"/>
            <a:ext cx="1368545" cy="1018743"/>
          </a:xfrm>
          <a:prstGeom prst="rect">
            <a:avLst/>
          </a:prstGeom>
          <a:noFill/>
        </p:spPr>
        <p:txBody>
          <a:bodyPr wrap="square" lIns="182880" tIns="146304" rIns="182880" bIns="146304" rtlCol="0" anchor="ctr">
            <a:noAutofit/>
          </a:bodyPr>
          <a:lstStyle/>
          <a:p>
            <a:pPr algn="ctr">
              <a:lnSpc>
                <a:spcPct val="90000"/>
              </a:lnSpc>
              <a:spcAft>
                <a:spcPts val="600"/>
              </a:spcAft>
            </a:pPr>
            <a:endParaRPr lang="en-US" sz="1200" dirty="0" smtClean="0">
              <a:solidFill>
                <a:srgbClr val="002846"/>
              </a:solidFill>
              <a:latin typeface="+mj-lt"/>
              <a:cs typeface="Segoe UI Semilight" panose="020B0402040204020203" pitchFamily="34" charset="0"/>
            </a:endParaRPr>
          </a:p>
          <a:p>
            <a:pPr algn="ctr">
              <a:lnSpc>
                <a:spcPct val="90000"/>
              </a:lnSpc>
              <a:spcAft>
                <a:spcPts val="600"/>
              </a:spcAft>
            </a:pPr>
            <a:r>
              <a:rPr lang="en-US" sz="2000" dirty="0" smtClean="0">
                <a:solidFill>
                  <a:srgbClr val="002846"/>
                </a:solidFill>
                <a:latin typeface="+mj-lt"/>
                <a:cs typeface="Segoe UI Semilight" panose="020B0402040204020203" pitchFamily="34" charset="0"/>
              </a:rPr>
              <a:t>10%</a:t>
            </a:r>
            <a:r>
              <a:rPr lang="en-US" sz="1200" dirty="0" smtClean="0">
                <a:solidFill>
                  <a:srgbClr val="002846"/>
                </a:solidFill>
                <a:latin typeface="+mj-lt"/>
                <a:cs typeface="Segoe UI Semilight" panose="020B0402040204020203" pitchFamily="34" charset="0"/>
              </a:rPr>
              <a:t/>
            </a:r>
            <a:br>
              <a:rPr lang="en-US" sz="1200" dirty="0" smtClean="0">
                <a:solidFill>
                  <a:srgbClr val="002846"/>
                </a:solidFill>
                <a:latin typeface="+mj-lt"/>
                <a:cs typeface="Segoe UI Semilight" panose="020B0402040204020203" pitchFamily="34" charset="0"/>
              </a:rPr>
            </a:br>
            <a:r>
              <a:rPr lang="en-US" sz="1100" dirty="0" smtClean="0">
                <a:solidFill>
                  <a:srgbClr val="002846"/>
                </a:solidFill>
                <a:latin typeface="+mj-lt"/>
                <a:cs typeface="Segoe UI Semilight" panose="020B0402040204020203" pitchFamily="34" charset="0"/>
              </a:rPr>
              <a:t>New business </a:t>
            </a:r>
            <a:r>
              <a:rPr lang="en-US" sz="1100" dirty="0">
                <a:solidFill>
                  <a:srgbClr val="002846"/>
                </a:solidFill>
                <a:latin typeface="+mj-lt"/>
                <a:cs typeface="Segoe UI Semilight" panose="020B0402040204020203" pitchFamily="34" charset="0"/>
              </a:rPr>
              <a:t>a</a:t>
            </a:r>
            <a:r>
              <a:rPr lang="en-US" sz="1100" dirty="0" smtClean="0">
                <a:solidFill>
                  <a:srgbClr val="002846"/>
                </a:solidFill>
                <a:latin typeface="+mj-lt"/>
                <a:cs typeface="Segoe UI Semilight" panose="020B0402040204020203" pitchFamily="34" charset="0"/>
              </a:rPr>
              <a:t>pps</a:t>
            </a:r>
            <a:endParaRPr lang="en-US" sz="900" dirty="0">
              <a:solidFill>
                <a:srgbClr val="002846"/>
              </a:solidFill>
              <a:latin typeface="+mj-lt"/>
            </a:endParaRPr>
          </a:p>
          <a:p>
            <a:pPr algn="ctr">
              <a:lnSpc>
                <a:spcPct val="90000"/>
              </a:lnSpc>
              <a:spcAft>
                <a:spcPts val="600"/>
              </a:spcAft>
            </a:pPr>
            <a:endParaRPr lang="en-US" sz="1050" dirty="0" smtClean="0">
              <a:solidFill>
                <a:srgbClr val="002846"/>
              </a:solidFill>
              <a:latin typeface="+mj-lt"/>
            </a:endParaRPr>
          </a:p>
        </p:txBody>
      </p:sp>
      <p:grpSp>
        <p:nvGrpSpPr>
          <p:cNvPr id="143" name="Group 142"/>
          <p:cNvGrpSpPr/>
          <p:nvPr/>
        </p:nvGrpSpPr>
        <p:grpSpPr>
          <a:xfrm>
            <a:off x="9696450" y="4743640"/>
            <a:ext cx="2204497" cy="1760442"/>
            <a:chOff x="8822415" y="4045446"/>
            <a:chExt cx="3079337" cy="2459062"/>
          </a:xfrm>
        </p:grpSpPr>
        <p:sp>
          <p:nvSpPr>
            <p:cNvPr id="144" name="Rectangle 143"/>
            <p:cNvSpPr/>
            <p:nvPr/>
          </p:nvSpPr>
          <p:spPr bwMode="auto">
            <a:xfrm>
              <a:off x="8822416" y="5921686"/>
              <a:ext cx="3026266" cy="5828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19" tIns="182819" rIns="0" bIns="46620"/>
            <a:lstStyle/>
            <a:p>
              <a:pPr algn="ctr" defTabSz="932026" fontAlgn="base">
                <a:lnSpc>
                  <a:spcPct val="90000"/>
                </a:lnSpc>
                <a:spcBef>
                  <a:spcPct val="0"/>
                </a:spcBef>
                <a:spcAft>
                  <a:spcPct val="0"/>
                </a:spcAft>
                <a:defRPr/>
              </a:pPr>
              <a:r>
                <a:rPr lang="en-US" sz="1800" dirty="0">
                  <a:solidFill>
                    <a:schemeClr val="bg1"/>
                  </a:solidFill>
                  <a:latin typeface="Segoe UI Light"/>
                </a:rPr>
                <a:t>Cloud</a:t>
              </a:r>
            </a:p>
          </p:txBody>
        </p:sp>
        <p:grpSp>
          <p:nvGrpSpPr>
            <p:cNvPr id="145" name="Group 144"/>
            <p:cNvGrpSpPr/>
            <p:nvPr/>
          </p:nvGrpSpPr>
          <p:grpSpPr>
            <a:xfrm>
              <a:off x="8822415" y="4045446"/>
              <a:ext cx="3079337" cy="1985188"/>
              <a:chOff x="9300956" y="3223358"/>
              <a:chExt cx="2946190" cy="1899351"/>
            </a:xfrm>
          </p:grpSpPr>
          <p:grpSp>
            <p:nvGrpSpPr>
              <p:cNvPr id="146" name="Group 145"/>
              <p:cNvGrpSpPr/>
              <p:nvPr/>
            </p:nvGrpSpPr>
            <p:grpSpPr>
              <a:xfrm>
                <a:off x="10788656" y="3223358"/>
                <a:ext cx="1458490" cy="980587"/>
                <a:chOff x="10628955" y="3238085"/>
                <a:chExt cx="1458490" cy="980587"/>
              </a:xfrm>
            </p:grpSpPr>
            <p:pic>
              <p:nvPicPr>
                <p:cNvPr id="156" name="Picture 155"/>
                <p:cNvPicPr>
                  <a:picLocks noChangeAspect="1"/>
                </p:cNvPicPr>
                <p:nvPr/>
              </p:nvPicPr>
              <p:blipFill>
                <a:blip r:embed="rId3"/>
                <a:stretch>
                  <a:fillRect/>
                </a:stretch>
              </p:blipFill>
              <p:spPr>
                <a:xfrm>
                  <a:off x="10628955" y="3238085"/>
                  <a:ext cx="1458490" cy="980587"/>
                </a:xfrm>
                <a:prstGeom prst="rect">
                  <a:avLst/>
                </a:prstGeom>
              </p:spPr>
            </p:pic>
            <p:sp>
              <p:nvSpPr>
                <p:cNvPr id="157" name="TextBox 156"/>
                <p:cNvSpPr txBox="1"/>
                <p:nvPr/>
              </p:nvSpPr>
              <p:spPr>
                <a:xfrm>
                  <a:off x="10691609" y="3647935"/>
                  <a:ext cx="1333920" cy="296155"/>
                </a:xfrm>
                <a:prstGeom prst="rect">
                  <a:avLst/>
                </a:prstGeom>
              </p:spPr>
              <p:txBody>
                <a:bodyPr wrap="square" lIns="0" tIns="0" rIns="0" bIns="0" rtlCol="0">
                  <a:spAutoFit/>
                </a:bodyPr>
                <a:lstStyle/>
                <a:p>
                  <a:pPr algn="ctr" defTabSz="913748" fontAlgn="base">
                    <a:lnSpc>
                      <a:spcPct val="90000"/>
                    </a:lnSpc>
                    <a:spcBef>
                      <a:spcPct val="0"/>
                    </a:spcBef>
                    <a:spcAft>
                      <a:spcPct val="0"/>
                    </a:spcAft>
                    <a:buSzPct val="80000"/>
                  </a:pPr>
                  <a:r>
                    <a:rPr lang="en-US" sz="1600" dirty="0">
                      <a:solidFill>
                        <a:schemeClr val="bg1"/>
                      </a:solidFill>
                      <a:latin typeface="Segoe UI Light"/>
                      <a:ea typeface="ＭＳ Ｐゴシック" charset="0"/>
                      <a:cs typeface="Segoe UI Light"/>
                    </a:rPr>
                    <a:t>SaaS</a:t>
                  </a:r>
                </a:p>
              </p:txBody>
            </p:sp>
          </p:grpSp>
          <p:grpSp>
            <p:nvGrpSpPr>
              <p:cNvPr id="147" name="Group 146"/>
              <p:cNvGrpSpPr/>
              <p:nvPr/>
            </p:nvGrpSpPr>
            <p:grpSpPr>
              <a:xfrm>
                <a:off x="9418029" y="3373118"/>
                <a:ext cx="1641567" cy="1112793"/>
                <a:chOff x="9408112" y="3317093"/>
                <a:chExt cx="1292341" cy="876058"/>
              </a:xfrm>
            </p:grpSpPr>
            <p:pic>
              <p:nvPicPr>
                <p:cNvPr id="154" name="Picture 153"/>
                <p:cNvPicPr>
                  <a:picLocks noChangeAspect="1"/>
                </p:cNvPicPr>
                <p:nvPr/>
              </p:nvPicPr>
              <p:blipFill>
                <a:blip r:embed="rId4"/>
                <a:stretch>
                  <a:fillRect/>
                </a:stretch>
              </p:blipFill>
              <p:spPr>
                <a:xfrm>
                  <a:off x="9408112" y="3317093"/>
                  <a:ext cx="1292341" cy="876058"/>
                </a:xfrm>
                <a:prstGeom prst="rect">
                  <a:avLst/>
                </a:prstGeom>
              </p:spPr>
            </p:pic>
            <p:sp>
              <p:nvSpPr>
                <p:cNvPr id="155" name="TextBox 154"/>
                <p:cNvSpPr txBox="1"/>
                <p:nvPr/>
              </p:nvSpPr>
              <p:spPr>
                <a:xfrm>
                  <a:off x="9442526" y="3700547"/>
                  <a:ext cx="1185112" cy="233151"/>
                </a:xfrm>
                <a:prstGeom prst="rect">
                  <a:avLst/>
                </a:prstGeom>
              </p:spPr>
              <p:txBody>
                <a:bodyPr wrap="square" lIns="0" tIns="0" rIns="0" bIns="0" rtlCol="0">
                  <a:spAutoFit/>
                </a:bodyPr>
                <a:lstStyle/>
                <a:p>
                  <a:pPr algn="ctr" defTabSz="913748" fontAlgn="base">
                    <a:lnSpc>
                      <a:spcPct val="90000"/>
                    </a:lnSpc>
                    <a:spcBef>
                      <a:spcPct val="0"/>
                    </a:spcBef>
                    <a:spcAft>
                      <a:spcPct val="0"/>
                    </a:spcAft>
                    <a:buSzPct val="80000"/>
                  </a:pPr>
                  <a:r>
                    <a:rPr lang="en-US" sz="1600" dirty="0">
                      <a:solidFill>
                        <a:schemeClr val="bg1"/>
                      </a:solidFill>
                      <a:latin typeface="Segoe UI Light"/>
                      <a:ea typeface="ＭＳ Ｐゴシック" charset="0"/>
                      <a:cs typeface="Segoe UI Light"/>
                    </a:rPr>
                    <a:t>Azure</a:t>
                  </a:r>
                </a:p>
              </p:txBody>
            </p:sp>
          </p:grpSp>
          <p:grpSp>
            <p:nvGrpSpPr>
              <p:cNvPr id="148" name="Group 147"/>
              <p:cNvGrpSpPr/>
              <p:nvPr/>
            </p:nvGrpSpPr>
            <p:grpSpPr>
              <a:xfrm>
                <a:off x="10474084" y="3905483"/>
                <a:ext cx="1740922" cy="1174699"/>
                <a:chOff x="10266385" y="3762279"/>
                <a:chExt cx="1740922" cy="1174699"/>
              </a:xfrm>
            </p:grpSpPr>
            <p:pic>
              <p:nvPicPr>
                <p:cNvPr id="152" name="Picture 151"/>
                <p:cNvPicPr>
                  <a:picLocks noChangeAspect="1"/>
                </p:cNvPicPr>
                <p:nvPr/>
              </p:nvPicPr>
              <p:blipFill>
                <a:blip r:embed="rId5"/>
                <a:stretch>
                  <a:fillRect/>
                </a:stretch>
              </p:blipFill>
              <p:spPr>
                <a:xfrm>
                  <a:off x="10266385" y="3762279"/>
                  <a:ext cx="1740922" cy="1174699"/>
                </a:xfrm>
                <a:prstGeom prst="rect">
                  <a:avLst/>
                </a:prstGeom>
              </p:spPr>
            </p:pic>
            <p:sp>
              <p:nvSpPr>
                <p:cNvPr id="153" name="TextBox 152"/>
                <p:cNvSpPr txBox="1"/>
                <p:nvPr/>
              </p:nvSpPr>
              <p:spPr>
                <a:xfrm>
                  <a:off x="10405117" y="4325387"/>
                  <a:ext cx="1489586" cy="296155"/>
                </a:xfrm>
                <a:prstGeom prst="rect">
                  <a:avLst/>
                </a:prstGeom>
              </p:spPr>
              <p:txBody>
                <a:bodyPr wrap="square" lIns="0" tIns="0" rIns="0" bIns="0" rtlCol="0">
                  <a:spAutoFit/>
                </a:bodyPr>
                <a:lstStyle/>
                <a:p>
                  <a:pPr algn="ctr" defTabSz="913748" fontAlgn="base">
                    <a:lnSpc>
                      <a:spcPct val="90000"/>
                    </a:lnSpc>
                    <a:spcBef>
                      <a:spcPct val="0"/>
                    </a:spcBef>
                    <a:spcAft>
                      <a:spcPct val="0"/>
                    </a:spcAft>
                    <a:buSzPct val="80000"/>
                  </a:pPr>
                  <a:r>
                    <a:rPr lang="en-US" sz="1600" dirty="0">
                      <a:solidFill>
                        <a:schemeClr val="bg1"/>
                      </a:solidFill>
                      <a:latin typeface="Segoe UI Light"/>
                      <a:ea typeface="ＭＳ Ｐゴシック" charset="0"/>
                      <a:cs typeface="Segoe UI Light"/>
                    </a:rPr>
                    <a:t>Office 365</a:t>
                  </a:r>
                </a:p>
              </p:txBody>
            </p:sp>
          </p:grpSp>
          <p:grpSp>
            <p:nvGrpSpPr>
              <p:cNvPr id="149" name="Group 148"/>
              <p:cNvGrpSpPr/>
              <p:nvPr/>
            </p:nvGrpSpPr>
            <p:grpSpPr>
              <a:xfrm>
                <a:off x="9300956" y="4146061"/>
                <a:ext cx="1452632" cy="976648"/>
                <a:chOff x="9301960" y="4339948"/>
                <a:chExt cx="1452632" cy="976648"/>
              </a:xfrm>
            </p:grpSpPr>
            <p:pic>
              <p:nvPicPr>
                <p:cNvPr id="150" name="Picture 149"/>
                <p:cNvPicPr>
                  <a:picLocks noChangeAspect="1"/>
                </p:cNvPicPr>
                <p:nvPr/>
              </p:nvPicPr>
              <p:blipFill>
                <a:blip r:embed="rId3"/>
                <a:stretch>
                  <a:fillRect/>
                </a:stretch>
              </p:blipFill>
              <p:spPr>
                <a:xfrm>
                  <a:off x="9301960" y="4339948"/>
                  <a:ext cx="1452632" cy="976648"/>
                </a:xfrm>
                <a:prstGeom prst="rect">
                  <a:avLst/>
                </a:prstGeom>
              </p:spPr>
            </p:pic>
            <p:sp>
              <p:nvSpPr>
                <p:cNvPr id="151" name="TextBox 150"/>
                <p:cNvSpPr txBox="1"/>
                <p:nvPr/>
              </p:nvSpPr>
              <p:spPr>
                <a:xfrm>
                  <a:off x="9637157" y="4658664"/>
                  <a:ext cx="836500" cy="592310"/>
                </a:xfrm>
                <a:prstGeom prst="rect">
                  <a:avLst/>
                </a:prstGeom>
              </p:spPr>
              <p:txBody>
                <a:bodyPr wrap="square" lIns="0" tIns="0" rIns="0" bIns="0" rtlCol="0">
                  <a:spAutoFit/>
                </a:bodyPr>
                <a:lstStyle/>
                <a:p>
                  <a:pPr algn="ctr" defTabSz="913748" fontAlgn="base">
                    <a:lnSpc>
                      <a:spcPct val="90000"/>
                    </a:lnSpc>
                    <a:spcBef>
                      <a:spcPct val="0"/>
                    </a:spcBef>
                    <a:spcAft>
                      <a:spcPct val="0"/>
                    </a:spcAft>
                    <a:buSzPct val="80000"/>
                  </a:pPr>
                  <a:r>
                    <a:rPr lang="en-US" sz="1600" dirty="0">
                      <a:solidFill>
                        <a:schemeClr val="bg1"/>
                      </a:solidFill>
                      <a:latin typeface="Segoe UI Light"/>
                      <a:ea typeface="ＭＳ Ｐゴシック" charset="0"/>
                      <a:cs typeface="Segoe UI Light"/>
                    </a:rPr>
                    <a:t>Public</a:t>
                  </a:r>
                </a:p>
                <a:p>
                  <a:pPr algn="ctr" defTabSz="913748" fontAlgn="base">
                    <a:lnSpc>
                      <a:spcPct val="90000"/>
                    </a:lnSpc>
                    <a:spcBef>
                      <a:spcPct val="0"/>
                    </a:spcBef>
                    <a:spcAft>
                      <a:spcPct val="0"/>
                    </a:spcAft>
                    <a:buSzPct val="80000"/>
                  </a:pPr>
                  <a:r>
                    <a:rPr lang="en-US" sz="1600" dirty="0">
                      <a:solidFill>
                        <a:schemeClr val="bg1"/>
                      </a:solidFill>
                      <a:latin typeface="Segoe UI Light"/>
                      <a:ea typeface="ＭＳ Ｐゴシック" charset="0"/>
                      <a:cs typeface="Segoe UI Light"/>
                    </a:rPr>
                    <a:t>cloud</a:t>
                  </a:r>
                </a:p>
              </p:txBody>
            </p:sp>
          </p:grpSp>
        </p:grpSp>
      </p:grpSp>
      <p:grpSp>
        <p:nvGrpSpPr>
          <p:cNvPr id="2" name="Group 1"/>
          <p:cNvGrpSpPr/>
          <p:nvPr/>
        </p:nvGrpSpPr>
        <p:grpSpPr>
          <a:xfrm>
            <a:off x="7746747" y="1017047"/>
            <a:ext cx="1601349" cy="1949538"/>
            <a:chOff x="7746747" y="1017047"/>
            <a:chExt cx="1601349" cy="1949538"/>
          </a:xfrm>
        </p:grpSpPr>
        <p:sp>
          <p:nvSpPr>
            <p:cNvPr id="166" name="Rectangle 165"/>
            <p:cNvSpPr/>
            <p:nvPr/>
          </p:nvSpPr>
          <p:spPr bwMode="auto">
            <a:xfrm>
              <a:off x="7746747" y="1017047"/>
              <a:ext cx="1601349" cy="194953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19" tIns="182819" rIns="0" bIns="46620"/>
            <a:lstStyle/>
            <a:p>
              <a:pPr defTabSz="932026" fontAlgn="base">
                <a:lnSpc>
                  <a:spcPct val="90000"/>
                </a:lnSpc>
                <a:spcBef>
                  <a:spcPct val="0"/>
                </a:spcBef>
                <a:spcAft>
                  <a:spcPct val="0"/>
                </a:spcAft>
                <a:defRPr/>
              </a:pPr>
              <a:r>
                <a:rPr lang="en-US" sz="1600" dirty="0">
                  <a:solidFill>
                    <a:srgbClr val="505050"/>
                  </a:solidFill>
                  <a:latin typeface="Segoe UI Light"/>
                </a:rPr>
                <a:t>Self-service</a:t>
              </a:r>
            </a:p>
          </p:txBody>
        </p:sp>
        <p:grpSp>
          <p:nvGrpSpPr>
            <p:cNvPr id="167" name="Group 166"/>
            <p:cNvGrpSpPr/>
            <p:nvPr/>
          </p:nvGrpSpPr>
          <p:grpSpPr>
            <a:xfrm>
              <a:off x="7910328" y="1584323"/>
              <a:ext cx="738176" cy="459947"/>
              <a:chOff x="5206397" y="-1116205"/>
              <a:chExt cx="1575471" cy="925627"/>
            </a:xfrm>
          </p:grpSpPr>
          <p:sp>
            <p:nvSpPr>
              <p:cNvPr id="168" name="Rectangle 167"/>
              <p:cNvSpPr/>
              <p:nvPr/>
            </p:nvSpPr>
            <p:spPr bwMode="auto">
              <a:xfrm>
                <a:off x="6348324" y="-1093792"/>
                <a:ext cx="393363" cy="77810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1600" spc="-50" dirty="0">
                  <a:gradFill>
                    <a:gsLst>
                      <a:gs pos="1250">
                        <a:srgbClr val="EFEFEF"/>
                      </a:gs>
                      <a:gs pos="10417">
                        <a:srgbClr val="EFEFEF"/>
                      </a:gs>
                    </a:gsLst>
                    <a:lin ang="5400000" scaled="0"/>
                  </a:gradFill>
                </a:endParaRPr>
              </a:p>
            </p:txBody>
          </p:sp>
          <p:grpSp>
            <p:nvGrpSpPr>
              <p:cNvPr id="169" name="Group 168"/>
              <p:cNvGrpSpPr/>
              <p:nvPr/>
            </p:nvGrpSpPr>
            <p:grpSpPr>
              <a:xfrm>
                <a:off x="5206397" y="-1116205"/>
                <a:ext cx="1575471" cy="925627"/>
                <a:chOff x="5206398" y="-1645224"/>
                <a:chExt cx="2119010" cy="1244966"/>
              </a:xfrm>
            </p:grpSpPr>
            <p:sp>
              <p:nvSpPr>
                <p:cNvPr id="170" name="Freeform 5"/>
                <p:cNvSpPr>
                  <a:spLocks noChangeAspect="1" noEditPoints="1"/>
                </p:cNvSpPr>
                <p:nvPr/>
              </p:nvSpPr>
              <p:spPr bwMode="auto">
                <a:xfrm>
                  <a:off x="6690557" y="-1645224"/>
                  <a:ext cx="634851" cy="1220265"/>
                </a:xfrm>
                <a:custGeom>
                  <a:avLst/>
                  <a:gdLst>
                    <a:gd name="T0" fmla="*/ 179 w 192"/>
                    <a:gd name="T1" fmla="*/ 0 h 370"/>
                    <a:gd name="T2" fmla="*/ 12 w 192"/>
                    <a:gd name="T3" fmla="*/ 0 h 370"/>
                    <a:gd name="T4" fmla="*/ 0 w 192"/>
                    <a:gd name="T5" fmla="*/ 13 h 370"/>
                    <a:gd name="T6" fmla="*/ 0 w 192"/>
                    <a:gd name="T7" fmla="*/ 358 h 370"/>
                    <a:gd name="T8" fmla="*/ 12 w 192"/>
                    <a:gd name="T9" fmla="*/ 370 h 370"/>
                    <a:gd name="T10" fmla="*/ 179 w 192"/>
                    <a:gd name="T11" fmla="*/ 370 h 370"/>
                    <a:gd name="T12" fmla="*/ 192 w 192"/>
                    <a:gd name="T13" fmla="*/ 358 h 370"/>
                    <a:gd name="T14" fmla="*/ 192 w 192"/>
                    <a:gd name="T15" fmla="*/ 13 h 370"/>
                    <a:gd name="T16" fmla="*/ 179 w 192"/>
                    <a:gd name="T17" fmla="*/ 0 h 370"/>
                    <a:gd name="T18" fmla="*/ 94 w 192"/>
                    <a:gd name="T19" fmla="*/ 353 h 370"/>
                    <a:gd name="T20" fmla="*/ 86 w 192"/>
                    <a:gd name="T21" fmla="*/ 352 h 370"/>
                    <a:gd name="T22" fmla="*/ 86 w 192"/>
                    <a:gd name="T23" fmla="*/ 345 h 370"/>
                    <a:gd name="T24" fmla="*/ 94 w 192"/>
                    <a:gd name="T25" fmla="*/ 345 h 370"/>
                    <a:gd name="T26" fmla="*/ 94 w 192"/>
                    <a:gd name="T27" fmla="*/ 353 h 370"/>
                    <a:gd name="T28" fmla="*/ 94 w 192"/>
                    <a:gd name="T29" fmla="*/ 344 h 370"/>
                    <a:gd name="T30" fmla="*/ 86 w 192"/>
                    <a:gd name="T31" fmla="*/ 344 h 370"/>
                    <a:gd name="T32" fmla="*/ 86 w 192"/>
                    <a:gd name="T33" fmla="*/ 337 h 370"/>
                    <a:gd name="T34" fmla="*/ 94 w 192"/>
                    <a:gd name="T35" fmla="*/ 336 h 370"/>
                    <a:gd name="T36" fmla="*/ 94 w 192"/>
                    <a:gd name="T37" fmla="*/ 344 h 370"/>
                    <a:gd name="T38" fmla="*/ 106 w 192"/>
                    <a:gd name="T39" fmla="*/ 355 h 370"/>
                    <a:gd name="T40" fmla="*/ 95 w 192"/>
                    <a:gd name="T41" fmla="*/ 353 h 370"/>
                    <a:gd name="T42" fmla="*/ 95 w 192"/>
                    <a:gd name="T43" fmla="*/ 345 h 370"/>
                    <a:gd name="T44" fmla="*/ 106 w 192"/>
                    <a:gd name="T45" fmla="*/ 345 h 370"/>
                    <a:gd name="T46" fmla="*/ 106 w 192"/>
                    <a:gd name="T47" fmla="*/ 355 h 370"/>
                    <a:gd name="T48" fmla="*/ 106 w 192"/>
                    <a:gd name="T49" fmla="*/ 344 h 370"/>
                    <a:gd name="T50" fmla="*/ 95 w 192"/>
                    <a:gd name="T51" fmla="*/ 344 h 370"/>
                    <a:gd name="T52" fmla="*/ 95 w 192"/>
                    <a:gd name="T53" fmla="*/ 336 h 370"/>
                    <a:gd name="T54" fmla="*/ 106 w 192"/>
                    <a:gd name="T55" fmla="*/ 334 h 370"/>
                    <a:gd name="T56" fmla="*/ 106 w 192"/>
                    <a:gd name="T57" fmla="*/ 344 h 370"/>
                    <a:gd name="T58" fmla="*/ 175 w 192"/>
                    <a:gd name="T59" fmla="*/ 320 h 370"/>
                    <a:gd name="T60" fmla="*/ 18 w 192"/>
                    <a:gd name="T61" fmla="*/ 320 h 370"/>
                    <a:gd name="T62" fmla="*/ 18 w 192"/>
                    <a:gd name="T63" fmla="*/ 30 h 370"/>
                    <a:gd name="T64" fmla="*/ 175 w 192"/>
                    <a:gd name="T65" fmla="*/ 30 h 370"/>
                    <a:gd name="T66" fmla="*/ 175 w 192"/>
                    <a:gd name="T67" fmla="*/ 32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 h="370">
                      <a:moveTo>
                        <a:pt x="179" y="0"/>
                      </a:moveTo>
                      <a:cubicBezTo>
                        <a:pt x="12" y="0"/>
                        <a:pt x="12" y="0"/>
                        <a:pt x="12" y="0"/>
                      </a:cubicBezTo>
                      <a:cubicBezTo>
                        <a:pt x="5" y="0"/>
                        <a:pt x="0" y="6"/>
                        <a:pt x="0" y="13"/>
                      </a:cubicBezTo>
                      <a:cubicBezTo>
                        <a:pt x="0" y="358"/>
                        <a:pt x="0" y="358"/>
                        <a:pt x="0" y="358"/>
                      </a:cubicBezTo>
                      <a:cubicBezTo>
                        <a:pt x="0" y="364"/>
                        <a:pt x="5" y="370"/>
                        <a:pt x="12" y="370"/>
                      </a:cubicBezTo>
                      <a:cubicBezTo>
                        <a:pt x="179" y="370"/>
                        <a:pt x="179" y="370"/>
                        <a:pt x="179" y="370"/>
                      </a:cubicBezTo>
                      <a:cubicBezTo>
                        <a:pt x="187" y="370"/>
                        <a:pt x="192" y="364"/>
                        <a:pt x="192" y="358"/>
                      </a:cubicBezTo>
                      <a:cubicBezTo>
                        <a:pt x="192" y="13"/>
                        <a:pt x="192" y="13"/>
                        <a:pt x="192" y="13"/>
                      </a:cubicBezTo>
                      <a:cubicBezTo>
                        <a:pt x="192" y="6"/>
                        <a:pt x="187" y="0"/>
                        <a:pt x="179" y="0"/>
                      </a:cubicBezTo>
                      <a:close/>
                      <a:moveTo>
                        <a:pt x="94" y="353"/>
                      </a:moveTo>
                      <a:cubicBezTo>
                        <a:pt x="86" y="352"/>
                        <a:pt x="86" y="352"/>
                        <a:pt x="86" y="352"/>
                      </a:cubicBezTo>
                      <a:cubicBezTo>
                        <a:pt x="86" y="345"/>
                        <a:pt x="86" y="345"/>
                        <a:pt x="86" y="345"/>
                      </a:cubicBezTo>
                      <a:cubicBezTo>
                        <a:pt x="94" y="345"/>
                        <a:pt x="94" y="345"/>
                        <a:pt x="94" y="345"/>
                      </a:cubicBezTo>
                      <a:lnTo>
                        <a:pt x="94" y="353"/>
                      </a:lnTo>
                      <a:close/>
                      <a:moveTo>
                        <a:pt x="94" y="344"/>
                      </a:moveTo>
                      <a:cubicBezTo>
                        <a:pt x="86" y="344"/>
                        <a:pt x="86" y="344"/>
                        <a:pt x="86" y="344"/>
                      </a:cubicBezTo>
                      <a:cubicBezTo>
                        <a:pt x="86" y="337"/>
                        <a:pt x="86" y="337"/>
                        <a:pt x="86" y="337"/>
                      </a:cubicBezTo>
                      <a:cubicBezTo>
                        <a:pt x="94" y="336"/>
                        <a:pt x="94" y="336"/>
                        <a:pt x="94" y="336"/>
                      </a:cubicBezTo>
                      <a:lnTo>
                        <a:pt x="94" y="344"/>
                      </a:lnTo>
                      <a:close/>
                      <a:moveTo>
                        <a:pt x="106" y="355"/>
                      </a:moveTo>
                      <a:cubicBezTo>
                        <a:pt x="95" y="353"/>
                        <a:pt x="95" y="353"/>
                        <a:pt x="95" y="353"/>
                      </a:cubicBezTo>
                      <a:cubicBezTo>
                        <a:pt x="95" y="345"/>
                        <a:pt x="95" y="345"/>
                        <a:pt x="95" y="345"/>
                      </a:cubicBezTo>
                      <a:cubicBezTo>
                        <a:pt x="106" y="345"/>
                        <a:pt x="106" y="345"/>
                        <a:pt x="106" y="345"/>
                      </a:cubicBezTo>
                      <a:lnTo>
                        <a:pt x="106" y="355"/>
                      </a:lnTo>
                      <a:close/>
                      <a:moveTo>
                        <a:pt x="106" y="344"/>
                      </a:moveTo>
                      <a:cubicBezTo>
                        <a:pt x="95" y="344"/>
                        <a:pt x="95" y="344"/>
                        <a:pt x="95" y="344"/>
                      </a:cubicBezTo>
                      <a:cubicBezTo>
                        <a:pt x="95" y="336"/>
                        <a:pt x="95" y="336"/>
                        <a:pt x="95" y="336"/>
                      </a:cubicBezTo>
                      <a:cubicBezTo>
                        <a:pt x="106" y="334"/>
                        <a:pt x="106" y="334"/>
                        <a:pt x="106" y="334"/>
                      </a:cubicBezTo>
                      <a:lnTo>
                        <a:pt x="106" y="344"/>
                      </a:lnTo>
                      <a:close/>
                      <a:moveTo>
                        <a:pt x="175" y="320"/>
                      </a:moveTo>
                      <a:cubicBezTo>
                        <a:pt x="18" y="320"/>
                        <a:pt x="18" y="320"/>
                        <a:pt x="18" y="320"/>
                      </a:cubicBezTo>
                      <a:cubicBezTo>
                        <a:pt x="18" y="58"/>
                        <a:pt x="18" y="30"/>
                        <a:pt x="18" y="30"/>
                      </a:cubicBezTo>
                      <a:cubicBezTo>
                        <a:pt x="175" y="30"/>
                        <a:pt x="175" y="30"/>
                        <a:pt x="175" y="30"/>
                      </a:cubicBezTo>
                      <a:lnTo>
                        <a:pt x="175" y="320"/>
                      </a:lnTo>
                      <a:close/>
                    </a:path>
                  </a:pathLst>
                </a:custGeom>
                <a:solidFill>
                  <a:schemeClr val="bg2">
                    <a:lumMod val="75000"/>
                  </a:schemeClr>
                </a:solidFill>
                <a:ln>
                  <a:noFill/>
                </a:ln>
              </p:spPr>
              <p:txBody>
                <a:bodyPr/>
                <a:lstStyle/>
                <a:p>
                  <a:pPr defTabSz="932330">
                    <a:defRPr/>
                  </a:pPr>
                  <a:endParaRPr lang="en-US" sz="1600" dirty="0">
                    <a:solidFill>
                      <a:srgbClr val="505050"/>
                    </a:solidFill>
                    <a:ea typeface="ＭＳ Ｐゴシック" charset="0"/>
                  </a:endParaRPr>
                </a:p>
              </p:txBody>
            </p:sp>
            <p:pic>
              <p:nvPicPr>
                <p:cNvPr id="171" name="Picture 170"/>
                <p:cNvPicPr>
                  <a:picLocks noChangeAspect="1"/>
                </p:cNvPicPr>
                <p:nvPr/>
              </p:nvPicPr>
              <p:blipFill>
                <a:blip r:embed="rId6"/>
                <a:stretch>
                  <a:fillRect/>
                </a:stretch>
              </p:blipFill>
              <p:spPr>
                <a:xfrm>
                  <a:off x="5206398" y="-1645224"/>
                  <a:ext cx="1460260" cy="1244966"/>
                </a:xfrm>
                <a:prstGeom prst="rect">
                  <a:avLst/>
                </a:prstGeom>
              </p:spPr>
            </p:pic>
            <p:pic>
              <p:nvPicPr>
                <p:cNvPr id="172" name="Picture 171"/>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37930" t="24886" r="34042" b="21960"/>
                <a:stretch/>
              </p:blipFill>
              <p:spPr>
                <a:xfrm>
                  <a:off x="6842329" y="-1265818"/>
                  <a:ext cx="338493" cy="394913"/>
                </a:xfrm>
                <a:prstGeom prst="rect">
                  <a:avLst/>
                </a:prstGeom>
                <a:noFill/>
                <a:ln>
                  <a:noFill/>
                </a:ln>
              </p:spPr>
            </p:pic>
            <p:pic>
              <p:nvPicPr>
                <p:cNvPr id="173" name="Picture 172"/>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37930" t="24886" r="34042" b="21960"/>
                <a:stretch/>
              </p:blipFill>
              <p:spPr>
                <a:xfrm>
                  <a:off x="6158969" y="-1265818"/>
                  <a:ext cx="338493" cy="394914"/>
                </a:xfrm>
                <a:prstGeom prst="rect">
                  <a:avLst/>
                </a:prstGeom>
                <a:noFill/>
                <a:ln>
                  <a:noFill/>
                </a:ln>
              </p:spPr>
            </p:pic>
            <p:pic>
              <p:nvPicPr>
                <p:cNvPr id="174" name="Picture 173"/>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37930" t="24886" r="34042" b="21960"/>
                <a:stretch/>
              </p:blipFill>
              <p:spPr>
                <a:xfrm>
                  <a:off x="5397275" y="-1265818"/>
                  <a:ext cx="338493" cy="394914"/>
                </a:xfrm>
                <a:prstGeom prst="rect">
                  <a:avLst/>
                </a:prstGeom>
                <a:noFill/>
                <a:ln>
                  <a:noFill/>
                </a:ln>
              </p:spPr>
            </p:pic>
          </p:grpSp>
        </p:grpSp>
        <p:grpSp>
          <p:nvGrpSpPr>
            <p:cNvPr id="160" name="Group 159"/>
            <p:cNvGrpSpPr/>
            <p:nvPr/>
          </p:nvGrpSpPr>
          <p:grpSpPr>
            <a:xfrm>
              <a:off x="7875068" y="2200790"/>
              <a:ext cx="809125" cy="419546"/>
              <a:chOff x="5338516" y="3496630"/>
              <a:chExt cx="935062" cy="484847"/>
            </a:xfrm>
          </p:grpSpPr>
          <p:pic>
            <p:nvPicPr>
              <p:cNvPr id="164" name="Picture 163"/>
              <p:cNvPicPr>
                <a:picLocks noChangeAspect="1"/>
              </p:cNvPicPr>
              <p:nvPr/>
            </p:nvPicPr>
            <p:blipFill>
              <a:blip r:embed="rId9"/>
              <a:stretch>
                <a:fillRect/>
              </a:stretch>
            </p:blipFill>
            <p:spPr>
              <a:xfrm>
                <a:off x="5338516" y="3496630"/>
                <a:ext cx="935062" cy="484847"/>
              </a:xfrm>
              <a:prstGeom prst="rect">
                <a:avLst/>
              </a:prstGeom>
            </p:spPr>
          </p:pic>
          <p:pic>
            <p:nvPicPr>
              <p:cNvPr id="165" name="Picture 164"/>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37930" t="24886" r="34042" b="21960"/>
              <a:stretch/>
            </p:blipFill>
            <p:spPr>
              <a:xfrm>
                <a:off x="5682480" y="3607222"/>
                <a:ext cx="219500" cy="256087"/>
              </a:xfrm>
              <a:prstGeom prst="rect">
                <a:avLst/>
              </a:prstGeom>
              <a:noFill/>
              <a:ln>
                <a:noFill/>
              </a:ln>
            </p:spPr>
          </p:pic>
        </p:grpSp>
        <p:grpSp>
          <p:nvGrpSpPr>
            <p:cNvPr id="161" name="Group 160"/>
            <p:cNvGrpSpPr/>
            <p:nvPr/>
          </p:nvGrpSpPr>
          <p:grpSpPr>
            <a:xfrm>
              <a:off x="8726008" y="1828772"/>
              <a:ext cx="521909" cy="727154"/>
              <a:chOff x="6993567" y="2662187"/>
              <a:chExt cx="1001250" cy="1395000"/>
            </a:xfrm>
          </p:grpSpPr>
          <p:pic>
            <p:nvPicPr>
              <p:cNvPr id="162" name="Picture 161"/>
              <p:cNvPicPr>
                <a:picLocks noChangeAspect="1"/>
              </p:cNvPicPr>
              <p:nvPr/>
            </p:nvPicPr>
            <p:blipFill>
              <a:blip r:embed="rId10"/>
              <a:stretch>
                <a:fillRect/>
              </a:stretch>
            </p:blipFill>
            <p:spPr>
              <a:xfrm>
                <a:off x="6993567" y="2662187"/>
                <a:ext cx="1001250" cy="1395000"/>
              </a:xfrm>
              <a:prstGeom prst="rect">
                <a:avLst/>
              </a:prstGeom>
            </p:spPr>
          </p:pic>
          <p:pic>
            <p:nvPicPr>
              <p:cNvPr id="163" name="Picture 162"/>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37930" t="24886" r="34042" b="21960"/>
              <a:stretch/>
            </p:blipFill>
            <p:spPr>
              <a:xfrm>
                <a:off x="7384442" y="3231644"/>
                <a:ext cx="219500" cy="256087"/>
              </a:xfrm>
              <a:prstGeom prst="rect">
                <a:avLst/>
              </a:prstGeom>
              <a:noFill/>
              <a:ln>
                <a:noFill/>
              </a:ln>
            </p:spPr>
          </p:pic>
        </p:grpSp>
      </p:grpSp>
      <p:grpSp>
        <p:nvGrpSpPr>
          <p:cNvPr id="175" name="Group 174"/>
          <p:cNvGrpSpPr/>
          <p:nvPr/>
        </p:nvGrpSpPr>
        <p:grpSpPr>
          <a:xfrm>
            <a:off x="9425600" y="1017046"/>
            <a:ext cx="1517551" cy="1949538"/>
            <a:chOff x="7261713" y="1591730"/>
            <a:chExt cx="1754002" cy="2253297"/>
          </a:xfrm>
        </p:grpSpPr>
        <p:sp>
          <p:nvSpPr>
            <p:cNvPr id="176" name="Rectangle 175"/>
            <p:cNvSpPr/>
            <p:nvPr/>
          </p:nvSpPr>
          <p:spPr bwMode="auto">
            <a:xfrm>
              <a:off x="7261713" y="1591730"/>
              <a:ext cx="1754002" cy="22532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19" tIns="182819" rIns="0" bIns="46620"/>
            <a:lstStyle/>
            <a:p>
              <a:pPr defTabSz="932026" fontAlgn="base">
                <a:lnSpc>
                  <a:spcPct val="90000"/>
                </a:lnSpc>
                <a:spcBef>
                  <a:spcPct val="0"/>
                </a:spcBef>
                <a:spcAft>
                  <a:spcPct val="0"/>
                </a:spcAft>
                <a:defRPr/>
              </a:pPr>
              <a:r>
                <a:rPr lang="en-US" sz="1600" dirty="0">
                  <a:solidFill>
                    <a:srgbClr val="505050"/>
                  </a:solidFill>
                  <a:latin typeface="Segoe UI Light"/>
                </a:rPr>
                <a:t>Single</a:t>
              </a:r>
              <a:br>
                <a:rPr lang="en-US" sz="1600" dirty="0">
                  <a:solidFill>
                    <a:srgbClr val="505050"/>
                  </a:solidFill>
                  <a:latin typeface="Segoe UI Light"/>
                </a:rPr>
              </a:br>
              <a:r>
                <a:rPr lang="en-US" sz="1600" dirty="0">
                  <a:solidFill>
                    <a:srgbClr val="505050"/>
                  </a:solidFill>
                  <a:latin typeface="Segoe UI Light"/>
                </a:rPr>
                <a:t> sign on</a:t>
              </a:r>
            </a:p>
          </p:txBody>
        </p:sp>
        <p:grpSp>
          <p:nvGrpSpPr>
            <p:cNvPr id="177" name="Group 176"/>
            <p:cNvGrpSpPr/>
            <p:nvPr/>
          </p:nvGrpSpPr>
          <p:grpSpPr>
            <a:xfrm>
              <a:off x="7452321" y="2725821"/>
              <a:ext cx="1448019" cy="600424"/>
              <a:chOff x="2791538" y="3508689"/>
              <a:chExt cx="1318294" cy="499982"/>
            </a:xfrm>
          </p:grpSpPr>
          <p:sp>
            <p:nvSpPr>
              <p:cNvPr id="178" name="Rectangle 177"/>
              <p:cNvSpPr/>
              <p:nvPr/>
            </p:nvSpPr>
            <p:spPr bwMode="auto">
              <a:xfrm>
                <a:off x="2791538" y="3809597"/>
                <a:ext cx="1070116" cy="199074"/>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defTabSz="932114" fontAlgn="base">
                  <a:spcBef>
                    <a:spcPct val="0"/>
                  </a:spcBef>
                  <a:spcAft>
                    <a:spcPct val="0"/>
                  </a:spcAft>
                  <a:defRPr/>
                </a:pPr>
                <a:endParaRPr lang="en-US" sz="1400" dirty="0">
                  <a:solidFill>
                    <a:srgbClr val="FFFFFF"/>
                  </a:solidFill>
                </a:endParaRPr>
              </a:p>
            </p:txBody>
          </p:sp>
          <p:sp>
            <p:nvSpPr>
              <p:cNvPr id="179" name="Rectangle 178"/>
              <p:cNvSpPr/>
              <p:nvPr/>
            </p:nvSpPr>
            <p:spPr bwMode="auto">
              <a:xfrm>
                <a:off x="2827947" y="3792355"/>
                <a:ext cx="1281885" cy="2163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defTabSz="932114" fontAlgn="base">
                  <a:spcBef>
                    <a:spcPct val="0"/>
                  </a:spcBef>
                  <a:spcAft>
                    <a:spcPct val="0"/>
                  </a:spcAft>
                  <a:defRPr/>
                </a:pPr>
                <a:r>
                  <a:rPr lang="en-US" sz="1100" dirty="0">
                    <a:solidFill>
                      <a:srgbClr val="FFFFFF"/>
                    </a:solidFill>
                  </a:rPr>
                  <a:t> •••••••••••</a:t>
                </a:r>
              </a:p>
            </p:txBody>
          </p:sp>
          <p:sp>
            <p:nvSpPr>
              <p:cNvPr id="180" name="Rectangle 179"/>
              <p:cNvSpPr/>
              <p:nvPr/>
            </p:nvSpPr>
            <p:spPr bwMode="auto">
              <a:xfrm>
                <a:off x="2791539" y="3508689"/>
                <a:ext cx="1070116" cy="199074"/>
              </a:xfrm>
              <a:prstGeom prst="rect">
                <a:avLst/>
              </a:prstGeom>
              <a:solidFill>
                <a:srgbClr val="7F7F7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marL="91405" defTabSz="932114" fontAlgn="base">
                  <a:spcBef>
                    <a:spcPct val="0"/>
                  </a:spcBef>
                  <a:spcAft>
                    <a:spcPct val="0"/>
                  </a:spcAft>
                  <a:defRPr/>
                </a:pPr>
                <a:r>
                  <a:rPr lang="en-US" sz="800" dirty="0">
                    <a:solidFill>
                      <a:srgbClr val="FFFFFF"/>
                    </a:solidFill>
                  </a:rPr>
                  <a:t>Username</a:t>
                </a:r>
              </a:p>
            </p:txBody>
          </p:sp>
        </p:grpSp>
      </p:grpSp>
      <p:grpSp>
        <p:nvGrpSpPr>
          <p:cNvPr id="181" name="Group 180"/>
          <p:cNvGrpSpPr/>
          <p:nvPr/>
        </p:nvGrpSpPr>
        <p:grpSpPr>
          <a:xfrm>
            <a:off x="6129016" y="1018979"/>
            <a:ext cx="1517552" cy="1947605"/>
            <a:chOff x="3549729" y="1716049"/>
            <a:chExt cx="1754002" cy="2251061"/>
          </a:xfrm>
        </p:grpSpPr>
        <p:sp>
          <p:nvSpPr>
            <p:cNvPr id="182" name="Rectangle 181"/>
            <p:cNvSpPr/>
            <p:nvPr/>
          </p:nvSpPr>
          <p:spPr bwMode="auto">
            <a:xfrm>
              <a:off x="3549729" y="1716049"/>
              <a:ext cx="1754002" cy="225106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19" tIns="182819" rIns="0" bIns="46620"/>
            <a:lstStyle/>
            <a:p>
              <a:pPr defTabSz="932026" fontAlgn="base">
                <a:lnSpc>
                  <a:spcPct val="90000"/>
                </a:lnSpc>
                <a:spcBef>
                  <a:spcPct val="0"/>
                </a:spcBef>
                <a:spcAft>
                  <a:spcPct val="0"/>
                </a:spcAft>
                <a:defRPr/>
              </a:pPr>
              <a:r>
                <a:rPr lang="en-US" sz="1600" dirty="0">
                  <a:solidFill>
                    <a:srgbClr val="505050"/>
                  </a:solidFill>
                  <a:latin typeface="Segoe UI Light"/>
                </a:rPr>
                <a:t>Simple connection</a:t>
              </a:r>
            </a:p>
          </p:txBody>
        </p:sp>
        <p:grpSp>
          <p:nvGrpSpPr>
            <p:cNvPr id="183" name="Group 182"/>
            <p:cNvGrpSpPr/>
            <p:nvPr/>
          </p:nvGrpSpPr>
          <p:grpSpPr>
            <a:xfrm>
              <a:off x="3793287" y="2782574"/>
              <a:ext cx="1133465" cy="795030"/>
              <a:chOff x="3793287" y="2782574"/>
              <a:chExt cx="1133465" cy="795030"/>
            </a:xfrm>
          </p:grpSpPr>
          <p:sp>
            <p:nvSpPr>
              <p:cNvPr id="184" name="Freeform 31"/>
              <p:cNvSpPr>
                <a:spLocks noEditPoints="1"/>
              </p:cNvSpPr>
              <p:nvPr/>
            </p:nvSpPr>
            <p:spPr bwMode="auto">
              <a:xfrm rot="900000">
                <a:off x="4141161" y="3143756"/>
                <a:ext cx="520935" cy="43384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bg1">
                  <a:lumMod val="50000"/>
                </a:schemeClr>
              </a:solidFill>
              <a:ln>
                <a:noFill/>
              </a:ln>
            </p:spPr>
            <p:txBody>
              <a:bodyPr vert="horz" wrap="square" lIns="91414" tIns="45706" rIns="91414" bIns="45706" numCol="1" anchor="t" anchorCtr="0" compatLnSpc="1">
                <a:prstTxWarp prst="textNoShape">
                  <a:avLst/>
                </a:prstTxWarp>
              </a:bodyPr>
              <a:lstStyle/>
              <a:p>
                <a:pPr defTabSz="932145"/>
                <a:endParaRPr lang="en-US" sz="1400">
                  <a:solidFill>
                    <a:srgbClr val="505050"/>
                  </a:solidFill>
                  <a:ea typeface="ＭＳ Ｐゴシック" charset="0"/>
                </a:endParaRPr>
              </a:p>
            </p:txBody>
          </p:sp>
          <p:grpSp>
            <p:nvGrpSpPr>
              <p:cNvPr id="185" name="Group 184"/>
              <p:cNvGrpSpPr/>
              <p:nvPr/>
            </p:nvGrpSpPr>
            <p:grpSpPr>
              <a:xfrm>
                <a:off x="3793287" y="2782574"/>
                <a:ext cx="1133465" cy="301163"/>
                <a:chOff x="8838017" y="3488861"/>
                <a:chExt cx="615550" cy="163552"/>
              </a:xfrm>
              <a:solidFill>
                <a:srgbClr val="7F7F7F"/>
              </a:solidFill>
            </p:grpSpPr>
            <p:sp>
              <p:nvSpPr>
                <p:cNvPr id="186" name="Freeform 131"/>
                <p:cNvSpPr>
                  <a:spLocks/>
                </p:cNvSpPr>
                <p:nvPr/>
              </p:nvSpPr>
              <p:spPr bwMode="black">
                <a:xfrm>
                  <a:off x="9204087" y="3492367"/>
                  <a:ext cx="249480" cy="160046"/>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solidFill>
                  <a:schemeClr val="bg1">
                    <a:lumMod val="65000"/>
                  </a:schemeClr>
                </a:solidFill>
                <a:ln>
                  <a:noFill/>
                </a:ln>
              </p:spPr>
              <p:txBody>
                <a:bodyPr vert="horz" wrap="square" lIns="82281" tIns="41141" rIns="82281" bIns="41141" numCol="1" anchor="t" anchorCtr="0" compatLnSpc="1">
                  <a:prstTxWarp prst="textNoShape">
                    <a:avLst/>
                  </a:prstTxWarp>
                </a:bodyPr>
                <a:lstStyle/>
                <a:p>
                  <a:pPr defTabSz="931418" fontAlgn="base">
                    <a:spcBef>
                      <a:spcPct val="0"/>
                    </a:spcBef>
                    <a:spcAft>
                      <a:spcPct val="0"/>
                    </a:spcAft>
                  </a:pPr>
                  <a:endParaRPr lang="en-US" sz="1200">
                    <a:solidFill>
                      <a:srgbClr val="505050"/>
                    </a:solidFill>
                    <a:ea typeface="ＭＳ Ｐゴシック" charset="0"/>
                  </a:endParaRPr>
                </a:p>
              </p:txBody>
            </p:sp>
            <p:sp>
              <p:nvSpPr>
                <p:cNvPr id="187" name="Freeform 132"/>
                <p:cNvSpPr>
                  <a:spLocks/>
                </p:cNvSpPr>
                <p:nvPr/>
              </p:nvSpPr>
              <p:spPr bwMode="black">
                <a:xfrm>
                  <a:off x="8838017" y="3488861"/>
                  <a:ext cx="245111" cy="163551"/>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grpFill/>
                <a:ln>
                  <a:noFill/>
                </a:ln>
              </p:spPr>
              <p:txBody>
                <a:bodyPr vert="horz" wrap="square" lIns="82281" tIns="41141" rIns="82281" bIns="41141" numCol="1" anchor="t" anchorCtr="0" compatLnSpc="1">
                  <a:prstTxWarp prst="textNoShape">
                    <a:avLst/>
                  </a:prstTxWarp>
                </a:bodyPr>
                <a:lstStyle/>
                <a:p>
                  <a:pPr defTabSz="931418" fontAlgn="base">
                    <a:spcBef>
                      <a:spcPct val="0"/>
                    </a:spcBef>
                    <a:spcAft>
                      <a:spcPct val="0"/>
                    </a:spcAft>
                  </a:pPr>
                  <a:endParaRPr lang="en-US" sz="1200">
                    <a:solidFill>
                      <a:srgbClr val="505050"/>
                    </a:solidFill>
                    <a:ea typeface="ＭＳ Ｐゴシック" charset="0"/>
                  </a:endParaRPr>
                </a:p>
              </p:txBody>
            </p:sp>
          </p:grpSp>
        </p:grpSp>
      </p:grpSp>
      <p:grpSp>
        <p:nvGrpSpPr>
          <p:cNvPr id="188" name="Group 187"/>
          <p:cNvGrpSpPr/>
          <p:nvPr/>
        </p:nvGrpSpPr>
        <p:grpSpPr>
          <a:xfrm>
            <a:off x="4631749" y="4065165"/>
            <a:ext cx="3153188" cy="2877706"/>
            <a:chOff x="-109908" y="3577535"/>
            <a:chExt cx="3153637" cy="2878111"/>
          </a:xfrm>
        </p:grpSpPr>
        <p:grpSp>
          <p:nvGrpSpPr>
            <p:cNvPr id="189" name="Group 188"/>
            <p:cNvGrpSpPr/>
            <p:nvPr/>
          </p:nvGrpSpPr>
          <p:grpSpPr>
            <a:xfrm>
              <a:off x="657780" y="4081871"/>
              <a:ext cx="1446550" cy="1323565"/>
              <a:chOff x="2501656" y="3425981"/>
              <a:chExt cx="1199283" cy="1097328"/>
            </a:xfrm>
          </p:grpSpPr>
          <p:grpSp>
            <p:nvGrpSpPr>
              <p:cNvPr id="234" name="Group 233"/>
              <p:cNvGrpSpPr/>
              <p:nvPr/>
            </p:nvGrpSpPr>
            <p:grpSpPr>
              <a:xfrm>
                <a:off x="2501656" y="3425981"/>
                <a:ext cx="1098104" cy="1097328"/>
                <a:chOff x="13721177" y="6333144"/>
                <a:chExt cx="776180" cy="775633"/>
              </a:xfrm>
            </p:grpSpPr>
            <p:sp>
              <p:nvSpPr>
                <p:cNvPr id="245" name="Oval 7"/>
                <p:cNvSpPr>
                  <a:spLocks noChangeArrowheads="1"/>
                </p:cNvSpPr>
                <p:nvPr/>
              </p:nvSpPr>
              <p:spPr bwMode="auto">
                <a:xfrm>
                  <a:off x="14040370" y="6651788"/>
                  <a:ext cx="456987" cy="456989"/>
                </a:xfrm>
                <a:prstGeom prst="ellipse">
                  <a:avLst/>
                </a:prstGeom>
                <a:solidFill>
                  <a:srgbClr val="FFB900">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a:solidFill>
                      <a:srgbClr val="505050"/>
                    </a:solidFill>
                    <a:ea typeface="ＭＳ Ｐゴシック" charset="0"/>
                  </a:endParaRPr>
                </a:p>
              </p:txBody>
            </p:sp>
            <p:sp>
              <p:nvSpPr>
                <p:cNvPr id="246" name="Freeform 8"/>
                <p:cNvSpPr>
                  <a:spLocks/>
                </p:cNvSpPr>
                <p:nvPr/>
              </p:nvSpPr>
              <p:spPr bwMode="auto">
                <a:xfrm>
                  <a:off x="14139586" y="678825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a:solidFill>
                      <a:srgbClr val="505050"/>
                    </a:solidFill>
                    <a:ea typeface="ＭＳ Ｐゴシック" charset="0"/>
                  </a:endParaRPr>
                </a:p>
              </p:txBody>
            </p:sp>
            <p:sp>
              <p:nvSpPr>
                <p:cNvPr id="247"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a:solidFill>
                      <a:srgbClr val="505050"/>
                    </a:solidFill>
                    <a:ea typeface="ＭＳ Ｐゴシック" charset="0"/>
                  </a:endParaRPr>
                </a:p>
              </p:txBody>
            </p:sp>
            <p:sp>
              <p:nvSpPr>
                <p:cNvPr id="248" name="Freeform 10"/>
                <p:cNvSpPr>
                  <a:spLocks/>
                </p:cNvSpPr>
                <p:nvPr/>
              </p:nvSpPr>
              <p:spPr bwMode="auto">
                <a:xfrm>
                  <a:off x="14261979" y="678825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a:solidFill>
                      <a:srgbClr val="505050"/>
                    </a:solidFill>
                    <a:ea typeface="ＭＳ Ｐゴシック" charset="0"/>
                  </a:endParaRPr>
                </a:p>
              </p:txBody>
            </p:sp>
            <p:sp>
              <p:nvSpPr>
                <p:cNvPr id="249" name="Freeform 11"/>
                <p:cNvSpPr>
                  <a:spLocks/>
                </p:cNvSpPr>
                <p:nvPr/>
              </p:nvSpPr>
              <p:spPr bwMode="auto">
                <a:xfrm>
                  <a:off x="14140465" y="6718695"/>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a:solidFill>
                      <a:srgbClr val="505050"/>
                    </a:solidFill>
                    <a:ea typeface="ＭＳ Ｐゴシック" charset="0"/>
                  </a:endParaRPr>
                </a:p>
              </p:txBody>
            </p:sp>
          </p:grpSp>
          <p:grpSp>
            <p:nvGrpSpPr>
              <p:cNvPr id="235" name="Group 234"/>
              <p:cNvGrpSpPr/>
              <p:nvPr/>
            </p:nvGrpSpPr>
            <p:grpSpPr>
              <a:xfrm>
                <a:off x="2933524" y="3467810"/>
                <a:ext cx="511794" cy="510807"/>
                <a:chOff x="13445955" y="6796212"/>
                <a:chExt cx="456988" cy="456109"/>
              </a:xfrm>
            </p:grpSpPr>
            <p:sp>
              <p:nvSpPr>
                <p:cNvPr id="241" name="Oval 12"/>
                <p:cNvSpPr>
                  <a:spLocks noChangeArrowheads="1"/>
                </p:cNvSpPr>
                <p:nvPr/>
              </p:nvSpPr>
              <p:spPr bwMode="auto">
                <a:xfrm>
                  <a:off x="13445955" y="6796212"/>
                  <a:ext cx="456988" cy="456109"/>
                </a:xfrm>
                <a:prstGeom prst="ellipse">
                  <a:avLst/>
                </a:prstGeom>
                <a:solidFill>
                  <a:srgbClr val="00B294">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a:solidFill>
                      <a:srgbClr val="505050"/>
                    </a:solidFill>
                    <a:ea typeface="ＭＳ Ｐゴシック" charset="0"/>
                  </a:endParaRPr>
                </a:p>
              </p:txBody>
            </p:sp>
            <p:sp>
              <p:nvSpPr>
                <p:cNvPr id="242" name="Freeform 13"/>
                <p:cNvSpPr>
                  <a:spLocks/>
                </p:cNvSpPr>
                <p:nvPr/>
              </p:nvSpPr>
              <p:spPr bwMode="auto">
                <a:xfrm>
                  <a:off x="13533952" y="6963973"/>
                  <a:ext cx="123272" cy="206923"/>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a:solidFill>
                      <a:srgbClr val="505050"/>
                    </a:solidFill>
                    <a:ea typeface="ＭＳ Ｐゴシック" charset="0"/>
                  </a:endParaRPr>
                </a:p>
              </p:txBody>
            </p:sp>
            <p:sp>
              <p:nvSpPr>
                <p:cNvPr id="243" name="Freeform 14"/>
                <p:cNvSpPr>
                  <a:spLocks/>
                </p:cNvSpPr>
                <p:nvPr/>
              </p:nvSpPr>
              <p:spPr bwMode="auto">
                <a:xfrm>
                  <a:off x="13656342" y="6945399"/>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a:solidFill>
                      <a:srgbClr val="505050"/>
                    </a:solidFill>
                    <a:ea typeface="ＭＳ Ｐゴシック" charset="0"/>
                  </a:endParaRPr>
                </a:p>
              </p:txBody>
            </p:sp>
            <p:sp>
              <p:nvSpPr>
                <p:cNvPr id="244" name="Freeform 15"/>
                <p:cNvSpPr>
                  <a:spLocks/>
                </p:cNvSpPr>
                <p:nvPr/>
              </p:nvSpPr>
              <p:spPr bwMode="auto">
                <a:xfrm>
                  <a:off x="13524680" y="6875836"/>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a:solidFill>
                      <a:srgbClr val="505050"/>
                    </a:solidFill>
                    <a:ea typeface="ＭＳ Ｐゴシック" charset="0"/>
                  </a:endParaRPr>
                </a:p>
              </p:txBody>
            </p:sp>
          </p:grpSp>
          <p:grpSp>
            <p:nvGrpSpPr>
              <p:cNvPr id="236" name="Group 7"/>
              <p:cNvGrpSpPr>
                <a:grpSpLocks/>
              </p:cNvGrpSpPr>
              <p:nvPr/>
            </p:nvGrpSpPr>
            <p:grpSpPr bwMode="auto">
              <a:xfrm>
                <a:off x="3304795" y="3695801"/>
                <a:ext cx="396144" cy="396143"/>
                <a:chOff x="7857929" y="4717012"/>
                <a:chExt cx="1304516" cy="1314073"/>
              </a:xfrm>
            </p:grpSpPr>
            <p:sp>
              <p:nvSpPr>
                <p:cNvPr id="237" name="Freeform 16"/>
                <p:cNvSpPr>
                  <a:spLocks/>
                </p:cNvSpPr>
                <p:nvPr/>
              </p:nvSpPr>
              <p:spPr bwMode="auto">
                <a:xfrm>
                  <a:off x="7857929" y="4717012"/>
                  <a:ext cx="1304516" cy="1314073"/>
                </a:xfrm>
                <a:prstGeom prst="ellipse">
                  <a:avLst/>
                </a:prstGeom>
                <a:solidFill>
                  <a:srgbClr val="5364B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a:solidFill>
                      <a:srgbClr val="505050"/>
                    </a:solidFill>
                    <a:ea typeface="ＭＳ Ｐゴシック" charset="0"/>
                  </a:endParaRPr>
                </a:p>
              </p:txBody>
            </p:sp>
            <p:sp>
              <p:nvSpPr>
                <p:cNvPr id="238" name="Freeform 19"/>
                <p:cNvSpPr>
                  <a:spLocks/>
                </p:cNvSpPr>
                <p:nvPr/>
              </p:nvSpPr>
              <p:spPr bwMode="auto">
                <a:xfrm>
                  <a:off x="8162648" y="5104697"/>
                  <a:ext cx="350056"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a:solidFill>
                      <a:srgbClr val="505050"/>
                    </a:solidFill>
                    <a:ea typeface="ＭＳ Ｐゴシック" charset="0"/>
                  </a:endParaRPr>
                </a:p>
              </p:txBody>
            </p:sp>
            <p:sp>
              <p:nvSpPr>
                <p:cNvPr id="239" name="Freeform 20"/>
                <p:cNvSpPr>
                  <a:spLocks/>
                </p:cNvSpPr>
                <p:nvPr/>
              </p:nvSpPr>
              <p:spPr bwMode="auto">
                <a:xfrm>
                  <a:off x="8512704" y="5104697"/>
                  <a:ext cx="347536"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a:solidFill>
                      <a:srgbClr val="505050"/>
                    </a:solidFill>
                    <a:ea typeface="ＭＳ Ｐゴシック" charset="0"/>
                  </a:endParaRPr>
                </a:p>
              </p:txBody>
            </p:sp>
            <p:sp>
              <p:nvSpPr>
                <p:cNvPr id="240" name="Freeform 21"/>
                <p:cNvSpPr>
                  <a:spLocks/>
                </p:cNvSpPr>
                <p:nvPr/>
              </p:nvSpPr>
              <p:spPr bwMode="auto">
                <a:xfrm>
                  <a:off x="8128450" y="4800955"/>
                  <a:ext cx="697589" cy="398284"/>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a:solidFill>
                      <a:srgbClr val="505050"/>
                    </a:solidFill>
                    <a:ea typeface="ＭＳ Ｐゴシック" charset="0"/>
                  </a:endParaRPr>
                </a:p>
              </p:txBody>
            </p:sp>
          </p:grpSp>
        </p:grpSp>
        <p:grpSp>
          <p:nvGrpSpPr>
            <p:cNvPr id="190" name="Group 189"/>
            <p:cNvGrpSpPr/>
            <p:nvPr/>
          </p:nvGrpSpPr>
          <p:grpSpPr>
            <a:xfrm>
              <a:off x="-109908" y="3577535"/>
              <a:ext cx="2829393" cy="1363152"/>
              <a:chOff x="-109908" y="3577535"/>
              <a:chExt cx="2829393" cy="1363152"/>
            </a:xfrm>
          </p:grpSpPr>
          <p:grpSp>
            <p:nvGrpSpPr>
              <p:cNvPr id="229" name="Group 228"/>
              <p:cNvGrpSpPr/>
              <p:nvPr/>
            </p:nvGrpSpPr>
            <p:grpSpPr>
              <a:xfrm>
                <a:off x="274953" y="3650450"/>
                <a:ext cx="2444532" cy="1290237"/>
                <a:chOff x="274112" y="3650454"/>
                <a:chExt cx="2444879" cy="1290416"/>
              </a:xfrm>
            </p:grpSpPr>
            <p:sp>
              <p:nvSpPr>
                <p:cNvPr id="232" name="Rectangle 231"/>
                <p:cNvSpPr/>
                <p:nvPr/>
              </p:nvSpPr>
              <p:spPr bwMode="auto">
                <a:xfrm>
                  <a:off x="274112" y="4482133"/>
                  <a:ext cx="2444879" cy="458737"/>
                </a:xfrm>
                <a:prstGeom prst="rect">
                  <a:avLst/>
                </a:prstGeom>
                <a:noFill/>
                <a:ln w="19050">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2" rIns="182828" bIns="146262" numCol="1" spcCol="0" rtlCol="0" fromWordArt="0" anchor="b" anchorCtr="0" forceAA="0" compatLnSpc="1">
                  <a:prstTxWarp prst="textNoShape">
                    <a:avLst/>
                  </a:prstTxWarp>
                  <a:noAutofit/>
                </a:bodyPr>
                <a:lstStyle/>
                <a:p>
                  <a:pPr defTabSz="913748" fontAlgn="base">
                    <a:lnSpc>
                      <a:spcPct val="90000"/>
                    </a:lnSpc>
                    <a:spcBef>
                      <a:spcPct val="0"/>
                    </a:spcBef>
                    <a:spcAft>
                      <a:spcPct val="0"/>
                    </a:spcAft>
                  </a:pPr>
                  <a:endParaRPr lang="en-US" sz="2000" dirty="0">
                    <a:solidFill>
                      <a:schemeClr val="bg1"/>
                    </a:solidFill>
                  </a:endParaRPr>
                </a:p>
                <a:p>
                  <a:pPr defTabSz="913748" fontAlgn="base">
                    <a:lnSpc>
                      <a:spcPct val="90000"/>
                    </a:lnSpc>
                    <a:spcBef>
                      <a:spcPct val="0"/>
                    </a:spcBef>
                    <a:spcAft>
                      <a:spcPct val="0"/>
                    </a:spcAft>
                  </a:pPr>
                  <a:endParaRPr lang="en-US" sz="2000" dirty="0">
                    <a:solidFill>
                      <a:schemeClr val="bg1"/>
                    </a:solidFill>
                  </a:endParaRPr>
                </a:p>
                <a:p>
                  <a:pPr defTabSz="913748" fontAlgn="base">
                    <a:lnSpc>
                      <a:spcPct val="90000"/>
                    </a:lnSpc>
                    <a:spcBef>
                      <a:spcPct val="0"/>
                    </a:spcBef>
                    <a:spcAft>
                      <a:spcPct val="0"/>
                    </a:spcAft>
                    <a:buSzPct val="80000"/>
                  </a:pPr>
                  <a:r>
                    <a:rPr lang="en-US" sz="1398" dirty="0">
                      <a:solidFill>
                        <a:schemeClr val="bg1"/>
                      </a:solidFill>
                    </a:rPr>
                    <a:t>Other </a:t>
                  </a:r>
                  <a:br>
                    <a:rPr lang="en-US" sz="1398" dirty="0">
                      <a:solidFill>
                        <a:schemeClr val="bg1"/>
                      </a:solidFill>
                    </a:rPr>
                  </a:br>
                  <a:r>
                    <a:rPr lang="en-US" sz="1398" dirty="0">
                      <a:solidFill>
                        <a:schemeClr val="bg1"/>
                      </a:solidFill>
                    </a:rPr>
                    <a:t>Directories</a:t>
                  </a:r>
                </a:p>
              </p:txBody>
            </p:sp>
            <p:sp>
              <p:nvSpPr>
                <p:cNvPr id="233" name="Rectangle 232"/>
                <p:cNvSpPr/>
                <p:nvPr/>
              </p:nvSpPr>
              <p:spPr>
                <a:xfrm>
                  <a:off x="632352" y="3650454"/>
                  <a:ext cx="1698924" cy="395108"/>
                </a:xfrm>
                <a:prstGeom prst="rect">
                  <a:avLst/>
                </a:prstGeom>
                <a:ln>
                  <a:noFill/>
                </a:ln>
              </p:spPr>
              <p:txBody>
                <a:bodyPr wrap="square" lIns="0" tIns="0" rIns="0" bIns="0" anchor="ctr">
                  <a:spAutoFit/>
                </a:bodyPr>
                <a:lstStyle/>
                <a:p>
                  <a:pPr defTabSz="913748" fontAlgn="base">
                    <a:lnSpc>
                      <a:spcPct val="90000"/>
                    </a:lnSpc>
                    <a:spcBef>
                      <a:spcPct val="0"/>
                    </a:spcBef>
                    <a:spcAft>
                      <a:spcPct val="0"/>
                    </a:spcAft>
                    <a:buSzPct val="80000"/>
                  </a:pPr>
                  <a:r>
                    <a:rPr lang="en-US" sz="1398" dirty="0">
                      <a:solidFill>
                        <a:schemeClr val="bg1"/>
                      </a:solidFill>
                      <a:ea typeface="ＭＳ Ｐゴシック" charset="0"/>
                    </a:rPr>
                    <a:t>Windows Server</a:t>
                  </a:r>
                </a:p>
                <a:p>
                  <a:pPr defTabSz="913748" fontAlgn="base">
                    <a:lnSpc>
                      <a:spcPct val="90000"/>
                    </a:lnSpc>
                    <a:spcBef>
                      <a:spcPct val="0"/>
                    </a:spcBef>
                    <a:spcAft>
                      <a:spcPct val="0"/>
                    </a:spcAft>
                    <a:buSzPct val="80000"/>
                  </a:pPr>
                  <a:r>
                    <a:rPr lang="en-US" sz="1398" dirty="0">
                      <a:solidFill>
                        <a:schemeClr val="bg1"/>
                      </a:solidFill>
                      <a:ea typeface="ＭＳ Ｐゴシック" charset="0"/>
                    </a:rPr>
                    <a:t>Active Directory</a:t>
                  </a:r>
                </a:p>
              </p:txBody>
            </p:sp>
          </p:grpSp>
          <p:pic>
            <p:nvPicPr>
              <p:cNvPr id="230" name="Picture 229"/>
              <p:cNvPicPr>
                <a:picLocks noChangeAspect="1"/>
              </p:cNvPicPr>
              <p:nvPr/>
            </p:nvPicPr>
            <p:blipFill>
              <a:blip r:embed="rId11"/>
              <a:stretch>
                <a:fillRect/>
              </a:stretch>
            </p:blipFill>
            <p:spPr>
              <a:xfrm>
                <a:off x="-109908" y="3577535"/>
                <a:ext cx="690146" cy="456857"/>
              </a:xfrm>
              <a:prstGeom prst="rect">
                <a:avLst/>
              </a:prstGeom>
            </p:spPr>
          </p:pic>
          <p:pic>
            <p:nvPicPr>
              <p:cNvPr id="231" name="Picture 230"/>
              <p:cNvPicPr>
                <a:picLocks noChangeAspect="1"/>
              </p:cNvPicPr>
              <p:nvPr/>
            </p:nvPicPr>
            <p:blipFill>
              <a:blip r:embed="rId12"/>
              <a:stretch>
                <a:fillRect/>
              </a:stretch>
            </p:blipFill>
            <p:spPr>
              <a:xfrm>
                <a:off x="44130" y="4267450"/>
                <a:ext cx="366507" cy="513929"/>
              </a:xfrm>
              <a:prstGeom prst="rect">
                <a:avLst/>
              </a:prstGeom>
            </p:spPr>
          </p:pic>
        </p:grpSp>
        <p:grpSp>
          <p:nvGrpSpPr>
            <p:cNvPr id="191" name="Group 190"/>
            <p:cNvGrpSpPr/>
            <p:nvPr/>
          </p:nvGrpSpPr>
          <p:grpSpPr>
            <a:xfrm>
              <a:off x="1341864" y="4194317"/>
              <a:ext cx="1701865" cy="2261329"/>
              <a:chOff x="1341864" y="4194317"/>
              <a:chExt cx="1701865" cy="2261329"/>
            </a:xfrm>
          </p:grpSpPr>
          <p:grpSp>
            <p:nvGrpSpPr>
              <p:cNvPr id="192" name="Group 191"/>
              <p:cNvGrpSpPr/>
              <p:nvPr/>
            </p:nvGrpSpPr>
            <p:grpSpPr>
              <a:xfrm>
                <a:off x="1638076" y="4194317"/>
                <a:ext cx="1286469" cy="1827789"/>
                <a:chOff x="4410437" y="5171160"/>
                <a:chExt cx="871461" cy="1238332"/>
              </a:xfrm>
            </p:grpSpPr>
            <p:sp>
              <p:nvSpPr>
                <p:cNvPr id="194" name="Freeform 12"/>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195" name="Rectangle 14"/>
                <p:cNvSpPr>
                  <a:spLocks noChangeArrowheads="1"/>
                </p:cNvSpPr>
                <p:nvPr/>
              </p:nvSpPr>
              <p:spPr bwMode="auto">
                <a:xfrm>
                  <a:off x="4741878" y="5239734"/>
                  <a:ext cx="540020" cy="1169758"/>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196" name="Rectangle 15"/>
                <p:cNvSpPr>
                  <a:spLocks noChangeArrowheads="1"/>
                </p:cNvSpPr>
                <p:nvPr/>
              </p:nvSpPr>
              <p:spPr bwMode="auto">
                <a:xfrm>
                  <a:off x="4741878" y="5239734"/>
                  <a:ext cx="540020" cy="1169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197" name="Rectangle 16"/>
                <p:cNvSpPr>
                  <a:spLocks noChangeArrowheads="1"/>
                </p:cNvSpPr>
                <p:nvPr/>
              </p:nvSpPr>
              <p:spPr bwMode="auto">
                <a:xfrm>
                  <a:off x="4796166" y="5796326"/>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198" name="Rectangle 17"/>
                <p:cNvSpPr>
                  <a:spLocks noChangeArrowheads="1"/>
                </p:cNvSpPr>
                <p:nvPr/>
              </p:nvSpPr>
              <p:spPr bwMode="auto">
                <a:xfrm>
                  <a:off x="4796166" y="5796326"/>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199" name="Rectangle 18"/>
                <p:cNvSpPr>
                  <a:spLocks noChangeArrowheads="1"/>
                </p:cNvSpPr>
                <p:nvPr/>
              </p:nvSpPr>
              <p:spPr bwMode="auto">
                <a:xfrm>
                  <a:off x="4796166" y="5918045"/>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200" name="Rectangle 19"/>
                <p:cNvSpPr>
                  <a:spLocks noChangeArrowheads="1"/>
                </p:cNvSpPr>
                <p:nvPr/>
              </p:nvSpPr>
              <p:spPr bwMode="auto">
                <a:xfrm>
                  <a:off x="4796166" y="5918045"/>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201" name="Rectangle 20"/>
                <p:cNvSpPr>
                  <a:spLocks noChangeArrowheads="1"/>
                </p:cNvSpPr>
                <p:nvPr/>
              </p:nvSpPr>
              <p:spPr bwMode="auto">
                <a:xfrm>
                  <a:off x="4796166" y="603862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202" name="Rectangle 21"/>
                <p:cNvSpPr>
                  <a:spLocks noChangeArrowheads="1"/>
                </p:cNvSpPr>
                <p:nvPr/>
              </p:nvSpPr>
              <p:spPr bwMode="auto">
                <a:xfrm>
                  <a:off x="4796166" y="6038621"/>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203" name="Rectangle 22"/>
                <p:cNvSpPr>
                  <a:spLocks noChangeArrowheads="1"/>
                </p:cNvSpPr>
                <p:nvPr/>
              </p:nvSpPr>
              <p:spPr bwMode="auto">
                <a:xfrm>
                  <a:off x="4796166" y="6158625"/>
                  <a:ext cx="434302"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204" name="Rectangle 23"/>
                <p:cNvSpPr>
                  <a:spLocks noChangeArrowheads="1"/>
                </p:cNvSpPr>
                <p:nvPr/>
              </p:nvSpPr>
              <p:spPr bwMode="auto">
                <a:xfrm>
                  <a:off x="4796166" y="6158625"/>
                  <a:ext cx="434302"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205" name="Rectangle 24"/>
                <p:cNvSpPr>
                  <a:spLocks noChangeArrowheads="1"/>
                </p:cNvSpPr>
                <p:nvPr/>
              </p:nvSpPr>
              <p:spPr bwMode="auto">
                <a:xfrm>
                  <a:off x="4796166" y="5433455"/>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206" name="Rectangle 25"/>
                <p:cNvSpPr>
                  <a:spLocks noChangeArrowheads="1"/>
                </p:cNvSpPr>
                <p:nvPr/>
              </p:nvSpPr>
              <p:spPr bwMode="auto">
                <a:xfrm>
                  <a:off x="4796166" y="555403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207" name="Rectangle 26"/>
                <p:cNvSpPr>
                  <a:spLocks noChangeArrowheads="1"/>
                </p:cNvSpPr>
                <p:nvPr/>
              </p:nvSpPr>
              <p:spPr bwMode="auto">
                <a:xfrm>
                  <a:off x="4796166" y="567575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208" name="Rectangle 27"/>
                <p:cNvSpPr>
                  <a:spLocks noChangeArrowheads="1"/>
                </p:cNvSpPr>
                <p:nvPr/>
              </p:nvSpPr>
              <p:spPr bwMode="auto">
                <a:xfrm>
                  <a:off x="4796166" y="5675750"/>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209" name="Rectangle 28"/>
                <p:cNvSpPr>
                  <a:spLocks noChangeArrowheads="1"/>
                </p:cNvSpPr>
                <p:nvPr/>
              </p:nvSpPr>
              <p:spPr bwMode="auto">
                <a:xfrm>
                  <a:off x="4796166" y="531288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210" name="Freeform 29"/>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rgbClr val="00498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211" name="Freeform 30"/>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212" name="Rectangle 31"/>
                <p:cNvSpPr>
                  <a:spLocks noChangeArrowheads="1"/>
                </p:cNvSpPr>
                <p:nvPr/>
              </p:nvSpPr>
              <p:spPr bwMode="auto">
                <a:xfrm>
                  <a:off x="4796166" y="5796326"/>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213" name="Rectangle 32"/>
                <p:cNvSpPr>
                  <a:spLocks noChangeArrowheads="1"/>
                </p:cNvSpPr>
                <p:nvPr/>
              </p:nvSpPr>
              <p:spPr bwMode="auto">
                <a:xfrm>
                  <a:off x="4796166" y="5796326"/>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214" name="Rectangle 33"/>
                <p:cNvSpPr>
                  <a:spLocks noChangeArrowheads="1"/>
                </p:cNvSpPr>
                <p:nvPr/>
              </p:nvSpPr>
              <p:spPr bwMode="auto">
                <a:xfrm>
                  <a:off x="4796166" y="5918045"/>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215" name="Rectangle 34"/>
                <p:cNvSpPr>
                  <a:spLocks noChangeArrowheads="1"/>
                </p:cNvSpPr>
                <p:nvPr/>
              </p:nvSpPr>
              <p:spPr bwMode="auto">
                <a:xfrm>
                  <a:off x="4796166" y="5918045"/>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216" name="Rectangle 35"/>
                <p:cNvSpPr>
                  <a:spLocks noChangeArrowheads="1"/>
                </p:cNvSpPr>
                <p:nvPr/>
              </p:nvSpPr>
              <p:spPr bwMode="auto">
                <a:xfrm>
                  <a:off x="4796166" y="6038621"/>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217" name="Rectangle 36"/>
                <p:cNvSpPr>
                  <a:spLocks noChangeArrowheads="1"/>
                </p:cNvSpPr>
                <p:nvPr/>
              </p:nvSpPr>
              <p:spPr bwMode="auto">
                <a:xfrm>
                  <a:off x="4796166" y="6038621"/>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218" name="Rectangle 37"/>
                <p:cNvSpPr>
                  <a:spLocks noChangeArrowheads="1"/>
                </p:cNvSpPr>
                <p:nvPr/>
              </p:nvSpPr>
              <p:spPr bwMode="auto">
                <a:xfrm>
                  <a:off x="4796166" y="6158625"/>
                  <a:ext cx="242295"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219" name="Rectangle 38"/>
                <p:cNvSpPr>
                  <a:spLocks noChangeArrowheads="1"/>
                </p:cNvSpPr>
                <p:nvPr/>
              </p:nvSpPr>
              <p:spPr bwMode="auto">
                <a:xfrm>
                  <a:off x="4796166" y="6158625"/>
                  <a:ext cx="242295"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220" name="Rectangle 39"/>
                <p:cNvSpPr>
                  <a:spLocks noChangeArrowheads="1"/>
                </p:cNvSpPr>
                <p:nvPr/>
              </p:nvSpPr>
              <p:spPr bwMode="auto">
                <a:xfrm>
                  <a:off x="4796166" y="5675750"/>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221" name="Rectangle 40"/>
                <p:cNvSpPr>
                  <a:spLocks noChangeArrowheads="1"/>
                </p:cNvSpPr>
                <p:nvPr/>
              </p:nvSpPr>
              <p:spPr bwMode="auto">
                <a:xfrm>
                  <a:off x="4796166" y="5675750"/>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222" name="Rectangle 41"/>
                <p:cNvSpPr>
                  <a:spLocks noChangeArrowheads="1"/>
                </p:cNvSpPr>
                <p:nvPr/>
              </p:nvSpPr>
              <p:spPr bwMode="auto">
                <a:xfrm>
                  <a:off x="4410437" y="5735181"/>
                  <a:ext cx="540020" cy="674311"/>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223" name="Rectangle 42"/>
                <p:cNvSpPr>
                  <a:spLocks noChangeArrowheads="1"/>
                </p:cNvSpPr>
                <p:nvPr/>
              </p:nvSpPr>
              <p:spPr bwMode="auto">
                <a:xfrm>
                  <a:off x="4707020" y="6272344"/>
                  <a:ext cx="70289"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224" name="Rectangle 43"/>
                <p:cNvSpPr>
                  <a:spLocks noChangeArrowheads="1"/>
                </p:cNvSpPr>
                <p:nvPr/>
              </p:nvSpPr>
              <p:spPr bwMode="auto">
                <a:xfrm>
                  <a:off x="4586444" y="6272344"/>
                  <a:ext cx="68574"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225" name="Rectangle 44"/>
                <p:cNvSpPr>
                  <a:spLocks noChangeArrowheads="1"/>
                </p:cNvSpPr>
                <p:nvPr/>
              </p:nvSpPr>
              <p:spPr bwMode="auto">
                <a:xfrm>
                  <a:off x="4464153" y="5796326"/>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226" name="Rectangle 45"/>
                <p:cNvSpPr>
                  <a:spLocks noChangeArrowheads="1"/>
                </p:cNvSpPr>
                <p:nvPr/>
              </p:nvSpPr>
              <p:spPr bwMode="auto">
                <a:xfrm>
                  <a:off x="4464153" y="5918045"/>
                  <a:ext cx="434873"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227" name="Rectangle 46"/>
                <p:cNvSpPr>
                  <a:spLocks noChangeArrowheads="1"/>
                </p:cNvSpPr>
                <p:nvPr/>
              </p:nvSpPr>
              <p:spPr bwMode="auto">
                <a:xfrm>
                  <a:off x="4464153" y="6038621"/>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sp>
              <p:nvSpPr>
                <p:cNvPr id="228" name="Rectangle 47"/>
                <p:cNvSpPr>
                  <a:spLocks noChangeArrowheads="1"/>
                </p:cNvSpPr>
                <p:nvPr/>
              </p:nvSpPr>
              <p:spPr bwMode="auto">
                <a:xfrm>
                  <a:off x="4464153" y="6158625"/>
                  <a:ext cx="434873"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sz="1800">
                    <a:solidFill>
                      <a:srgbClr val="505050"/>
                    </a:solidFill>
                    <a:ea typeface="ＭＳ Ｐゴシック" charset="0"/>
                  </a:endParaRPr>
                </a:p>
              </p:txBody>
            </p:sp>
          </p:grpSp>
          <p:sp>
            <p:nvSpPr>
              <p:cNvPr id="193" name="Rectangle 192"/>
              <p:cNvSpPr/>
              <p:nvPr/>
            </p:nvSpPr>
            <p:spPr bwMode="auto">
              <a:xfrm>
                <a:off x="1341864" y="5915020"/>
                <a:ext cx="1701865" cy="5406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19" tIns="182819" rIns="0" bIns="46620"/>
              <a:lstStyle/>
              <a:p>
                <a:pPr algn="ctr" defTabSz="932026" fontAlgn="base">
                  <a:lnSpc>
                    <a:spcPct val="90000"/>
                  </a:lnSpc>
                  <a:spcBef>
                    <a:spcPct val="0"/>
                  </a:spcBef>
                  <a:spcAft>
                    <a:spcPct val="0"/>
                  </a:spcAft>
                  <a:defRPr/>
                </a:pPr>
                <a:r>
                  <a:rPr lang="en-US" sz="1600" dirty="0" smtClean="0">
                    <a:solidFill>
                      <a:schemeClr val="bg1"/>
                    </a:solidFill>
                    <a:latin typeface="Segoe UI Light"/>
                  </a:rPr>
                  <a:t>Your Data Center</a:t>
                </a:r>
                <a:endParaRPr lang="en-US" sz="1600" dirty="0">
                  <a:solidFill>
                    <a:schemeClr val="bg1"/>
                  </a:solidFill>
                  <a:latin typeface="Segoe UI Light"/>
                </a:endParaRPr>
              </a:p>
            </p:txBody>
          </p:sp>
        </p:grpSp>
      </p:grpSp>
      <p:grpSp>
        <p:nvGrpSpPr>
          <p:cNvPr id="250" name="Group 249"/>
          <p:cNvGrpSpPr/>
          <p:nvPr/>
        </p:nvGrpSpPr>
        <p:grpSpPr>
          <a:xfrm>
            <a:off x="6537992" y="2770976"/>
            <a:ext cx="4569849" cy="1454309"/>
            <a:chOff x="3885549" y="4315746"/>
            <a:chExt cx="4570497" cy="1454515"/>
          </a:xfrm>
        </p:grpSpPr>
        <p:grpSp>
          <p:nvGrpSpPr>
            <p:cNvPr id="251" name="Group 250"/>
            <p:cNvGrpSpPr/>
            <p:nvPr/>
          </p:nvGrpSpPr>
          <p:grpSpPr>
            <a:xfrm>
              <a:off x="5079169" y="4315746"/>
              <a:ext cx="1744885" cy="1095197"/>
              <a:chOff x="5084066" y="4315746"/>
              <a:chExt cx="1744885" cy="1095197"/>
            </a:xfrm>
          </p:grpSpPr>
          <p:grpSp>
            <p:nvGrpSpPr>
              <p:cNvPr id="253" name="Group 252"/>
              <p:cNvGrpSpPr/>
              <p:nvPr/>
            </p:nvGrpSpPr>
            <p:grpSpPr>
              <a:xfrm>
                <a:off x="5084066" y="4315746"/>
                <a:ext cx="1744885" cy="1095197"/>
                <a:chOff x="2658482" y="4315746"/>
                <a:chExt cx="1744885" cy="1095197"/>
              </a:xfrm>
            </p:grpSpPr>
            <p:grpSp>
              <p:nvGrpSpPr>
                <p:cNvPr id="255" name="Group 254"/>
                <p:cNvGrpSpPr/>
                <p:nvPr/>
              </p:nvGrpSpPr>
              <p:grpSpPr>
                <a:xfrm>
                  <a:off x="2658482" y="4315746"/>
                  <a:ext cx="1744885" cy="1095197"/>
                  <a:chOff x="2658482" y="4315746"/>
                  <a:chExt cx="1744885" cy="1095197"/>
                </a:xfrm>
              </p:grpSpPr>
              <p:pic>
                <p:nvPicPr>
                  <p:cNvPr id="257" name="Picture 256"/>
                  <p:cNvPicPr>
                    <a:picLocks noChangeAspect="1"/>
                  </p:cNvPicPr>
                  <p:nvPr/>
                </p:nvPicPr>
                <p:blipFill>
                  <a:blip r:embed="rId13"/>
                  <a:stretch>
                    <a:fillRect/>
                  </a:stretch>
                </p:blipFill>
                <p:spPr>
                  <a:xfrm>
                    <a:off x="2658482" y="4315746"/>
                    <a:ext cx="1621360" cy="1095197"/>
                  </a:xfrm>
                  <a:prstGeom prst="rect">
                    <a:avLst/>
                  </a:prstGeom>
                </p:spPr>
              </p:pic>
              <p:sp>
                <p:nvSpPr>
                  <p:cNvPr id="258" name="Oval 257"/>
                  <p:cNvSpPr/>
                  <p:nvPr/>
                </p:nvSpPr>
                <p:spPr bwMode="auto">
                  <a:xfrm>
                    <a:off x="3884302" y="4381186"/>
                    <a:ext cx="519065" cy="519063"/>
                  </a:xfrm>
                  <a:prstGeom prst="ellipse">
                    <a:avLst/>
                  </a:prstGeom>
                  <a:solidFill>
                    <a:srgbClr val="0072C6"/>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solidFill>
                        <a:schemeClr val="bg1"/>
                      </a:solidFill>
                    </a:endParaRPr>
                  </a:p>
                </p:txBody>
              </p:sp>
            </p:grpSp>
            <p:sp>
              <p:nvSpPr>
                <p:cNvPr id="256" name="Freeform 255"/>
                <p:cNvSpPr>
                  <a:spLocks noEditPoints="1"/>
                </p:cNvSpPr>
                <p:nvPr/>
              </p:nvSpPr>
              <p:spPr bwMode="black">
                <a:xfrm>
                  <a:off x="4041930" y="4521595"/>
                  <a:ext cx="202089" cy="280318"/>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defTabSz="932330">
                    <a:defRPr/>
                  </a:pPr>
                  <a:endParaRPr lang="en-US" dirty="0">
                    <a:solidFill>
                      <a:schemeClr val="bg1"/>
                    </a:solidFill>
                    <a:ea typeface="ＭＳ Ｐゴシック" charset="0"/>
                  </a:endParaRPr>
                </a:p>
              </p:txBody>
            </p:sp>
          </p:grpSp>
          <p:pic>
            <p:nvPicPr>
              <p:cNvPr id="254" name="Picture 253"/>
              <p:cNvPicPr>
                <a:picLocks noChangeAspect="1"/>
              </p:cNvPicPr>
              <p:nvPr/>
            </p:nvPicPr>
            <p:blipFill>
              <a:blip r:embed="rId14"/>
              <a:stretch>
                <a:fillRect/>
              </a:stretch>
            </p:blipFill>
            <p:spPr>
              <a:xfrm>
                <a:off x="5575733" y="4596902"/>
                <a:ext cx="648263" cy="648263"/>
              </a:xfrm>
              <a:prstGeom prst="rect">
                <a:avLst/>
              </a:prstGeom>
            </p:spPr>
          </p:pic>
        </p:grpSp>
        <p:sp>
          <p:nvSpPr>
            <p:cNvPr id="252" name="TextBox 251"/>
            <p:cNvSpPr txBox="1"/>
            <p:nvPr/>
          </p:nvSpPr>
          <p:spPr>
            <a:xfrm>
              <a:off x="3885549" y="5487708"/>
              <a:ext cx="4570497" cy="282553"/>
            </a:xfrm>
            <a:prstGeom prst="rect">
              <a:avLst/>
            </a:prstGeom>
          </p:spPr>
          <p:txBody>
            <a:bodyPr wrap="square" lIns="0" tIns="0" rIns="0" bIns="0" rtlCol="0">
              <a:spAutoFit/>
            </a:bodyPr>
            <a:lstStyle/>
            <a:p>
              <a:pPr algn="ctr" defTabSz="913748" fontAlgn="base">
                <a:lnSpc>
                  <a:spcPct val="90000"/>
                </a:lnSpc>
                <a:spcBef>
                  <a:spcPct val="0"/>
                </a:spcBef>
                <a:spcAft>
                  <a:spcPct val="0"/>
                </a:spcAft>
                <a:buSzPct val="80000"/>
              </a:pPr>
              <a:r>
                <a:rPr lang="en-US" sz="2000" dirty="0">
                  <a:solidFill>
                    <a:schemeClr val="bg1"/>
                  </a:solidFill>
                  <a:latin typeface="Segoe UI Light"/>
                  <a:ea typeface="ＭＳ Ｐゴシック" charset="0"/>
                  <a:cs typeface="Segoe UI Semibold" panose="020B0702040204020203" pitchFamily="34" charset="0"/>
                </a:rPr>
                <a:t>Microsoft Azure Active Directory</a:t>
              </a:r>
            </a:p>
          </p:txBody>
        </p:sp>
      </p:grpSp>
      <p:cxnSp>
        <p:nvCxnSpPr>
          <p:cNvPr id="259" name="Straight Arrow Connector 258"/>
          <p:cNvCxnSpPr/>
          <p:nvPr/>
        </p:nvCxnSpPr>
        <p:spPr>
          <a:xfrm flipH="1">
            <a:off x="7416533" y="4225285"/>
            <a:ext cx="825632" cy="557777"/>
          </a:xfrm>
          <a:prstGeom prst="straightConnector1">
            <a:avLst/>
          </a:prstGeom>
          <a:ln w="57150" cap="rnd">
            <a:solidFill>
              <a:srgbClr val="FFFF00"/>
            </a:solidFill>
            <a:prstDash val="sysDot"/>
            <a:headEnd type="triangle" w="sm" len="med"/>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p:nvPr/>
        </p:nvCxnSpPr>
        <p:spPr>
          <a:xfrm>
            <a:off x="8911758" y="4271665"/>
            <a:ext cx="1014746" cy="619346"/>
          </a:xfrm>
          <a:prstGeom prst="straightConnector1">
            <a:avLst/>
          </a:prstGeom>
          <a:ln w="57150" cap="rnd">
            <a:solidFill>
              <a:srgbClr val="FFFF00"/>
            </a:solidFill>
            <a:prstDash val="sysDot"/>
            <a:headEnd type="triangle" w="sm"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147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wipe(left)">
                                      <p:cBhvr>
                                        <p:cTn id="7" dur="500"/>
                                        <p:tgtEl>
                                          <p:spTgt spid="18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5"/>
                                        </p:tgtEl>
                                        <p:attrNameLst>
                                          <p:attrName>style.visibility</p:attrName>
                                        </p:attrNameLst>
                                      </p:cBhvr>
                                      <p:to>
                                        <p:strVal val="visible"/>
                                      </p:to>
                                    </p:set>
                                    <p:animEffect transition="in" filter="wipe(left)">
                                      <p:cBhvr>
                                        <p:cTn id="15" dur="500"/>
                                        <p:tgtEl>
                                          <p:spTgt spid="17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0"/>
                                        </p:tgtEl>
                                        <p:attrNameLst>
                                          <p:attrName>style.visibility</p:attrName>
                                        </p:attrNameLst>
                                      </p:cBhvr>
                                      <p:to>
                                        <p:strVal val="visible"/>
                                      </p:to>
                                    </p:set>
                                    <p:animEffect transition="in" filter="fade">
                                      <p:cBhvr>
                                        <p:cTn id="19" dur="500"/>
                                        <p:tgtEl>
                                          <p:spTgt spid="25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8"/>
                                        </p:tgtEl>
                                        <p:attrNameLst>
                                          <p:attrName>style.visibility</p:attrName>
                                        </p:attrNameLst>
                                      </p:cBhvr>
                                      <p:to>
                                        <p:strVal val="visible"/>
                                      </p:to>
                                    </p:set>
                                    <p:animEffect transition="in" filter="fade">
                                      <p:cBhvr>
                                        <p:cTn id="23" dur="500"/>
                                        <p:tgtEl>
                                          <p:spTgt spid="188"/>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59"/>
                                        </p:tgtEl>
                                        <p:attrNameLst>
                                          <p:attrName>style.visibility</p:attrName>
                                        </p:attrNameLst>
                                      </p:cBhvr>
                                      <p:to>
                                        <p:strVal val="visible"/>
                                      </p:to>
                                    </p:set>
                                    <p:animEffect transition="in" filter="wipe(down)">
                                      <p:cBhvr>
                                        <p:cTn id="27" dur="500"/>
                                        <p:tgtEl>
                                          <p:spTgt spid="25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43"/>
                                        </p:tgtEl>
                                        <p:attrNameLst>
                                          <p:attrName>style.visibility</p:attrName>
                                        </p:attrNameLst>
                                      </p:cBhvr>
                                      <p:to>
                                        <p:strVal val="visible"/>
                                      </p:to>
                                    </p:set>
                                    <p:animEffect transition="in" filter="fade">
                                      <p:cBhvr>
                                        <p:cTn id="31" dur="500"/>
                                        <p:tgtEl>
                                          <p:spTgt spid="143"/>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260"/>
                                        </p:tgtEl>
                                        <p:attrNameLst>
                                          <p:attrName>style.visibility</p:attrName>
                                        </p:attrNameLst>
                                      </p:cBhvr>
                                      <p:to>
                                        <p:strVal val="visible"/>
                                      </p:to>
                                    </p:set>
                                    <p:animEffect transition="in" filter="wipe(down)">
                                      <p:cBhvr>
                                        <p:cTn id="35" dur="500"/>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025" y="2336802"/>
            <a:ext cx="12436475" cy="34464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sp>
        <p:nvSpPr>
          <p:cNvPr id="9" name="Rectangle 8"/>
          <p:cNvSpPr/>
          <p:nvPr/>
        </p:nvSpPr>
        <p:spPr bwMode="auto">
          <a:xfrm>
            <a:off x="0" y="1"/>
            <a:ext cx="12436475" cy="23368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sp>
        <p:nvSpPr>
          <p:cNvPr id="4" name="Rectangle 3"/>
          <p:cNvSpPr/>
          <p:nvPr/>
        </p:nvSpPr>
        <p:spPr>
          <a:xfrm>
            <a:off x="279820" y="1208726"/>
            <a:ext cx="10384507" cy="978729"/>
          </a:xfrm>
          <a:prstGeom prst="rect">
            <a:avLst/>
          </a:prstGeom>
        </p:spPr>
        <p:txBody>
          <a:bodyPr wrap="square">
            <a:spAutoFit/>
          </a:bodyPr>
          <a:lstStyle/>
          <a:p>
            <a:pPr marL="182880" indent="-274320" defTabSz="932688">
              <a:lnSpc>
                <a:spcPct val="90000"/>
              </a:lnSpc>
            </a:pPr>
            <a:r>
              <a:rPr lang="en-US" sz="3200" dirty="0">
                <a:solidFill>
                  <a:srgbClr val="FFFFFF"/>
                </a:solidFill>
                <a:latin typeface="Segoe UI Light"/>
              </a:rPr>
              <a:t>“Cloud is a given. CIOs no longer ask </a:t>
            </a:r>
            <a:r>
              <a:rPr lang="en-US" sz="3200" i="1" dirty="0">
                <a:solidFill>
                  <a:srgbClr val="FFFFFF"/>
                </a:solidFill>
                <a:latin typeface="Segoe UI Light"/>
              </a:rPr>
              <a:t>whether</a:t>
            </a:r>
            <a:r>
              <a:rPr lang="en-US" sz="3200" dirty="0">
                <a:solidFill>
                  <a:srgbClr val="FFFFFF"/>
                </a:solidFill>
                <a:latin typeface="Segoe UI Light"/>
              </a:rPr>
              <a:t> they should use cloud, but rather </a:t>
            </a:r>
            <a:r>
              <a:rPr lang="en-US" sz="3200" i="1" dirty="0">
                <a:solidFill>
                  <a:srgbClr val="FFFFFF"/>
                </a:solidFill>
                <a:latin typeface="Segoe UI Light"/>
              </a:rPr>
              <a:t>how</a:t>
            </a:r>
            <a:r>
              <a:rPr lang="en-US" sz="3200" dirty="0">
                <a:solidFill>
                  <a:srgbClr val="FFFFFF"/>
                </a:solidFill>
                <a:latin typeface="Segoe UI Light"/>
              </a:rPr>
              <a:t>.”*</a:t>
            </a:r>
          </a:p>
        </p:txBody>
      </p:sp>
      <p:sp>
        <p:nvSpPr>
          <p:cNvPr id="25" name="Rectangle 24"/>
          <p:cNvSpPr/>
          <p:nvPr/>
        </p:nvSpPr>
        <p:spPr>
          <a:xfrm>
            <a:off x="4242364" y="3074994"/>
            <a:ext cx="3688932" cy="1015663"/>
          </a:xfrm>
          <a:prstGeom prst="rect">
            <a:avLst/>
          </a:prstGeom>
        </p:spPr>
        <p:txBody>
          <a:bodyPr wrap="square" rIns="182880">
            <a:spAutoFit/>
          </a:bodyPr>
          <a:lstStyle/>
          <a:p>
            <a:pPr marL="91440" indent="-182880" defTabSz="932688"/>
            <a:r>
              <a:rPr lang="en-US" sz="2000" dirty="0">
                <a:solidFill>
                  <a:srgbClr val="505050"/>
                </a:solidFill>
                <a:latin typeface="Segoe UI Light"/>
              </a:rPr>
              <a:t>“55% of CIOs indicated they would source all their critical apps in the cloud by 2020.”</a:t>
            </a:r>
            <a:r>
              <a:rPr lang="en-US" sz="2000" baseline="30000" dirty="0">
                <a:solidFill>
                  <a:srgbClr val="505050"/>
                </a:solidFill>
                <a:latin typeface="Segoe UI Light"/>
              </a:rPr>
              <a:t>***</a:t>
            </a:r>
          </a:p>
        </p:txBody>
      </p:sp>
      <p:grpSp>
        <p:nvGrpSpPr>
          <p:cNvPr id="27" name="Group 26"/>
          <p:cNvGrpSpPr>
            <a:grpSpLocks noChangeAspect="1"/>
          </p:cNvGrpSpPr>
          <p:nvPr/>
        </p:nvGrpSpPr>
        <p:grpSpPr>
          <a:xfrm>
            <a:off x="401165" y="4333441"/>
            <a:ext cx="1220145" cy="1220145"/>
            <a:chOff x="694894" y="2819400"/>
            <a:chExt cx="2073554" cy="2073554"/>
          </a:xfrm>
          <a:solidFill>
            <a:srgbClr val="FFB900"/>
          </a:solidFill>
        </p:grpSpPr>
        <p:sp>
          <p:nvSpPr>
            <p:cNvPr id="28" name="Oval 27"/>
            <p:cNvSpPr/>
            <p:nvPr/>
          </p:nvSpPr>
          <p:spPr>
            <a:xfrm>
              <a:off x="694894" y="2819400"/>
              <a:ext cx="2073554" cy="2073554"/>
            </a:xfrm>
            <a:prstGeom prst="ellipse">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8"/>
              <a:endParaRPr lang="en-US" sz="2800" dirty="0">
                <a:solidFill>
                  <a:prstClr val="white"/>
                </a:solidFill>
                <a:latin typeface="Segoe UI Light"/>
              </a:endParaRPr>
            </a:p>
          </p:txBody>
        </p:sp>
        <p:pic>
          <p:nvPicPr>
            <p:cNvPr id="29" name="Picture 28" descr="reduce cost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5343" y="3058015"/>
              <a:ext cx="986410" cy="1627578"/>
            </a:xfrm>
            <a:prstGeom prst="rect">
              <a:avLst/>
            </a:prstGeom>
            <a:solidFill>
              <a:srgbClr val="FFB900"/>
            </a:solidFill>
          </p:spPr>
        </p:pic>
      </p:grpSp>
      <p:sp>
        <p:nvSpPr>
          <p:cNvPr id="30" name="Rectangle 29"/>
          <p:cNvSpPr/>
          <p:nvPr/>
        </p:nvSpPr>
        <p:spPr>
          <a:xfrm>
            <a:off x="1841917" y="4418426"/>
            <a:ext cx="1295608" cy="923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688"/>
            <a:r>
              <a:rPr lang="en-US" sz="1600" dirty="0" smtClean="0">
                <a:solidFill>
                  <a:srgbClr val="505050"/>
                </a:solidFill>
                <a:latin typeface="Segoe UI Light"/>
              </a:rPr>
              <a:t>Reduce </a:t>
            </a:r>
          </a:p>
          <a:p>
            <a:pPr defTabSz="932688"/>
            <a:r>
              <a:rPr lang="en-US" sz="1600" dirty="0" smtClean="0">
                <a:solidFill>
                  <a:srgbClr val="505050"/>
                </a:solidFill>
                <a:latin typeface="Segoe UI Light"/>
              </a:rPr>
              <a:t>costs and inefficiencies</a:t>
            </a:r>
            <a:endParaRPr lang="en-US" sz="1600" dirty="0">
              <a:solidFill>
                <a:srgbClr val="505050"/>
              </a:solidFill>
              <a:latin typeface="Segoe UI Light"/>
            </a:endParaRPr>
          </a:p>
        </p:txBody>
      </p:sp>
      <p:grpSp>
        <p:nvGrpSpPr>
          <p:cNvPr id="31" name="Group 30"/>
          <p:cNvGrpSpPr>
            <a:grpSpLocks noChangeAspect="1"/>
          </p:cNvGrpSpPr>
          <p:nvPr/>
        </p:nvGrpSpPr>
        <p:grpSpPr>
          <a:xfrm>
            <a:off x="4324229" y="4294540"/>
            <a:ext cx="1238965" cy="1256366"/>
            <a:chOff x="3670975" y="2819400"/>
            <a:chExt cx="2073554" cy="2073554"/>
          </a:xfrm>
          <a:solidFill>
            <a:srgbClr val="187AD4"/>
          </a:solidFill>
        </p:grpSpPr>
        <p:sp>
          <p:nvSpPr>
            <p:cNvPr id="32" name="Oval 31"/>
            <p:cNvSpPr/>
            <p:nvPr/>
          </p:nvSpPr>
          <p:spPr>
            <a:xfrm>
              <a:off x="3670975" y="2819400"/>
              <a:ext cx="2073554" cy="20735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8"/>
              <a:endParaRPr lang="en-US" sz="2800" dirty="0">
                <a:solidFill>
                  <a:prstClr val="white"/>
                </a:solidFill>
                <a:latin typeface="Segoe UI Light"/>
              </a:endParaRPr>
            </a:p>
          </p:txBody>
        </p:sp>
        <p:pic>
          <p:nvPicPr>
            <p:cNvPr id="33" name="Picture 32" descr="increase revenu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4964" y="3164172"/>
              <a:ext cx="1380972" cy="1216572"/>
            </a:xfrm>
            <a:prstGeom prst="rect">
              <a:avLst/>
            </a:prstGeom>
            <a:grpFill/>
          </p:spPr>
        </p:pic>
      </p:grpSp>
      <p:sp>
        <p:nvSpPr>
          <p:cNvPr id="34" name="Rectangle 33"/>
          <p:cNvSpPr/>
          <p:nvPr/>
        </p:nvSpPr>
        <p:spPr>
          <a:xfrm>
            <a:off x="5768972" y="4523747"/>
            <a:ext cx="1837474" cy="7371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688"/>
            <a:r>
              <a:rPr lang="en-US" sz="1600" dirty="0" smtClean="0">
                <a:solidFill>
                  <a:srgbClr val="505050"/>
                </a:solidFill>
                <a:latin typeface="Segoe UI Light"/>
              </a:rPr>
              <a:t>Increase revenue with existing assets</a:t>
            </a:r>
            <a:endParaRPr lang="en-US" sz="1600" dirty="0">
              <a:solidFill>
                <a:srgbClr val="505050"/>
              </a:solidFill>
              <a:latin typeface="Segoe UI Light"/>
            </a:endParaRPr>
          </a:p>
        </p:txBody>
      </p:sp>
      <p:grpSp>
        <p:nvGrpSpPr>
          <p:cNvPr id="35" name="Group 34"/>
          <p:cNvGrpSpPr>
            <a:grpSpLocks noChangeAspect="1"/>
          </p:cNvGrpSpPr>
          <p:nvPr/>
        </p:nvGrpSpPr>
        <p:grpSpPr>
          <a:xfrm>
            <a:off x="8367847" y="4327676"/>
            <a:ext cx="1220145" cy="1220145"/>
            <a:chOff x="6671717" y="2831730"/>
            <a:chExt cx="2073554" cy="2073554"/>
          </a:xfrm>
        </p:grpSpPr>
        <p:sp>
          <p:nvSpPr>
            <p:cNvPr id="36" name="Oval 35"/>
            <p:cNvSpPr/>
            <p:nvPr/>
          </p:nvSpPr>
          <p:spPr>
            <a:xfrm>
              <a:off x="6671717" y="2831730"/>
              <a:ext cx="2073554" cy="2073554"/>
            </a:xfrm>
            <a:prstGeom prst="ellipse">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8"/>
              <a:endParaRPr lang="en-US" sz="2800" dirty="0">
                <a:solidFill>
                  <a:prstClr val="white"/>
                </a:solidFill>
                <a:latin typeface="Segoe UI Light"/>
              </a:endParaRPr>
            </a:p>
          </p:txBody>
        </p:sp>
        <p:pic>
          <p:nvPicPr>
            <p:cNvPr id="37" name="Picture 36" descr="new bus model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48916" y="3217736"/>
              <a:ext cx="1306996" cy="1308134"/>
            </a:xfrm>
            <a:prstGeom prst="rect">
              <a:avLst/>
            </a:prstGeom>
          </p:spPr>
        </p:pic>
      </p:grpSp>
      <p:sp>
        <p:nvSpPr>
          <p:cNvPr id="38" name="Rectangle 37"/>
          <p:cNvSpPr/>
          <p:nvPr/>
        </p:nvSpPr>
        <p:spPr>
          <a:xfrm>
            <a:off x="9770266" y="4567462"/>
            <a:ext cx="1903782" cy="740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688"/>
            <a:r>
              <a:rPr lang="en-US" sz="1600" dirty="0" smtClean="0">
                <a:solidFill>
                  <a:srgbClr val="505050"/>
                </a:solidFill>
                <a:latin typeface="Segoe UI Light"/>
              </a:rPr>
              <a:t>Create </a:t>
            </a:r>
          </a:p>
          <a:p>
            <a:pPr defTabSz="932688"/>
            <a:r>
              <a:rPr lang="en-US" sz="1600" dirty="0" smtClean="0">
                <a:solidFill>
                  <a:srgbClr val="505050"/>
                </a:solidFill>
                <a:latin typeface="Segoe UI Light"/>
              </a:rPr>
              <a:t>new business models</a:t>
            </a:r>
            <a:endParaRPr lang="en-US" sz="1600" dirty="0">
              <a:solidFill>
                <a:srgbClr val="505050"/>
              </a:solidFill>
              <a:latin typeface="Segoe UI Light"/>
            </a:endParaRPr>
          </a:p>
        </p:txBody>
      </p:sp>
      <p:sp>
        <p:nvSpPr>
          <p:cNvPr id="39" name="Rectangle 38"/>
          <p:cNvSpPr/>
          <p:nvPr/>
        </p:nvSpPr>
        <p:spPr>
          <a:xfrm>
            <a:off x="279820" y="6042221"/>
            <a:ext cx="10871400" cy="861774"/>
          </a:xfrm>
          <a:prstGeom prst="rect">
            <a:avLst/>
          </a:prstGeom>
        </p:spPr>
        <p:txBody>
          <a:bodyPr wrap="square">
            <a:spAutoFit/>
          </a:bodyPr>
          <a:lstStyle/>
          <a:p>
            <a:pPr defTabSz="932688"/>
            <a:r>
              <a:rPr lang="en-US" sz="1000" dirty="0" smtClean="0">
                <a:solidFill>
                  <a:srgbClr val="FFFFFF">
                    <a:lumMod val="75000"/>
                  </a:srgbClr>
                </a:solidFill>
                <a:latin typeface="Segoe UI Light"/>
              </a:rPr>
              <a:t>*”Cloud </a:t>
            </a:r>
            <a:r>
              <a:rPr lang="en-US" sz="1000" dirty="0">
                <a:solidFill>
                  <a:srgbClr val="FFFFFF">
                    <a:lumMod val="75000"/>
                  </a:srgbClr>
                </a:solidFill>
                <a:latin typeface="Segoe UI Light"/>
              </a:rPr>
              <a:t>Evolves From Point Solution To Strategic Enabler Of The New Connected </a:t>
            </a:r>
            <a:r>
              <a:rPr lang="en-US" sz="1000" dirty="0" smtClean="0">
                <a:solidFill>
                  <a:srgbClr val="FFFFFF">
                    <a:lumMod val="75000"/>
                  </a:srgbClr>
                </a:solidFill>
                <a:latin typeface="Segoe UI Light"/>
              </a:rPr>
              <a:t>Economy,” Forrester, Liz Herbert, January 2015</a:t>
            </a:r>
          </a:p>
          <a:p>
            <a:pPr defTabSz="932688"/>
            <a:r>
              <a:rPr lang="en-US" sz="1000" dirty="0" smtClean="0">
                <a:solidFill>
                  <a:srgbClr val="FFFFFF">
                    <a:lumMod val="75000"/>
                  </a:srgbClr>
                </a:solidFill>
                <a:latin typeface="Segoe UI Light"/>
              </a:rPr>
              <a:t>**</a:t>
            </a:r>
            <a:r>
              <a:rPr lang="en-US" sz="1000" dirty="0">
                <a:solidFill>
                  <a:srgbClr val="FFFFFF">
                    <a:lumMod val="75000"/>
                  </a:srgbClr>
                </a:solidFill>
                <a:latin typeface="Segoe UI Light"/>
              </a:rPr>
              <a:t>Forrester, </a:t>
            </a:r>
            <a:r>
              <a:rPr lang="en-US" sz="1000" dirty="0" smtClean="0">
                <a:solidFill>
                  <a:srgbClr val="FFFFFF">
                    <a:lumMod val="75000"/>
                  </a:srgbClr>
                </a:solidFill>
                <a:latin typeface="Segoe UI Light"/>
              </a:rPr>
              <a:t>2014</a:t>
            </a:r>
          </a:p>
          <a:p>
            <a:pPr defTabSz="932688"/>
            <a:r>
              <a:rPr lang="en-US" sz="1000" dirty="0" smtClean="0">
                <a:solidFill>
                  <a:srgbClr val="FFFFFF">
                    <a:lumMod val="75000"/>
                  </a:srgbClr>
                </a:solidFill>
                <a:latin typeface="Segoe UI Light"/>
              </a:rPr>
              <a:t>***</a:t>
            </a:r>
            <a:r>
              <a:rPr lang="en-US" sz="1000" dirty="0">
                <a:solidFill>
                  <a:srgbClr val="FFFFFF">
                    <a:lumMod val="75000"/>
                  </a:srgbClr>
                </a:solidFill>
                <a:latin typeface="Segoe UI Light"/>
              </a:rPr>
              <a:t>Smith, David Mitchell et al. Predicts 2014: Cloud Computing Affects All Aspects of IT. Gartner, Inc. December 4, 2013</a:t>
            </a:r>
            <a:r>
              <a:rPr lang="en-US" sz="1000" dirty="0" smtClean="0">
                <a:solidFill>
                  <a:srgbClr val="FFFFFF">
                    <a:lumMod val="75000"/>
                  </a:srgbClr>
                </a:solidFill>
                <a:latin typeface="Segoe UI Light"/>
              </a:rPr>
              <a:t>.</a:t>
            </a:r>
          </a:p>
          <a:p>
            <a:pPr defTabSz="932688"/>
            <a:r>
              <a:rPr lang="en-US" sz="1000" dirty="0" smtClean="0">
                <a:solidFill>
                  <a:srgbClr val="FFFFFF">
                    <a:lumMod val="75000"/>
                  </a:srgbClr>
                </a:solidFill>
                <a:latin typeface="Segoe UI Light"/>
              </a:rPr>
              <a:t>****</a:t>
            </a:r>
            <a:r>
              <a:rPr lang="en-US" sz="1000" dirty="0">
                <a:solidFill>
                  <a:srgbClr val="FFFFFF">
                    <a:lumMod val="75000"/>
                  </a:srgbClr>
                </a:solidFill>
                <a:latin typeface="Segoe UI Light"/>
              </a:rPr>
              <a:t>IDC, CIO webinar, 2014 </a:t>
            </a:r>
          </a:p>
          <a:p>
            <a:pPr defTabSz="932688"/>
            <a:endParaRPr lang="en-US" sz="1000" dirty="0" smtClean="0">
              <a:solidFill>
                <a:srgbClr val="FFFFFF">
                  <a:lumMod val="75000"/>
                </a:srgbClr>
              </a:solidFill>
              <a:latin typeface="Segoe UI Light"/>
            </a:endParaRPr>
          </a:p>
        </p:txBody>
      </p:sp>
      <p:sp>
        <p:nvSpPr>
          <p:cNvPr id="14" name="Title 13"/>
          <p:cNvSpPr>
            <a:spLocks noGrp="1"/>
          </p:cNvSpPr>
          <p:nvPr>
            <p:ph type="title"/>
          </p:nvPr>
        </p:nvSpPr>
        <p:spPr/>
        <p:txBody>
          <a:bodyPr/>
          <a:lstStyle/>
          <a:p>
            <a:r>
              <a:rPr lang="en-US" dirty="0">
                <a:solidFill>
                  <a:schemeClr val="bg1"/>
                </a:solidFill>
              </a:rPr>
              <a:t>Business is powered by </a:t>
            </a:r>
            <a:r>
              <a:rPr lang="en-US" dirty="0" smtClean="0">
                <a:solidFill>
                  <a:schemeClr val="bg1"/>
                </a:solidFill>
              </a:rPr>
              <a:t>the cloud</a:t>
            </a:r>
            <a:endParaRPr lang="en-US" dirty="0"/>
          </a:p>
        </p:txBody>
      </p:sp>
      <p:sp>
        <p:nvSpPr>
          <p:cNvPr id="22" name="Rectangle 21"/>
          <p:cNvSpPr/>
          <p:nvPr/>
        </p:nvSpPr>
        <p:spPr>
          <a:xfrm>
            <a:off x="279820" y="3074994"/>
            <a:ext cx="3956930" cy="1015663"/>
          </a:xfrm>
          <a:prstGeom prst="rect">
            <a:avLst/>
          </a:prstGeom>
        </p:spPr>
        <p:txBody>
          <a:bodyPr wrap="square" rIns="182880">
            <a:spAutoFit/>
          </a:bodyPr>
          <a:lstStyle/>
          <a:p>
            <a:pPr marL="91440" indent="-182880" defTabSz="932688"/>
            <a:r>
              <a:rPr lang="en-US" sz="2000" dirty="0">
                <a:solidFill>
                  <a:srgbClr val="505050"/>
                </a:solidFill>
                <a:latin typeface="Segoe UI Light"/>
              </a:rPr>
              <a:t>“Traditional on-premises data storage is four times the cost </a:t>
            </a:r>
            <a:br>
              <a:rPr lang="en-US" sz="2000" dirty="0">
                <a:solidFill>
                  <a:srgbClr val="505050"/>
                </a:solidFill>
                <a:latin typeface="Segoe UI Light"/>
              </a:rPr>
            </a:br>
            <a:r>
              <a:rPr lang="en-US" sz="2000" dirty="0">
                <a:solidFill>
                  <a:srgbClr val="505050"/>
                </a:solidFill>
                <a:latin typeface="Segoe UI Light"/>
              </a:rPr>
              <a:t>of cloud storage</a:t>
            </a:r>
            <a:r>
              <a:rPr lang="en-US" sz="2000" dirty="0" smtClean="0">
                <a:solidFill>
                  <a:srgbClr val="505050"/>
                </a:solidFill>
                <a:latin typeface="Segoe UI Light"/>
              </a:rPr>
              <a:t>.”</a:t>
            </a:r>
            <a:r>
              <a:rPr lang="en-US" sz="2000" baseline="30000" dirty="0" smtClean="0">
                <a:solidFill>
                  <a:srgbClr val="505050"/>
                </a:solidFill>
                <a:latin typeface="Segoe UI Light"/>
              </a:rPr>
              <a:t>**</a:t>
            </a:r>
            <a:endParaRPr lang="en-US" sz="2000" baseline="30000" dirty="0">
              <a:solidFill>
                <a:srgbClr val="505050"/>
              </a:solidFill>
              <a:latin typeface="Segoe UI Light"/>
            </a:endParaRPr>
          </a:p>
        </p:txBody>
      </p:sp>
      <p:sp>
        <p:nvSpPr>
          <p:cNvPr id="23" name="Rectangle 22"/>
          <p:cNvSpPr/>
          <p:nvPr/>
        </p:nvSpPr>
        <p:spPr>
          <a:xfrm>
            <a:off x="8204908" y="3074994"/>
            <a:ext cx="3656892" cy="1015663"/>
          </a:xfrm>
          <a:prstGeom prst="rect">
            <a:avLst/>
          </a:prstGeom>
        </p:spPr>
        <p:txBody>
          <a:bodyPr wrap="square" rIns="91440">
            <a:spAutoFit/>
          </a:bodyPr>
          <a:lstStyle/>
          <a:p>
            <a:pPr marL="91440" indent="-182880" defTabSz="932688"/>
            <a:r>
              <a:rPr lang="en-US" sz="2000" dirty="0">
                <a:solidFill>
                  <a:srgbClr val="505050"/>
                </a:solidFill>
                <a:latin typeface="Segoe UI Light"/>
              </a:rPr>
              <a:t>“Seventy percent of CIOs </a:t>
            </a:r>
            <a:br>
              <a:rPr lang="en-US" sz="2000" dirty="0">
                <a:solidFill>
                  <a:srgbClr val="505050"/>
                </a:solidFill>
                <a:latin typeface="Segoe UI Light"/>
              </a:rPr>
            </a:br>
            <a:r>
              <a:rPr lang="en-US" sz="2000" dirty="0">
                <a:solidFill>
                  <a:srgbClr val="505050"/>
                </a:solidFill>
                <a:latin typeface="Segoe UI Light"/>
              </a:rPr>
              <a:t>will embrace a cloud-first strategy by 2016</a:t>
            </a:r>
            <a:r>
              <a:rPr lang="en-US" sz="2000" dirty="0" smtClean="0">
                <a:solidFill>
                  <a:srgbClr val="505050"/>
                </a:solidFill>
                <a:latin typeface="Segoe UI Light"/>
              </a:rPr>
              <a:t>.”</a:t>
            </a:r>
            <a:r>
              <a:rPr lang="en-US" sz="1800" baseline="30000" dirty="0" smtClean="0">
                <a:solidFill>
                  <a:srgbClr val="505050"/>
                </a:solidFill>
                <a:latin typeface="Segoe UI Light"/>
              </a:rPr>
              <a:t>****</a:t>
            </a:r>
            <a:endParaRPr lang="en-US" sz="1800" baseline="30000" dirty="0">
              <a:solidFill>
                <a:srgbClr val="505050"/>
              </a:solidFill>
              <a:latin typeface="Segoe UI Light"/>
            </a:endParaRPr>
          </a:p>
        </p:txBody>
      </p:sp>
      <p:sp>
        <p:nvSpPr>
          <p:cNvPr id="24" name="TextBox 23"/>
          <p:cNvSpPr txBox="1"/>
          <p:nvPr/>
        </p:nvSpPr>
        <p:spPr>
          <a:xfrm>
            <a:off x="279820" y="2463020"/>
            <a:ext cx="3661277" cy="461665"/>
          </a:xfrm>
          <a:prstGeom prst="rect">
            <a:avLst/>
          </a:prstGeom>
          <a:noFill/>
        </p:spPr>
        <p:txBody>
          <a:bodyPr wrap="square" rtlCol="0">
            <a:spAutoFit/>
          </a:bodyPr>
          <a:lstStyle/>
          <a:p>
            <a:pPr defTabSz="932051">
              <a:spcAft>
                <a:spcPts val="600"/>
              </a:spcAft>
            </a:pPr>
            <a:r>
              <a:rPr lang="en-US" sz="2400" dirty="0">
                <a:solidFill>
                  <a:schemeClr val="tx2"/>
                </a:solidFill>
                <a:latin typeface="Segoe UI Light"/>
              </a:rPr>
              <a:t>Improve efficiency</a:t>
            </a:r>
          </a:p>
        </p:txBody>
      </p:sp>
      <p:sp>
        <p:nvSpPr>
          <p:cNvPr id="26" name="TextBox 25"/>
          <p:cNvSpPr txBox="1"/>
          <p:nvPr/>
        </p:nvSpPr>
        <p:spPr>
          <a:xfrm>
            <a:off x="4242364" y="2477735"/>
            <a:ext cx="2860705" cy="461665"/>
          </a:xfrm>
          <a:prstGeom prst="rect">
            <a:avLst/>
          </a:prstGeom>
          <a:noFill/>
        </p:spPr>
        <p:txBody>
          <a:bodyPr wrap="square" rtlCol="0">
            <a:spAutoFit/>
          </a:bodyPr>
          <a:lstStyle/>
          <a:p>
            <a:pPr defTabSz="932051">
              <a:spcAft>
                <a:spcPts val="600"/>
              </a:spcAft>
            </a:pPr>
            <a:r>
              <a:rPr lang="en-US" sz="2400" dirty="0">
                <a:solidFill>
                  <a:schemeClr val="tx2"/>
                </a:solidFill>
                <a:latin typeface="Segoe UI Light"/>
              </a:rPr>
              <a:t>Enable innovation</a:t>
            </a:r>
          </a:p>
        </p:txBody>
      </p:sp>
      <p:sp>
        <p:nvSpPr>
          <p:cNvPr id="41" name="TextBox 40"/>
          <p:cNvSpPr txBox="1"/>
          <p:nvPr/>
        </p:nvSpPr>
        <p:spPr>
          <a:xfrm>
            <a:off x="8204908" y="2463020"/>
            <a:ext cx="3313992" cy="461665"/>
          </a:xfrm>
          <a:prstGeom prst="rect">
            <a:avLst/>
          </a:prstGeom>
          <a:noFill/>
        </p:spPr>
        <p:txBody>
          <a:bodyPr wrap="square" rtlCol="0">
            <a:spAutoFit/>
          </a:bodyPr>
          <a:lstStyle/>
          <a:p>
            <a:pPr defTabSz="932051">
              <a:spcAft>
                <a:spcPts val="600"/>
              </a:spcAft>
            </a:pPr>
            <a:r>
              <a:rPr lang="en-US" sz="2400" dirty="0">
                <a:solidFill>
                  <a:schemeClr val="tx2"/>
                </a:solidFill>
                <a:latin typeface="Segoe UI Light"/>
              </a:rPr>
              <a:t>Transform your business</a:t>
            </a:r>
          </a:p>
        </p:txBody>
      </p:sp>
    </p:spTree>
    <p:extLst>
      <p:ext uri="{BB962C8B-B14F-4D97-AF65-F5344CB8AC3E}">
        <p14:creationId xmlns:p14="http://schemas.microsoft.com/office/powerpoint/2010/main" val="3542395096"/>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flipH="1">
            <a:off x="4532658" y="0"/>
            <a:ext cx="7903814" cy="699452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10" name="Title 9"/>
          <p:cNvSpPr>
            <a:spLocks noGrp="1"/>
          </p:cNvSpPr>
          <p:nvPr>
            <p:ph type="title"/>
          </p:nvPr>
        </p:nvSpPr>
        <p:spPr>
          <a:xfrm>
            <a:off x="274320" y="292082"/>
            <a:ext cx="5656580" cy="946413"/>
          </a:xfrm>
        </p:spPr>
        <p:txBody>
          <a:bodyPr/>
          <a:lstStyle/>
          <a:p>
            <a:r>
              <a:rPr lang="en-US" dirty="0" smtClean="0">
                <a:solidFill>
                  <a:schemeClr val="accent1">
                    <a:lumMod val="75000"/>
                  </a:schemeClr>
                </a:solidFill>
              </a:rPr>
              <a:t>New Business</a:t>
            </a:r>
            <a:br>
              <a:rPr lang="en-US" dirty="0" smtClean="0">
                <a:solidFill>
                  <a:schemeClr val="accent1">
                    <a:lumMod val="75000"/>
                  </a:schemeClr>
                </a:solidFill>
              </a:rPr>
            </a:br>
            <a:r>
              <a:rPr lang="en-US" dirty="0" smtClean="0">
                <a:solidFill>
                  <a:schemeClr val="accent1">
                    <a:lumMod val="75000"/>
                  </a:schemeClr>
                </a:solidFill>
              </a:rPr>
              <a:t>Applications</a:t>
            </a:r>
            <a:endParaRPr lang="en-US" dirty="0">
              <a:solidFill>
                <a:schemeClr val="accent1">
                  <a:lumMod val="75000"/>
                </a:schemeClr>
              </a:solidFill>
            </a:endParaRPr>
          </a:p>
        </p:txBody>
      </p:sp>
      <p:sp>
        <p:nvSpPr>
          <p:cNvPr id="20" name="Freeform 14"/>
          <p:cNvSpPr>
            <a:spLocks/>
          </p:cNvSpPr>
          <p:nvPr/>
        </p:nvSpPr>
        <p:spPr bwMode="auto">
          <a:xfrm>
            <a:off x="2136652" y="3584165"/>
            <a:ext cx="1292346" cy="1545195"/>
          </a:xfrm>
          <a:custGeom>
            <a:avLst/>
            <a:gdLst>
              <a:gd name="T0" fmla="*/ 0 w 445"/>
              <a:gd name="T1" fmla="*/ 0 h 533"/>
              <a:gd name="T2" fmla="*/ 0 w 445"/>
              <a:gd name="T3" fmla="*/ 533 h 533"/>
              <a:gd name="T4" fmla="*/ 377 w 445"/>
              <a:gd name="T5" fmla="*/ 377 h 533"/>
              <a:gd name="T6" fmla="*/ 445 w 445"/>
              <a:gd name="T7" fmla="*/ 293 h 533"/>
              <a:gd name="T8" fmla="*/ 0 w 445"/>
              <a:gd name="T9" fmla="*/ 0 h 533"/>
            </a:gdLst>
            <a:ahLst/>
            <a:cxnLst>
              <a:cxn ang="0">
                <a:pos x="T0" y="T1"/>
              </a:cxn>
              <a:cxn ang="0">
                <a:pos x="T2" y="T3"/>
              </a:cxn>
              <a:cxn ang="0">
                <a:pos x="T4" y="T5"/>
              </a:cxn>
              <a:cxn ang="0">
                <a:pos x="T6" y="T7"/>
              </a:cxn>
              <a:cxn ang="0">
                <a:pos x="T8" y="T9"/>
              </a:cxn>
            </a:cxnLst>
            <a:rect l="0" t="0" r="r" b="b"/>
            <a:pathLst>
              <a:path w="445" h="533">
                <a:moveTo>
                  <a:pt x="0" y="0"/>
                </a:moveTo>
                <a:cubicBezTo>
                  <a:pt x="0" y="533"/>
                  <a:pt x="0" y="533"/>
                  <a:pt x="0" y="533"/>
                </a:cubicBezTo>
                <a:cubicBezTo>
                  <a:pt x="147" y="533"/>
                  <a:pt x="280" y="473"/>
                  <a:pt x="377" y="377"/>
                </a:cubicBezTo>
                <a:cubicBezTo>
                  <a:pt x="402" y="351"/>
                  <a:pt x="425" y="323"/>
                  <a:pt x="445" y="293"/>
                </a:cubicBezTo>
                <a:lnTo>
                  <a:pt x="0" y="0"/>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sz="2400">
              <a:latin typeface="+mj-lt"/>
            </a:endParaRPr>
          </a:p>
        </p:txBody>
      </p:sp>
      <p:sp>
        <p:nvSpPr>
          <p:cNvPr id="21" name="Freeform 6"/>
          <p:cNvSpPr>
            <a:spLocks/>
          </p:cNvSpPr>
          <p:nvPr/>
        </p:nvSpPr>
        <p:spPr bwMode="auto">
          <a:xfrm>
            <a:off x="2136871" y="2090178"/>
            <a:ext cx="1467507" cy="1466344"/>
          </a:xfrm>
          <a:custGeom>
            <a:avLst/>
            <a:gdLst>
              <a:gd name="T0" fmla="*/ 533 w 533"/>
              <a:gd name="T1" fmla="*/ 533 h 533"/>
              <a:gd name="T2" fmla="*/ 0 w 533"/>
              <a:gd name="T3" fmla="*/ 0 h 533"/>
              <a:gd name="T4" fmla="*/ 0 w 533"/>
              <a:gd name="T5" fmla="*/ 533 h 533"/>
              <a:gd name="T6" fmla="*/ 533 w 533"/>
              <a:gd name="T7" fmla="*/ 533 h 533"/>
            </a:gdLst>
            <a:ahLst/>
            <a:cxnLst>
              <a:cxn ang="0">
                <a:pos x="T0" y="T1"/>
              </a:cxn>
              <a:cxn ang="0">
                <a:pos x="T2" y="T3"/>
              </a:cxn>
              <a:cxn ang="0">
                <a:pos x="T4" y="T5"/>
              </a:cxn>
              <a:cxn ang="0">
                <a:pos x="T6" y="T7"/>
              </a:cxn>
            </a:cxnLst>
            <a:rect l="0" t="0" r="r" b="b"/>
            <a:pathLst>
              <a:path w="533" h="533">
                <a:moveTo>
                  <a:pt x="533" y="533"/>
                </a:moveTo>
                <a:cubicBezTo>
                  <a:pt x="533" y="239"/>
                  <a:pt x="294" y="0"/>
                  <a:pt x="0" y="0"/>
                </a:cubicBezTo>
                <a:cubicBezTo>
                  <a:pt x="0" y="533"/>
                  <a:pt x="0" y="533"/>
                  <a:pt x="0" y="533"/>
                </a:cubicBezTo>
                <a:lnTo>
                  <a:pt x="533" y="533"/>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sz="2400">
              <a:latin typeface="+mj-lt"/>
            </a:endParaRPr>
          </a:p>
        </p:txBody>
      </p:sp>
      <p:grpSp>
        <p:nvGrpSpPr>
          <p:cNvPr id="22" name="Group 21"/>
          <p:cNvGrpSpPr/>
          <p:nvPr/>
        </p:nvGrpSpPr>
        <p:grpSpPr>
          <a:xfrm>
            <a:off x="612323" y="2090178"/>
            <a:ext cx="1519206" cy="3038411"/>
            <a:chOff x="4214813" y="1756683"/>
            <a:chExt cx="2003425" cy="4006850"/>
          </a:xfrm>
          <a:solidFill>
            <a:schemeClr val="tx2">
              <a:lumMod val="20000"/>
              <a:lumOff val="80000"/>
            </a:schemeClr>
          </a:solidFill>
        </p:grpSpPr>
        <p:sp>
          <p:nvSpPr>
            <p:cNvPr id="27" name="Freeform 5"/>
            <p:cNvSpPr>
              <a:spLocks/>
            </p:cNvSpPr>
            <p:nvPr/>
          </p:nvSpPr>
          <p:spPr bwMode="auto">
            <a:xfrm>
              <a:off x="4214813" y="1756683"/>
              <a:ext cx="2003425" cy="2003425"/>
            </a:xfrm>
            <a:custGeom>
              <a:avLst/>
              <a:gdLst>
                <a:gd name="T0" fmla="*/ 533 w 533"/>
                <a:gd name="T1" fmla="*/ 0 h 533"/>
                <a:gd name="T2" fmla="*/ 0 w 533"/>
                <a:gd name="T3" fmla="*/ 533 h 533"/>
                <a:gd name="T4" fmla="*/ 533 w 533"/>
                <a:gd name="T5" fmla="*/ 533 h 533"/>
                <a:gd name="T6" fmla="*/ 533 w 533"/>
                <a:gd name="T7" fmla="*/ 0 h 533"/>
              </a:gdLst>
              <a:ahLst/>
              <a:cxnLst>
                <a:cxn ang="0">
                  <a:pos x="T0" y="T1"/>
                </a:cxn>
                <a:cxn ang="0">
                  <a:pos x="T2" y="T3"/>
                </a:cxn>
                <a:cxn ang="0">
                  <a:pos x="T4" y="T5"/>
                </a:cxn>
                <a:cxn ang="0">
                  <a:pos x="T6" y="T7"/>
                </a:cxn>
              </a:cxnLst>
              <a:rect l="0" t="0" r="r" b="b"/>
              <a:pathLst>
                <a:path w="533" h="533">
                  <a:moveTo>
                    <a:pt x="533" y="0"/>
                  </a:moveTo>
                  <a:cubicBezTo>
                    <a:pt x="239" y="0"/>
                    <a:pt x="0" y="239"/>
                    <a:pt x="0" y="533"/>
                  </a:cubicBezTo>
                  <a:cubicBezTo>
                    <a:pt x="533" y="533"/>
                    <a:pt x="533" y="533"/>
                    <a:pt x="533" y="533"/>
                  </a:cubicBezTo>
                  <a:lnTo>
                    <a:pt x="533"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latin typeface="+mj-lt"/>
              </a:endParaRPr>
            </a:p>
          </p:txBody>
        </p:sp>
        <p:sp>
          <p:nvSpPr>
            <p:cNvPr id="28" name="Freeform 7"/>
            <p:cNvSpPr>
              <a:spLocks/>
            </p:cNvSpPr>
            <p:nvPr/>
          </p:nvSpPr>
          <p:spPr bwMode="auto">
            <a:xfrm>
              <a:off x="4214813" y="3760108"/>
              <a:ext cx="2003425" cy="2003425"/>
            </a:xfrm>
            <a:custGeom>
              <a:avLst/>
              <a:gdLst>
                <a:gd name="T0" fmla="*/ 0 w 533"/>
                <a:gd name="T1" fmla="*/ 0 h 533"/>
                <a:gd name="T2" fmla="*/ 533 w 533"/>
                <a:gd name="T3" fmla="*/ 533 h 533"/>
                <a:gd name="T4" fmla="*/ 533 w 533"/>
                <a:gd name="T5" fmla="*/ 0 h 533"/>
                <a:gd name="T6" fmla="*/ 0 w 533"/>
                <a:gd name="T7" fmla="*/ 0 h 533"/>
              </a:gdLst>
              <a:ahLst/>
              <a:cxnLst>
                <a:cxn ang="0">
                  <a:pos x="T0" y="T1"/>
                </a:cxn>
                <a:cxn ang="0">
                  <a:pos x="T2" y="T3"/>
                </a:cxn>
                <a:cxn ang="0">
                  <a:pos x="T4" y="T5"/>
                </a:cxn>
                <a:cxn ang="0">
                  <a:pos x="T6" y="T7"/>
                </a:cxn>
              </a:cxnLst>
              <a:rect l="0" t="0" r="r" b="b"/>
              <a:pathLst>
                <a:path w="533" h="533">
                  <a:moveTo>
                    <a:pt x="0" y="0"/>
                  </a:moveTo>
                  <a:cubicBezTo>
                    <a:pt x="0" y="294"/>
                    <a:pt x="239" y="533"/>
                    <a:pt x="533" y="533"/>
                  </a:cubicBezTo>
                  <a:cubicBezTo>
                    <a:pt x="533" y="0"/>
                    <a:pt x="533" y="0"/>
                    <a:pt x="533"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latin typeface="+mj-lt"/>
              </a:endParaRPr>
            </a:p>
          </p:txBody>
        </p:sp>
      </p:grpSp>
      <p:sp>
        <p:nvSpPr>
          <p:cNvPr id="23" name="TextBox 22"/>
          <p:cNvSpPr txBox="1"/>
          <p:nvPr/>
        </p:nvSpPr>
        <p:spPr>
          <a:xfrm>
            <a:off x="539570" y="2797453"/>
            <a:ext cx="1790350" cy="1558058"/>
          </a:xfrm>
          <a:prstGeom prst="rect">
            <a:avLst/>
          </a:prstGeom>
          <a:noFill/>
        </p:spPr>
        <p:txBody>
          <a:bodyPr wrap="square" lIns="182880" tIns="146304" rIns="182880" bIns="146304" rtlCol="0" anchor="ctr">
            <a:noAutofit/>
          </a:bodyPr>
          <a:lstStyle/>
          <a:p>
            <a:pPr algn="ctr">
              <a:lnSpc>
                <a:spcPct val="90000"/>
              </a:lnSpc>
              <a:spcAft>
                <a:spcPts val="600"/>
              </a:spcAft>
            </a:pPr>
            <a:endParaRPr lang="en-US" sz="1200" dirty="0" smtClean="0">
              <a:solidFill>
                <a:srgbClr val="005695"/>
              </a:solidFill>
              <a:latin typeface="+mj-lt"/>
              <a:cs typeface="Segoe UI Semilight" panose="020B0402040204020203" pitchFamily="34" charset="0"/>
            </a:endParaRPr>
          </a:p>
          <a:p>
            <a:pPr algn="ctr">
              <a:lnSpc>
                <a:spcPct val="90000"/>
              </a:lnSpc>
              <a:spcAft>
                <a:spcPts val="600"/>
              </a:spcAft>
            </a:pPr>
            <a:r>
              <a:rPr lang="en-US" sz="2000" dirty="0" smtClean="0">
                <a:solidFill>
                  <a:srgbClr val="005695"/>
                </a:solidFill>
                <a:latin typeface="+mj-lt"/>
                <a:cs typeface="Segoe UI Semilight" panose="020B0402040204020203" pitchFamily="34" charset="0"/>
              </a:rPr>
              <a:t>50%</a:t>
            </a:r>
            <a:r>
              <a:rPr lang="en-US" sz="1200" dirty="0" smtClean="0">
                <a:solidFill>
                  <a:srgbClr val="005695"/>
                </a:solidFill>
                <a:latin typeface="+mj-lt"/>
                <a:cs typeface="Segoe UI Semilight" panose="020B0402040204020203" pitchFamily="34" charset="0"/>
              </a:rPr>
              <a:t/>
            </a:r>
            <a:br>
              <a:rPr lang="en-US" sz="1200" dirty="0" smtClean="0">
                <a:solidFill>
                  <a:srgbClr val="005695"/>
                </a:solidFill>
                <a:latin typeface="+mj-lt"/>
                <a:cs typeface="Segoe UI Semilight" panose="020B0402040204020203" pitchFamily="34" charset="0"/>
              </a:rPr>
            </a:br>
            <a:r>
              <a:rPr lang="en-US" sz="1100" dirty="0" smtClean="0">
                <a:solidFill>
                  <a:srgbClr val="005695"/>
                </a:solidFill>
                <a:latin typeface="+mj-lt"/>
                <a:cs typeface="Segoe UI Semilight" panose="020B0402040204020203" pitchFamily="34" charset="0"/>
              </a:rPr>
              <a:t>App operations</a:t>
            </a:r>
            <a:endParaRPr lang="en-US" sz="900" dirty="0">
              <a:solidFill>
                <a:srgbClr val="005695"/>
              </a:solidFill>
              <a:latin typeface="+mj-lt"/>
            </a:endParaRPr>
          </a:p>
          <a:p>
            <a:pPr algn="ctr">
              <a:lnSpc>
                <a:spcPct val="90000"/>
              </a:lnSpc>
              <a:spcAft>
                <a:spcPts val="600"/>
              </a:spcAft>
            </a:pPr>
            <a:endParaRPr lang="en-US" sz="1000" dirty="0" smtClean="0">
              <a:solidFill>
                <a:srgbClr val="005695"/>
              </a:solidFill>
              <a:latin typeface="+mj-lt"/>
            </a:endParaRPr>
          </a:p>
        </p:txBody>
      </p:sp>
      <p:sp>
        <p:nvSpPr>
          <p:cNvPr id="24" name="TextBox 23"/>
          <p:cNvSpPr txBox="1"/>
          <p:nvPr/>
        </p:nvSpPr>
        <p:spPr>
          <a:xfrm>
            <a:off x="2137366" y="2124045"/>
            <a:ext cx="1412517" cy="1558058"/>
          </a:xfrm>
          <a:prstGeom prst="rect">
            <a:avLst/>
          </a:prstGeom>
          <a:noFill/>
        </p:spPr>
        <p:txBody>
          <a:bodyPr wrap="square" lIns="182880" tIns="146304" rIns="182880" bIns="146304" rtlCol="0" anchor="ctr">
            <a:noAutofit/>
          </a:bodyPr>
          <a:lstStyle/>
          <a:p>
            <a:pPr algn="ctr">
              <a:lnSpc>
                <a:spcPct val="90000"/>
              </a:lnSpc>
              <a:spcAft>
                <a:spcPts val="600"/>
              </a:spcAft>
            </a:pPr>
            <a:endParaRPr lang="en-US" sz="1200" dirty="0" smtClean="0">
              <a:solidFill>
                <a:srgbClr val="FFFFFF"/>
              </a:solidFill>
              <a:latin typeface="+mj-lt"/>
              <a:cs typeface="Segoe UI Semilight" panose="020B0402040204020203" pitchFamily="34" charset="0"/>
            </a:endParaRPr>
          </a:p>
          <a:p>
            <a:pPr algn="ctr">
              <a:lnSpc>
                <a:spcPct val="90000"/>
              </a:lnSpc>
              <a:spcAft>
                <a:spcPts val="600"/>
              </a:spcAft>
            </a:pPr>
            <a:r>
              <a:rPr lang="en-US" sz="2000" dirty="0" smtClean="0">
                <a:solidFill>
                  <a:srgbClr val="FFFFFF"/>
                </a:solidFill>
                <a:latin typeface="+mj-lt"/>
                <a:cs typeface="Segoe UI Semilight" panose="020B0402040204020203" pitchFamily="34" charset="0"/>
              </a:rPr>
              <a:t>25%</a:t>
            </a:r>
            <a:r>
              <a:rPr lang="en-US" sz="1200" dirty="0" smtClean="0">
                <a:solidFill>
                  <a:srgbClr val="FFFFFF"/>
                </a:solidFill>
                <a:latin typeface="+mj-lt"/>
                <a:cs typeface="Segoe UI Semilight" panose="020B0402040204020203" pitchFamily="34" charset="0"/>
              </a:rPr>
              <a:t/>
            </a:r>
            <a:br>
              <a:rPr lang="en-US" sz="1200" dirty="0" smtClean="0">
                <a:solidFill>
                  <a:srgbClr val="FFFFFF"/>
                </a:solidFill>
                <a:latin typeface="+mj-lt"/>
                <a:cs typeface="Segoe UI Semilight" panose="020B0402040204020203" pitchFamily="34" charset="0"/>
              </a:rPr>
            </a:br>
            <a:r>
              <a:rPr lang="en-US" sz="1100" dirty="0" smtClean="0">
                <a:solidFill>
                  <a:srgbClr val="FFFFFF"/>
                </a:solidFill>
                <a:latin typeface="+mj-lt"/>
                <a:cs typeface="Segoe UI Semilight" panose="020B0402040204020203" pitchFamily="34" charset="0"/>
              </a:rPr>
              <a:t>Custom apps</a:t>
            </a:r>
            <a:endParaRPr lang="en-US" sz="900" dirty="0">
              <a:latin typeface="+mj-lt"/>
            </a:endParaRPr>
          </a:p>
          <a:p>
            <a:pPr algn="ctr">
              <a:lnSpc>
                <a:spcPct val="90000"/>
              </a:lnSpc>
              <a:spcAft>
                <a:spcPts val="600"/>
              </a:spcAft>
            </a:pPr>
            <a:endParaRPr lang="en-US" sz="1050" dirty="0" smtClean="0">
              <a:gradFill>
                <a:gsLst>
                  <a:gs pos="2917">
                    <a:schemeClr val="tx1"/>
                  </a:gs>
                  <a:gs pos="30000">
                    <a:schemeClr val="tx1"/>
                  </a:gs>
                </a:gsLst>
                <a:lin ang="5400000" scaled="0"/>
              </a:gradFill>
              <a:latin typeface="+mj-lt"/>
            </a:endParaRPr>
          </a:p>
        </p:txBody>
      </p:sp>
      <p:grpSp>
        <p:nvGrpSpPr>
          <p:cNvPr id="2" name="Group 1"/>
          <p:cNvGrpSpPr/>
          <p:nvPr/>
        </p:nvGrpSpPr>
        <p:grpSpPr>
          <a:xfrm>
            <a:off x="2180762" y="3271207"/>
            <a:ext cx="1865004" cy="1349578"/>
            <a:chOff x="2764084" y="3818296"/>
            <a:chExt cx="2470896" cy="1757977"/>
          </a:xfrm>
          <a:effectLst>
            <a:outerShdw blurRad="50800" dist="266700" dir="2700000" algn="tl" rotWithShape="0">
              <a:prstClr val="black">
                <a:alpha val="20000"/>
              </a:prstClr>
            </a:outerShdw>
          </a:effectLst>
        </p:grpSpPr>
        <p:sp>
          <p:nvSpPr>
            <p:cNvPr id="19" name="Freeform 13"/>
            <p:cNvSpPr>
              <a:spLocks/>
            </p:cNvSpPr>
            <p:nvPr/>
          </p:nvSpPr>
          <p:spPr bwMode="auto">
            <a:xfrm>
              <a:off x="2764084" y="4219287"/>
              <a:ext cx="2470896" cy="1356986"/>
            </a:xfrm>
            <a:custGeom>
              <a:avLst/>
              <a:gdLst>
                <a:gd name="T0" fmla="*/ 533 w 533"/>
                <a:gd name="T1" fmla="*/ 0 h 293"/>
                <a:gd name="T2" fmla="*/ 0 w 533"/>
                <a:gd name="T3" fmla="*/ 0 h 293"/>
                <a:gd name="T4" fmla="*/ 445 w 533"/>
                <a:gd name="T5" fmla="*/ 293 h 293"/>
                <a:gd name="T6" fmla="*/ 533 w 533"/>
                <a:gd name="T7" fmla="*/ 0 h 293"/>
              </a:gdLst>
              <a:ahLst/>
              <a:cxnLst>
                <a:cxn ang="0">
                  <a:pos x="T0" y="T1"/>
                </a:cxn>
                <a:cxn ang="0">
                  <a:pos x="T2" y="T3"/>
                </a:cxn>
                <a:cxn ang="0">
                  <a:pos x="T4" y="T5"/>
                </a:cxn>
                <a:cxn ang="0">
                  <a:pos x="T6" y="T7"/>
                </a:cxn>
              </a:cxnLst>
              <a:rect l="0" t="0" r="r" b="b"/>
              <a:pathLst>
                <a:path w="533" h="293">
                  <a:moveTo>
                    <a:pt x="533" y="0"/>
                  </a:moveTo>
                  <a:cubicBezTo>
                    <a:pt x="0" y="0"/>
                    <a:pt x="0" y="0"/>
                    <a:pt x="0" y="0"/>
                  </a:cubicBezTo>
                  <a:cubicBezTo>
                    <a:pt x="445" y="293"/>
                    <a:pt x="445" y="293"/>
                    <a:pt x="445" y="293"/>
                  </a:cubicBezTo>
                  <a:cubicBezTo>
                    <a:pt x="501" y="209"/>
                    <a:pt x="533" y="108"/>
                    <a:pt x="533"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mj-lt"/>
              </a:endParaRPr>
            </a:p>
          </p:txBody>
        </p:sp>
        <p:sp>
          <p:nvSpPr>
            <p:cNvPr id="25" name="TextBox 24"/>
            <p:cNvSpPr txBox="1"/>
            <p:nvPr/>
          </p:nvSpPr>
          <p:spPr>
            <a:xfrm>
              <a:off x="3509656" y="3818296"/>
              <a:ext cx="1683800" cy="1558059"/>
            </a:xfrm>
            <a:prstGeom prst="rect">
              <a:avLst/>
            </a:prstGeom>
            <a:noFill/>
          </p:spPr>
          <p:txBody>
            <a:bodyPr wrap="square" lIns="182880" tIns="146304" rIns="182880" bIns="146304" rtlCol="0" anchor="ctr">
              <a:noAutofit/>
            </a:bodyPr>
            <a:lstStyle/>
            <a:p>
              <a:pPr algn="ctr">
                <a:lnSpc>
                  <a:spcPct val="90000"/>
                </a:lnSpc>
                <a:spcAft>
                  <a:spcPts val="600"/>
                </a:spcAft>
              </a:pPr>
              <a:endParaRPr lang="en-US" sz="1400" dirty="0" smtClean="0">
                <a:solidFill>
                  <a:srgbClr val="FFFFFF"/>
                </a:solidFill>
                <a:latin typeface="+mj-lt"/>
                <a:cs typeface="Segoe UI Semilight" panose="020B0402040204020203" pitchFamily="34" charset="0"/>
              </a:endParaRPr>
            </a:p>
            <a:p>
              <a:pPr algn="ctr">
                <a:lnSpc>
                  <a:spcPct val="90000"/>
                </a:lnSpc>
                <a:spcAft>
                  <a:spcPts val="600"/>
                </a:spcAft>
              </a:pPr>
              <a:r>
                <a:rPr lang="en-US" sz="2400" dirty="0" smtClean="0">
                  <a:solidFill>
                    <a:srgbClr val="FFFFFF"/>
                  </a:solidFill>
                  <a:latin typeface="+mj-lt"/>
                  <a:cs typeface="Segoe UI Semilight" panose="020B0402040204020203" pitchFamily="34" charset="0"/>
                </a:rPr>
                <a:t>10%</a:t>
              </a:r>
              <a:r>
                <a:rPr lang="en-US" sz="1400" dirty="0" smtClean="0">
                  <a:solidFill>
                    <a:srgbClr val="FFFFFF"/>
                  </a:solidFill>
                  <a:latin typeface="+mj-lt"/>
                  <a:cs typeface="Segoe UI Semilight" panose="020B0402040204020203" pitchFamily="34" charset="0"/>
                </a:rPr>
                <a:t/>
              </a:r>
              <a:br>
                <a:rPr lang="en-US" sz="1400" dirty="0" smtClean="0">
                  <a:solidFill>
                    <a:srgbClr val="FFFFFF"/>
                  </a:solidFill>
                  <a:latin typeface="+mj-lt"/>
                  <a:cs typeface="Segoe UI Semilight" panose="020B0402040204020203" pitchFamily="34" charset="0"/>
                </a:rPr>
              </a:br>
              <a:r>
                <a:rPr lang="en-US" sz="1200" dirty="0" smtClean="0">
                  <a:solidFill>
                    <a:srgbClr val="FFFFFF"/>
                  </a:solidFill>
                  <a:latin typeface="+mj-lt"/>
                  <a:cs typeface="Segoe UI Semilight" panose="020B0402040204020203" pitchFamily="34" charset="0"/>
                </a:rPr>
                <a:t>New business </a:t>
              </a:r>
              <a:r>
                <a:rPr lang="en-US" sz="1200" dirty="0">
                  <a:solidFill>
                    <a:srgbClr val="FFFFFF"/>
                  </a:solidFill>
                  <a:latin typeface="+mj-lt"/>
                  <a:cs typeface="Segoe UI Semilight" panose="020B0402040204020203" pitchFamily="34" charset="0"/>
                </a:rPr>
                <a:t>a</a:t>
              </a:r>
              <a:r>
                <a:rPr lang="en-US" sz="1200" dirty="0" smtClean="0">
                  <a:solidFill>
                    <a:srgbClr val="FFFFFF"/>
                  </a:solidFill>
                  <a:latin typeface="+mj-lt"/>
                  <a:cs typeface="Segoe UI Semilight" panose="020B0402040204020203" pitchFamily="34" charset="0"/>
                </a:rPr>
                <a:t>pps</a:t>
              </a:r>
              <a:endParaRPr lang="en-US" sz="1000" dirty="0">
                <a:latin typeface="+mj-lt"/>
              </a:endParaRPr>
            </a:p>
            <a:p>
              <a:pPr algn="ctr">
                <a:lnSpc>
                  <a:spcPct val="90000"/>
                </a:lnSpc>
                <a:spcAft>
                  <a:spcPts val="600"/>
                </a:spcAft>
              </a:pPr>
              <a:endParaRPr lang="en-US" sz="1100" dirty="0" smtClean="0">
                <a:gradFill>
                  <a:gsLst>
                    <a:gs pos="2917">
                      <a:schemeClr val="tx1"/>
                    </a:gs>
                    <a:gs pos="30000">
                      <a:schemeClr val="tx1"/>
                    </a:gs>
                  </a:gsLst>
                  <a:lin ang="5400000" scaled="0"/>
                </a:gradFill>
                <a:latin typeface="+mj-lt"/>
              </a:endParaRPr>
            </a:p>
          </p:txBody>
        </p:sp>
      </p:grpSp>
      <p:sp>
        <p:nvSpPr>
          <p:cNvPr id="26" name="TextBox 25"/>
          <p:cNvSpPr txBox="1"/>
          <p:nvPr/>
        </p:nvSpPr>
        <p:spPr>
          <a:xfrm>
            <a:off x="2018013" y="3890659"/>
            <a:ext cx="1235338" cy="1086996"/>
          </a:xfrm>
          <a:prstGeom prst="rect">
            <a:avLst/>
          </a:prstGeom>
          <a:noFill/>
        </p:spPr>
        <p:txBody>
          <a:bodyPr wrap="square" lIns="182880" tIns="146304" rIns="182880" bIns="146304" rtlCol="0" anchor="ctr">
            <a:noAutofit/>
          </a:bodyPr>
          <a:lstStyle/>
          <a:p>
            <a:pPr algn="ctr">
              <a:lnSpc>
                <a:spcPct val="90000"/>
              </a:lnSpc>
              <a:spcAft>
                <a:spcPts val="600"/>
              </a:spcAft>
            </a:pPr>
            <a:endParaRPr lang="en-US" sz="1200" dirty="0" smtClean="0">
              <a:solidFill>
                <a:srgbClr val="FFFFFF"/>
              </a:solidFill>
              <a:latin typeface="+mj-lt"/>
              <a:cs typeface="Segoe UI Semilight" panose="020B0402040204020203" pitchFamily="34" charset="0"/>
            </a:endParaRPr>
          </a:p>
          <a:p>
            <a:pPr algn="ctr">
              <a:lnSpc>
                <a:spcPct val="90000"/>
              </a:lnSpc>
              <a:spcAft>
                <a:spcPts val="600"/>
              </a:spcAft>
            </a:pPr>
            <a:r>
              <a:rPr lang="en-US" sz="2000" dirty="0" smtClean="0">
                <a:solidFill>
                  <a:srgbClr val="FFFFFF"/>
                </a:solidFill>
                <a:latin typeface="+mj-lt"/>
                <a:cs typeface="Segoe UI Semilight" panose="020B0402040204020203" pitchFamily="34" charset="0"/>
              </a:rPr>
              <a:t>15%</a:t>
            </a:r>
            <a:r>
              <a:rPr lang="en-US" sz="1200" dirty="0" smtClean="0">
                <a:solidFill>
                  <a:srgbClr val="FFFFFF"/>
                </a:solidFill>
                <a:latin typeface="+mj-lt"/>
                <a:cs typeface="Segoe UI Semilight" panose="020B0402040204020203" pitchFamily="34" charset="0"/>
              </a:rPr>
              <a:t/>
            </a:r>
            <a:br>
              <a:rPr lang="en-US" sz="1200" dirty="0" smtClean="0">
                <a:solidFill>
                  <a:srgbClr val="FFFFFF"/>
                </a:solidFill>
                <a:latin typeface="+mj-lt"/>
                <a:cs typeface="Segoe UI Semilight" panose="020B0402040204020203" pitchFamily="34" charset="0"/>
              </a:rPr>
            </a:br>
            <a:r>
              <a:rPr lang="en-US" sz="1100" dirty="0" smtClean="0">
                <a:solidFill>
                  <a:srgbClr val="FFFFFF"/>
                </a:solidFill>
                <a:latin typeface="+mj-lt"/>
                <a:cs typeface="Segoe UI Semilight" panose="020B0402040204020203" pitchFamily="34" charset="0"/>
              </a:rPr>
              <a:t>Packaged apps</a:t>
            </a:r>
            <a:endParaRPr lang="en-US" sz="900" dirty="0">
              <a:latin typeface="+mj-lt"/>
            </a:endParaRPr>
          </a:p>
          <a:p>
            <a:pPr algn="ctr">
              <a:lnSpc>
                <a:spcPct val="90000"/>
              </a:lnSpc>
              <a:spcAft>
                <a:spcPts val="600"/>
              </a:spcAft>
            </a:pPr>
            <a:endParaRPr lang="en-US" sz="1000" dirty="0" smtClean="0">
              <a:gradFill>
                <a:gsLst>
                  <a:gs pos="2917">
                    <a:schemeClr val="tx1"/>
                  </a:gs>
                  <a:gs pos="30000">
                    <a:schemeClr val="tx1"/>
                  </a:gs>
                </a:gsLst>
                <a:lin ang="5400000" scaled="0"/>
              </a:gradFill>
              <a:latin typeface="+mj-lt"/>
            </a:endParaRPr>
          </a:p>
        </p:txBody>
      </p:sp>
      <p:sp>
        <p:nvSpPr>
          <p:cNvPr id="17" name="Rectangle 16"/>
          <p:cNvSpPr/>
          <p:nvPr/>
        </p:nvSpPr>
        <p:spPr bwMode="auto">
          <a:xfrm>
            <a:off x="4849922" y="3996667"/>
            <a:ext cx="7236542" cy="744298"/>
          </a:xfrm>
          <a:prstGeom prst="rect">
            <a:avLst/>
          </a:prstGeom>
          <a:solidFill>
            <a:srgbClr val="CDD4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lnSpc>
                <a:spcPct val="90000"/>
              </a:lnSpc>
              <a:spcBef>
                <a:spcPct val="0"/>
              </a:spcBef>
              <a:spcAft>
                <a:spcPts val="1200"/>
              </a:spcAft>
            </a:pPr>
            <a:r>
              <a:rPr lang="en-US" sz="1800" dirty="0">
                <a:solidFill>
                  <a:srgbClr val="002846"/>
                </a:solidFill>
                <a:latin typeface="Segoe UI Semibold" panose="020B0702040204020203" pitchFamily="34" charset="0"/>
                <a:ea typeface="Segoe UI" pitchFamily="34" charset="0"/>
                <a:cs typeface="Segoe UI Semibold" panose="020B0702040204020203" pitchFamily="34" charset="0"/>
              </a:rPr>
              <a:t>Move up the stack – to </a:t>
            </a:r>
            <a:r>
              <a:rPr lang="en-US" sz="1800" dirty="0" err="1">
                <a:solidFill>
                  <a:srgbClr val="002846"/>
                </a:solidFill>
                <a:latin typeface="Segoe UI Semibold" panose="020B0702040204020203" pitchFamily="34" charset="0"/>
                <a:ea typeface="Segoe UI" pitchFamily="34" charset="0"/>
                <a:cs typeface="Segoe UI Semibold" panose="020B0702040204020203" pitchFamily="34" charset="0"/>
              </a:rPr>
              <a:t>PaaS</a:t>
            </a:r>
            <a:r>
              <a:rPr lang="en-US" sz="1800" dirty="0">
                <a:solidFill>
                  <a:srgbClr val="002846"/>
                </a:solidFill>
                <a:latin typeface="Segoe UI Semibold" panose="020B0702040204020203" pitchFamily="34" charset="0"/>
                <a:ea typeface="Segoe UI" pitchFamily="34" charset="0"/>
                <a:cs typeface="Segoe UI Semibold" panose="020B0702040204020203" pitchFamily="34" charset="0"/>
              </a:rPr>
              <a:t> – as much a cultural shift as a technology shift</a:t>
            </a:r>
          </a:p>
        </p:txBody>
      </p:sp>
      <p:sp>
        <p:nvSpPr>
          <p:cNvPr id="18" name="Isosceles Triangle 17"/>
          <p:cNvSpPr/>
          <p:nvPr/>
        </p:nvSpPr>
        <p:spPr bwMode="auto">
          <a:xfrm rot="5400000">
            <a:off x="4366503" y="4114654"/>
            <a:ext cx="424425" cy="365884"/>
          </a:xfrm>
          <a:prstGeom prst="triangl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29" name="Rectangle 28"/>
          <p:cNvSpPr/>
          <p:nvPr/>
        </p:nvSpPr>
        <p:spPr bwMode="auto">
          <a:xfrm>
            <a:off x="4849922" y="5214157"/>
            <a:ext cx="7236542" cy="649930"/>
          </a:xfrm>
          <a:prstGeom prst="rect">
            <a:avLst/>
          </a:prstGeom>
          <a:solidFill>
            <a:srgbClr val="CDD4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800" dirty="0" smtClean="0">
                <a:solidFill>
                  <a:srgbClr val="002846"/>
                </a:solidFill>
                <a:latin typeface="Segoe UI Semibold" panose="020B0702040204020203" pitchFamily="34" charset="0"/>
                <a:ea typeface="Segoe UI" pitchFamily="34" charset="0"/>
                <a:cs typeface="Segoe UI Semibold" panose="020B0702040204020203" pitchFamily="34" charset="0"/>
              </a:rPr>
              <a:t>Azure handles resilience, servicing, management</a:t>
            </a:r>
          </a:p>
        </p:txBody>
      </p:sp>
      <p:sp>
        <p:nvSpPr>
          <p:cNvPr id="30" name="Isosceles Triangle 29"/>
          <p:cNvSpPr/>
          <p:nvPr/>
        </p:nvSpPr>
        <p:spPr bwMode="auto">
          <a:xfrm rot="5400000">
            <a:off x="4366503" y="5332144"/>
            <a:ext cx="424425" cy="365884"/>
          </a:xfrm>
          <a:prstGeom prst="triangl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31" name="Rectangle 30"/>
          <p:cNvSpPr/>
          <p:nvPr/>
        </p:nvSpPr>
        <p:spPr bwMode="auto">
          <a:xfrm>
            <a:off x="4849922" y="6100589"/>
            <a:ext cx="7236542" cy="649930"/>
          </a:xfrm>
          <a:prstGeom prst="rect">
            <a:avLst/>
          </a:prstGeom>
          <a:solidFill>
            <a:srgbClr val="CDD4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800" dirty="0" smtClean="0">
                <a:solidFill>
                  <a:srgbClr val="002846"/>
                </a:solidFill>
                <a:latin typeface="Segoe UI Semibold" panose="020B0702040204020203" pitchFamily="34" charset="0"/>
                <a:ea typeface="Segoe UI" pitchFamily="34" charset="0"/>
                <a:cs typeface="Segoe UI Semibold" panose="020B0702040204020203" pitchFamily="34" charset="0"/>
              </a:rPr>
              <a:t>Shift to Optimization from deployment/ops</a:t>
            </a:r>
          </a:p>
        </p:txBody>
      </p:sp>
      <p:sp>
        <p:nvSpPr>
          <p:cNvPr id="32" name="Isosceles Triangle 31"/>
          <p:cNvSpPr/>
          <p:nvPr/>
        </p:nvSpPr>
        <p:spPr bwMode="auto">
          <a:xfrm rot="5400000">
            <a:off x="4366503" y="6218576"/>
            <a:ext cx="424425" cy="365884"/>
          </a:xfrm>
          <a:prstGeom prst="triangl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5275431" y="205357"/>
            <a:ext cx="6418267" cy="3585954"/>
          </a:xfrm>
          <a:prstGeom prst="rect">
            <a:avLst/>
          </a:prstGeom>
        </p:spPr>
      </p:pic>
    </p:spTree>
    <p:extLst>
      <p:ext uri="{BB962C8B-B14F-4D97-AF65-F5344CB8AC3E}">
        <p14:creationId xmlns:p14="http://schemas.microsoft.com/office/powerpoint/2010/main" val="1052513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500"/>
                                        <p:tgtEl>
                                          <p:spTgt spid="32"/>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9" grpId="0" animBg="1"/>
      <p:bldP spid="30" grpId="0" animBg="1"/>
      <p:bldP spid="31" grpId="0" animBg="1"/>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flipH="1">
            <a:off x="4779026" y="0"/>
            <a:ext cx="7657447" cy="6994525"/>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10" name="Title 9"/>
          <p:cNvSpPr>
            <a:spLocks noGrp="1"/>
          </p:cNvSpPr>
          <p:nvPr>
            <p:ph type="title"/>
          </p:nvPr>
        </p:nvSpPr>
        <p:spPr>
          <a:xfrm>
            <a:off x="274320" y="292082"/>
            <a:ext cx="5656580" cy="946413"/>
          </a:xfrm>
        </p:spPr>
        <p:txBody>
          <a:bodyPr/>
          <a:lstStyle/>
          <a:p>
            <a:r>
              <a:rPr lang="en-US" dirty="0" smtClean="0">
                <a:solidFill>
                  <a:schemeClr val="accent1">
                    <a:lumMod val="50000"/>
                  </a:schemeClr>
                </a:solidFill>
              </a:rPr>
              <a:t>Custom apps</a:t>
            </a:r>
            <a:endParaRPr lang="en-US" dirty="0">
              <a:solidFill>
                <a:schemeClr val="accent1">
                  <a:lumMod val="50000"/>
                </a:schemeClr>
              </a:solidFill>
            </a:endParaRPr>
          </a:p>
        </p:txBody>
      </p:sp>
      <p:sp>
        <p:nvSpPr>
          <p:cNvPr id="18" name="Freeform 13"/>
          <p:cNvSpPr>
            <a:spLocks/>
          </p:cNvSpPr>
          <p:nvPr/>
        </p:nvSpPr>
        <p:spPr bwMode="auto">
          <a:xfrm>
            <a:off x="2237796" y="3753516"/>
            <a:ext cx="1547623" cy="849936"/>
          </a:xfrm>
          <a:custGeom>
            <a:avLst/>
            <a:gdLst>
              <a:gd name="T0" fmla="*/ 533 w 533"/>
              <a:gd name="T1" fmla="*/ 0 h 293"/>
              <a:gd name="T2" fmla="*/ 0 w 533"/>
              <a:gd name="T3" fmla="*/ 0 h 293"/>
              <a:gd name="T4" fmla="*/ 445 w 533"/>
              <a:gd name="T5" fmla="*/ 293 h 293"/>
              <a:gd name="T6" fmla="*/ 533 w 533"/>
              <a:gd name="T7" fmla="*/ 0 h 293"/>
            </a:gdLst>
            <a:ahLst/>
            <a:cxnLst>
              <a:cxn ang="0">
                <a:pos x="T0" y="T1"/>
              </a:cxn>
              <a:cxn ang="0">
                <a:pos x="T2" y="T3"/>
              </a:cxn>
              <a:cxn ang="0">
                <a:pos x="T4" y="T5"/>
              </a:cxn>
              <a:cxn ang="0">
                <a:pos x="T6" y="T7"/>
              </a:cxn>
            </a:cxnLst>
            <a:rect l="0" t="0" r="r" b="b"/>
            <a:pathLst>
              <a:path w="533" h="293">
                <a:moveTo>
                  <a:pt x="533" y="0"/>
                </a:moveTo>
                <a:cubicBezTo>
                  <a:pt x="0" y="0"/>
                  <a:pt x="0" y="0"/>
                  <a:pt x="0" y="0"/>
                </a:cubicBezTo>
                <a:cubicBezTo>
                  <a:pt x="445" y="293"/>
                  <a:pt x="445" y="293"/>
                  <a:pt x="445" y="293"/>
                </a:cubicBezTo>
                <a:cubicBezTo>
                  <a:pt x="501" y="209"/>
                  <a:pt x="533" y="108"/>
                  <a:pt x="533" y="0"/>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sz="2400">
              <a:latin typeface="+mj-lt"/>
            </a:endParaRPr>
          </a:p>
        </p:txBody>
      </p:sp>
      <p:sp>
        <p:nvSpPr>
          <p:cNvPr id="19" name="Freeform 14"/>
          <p:cNvSpPr>
            <a:spLocks/>
          </p:cNvSpPr>
          <p:nvPr/>
        </p:nvSpPr>
        <p:spPr bwMode="auto">
          <a:xfrm>
            <a:off x="2259943" y="3778164"/>
            <a:ext cx="1279964" cy="1462430"/>
          </a:xfrm>
          <a:custGeom>
            <a:avLst/>
            <a:gdLst>
              <a:gd name="T0" fmla="*/ 0 w 445"/>
              <a:gd name="T1" fmla="*/ 0 h 533"/>
              <a:gd name="T2" fmla="*/ 0 w 445"/>
              <a:gd name="T3" fmla="*/ 533 h 533"/>
              <a:gd name="T4" fmla="*/ 377 w 445"/>
              <a:gd name="T5" fmla="*/ 377 h 533"/>
              <a:gd name="T6" fmla="*/ 445 w 445"/>
              <a:gd name="T7" fmla="*/ 293 h 533"/>
              <a:gd name="T8" fmla="*/ 0 w 445"/>
              <a:gd name="T9" fmla="*/ 0 h 533"/>
            </a:gdLst>
            <a:ahLst/>
            <a:cxnLst>
              <a:cxn ang="0">
                <a:pos x="T0" y="T1"/>
              </a:cxn>
              <a:cxn ang="0">
                <a:pos x="T2" y="T3"/>
              </a:cxn>
              <a:cxn ang="0">
                <a:pos x="T4" y="T5"/>
              </a:cxn>
              <a:cxn ang="0">
                <a:pos x="T6" y="T7"/>
              </a:cxn>
              <a:cxn ang="0">
                <a:pos x="T8" y="T9"/>
              </a:cxn>
            </a:cxnLst>
            <a:rect l="0" t="0" r="r" b="b"/>
            <a:pathLst>
              <a:path w="445" h="533">
                <a:moveTo>
                  <a:pt x="0" y="0"/>
                </a:moveTo>
                <a:cubicBezTo>
                  <a:pt x="0" y="533"/>
                  <a:pt x="0" y="533"/>
                  <a:pt x="0" y="533"/>
                </a:cubicBezTo>
                <a:cubicBezTo>
                  <a:pt x="147" y="533"/>
                  <a:pt x="280" y="473"/>
                  <a:pt x="377" y="377"/>
                </a:cubicBezTo>
                <a:cubicBezTo>
                  <a:pt x="402" y="351"/>
                  <a:pt x="425" y="323"/>
                  <a:pt x="445" y="293"/>
                </a:cubicBezTo>
                <a:lnTo>
                  <a:pt x="0"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2400">
              <a:latin typeface="+mj-lt"/>
            </a:endParaRPr>
          </a:p>
        </p:txBody>
      </p:sp>
      <p:grpSp>
        <p:nvGrpSpPr>
          <p:cNvPr id="22" name="Group 21"/>
          <p:cNvGrpSpPr/>
          <p:nvPr/>
        </p:nvGrpSpPr>
        <p:grpSpPr>
          <a:xfrm>
            <a:off x="661468" y="2020606"/>
            <a:ext cx="1609995" cy="3219988"/>
            <a:chOff x="4214813" y="1756683"/>
            <a:chExt cx="2003425" cy="4006850"/>
          </a:xfrm>
          <a:solidFill>
            <a:schemeClr val="accent6"/>
          </a:solidFill>
        </p:grpSpPr>
        <p:sp>
          <p:nvSpPr>
            <p:cNvPr id="28" name="Freeform 5"/>
            <p:cNvSpPr>
              <a:spLocks/>
            </p:cNvSpPr>
            <p:nvPr/>
          </p:nvSpPr>
          <p:spPr bwMode="auto">
            <a:xfrm>
              <a:off x="4214813" y="1756683"/>
              <a:ext cx="2003425" cy="2003425"/>
            </a:xfrm>
            <a:custGeom>
              <a:avLst/>
              <a:gdLst>
                <a:gd name="T0" fmla="*/ 533 w 533"/>
                <a:gd name="T1" fmla="*/ 0 h 533"/>
                <a:gd name="T2" fmla="*/ 0 w 533"/>
                <a:gd name="T3" fmla="*/ 533 h 533"/>
                <a:gd name="T4" fmla="*/ 533 w 533"/>
                <a:gd name="T5" fmla="*/ 533 h 533"/>
                <a:gd name="T6" fmla="*/ 533 w 533"/>
                <a:gd name="T7" fmla="*/ 0 h 533"/>
              </a:gdLst>
              <a:ahLst/>
              <a:cxnLst>
                <a:cxn ang="0">
                  <a:pos x="T0" y="T1"/>
                </a:cxn>
                <a:cxn ang="0">
                  <a:pos x="T2" y="T3"/>
                </a:cxn>
                <a:cxn ang="0">
                  <a:pos x="T4" y="T5"/>
                </a:cxn>
                <a:cxn ang="0">
                  <a:pos x="T6" y="T7"/>
                </a:cxn>
              </a:cxnLst>
              <a:rect l="0" t="0" r="r" b="b"/>
              <a:pathLst>
                <a:path w="533" h="533">
                  <a:moveTo>
                    <a:pt x="533" y="0"/>
                  </a:moveTo>
                  <a:cubicBezTo>
                    <a:pt x="239" y="0"/>
                    <a:pt x="0" y="239"/>
                    <a:pt x="0" y="533"/>
                  </a:cubicBezTo>
                  <a:cubicBezTo>
                    <a:pt x="533" y="533"/>
                    <a:pt x="533" y="533"/>
                    <a:pt x="533" y="533"/>
                  </a:cubicBezTo>
                  <a:lnTo>
                    <a:pt x="533" y="0"/>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sz="2400">
                <a:latin typeface="+mj-lt"/>
              </a:endParaRPr>
            </a:p>
          </p:txBody>
        </p:sp>
        <p:sp>
          <p:nvSpPr>
            <p:cNvPr id="30" name="Freeform 7"/>
            <p:cNvSpPr>
              <a:spLocks/>
            </p:cNvSpPr>
            <p:nvPr/>
          </p:nvSpPr>
          <p:spPr bwMode="auto">
            <a:xfrm>
              <a:off x="4214813" y="3760108"/>
              <a:ext cx="2003425" cy="2003425"/>
            </a:xfrm>
            <a:custGeom>
              <a:avLst/>
              <a:gdLst>
                <a:gd name="T0" fmla="*/ 0 w 533"/>
                <a:gd name="T1" fmla="*/ 0 h 533"/>
                <a:gd name="T2" fmla="*/ 533 w 533"/>
                <a:gd name="T3" fmla="*/ 533 h 533"/>
                <a:gd name="T4" fmla="*/ 533 w 533"/>
                <a:gd name="T5" fmla="*/ 0 h 533"/>
                <a:gd name="T6" fmla="*/ 0 w 533"/>
                <a:gd name="T7" fmla="*/ 0 h 533"/>
              </a:gdLst>
              <a:ahLst/>
              <a:cxnLst>
                <a:cxn ang="0">
                  <a:pos x="T0" y="T1"/>
                </a:cxn>
                <a:cxn ang="0">
                  <a:pos x="T2" y="T3"/>
                </a:cxn>
                <a:cxn ang="0">
                  <a:pos x="T4" y="T5"/>
                </a:cxn>
                <a:cxn ang="0">
                  <a:pos x="T6" y="T7"/>
                </a:cxn>
              </a:cxnLst>
              <a:rect l="0" t="0" r="r" b="b"/>
              <a:pathLst>
                <a:path w="533" h="533">
                  <a:moveTo>
                    <a:pt x="0" y="0"/>
                  </a:moveTo>
                  <a:cubicBezTo>
                    <a:pt x="0" y="294"/>
                    <a:pt x="239" y="533"/>
                    <a:pt x="533" y="533"/>
                  </a:cubicBezTo>
                  <a:cubicBezTo>
                    <a:pt x="533" y="0"/>
                    <a:pt x="533" y="0"/>
                    <a:pt x="533" y="0"/>
                  </a:cubicBezTo>
                  <a:lnTo>
                    <a:pt x="0" y="0"/>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sz="2400">
                <a:latin typeface="+mj-lt"/>
              </a:endParaRPr>
            </a:p>
          </p:txBody>
        </p:sp>
      </p:grpSp>
      <p:sp>
        <p:nvSpPr>
          <p:cNvPr id="23" name="TextBox 22"/>
          <p:cNvSpPr txBox="1"/>
          <p:nvPr/>
        </p:nvSpPr>
        <p:spPr>
          <a:xfrm>
            <a:off x="605367" y="2874511"/>
            <a:ext cx="1790350" cy="1558058"/>
          </a:xfrm>
          <a:prstGeom prst="rect">
            <a:avLst/>
          </a:prstGeom>
          <a:noFill/>
        </p:spPr>
        <p:txBody>
          <a:bodyPr wrap="square" lIns="182880" tIns="146304" rIns="182880" bIns="146304" rtlCol="0" anchor="ctr">
            <a:noAutofit/>
          </a:bodyPr>
          <a:lstStyle/>
          <a:p>
            <a:pPr algn="ctr">
              <a:lnSpc>
                <a:spcPct val="90000"/>
              </a:lnSpc>
              <a:spcAft>
                <a:spcPts val="600"/>
              </a:spcAft>
            </a:pPr>
            <a:endParaRPr lang="en-US" sz="1200" dirty="0" smtClean="0">
              <a:solidFill>
                <a:srgbClr val="FFFFFF"/>
              </a:solidFill>
              <a:latin typeface="+mj-lt"/>
              <a:cs typeface="Segoe UI Semilight" panose="020B0402040204020203" pitchFamily="34" charset="0"/>
            </a:endParaRPr>
          </a:p>
          <a:p>
            <a:pPr algn="ctr">
              <a:lnSpc>
                <a:spcPct val="90000"/>
              </a:lnSpc>
              <a:spcAft>
                <a:spcPts val="600"/>
              </a:spcAft>
            </a:pPr>
            <a:r>
              <a:rPr lang="en-US" sz="2000" dirty="0" smtClean="0">
                <a:solidFill>
                  <a:srgbClr val="FFFFFF"/>
                </a:solidFill>
                <a:latin typeface="+mj-lt"/>
                <a:cs typeface="Segoe UI Semilight" panose="020B0402040204020203" pitchFamily="34" charset="0"/>
              </a:rPr>
              <a:t>50%</a:t>
            </a:r>
            <a:r>
              <a:rPr lang="en-US" sz="1200" dirty="0" smtClean="0">
                <a:solidFill>
                  <a:srgbClr val="FFFFFF"/>
                </a:solidFill>
                <a:latin typeface="+mj-lt"/>
                <a:cs typeface="Segoe UI Semilight" panose="020B0402040204020203" pitchFamily="34" charset="0"/>
              </a:rPr>
              <a:t/>
            </a:r>
            <a:br>
              <a:rPr lang="en-US" sz="1200" dirty="0" smtClean="0">
                <a:solidFill>
                  <a:srgbClr val="FFFFFF"/>
                </a:solidFill>
                <a:latin typeface="+mj-lt"/>
                <a:cs typeface="Segoe UI Semilight" panose="020B0402040204020203" pitchFamily="34" charset="0"/>
              </a:rPr>
            </a:br>
            <a:r>
              <a:rPr lang="en-US" sz="1100" dirty="0" smtClean="0">
                <a:solidFill>
                  <a:srgbClr val="FFFFFF"/>
                </a:solidFill>
                <a:latin typeface="+mj-lt"/>
                <a:cs typeface="Segoe UI Semilight" panose="020B0402040204020203" pitchFamily="34" charset="0"/>
              </a:rPr>
              <a:t>App operations</a:t>
            </a:r>
            <a:endParaRPr lang="en-US" sz="900" dirty="0">
              <a:latin typeface="+mj-lt"/>
            </a:endParaRPr>
          </a:p>
          <a:p>
            <a:pPr algn="ctr">
              <a:lnSpc>
                <a:spcPct val="90000"/>
              </a:lnSpc>
              <a:spcAft>
                <a:spcPts val="600"/>
              </a:spcAft>
            </a:pPr>
            <a:endParaRPr lang="en-US" sz="1000" dirty="0" smtClean="0">
              <a:gradFill>
                <a:gsLst>
                  <a:gs pos="2917">
                    <a:schemeClr val="tx1"/>
                  </a:gs>
                  <a:gs pos="30000">
                    <a:schemeClr val="tx1"/>
                  </a:gs>
                </a:gsLst>
                <a:lin ang="5400000" scaled="0"/>
              </a:gradFill>
              <a:latin typeface="+mj-lt"/>
            </a:endParaRPr>
          </a:p>
        </p:txBody>
      </p:sp>
      <p:grpSp>
        <p:nvGrpSpPr>
          <p:cNvPr id="2" name="Group 1"/>
          <p:cNvGrpSpPr/>
          <p:nvPr/>
        </p:nvGrpSpPr>
        <p:grpSpPr>
          <a:xfrm>
            <a:off x="2460081" y="1494077"/>
            <a:ext cx="2061120" cy="2059487"/>
            <a:chOff x="2899862" y="2020606"/>
            <a:chExt cx="2240168" cy="2238393"/>
          </a:xfrm>
        </p:grpSpPr>
        <p:sp>
          <p:nvSpPr>
            <p:cNvPr id="21" name="Freeform 6"/>
            <p:cNvSpPr>
              <a:spLocks/>
            </p:cNvSpPr>
            <p:nvPr/>
          </p:nvSpPr>
          <p:spPr bwMode="auto">
            <a:xfrm>
              <a:off x="2899862" y="2020606"/>
              <a:ext cx="2240168" cy="2238393"/>
            </a:xfrm>
            <a:custGeom>
              <a:avLst/>
              <a:gdLst>
                <a:gd name="T0" fmla="*/ 533 w 533"/>
                <a:gd name="T1" fmla="*/ 533 h 533"/>
                <a:gd name="T2" fmla="*/ 0 w 533"/>
                <a:gd name="T3" fmla="*/ 0 h 533"/>
                <a:gd name="T4" fmla="*/ 0 w 533"/>
                <a:gd name="T5" fmla="*/ 533 h 533"/>
                <a:gd name="T6" fmla="*/ 533 w 533"/>
                <a:gd name="T7" fmla="*/ 533 h 533"/>
              </a:gdLst>
              <a:ahLst/>
              <a:cxnLst>
                <a:cxn ang="0">
                  <a:pos x="T0" y="T1"/>
                </a:cxn>
                <a:cxn ang="0">
                  <a:pos x="T2" y="T3"/>
                </a:cxn>
                <a:cxn ang="0">
                  <a:pos x="T4" y="T5"/>
                </a:cxn>
                <a:cxn ang="0">
                  <a:pos x="T6" y="T7"/>
                </a:cxn>
              </a:cxnLst>
              <a:rect l="0" t="0" r="r" b="b"/>
              <a:pathLst>
                <a:path w="533" h="533">
                  <a:moveTo>
                    <a:pt x="533" y="533"/>
                  </a:moveTo>
                  <a:cubicBezTo>
                    <a:pt x="533" y="239"/>
                    <a:pt x="294" y="0"/>
                    <a:pt x="0" y="0"/>
                  </a:cubicBezTo>
                  <a:cubicBezTo>
                    <a:pt x="0" y="533"/>
                    <a:pt x="0" y="533"/>
                    <a:pt x="0" y="533"/>
                  </a:cubicBezTo>
                  <a:lnTo>
                    <a:pt x="533" y="533"/>
                  </a:lnTo>
                  <a:close/>
                </a:path>
              </a:pathLst>
            </a:custGeom>
            <a:solidFill>
              <a:schemeClr val="accent1">
                <a:lumMod val="50000"/>
              </a:schemeClr>
            </a:solidFill>
            <a:ln>
              <a:noFill/>
            </a:ln>
            <a:effectLst>
              <a:outerShdw blurRad="50800" dist="228600" dir="7740000" algn="tl" rotWithShape="0">
                <a:prstClr val="black">
                  <a:alpha val="19000"/>
                </a:prstClr>
              </a:outerShdw>
            </a:effectLst>
          </p:spPr>
          <p:txBody>
            <a:bodyPr vert="horz" wrap="square" lIns="91440" tIns="45720" rIns="91440" bIns="45720" numCol="1" anchor="t" anchorCtr="0" compatLnSpc="1">
              <a:prstTxWarp prst="textNoShape">
                <a:avLst/>
              </a:prstTxWarp>
            </a:bodyPr>
            <a:lstStyle/>
            <a:p>
              <a:endParaRPr lang="en-US" sz="2400">
                <a:latin typeface="+mj-lt"/>
              </a:endParaRPr>
            </a:p>
          </p:txBody>
        </p:sp>
        <p:sp>
          <p:nvSpPr>
            <p:cNvPr id="24" name="TextBox 23"/>
            <p:cNvSpPr txBox="1"/>
            <p:nvPr/>
          </p:nvSpPr>
          <p:spPr>
            <a:xfrm>
              <a:off x="3180085" y="2524833"/>
              <a:ext cx="1412517" cy="1558058"/>
            </a:xfrm>
            <a:prstGeom prst="rect">
              <a:avLst/>
            </a:prstGeom>
            <a:noFill/>
          </p:spPr>
          <p:txBody>
            <a:bodyPr wrap="square" lIns="182880" tIns="146304" rIns="182880" bIns="146304" rtlCol="0" anchor="ctr">
              <a:noAutofit/>
            </a:bodyPr>
            <a:lstStyle/>
            <a:p>
              <a:pPr algn="ctr">
                <a:lnSpc>
                  <a:spcPct val="90000"/>
                </a:lnSpc>
                <a:spcAft>
                  <a:spcPts val="600"/>
                </a:spcAft>
              </a:pPr>
              <a:endParaRPr lang="en-US" sz="1800" dirty="0" smtClean="0">
                <a:solidFill>
                  <a:srgbClr val="FFFFFF"/>
                </a:solidFill>
                <a:latin typeface="+mj-lt"/>
                <a:cs typeface="Segoe UI Semilight" panose="020B0402040204020203" pitchFamily="34" charset="0"/>
              </a:endParaRPr>
            </a:p>
            <a:p>
              <a:pPr algn="ctr">
                <a:lnSpc>
                  <a:spcPct val="90000"/>
                </a:lnSpc>
                <a:spcAft>
                  <a:spcPts val="600"/>
                </a:spcAft>
              </a:pPr>
              <a:r>
                <a:rPr lang="en-US" sz="3200" dirty="0" smtClean="0">
                  <a:solidFill>
                    <a:srgbClr val="FFFFFF"/>
                  </a:solidFill>
                  <a:latin typeface="+mj-lt"/>
                  <a:cs typeface="Segoe UI Semilight" panose="020B0402040204020203" pitchFamily="34" charset="0"/>
                </a:rPr>
                <a:t>25%</a:t>
              </a:r>
              <a:r>
                <a:rPr lang="en-US" sz="1800" dirty="0" smtClean="0">
                  <a:solidFill>
                    <a:srgbClr val="FFFFFF"/>
                  </a:solidFill>
                  <a:latin typeface="+mj-lt"/>
                  <a:cs typeface="Segoe UI Semilight" panose="020B0402040204020203" pitchFamily="34" charset="0"/>
                </a:rPr>
                <a:t/>
              </a:r>
              <a:br>
                <a:rPr lang="en-US" sz="1800" dirty="0" smtClean="0">
                  <a:solidFill>
                    <a:srgbClr val="FFFFFF"/>
                  </a:solidFill>
                  <a:latin typeface="+mj-lt"/>
                  <a:cs typeface="Segoe UI Semilight" panose="020B0402040204020203" pitchFamily="34" charset="0"/>
                </a:rPr>
              </a:br>
              <a:r>
                <a:rPr lang="en-US" sz="1600" dirty="0" smtClean="0">
                  <a:solidFill>
                    <a:srgbClr val="FFFFFF"/>
                  </a:solidFill>
                  <a:latin typeface="+mj-lt"/>
                  <a:cs typeface="Segoe UI Semilight" panose="020B0402040204020203" pitchFamily="34" charset="0"/>
                </a:rPr>
                <a:t>Custom apps</a:t>
              </a:r>
              <a:endParaRPr lang="en-US" sz="1100" dirty="0">
                <a:latin typeface="+mj-lt"/>
              </a:endParaRPr>
            </a:p>
            <a:p>
              <a:pPr algn="ctr">
                <a:lnSpc>
                  <a:spcPct val="90000"/>
                </a:lnSpc>
                <a:spcAft>
                  <a:spcPts val="600"/>
                </a:spcAft>
              </a:pPr>
              <a:endParaRPr lang="en-US" sz="1400" dirty="0" smtClean="0">
                <a:gradFill>
                  <a:gsLst>
                    <a:gs pos="2917">
                      <a:schemeClr val="tx1"/>
                    </a:gs>
                    <a:gs pos="30000">
                      <a:schemeClr val="tx1"/>
                    </a:gs>
                  </a:gsLst>
                  <a:lin ang="5400000" scaled="0"/>
                </a:gradFill>
                <a:latin typeface="+mj-lt"/>
              </a:endParaRPr>
            </a:p>
          </p:txBody>
        </p:sp>
      </p:grpSp>
      <p:sp>
        <p:nvSpPr>
          <p:cNvPr id="25" name="TextBox 24"/>
          <p:cNvSpPr txBox="1"/>
          <p:nvPr/>
        </p:nvSpPr>
        <p:spPr>
          <a:xfrm>
            <a:off x="2632514" y="3520409"/>
            <a:ext cx="1368545" cy="1018743"/>
          </a:xfrm>
          <a:prstGeom prst="rect">
            <a:avLst/>
          </a:prstGeom>
          <a:noFill/>
        </p:spPr>
        <p:txBody>
          <a:bodyPr wrap="square" lIns="182880" tIns="146304" rIns="182880" bIns="146304" rtlCol="0" anchor="ctr">
            <a:noAutofit/>
          </a:bodyPr>
          <a:lstStyle/>
          <a:p>
            <a:pPr algn="ctr">
              <a:lnSpc>
                <a:spcPct val="90000"/>
              </a:lnSpc>
              <a:spcAft>
                <a:spcPts val="600"/>
              </a:spcAft>
            </a:pPr>
            <a:endParaRPr lang="en-US" sz="1200" dirty="0" smtClean="0">
              <a:solidFill>
                <a:srgbClr val="FFFFFF"/>
              </a:solidFill>
              <a:latin typeface="+mj-lt"/>
              <a:cs typeface="Segoe UI Semilight" panose="020B0402040204020203" pitchFamily="34" charset="0"/>
            </a:endParaRPr>
          </a:p>
          <a:p>
            <a:pPr algn="ctr">
              <a:lnSpc>
                <a:spcPct val="90000"/>
              </a:lnSpc>
              <a:spcAft>
                <a:spcPts val="600"/>
              </a:spcAft>
            </a:pPr>
            <a:r>
              <a:rPr lang="en-US" sz="2000" dirty="0" smtClean="0">
                <a:solidFill>
                  <a:srgbClr val="FFFFFF"/>
                </a:solidFill>
                <a:latin typeface="+mj-lt"/>
                <a:cs typeface="Segoe UI Semilight" panose="020B0402040204020203" pitchFamily="34" charset="0"/>
              </a:rPr>
              <a:t>10%</a:t>
            </a:r>
            <a:r>
              <a:rPr lang="en-US" sz="1200" dirty="0" smtClean="0">
                <a:solidFill>
                  <a:srgbClr val="FFFFFF"/>
                </a:solidFill>
                <a:latin typeface="+mj-lt"/>
                <a:cs typeface="Segoe UI Semilight" panose="020B0402040204020203" pitchFamily="34" charset="0"/>
              </a:rPr>
              <a:t/>
            </a:r>
            <a:br>
              <a:rPr lang="en-US" sz="1200" dirty="0" smtClean="0">
                <a:solidFill>
                  <a:srgbClr val="FFFFFF"/>
                </a:solidFill>
                <a:latin typeface="+mj-lt"/>
                <a:cs typeface="Segoe UI Semilight" panose="020B0402040204020203" pitchFamily="34" charset="0"/>
              </a:rPr>
            </a:br>
            <a:r>
              <a:rPr lang="en-US" sz="1100" dirty="0" smtClean="0">
                <a:solidFill>
                  <a:srgbClr val="FFFFFF"/>
                </a:solidFill>
                <a:latin typeface="+mj-lt"/>
                <a:cs typeface="Segoe UI Semilight" panose="020B0402040204020203" pitchFamily="34" charset="0"/>
              </a:rPr>
              <a:t>New business </a:t>
            </a:r>
            <a:r>
              <a:rPr lang="en-US" sz="1100" dirty="0">
                <a:solidFill>
                  <a:srgbClr val="FFFFFF"/>
                </a:solidFill>
                <a:latin typeface="+mj-lt"/>
                <a:cs typeface="Segoe UI Semilight" panose="020B0402040204020203" pitchFamily="34" charset="0"/>
              </a:rPr>
              <a:t>a</a:t>
            </a:r>
            <a:r>
              <a:rPr lang="en-US" sz="1100" dirty="0" smtClean="0">
                <a:solidFill>
                  <a:srgbClr val="FFFFFF"/>
                </a:solidFill>
                <a:latin typeface="+mj-lt"/>
                <a:cs typeface="Segoe UI Semilight" panose="020B0402040204020203" pitchFamily="34" charset="0"/>
              </a:rPr>
              <a:t>pps</a:t>
            </a:r>
            <a:endParaRPr lang="en-US" sz="900" dirty="0">
              <a:latin typeface="+mj-lt"/>
            </a:endParaRPr>
          </a:p>
          <a:p>
            <a:pPr algn="ctr">
              <a:lnSpc>
                <a:spcPct val="90000"/>
              </a:lnSpc>
              <a:spcAft>
                <a:spcPts val="600"/>
              </a:spcAft>
            </a:pPr>
            <a:endParaRPr lang="en-US" sz="1050" dirty="0" smtClean="0">
              <a:gradFill>
                <a:gsLst>
                  <a:gs pos="2917">
                    <a:schemeClr val="tx1"/>
                  </a:gs>
                  <a:gs pos="30000">
                    <a:schemeClr val="tx1"/>
                  </a:gs>
                </a:gsLst>
                <a:lin ang="5400000" scaled="0"/>
              </a:gradFill>
              <a:latin typeface="+mj-lt"/>
            </a:endParaRPr>
          </a:p>
        </p:txBody>
      </p:sp>
      <p:sp>
        <p:nvSpPr>
          <p:cNvPr id="27" name="TextBox 26"/>
          <p:cNvSpPr txBox="1"/>
          <p:nvPr/>
        </p:nvSpPr>
        <p:spPr>
          <a:xfrm>
            <a:off x="2237796" y="4061501"/>
            <a:ext cx="1134669" cy="1071097"/>
          </a:xfrm>
          <a:prstGeom prst="rect">
            <a:avLst/>
          </a:prstGeom>
          <a:noFill/>
        </p:spPr>
        <p:txBody>
          <a:bodyPr wrap="square" lIns="182880" tIns="146304" rIns="182880" bIns="146304" rtlCol="0" anchor="ctr">
            <a:noAutofit/>
          </a:bodyPr>
          <a:lstStyle/>
          <a:p>
            <a:pPr algn="ctr">
              <a:lnSpc>
                <a:spcPct val="90000"/>
              </a:lnSpc>
              <a:spcAft>
                <a:spcPts val="600"/>
              </a:spcAft>
            </a:pPr>
            <a:endParaRPr lang="en-US" sz="1200" dirty="0" smtClean="0">
              <a:solidFill>
                <a:srgbClr val="FFFFFF"/>
              </a:solidFill>
              <a:latin typeface="+mj-lt"/>
              <a:cs typeface="Segoe UI Semilight" panose="020B0402040204020203" pitchFamily="34" charset="0"/>
            </a:endParaRPr>
          </a:p>
          <a:p>
            <a:pPr algn="ctr">
              <a:lnSpc>
                <a:spcPct val="90000"/>
              </a:lnSpc>
              <a:spcAft>
                <a:spcPts val="600"/>
              </a:spcAft>
            </a:pPr>
            <a:r>
              <a:rPr lang="en-US" sz="2000" dirty="0" smtClean="0">
                <a:solidFill>
                  <a:srgbClr val="FFFFFF"/>
                </a:solidFill>
                <a:latin typeface="+mj-lt"/>
                <a:cs typeface="Segoe UI Semilight" panose="020B0402040204020203" pitchFamily="34" charset="0"/>
              </a:rPr>
              <a:t>15%</a:t>
            </a:r>
            <a:r>
              <a:rPr lang="en-US" sz="1200" dirty="0" smtClean="0">
                <a:solidFill>
                  <a:srgbClr val="FFFFFF"/>
                </a:solidFill>
                <a:latin typeface="+mj-lt"/>
                <a:cs typeface="Segoe UI Semilight" panose="020B0402040204020203" pitchFamily="34" charset="0"/>
              </a:rPr>
              <a:t/>
            </a:r>
            <a:br>
              <a:rPr lang="en-US" sz="1200" dirty="0" smtClean="0">
                <a:solidFill>
                  <a:srgbClr val="FFFFFF"/>
                </a:solidFill>
                <a:latin typeface="+mj-lt"/>
                <a:cs typeface="Segoe UI Semilight" panose="020B0402040204020203" pitchFamily="34" charset="0"/>
              </a:rPr>
            </a:br>
            <a:r>
              <a:rPr lang="en-US" sz="1100" dirty="0" smtClean="0">
                <a:solidFill>
                  <a:srgbClr val="FFFFFF"/>
                </a:solidFill>
                <a:latin typeface="+mj-lt"/>
                <a:cs typeface="Segoe UI Semilight" panose="020B0402040204020203" pitchFamily="34" charset="0"/>
              </a:rPr>
              <a:t>Packaged apps</a:t>
            </a:r>
            <a:endParaRPr lang="en-US" sz="900" dirty="0">
              <a:latin typeface="+mj-lt"/>
            </a:endParaRPr>
          </a:p>
          <a:p>
            <a:pPr algn="ctr">
              <a:lnSpc>
                <a:spcPct val="90000"/>
              </a:lnSpc>
              <a:spcAft>
                <a:spcPts val="600"/>
              </a:spcAft>
            </a:pPr>
            <a:endParaRPr lang="en-US" sz="1000" dirty="0" smtClean="0">
              <a:gradFill>
                <a:gsLst>
                  <a:gs pos="2917">
                    <a:schemeClr val="tx1"/>
                  </a:gs>
                  <a:gs pos="30000">
                    <a:schemeClr val="tx1"/>
                  </a:gs>
                </a:gsLst>
                <a:lin ang="5400000" scaled="0"/>
              </a:gradFill>
              <a:latin typeface="+mj-lt"/>
            </a:endParaRPr>
          </a:p>
        </p:txBody>
      </p:sp>
      <p:sp>
        <p:nvSpPr>
          <p:cNvPr id="3" name="Rectangle 2"/>
          <p:cNvSpPr/>
          <p:nvPr/>
        </p:nvSpPr>
        <p:spPr bwMode="auto">
          <a:xfrm>
            <a:off x="5043948" y="452284"/>
            <a:ext cx="7236542" cy="668593"/>
          </a:xfrm>
          <a:prstGeom prst="rect">
            <a:avLst/>
          </a:prstGeom>
          <a:solidFill>
            <a:srgbClr val="44B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smtClean="0">
                <a:solidFill>
                  <a:srgbClr val="002846"/>
                </a:solidFill>
                <a:latin typeface="Segoe UI Semibold" panose="020B0702040204020203" pitchFamily="34" charset="0"/>
                <a:ea typeface="Segoe UI" pitchFamily="34" charset="0"/>
                <a:cs typeface="Segoe UI Semibold" panose="020B0702040204020203" pitchFamily="34" charset="0"/>
              </a:rPr>
              <a:t>In General – LEAVE THESE ALONE (for now)</a:t>
            </a:r>
          </a:p>
        </p:txBody>
      </p:sp>
      <p:sp>
        <p:nvSpPr>
          <p:cNvPr id="5" name="Isosceles Triangle 4"/>
          <p:cNvSpPr/>
          <p:nvPr/>
        </p:nvSpPr>
        <p:spPr bwMode="auto">
          <a:xfrm rot="5400000">
            <a:off x="4560529" y="570271"/>
            <a:ext cx="424425" cy="365884"/>
          </a:xfrm>
          <a:prstGeom prst="triangl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33" name="Rectangle 32"/>
          <p:cNvSpPr/>
          <p:nvPr/>
        </p:nvSpPr>
        <p:spPr bwMode="auto">
          <a:xfrm>
            <a:off x="5043948" y="1487413"/>
            <a:ext cx="7236542" cy="1975978"/>
          </a:xfrm>
          <a:prstGeom prst="rect">
            <a:avLst/>
          </a:prstGeom>
          <a:solidFill>
            <a:srgbClr val="44B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lnSpc>
                <a:spcPct val="90000"/>
              </a:lnSpc>
              <a:spcBef>
                <a:spcPct val="0"/>
              </a:spcBef>
              <a:spcAft>
                <a:spcPts val="1200"/>
              </a:spcAft>
            </a:pPr>
            <a:r>
              <a:rPr lang="en-US" sz="1800" dirty="0" smtClean="0">
                <a:solidFill>
                  <a:srgbClr val="002846"/>
                </a:solidFill>
                <a:latin typeface="Segoe UI Semibold" panose="020B0702040204020203" pitchFamily="34" charset="0"/>
                <a:ea typeface="Segoe UI" pitchFamily="34" charset="0"/>
                <a:cs typeface="Segoe UI Semibold" panose="020B0702040204020203" pitchFamily="34" charset="0"/>
              </a:rPr>
              <a:t>Exceptions:</a:t>
            </a:r>
          </a:p>
          <a:p>
            <a:pPr marL="457200" indent="-457200" defTabSz="932472" fontAlgn="base">
              <a:lnSpc>
                <a:spcPct val="90000"/>
              </a:lnSpc>
              <a:spcBef>
                <a:spcPct val="0"/>
              </a:spcBef>
              <a:spcAft>
                <a:spcPts val="1200"/>
              </a:spcAft>
              <a:buAutoNum type="arabicPeriod"/>
            </a:pPr>
            <a:r>
              <a:rPr lang="en-US" sz="1800" dirty="0" smtClean="0">
                <a:solidFill>
                  <a:srgbClr val="002846"/>
                </a:solidFill>
                <a:latin typeface="Segoe UI Semibold" panose="020B0702040204020203" pitchFamily="34" charset="0"/>
                <a:ea typeface="Segoe UI" pitchFamily="34" charset="0"/>
                <a:cs typeface="Segoe UI Semibold" panose="020B0702040204020203" pitchFamily="34" charset="0"/>
              </a:rPr>
              <a:t>High Burst/HPC – Expensive, Capacity Constrained Easily Virtualized Apps…  HPC Pack, Azure Batch, HPC Hardware</a:t>
            </a:r>
          </a:p>
          <a:p>
            <a:pPr marL="457200" indent="-457200" defTabSz="932472" fontAlgn="base">
              <a:lnSpc>
                <a:spcPct val="90000"/>
              </a:lnSpc>
              <a:spcBef>
                <a:spcPct val="0"/>
              </a:spcBef>
              <a:spcAft>
                <a:spcPts val="1200"/>
              </a:spcAft>
              <a:buAutoNum type="arabicPeriod"/>
            </a:pPr>
            <a:r>
              <a:rPr lang="en-US" sz="1800" dirty="0" smtClean="0">
                <a:solidFill>
                  <a:srgbClr val="002846"/>
                </a:solidFill>
                <a:latin typeface="Segoe UI Semibold" panose="020B0702040204020203" pitchFamily="34" charset="0"/>
                <a:ea typeface="Segoe UI" pitchFamily="34" charset="0"/>
                <a:cs typeface="Segoe UI Semibold" panose="020B0702040204020203" pitchFamily="34" charset="0"/>
              </a:rPr>
              <a:t>Low Usage Apps – move and optimize cost</a:t>
            </a:r>
          </a:p>
          <a:p>
            <a:pPr marL="457200" indent="-457200" defTabSz="932472" fontAlgn="base">
              <a:lnSpc>
                <a:spcPct val="90000"/>
              </a:lnSpc>
              <a:spcBef>
                <a:spcPct val="0"/>
              </a:spcBef>
              <a:spcAft>
                <a:spcPts val="1200"/>
              </a:spcAft>
              <a:buAutoNum type="arabicPeriod"/>
            </a:pPr>
            <a:r>
              <a:rPr lang="en-US" sz="1800" dirty="0" smtClean="0">
                <a:solidFill>
                  <a:srgbClr val="002846"/>
                </a:solidFill>
                <a:latin typeface="Segoe UI Semibold" panose="020B0702040204020203" pitchFamily="34" charset="0"/>
                <a:ea typeface="Segoe UI" pitchFamily="34" charset="0"/>
                <a:cs typeface="Segoe UI Semibold" panose="020B0702040204020203" pitchFamily="34" charset="0"/>
              </a:rPr>
              <a:t>EOL Hardware – Reduce DC footprint -&gt; Azure Virtual Machines</a:t>
            </a:r>
          </a:p>
        </p:txBody>
      </p:sp>
      <p:sp>
        <p:nvSpPr>
          <p:cNvPr id="34" name="Isosceles Triangle 33"/>
          <p:cNvSpPr/>
          <p:nvPr/>
        </p:nvSpPr>
        <p:spPr bwMode="auto">
          <a:xfrm rot="5400000">
            <a:off x="4560529" y="1605400"/>
            <a:ext cx="424425" cy="365884"/>
          </a:xfrm>
          <a:prstGeom prst="triangl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7410475" y="3561656"/>
            <a:ext cx="5025998" cy="3422125"/>
          </a:xfrm>
          <a:prstGeom prst="rect">
            <a:avLst/>
          </a:prstGeom>
        </p:spPr>
      </p:pic>
      <p:sp>
        <p:nvSpPr>
          <p:cNvPr id="267" name="Text Placeholder 9"/>
          <p:cNvSpPr txBox="1">
            <a:spLocks/>
          </p:cNvSpPr>
          <p:nvPr/>
        </p:nvSpPr>
        <p:spPr>
          <a:xfrm>
            <a:off x="4873850" y="4005732"/>
            <a:ext cx="3086036" cy="3112958"/>
          </a:xfrm>
          <a:prstGeom prst="rect">
            <a:avLst/>
          </a:prstGeom>
        </p:spPr>
        <p:txBody>
          <a:bodyPr lIns="182880" tIns="146304" rIns="182880" bIns="146304"/>
          <a:lstStyle>
            <a:lvl1pPr marL="233149" indent="-233149" algn="l" defTabSz="932597" rtl="0" eaLnBrk="1" latinLnBrk="0" hangingPunct="1">
              <a:lnSpc>
                <a:spcPct val="90000"/>
              </a:lnSpc>
              <a:spcBef>
                <a:spcPts val="1020"/>
              </a:spcBef>
              <a:buFont typeface="Arial" panose="020B0604020202020204" pitchFamily="34" charset="0"/>
              <a:buChar char="•"/>
              <a:defRPr sz="3600"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00"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00"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00"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00"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1600" dirty="0">
                <a:latin typeface="+mj-lt"/>
              </a:rPr>
              <a:t>Cloud-enable </a:t>
            </a:r>
            <a:r>
              <a:rPr lang="en-US" sz="1600" dirty="0" smtClean="0">
                <a:latin typeface="+mj-lt"/>
              </a:rPr>
              <a:t>apps</a:t>
            </a:r>
            <a:endParaRPr lang="en-US" sz="1600" dirty="0">
              <a:latin typeface="+mj-lt"/>
            </a:endParaRPr>
          </a:p>
          <a:p>
            <a:pPr marL="0" lvl="1" indent="0">
              <a:spcAft>
                <a:spcPts val="600"/>
              </a:spcAft>
              <a:buNone/>
            </a:pPr>
            <a:r>
              <a:rPr lang="en-US" sz="1100" dirty="0"/>
              <a:t>Run the applications you use on workstations and clusters </a:t>
            </a:r>
            <a:r>
              <a:rPr lang="en-US" sz="1100" dirty="0" smtClean="0"/>
              <a:t>today</a:t>
            </a:r>
            <a:endParaRPr lang="en-US" sz="1100" dirty="0"/>
          </a:p>
          <a:p>
            <a:pPr marL="0" indent="0">
              <a:buNone/>
            </a:pPr>
            <a:r>
              <a:rPr lang="en-US" sz="1600" dirty="0">
                <a:latin typeface="+mj-lt"/>
              </a:rPr>
              <a:t>Run at scale</a:t>
            </a:r>
          </a:p>
          <a:p>
            <a:pPr marL="0" lvl="1" indent="0">
              <a:spcAft>
                <a:spcPts val="600"/>
              </a:spcAft>
              <a:buNone/>
            </a:pPr>
            <a:r>
              <a:rPr lang="en-US" sz="1100" dirty="0"/>
              <a:t>Batch takes care of starting a pool </a:t>
            </a:r>
            <a:br>
              <a:rPr lang="en-US" sz="1100" dirty="0"/>
            </a:br>
            <a:r>
              <a:rPr lang="en-US" sz="1100" dirty="0"/>
              <a:t>of compute VMs for you when </a:t>
            </a:r>
            <a:br>
              <a:rPr lang="en-US" sz="1100" dirty="0"/>
            </a:br>
            <a:r>
              <a:rPr lang="en-US" sz="1100" dirty="0"/>
              <a:t>you’re ready to run a job</a:t>
            </a:r>
            <a:endParaRPr lang="en-US" sz="1100" dirty="0">
              <a:latin typeface="Segoe UI Light"/>
            </a:endParaRPr>
          </a:p>
          <a:p>
            <a:pPr marL="0" indent="0">
              <a:buNone/>
            </a:pPr>
            <a:r>
              <a:rPr lang="en-US" sz="1600" dirty="0" smtClean="0">
                <a:latin typeface="+mj-lt"/>
              </a:rPr>
              <a:t>Manage </a:t>
            </a:r>
            <a:r>
              <a:rPr lang="en-US" sz="1600" dirty="0">
                <a:latin typeface="+mj-lt"/>
              </a:rPr>
              <a:t>delivery</a:t>
            </a:r>
          </a:p>
          <a:p>
            <a:pPr marL="0" lvl="1" indent="0">
              <a:spcAft>
                <a:spcPts val="600"/>
              </a:spcAft>
              <a:buNone/>
            </a:pPr>
            <a:r>
              <a:rPr lang="en-US" sz="1100" dirty="0"/>
              <a:t>Manage who can access it, how </a:t>
            </a:r>
            <a:r>
              <a:rPr lang="en-US" sz="1100" dirty="0" smtClean="0"/>
              <a:t/>
            </a:r>
            <a:br>
              <a:rPr lang="en-US" sz="1100" dirty="0" smtClean="0"/>
            </a:br>
            <a:r>
              <a:rPr lang="en-US" sz="1100" dirty="0" smtClean="0"/>
              <a:t>many </a:t>
            </a:r>
            <a:r>
              <a:rPr lang="en-US" sz="1100" dirty="0"/>
              <a:t>resources they can use, and ensure requirements such </a:t>
            </a:r>
            <a:r>
              <a:rPr lang="en-US" sz="1100" dirty="0" smtClean="0"/>
              <a:t>as </a:t>
            </a:r>
            <a:r>
              <a:rPr lang="en-US" sz="1100" dirty="0"/>
              <a:t>encryption are met</a:t>
            </a:r>
          </a:p>
        </p:txBody>
      </p:sp>
    </p:spTree>
    <p:extLst>
      <p:ext uri="{BB962C8B-B14F-4D97-AF65-F5344CB8AC3E}">
        <p14:creationId xmlns:p14="http://schemas.microsoft.com/office/powerpoint/2010/main" val="357106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500"/>
                                        <p:tgtEl>
                                          <p:spTgt spid="3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3">
                                            <p:bg/>
                                          </p:spTgt>
                                        </p:tgtEl>
                                        <p:attrNameLst>
                                          <p:attrName>style.visibility</p:attrName>
                                        </p:attrNameLst>
                                      </p:cBhvr>
                                      <p:to>
                                        <p:strVal val="visible"/>
                                      </p:to>
                                    </p:set>
                                    <p:animEffect transition="in" filter="wipe(left)">
                                      <p:cBhvr>
                                        <p:cTn id="23" dur="500"/>
                                        <p:tgtEl>
                                          <p:spTgt spid="33">
                                            <p:bg/>
                                          </p:spTgt>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33">
                                            <p:txEl>
                                              <p:pRg st="0" end="0"/>
                                            </p:txEl>
                                          </p:spTgt>
                                        </p:tgtEl>
                                        <p:attrNameLst>
                                          <p:attrName>style.visibility</p:attrName>
                                        </p:attrNameLst>
                                      </p:cBhvr>
                                      <p:to>
                                        <p:strVal val="visible"/>
                                      </p:to>
                                    </p:set>
                                    <p:animEffect transition="in" filter="wipe(left)">
                                      <p:cBhvr>
                                        <p:cTn id="27" dur="500"/>
                                        <p:tgtEl>
                                          <p:spTgt spid="33">
                                            <p:txEl>
                                              <p:pRg st="0" end="0"/>
                                            </p:txEl>
                                          </p:spTgt>
                                        </p:tgtEl>
                                      </p:cBhvr>
                                    </p:animEffect>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33">
                                            <p:txEl>
                                              <p:pRg st="1" end="1"/>
                                            </p:txEl>
                                          </p:spTgt>
                                        </p:tgtEl>
                                        <p:attrNameLst>
                                          <p:attrName>style.visibility</p:attrName>
                                        </p:attrNameLst>
                                      </p:cBhvr>
                                      <p:to>
                                        <p:strVal val="visible"/>
                                      </p:to>
                                    </p:set>
                                    <p:animEffect transition="in" filter="wipe(left)">
                                      <p:cBhvr>
                                        <p:cTn id="31" dur="500"/>
                                        <p:tgtEl>
                                          <p:spTgt spid="33">
                                            <p:txEl>
                                              <p:pRg st="1" end="1"/>
                                            </p:txEl>
                                          </p:spTgt>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267"/>
                                        </p:tgtEl>
                                        <p:attrNameLst>
                                          <p:attrName>style.visibility</p:attrName>
                                        </p:attrNameLst>
                                      </p:cBhvr>
                                      <p:to>
                                        <p:strVal val="visible"/>
                                      </p:to>
                                    </p:set>
                                    <p:animEffect transition="in" filter="fade">
                                      <p:cBhvr>
                                        <p:cTn id="39" dur="500"/>
                                        <p:tgtEl>
                                          <p:spTgt spid="26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3">
                                            <p:txEl>
                                              <p:pRg st="2" end="2"/>
                                            </p:txEl>
                                          </p:spTgt>
                                        </p:tgtEl>
                                        <p:attrNameLst>
                                          <p:attrName>style.visibility</p:attrName>
                                        </p:attrNameLst>
                                      </p:cBhvr>
                                      <p:to>
                                        <p:strVal val="visible"/>
                                      </p:to>
                                    </p:set>
                                    <p:animEffect transition="in" filter="wipe(left)">
                                      <p:cBhvr>
                                        <p:cTn id="44" dur="500"/>
                                        <p:tgtEl>
                                          <p:spTgt spid="33">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3">
                                            <p:txEl>
                                              <p:pRg st="3" end="3"/>
                                            </p:txEl>
                                          </p:spTgt>
                                        </p:tgtEl>
                                        <p:attrNameLst>
                                          <p:attrName>style.visibility</p:attrName>
                                        </p:attrNameLst>
                                      </p:cBhvr>
                                      <p:to>
                                        <p:strVal val="visible"/>
                                      </p:to>
                                    </p:set>
                                    <p:animEffect transition="in" filter="wipe(left)">
                                      <p:cBhvr>
                                        <p:cTn id="49" dur="500"/>
                                        <p:tgtEl>
                                          <p:spTgt spid="3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animBg="1"/>
      <p:bldP spid="5" grpId="0" animBg="1"/>
      <p:bldP spid="33" grpId="0" uiExpand="1" build="p" animBg="1"/>
      <p:bldP spid="34" grpId="0" animBg="1"/>
      <p:bldP spid="26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2638709" y="83031"/>
            <a:ext cx="3039015" cy="9321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275163" y="1211611"/>
            <a:ext cx="8502714" cy="54856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TextBox 66"/>
          <p:cNvSpPr txBox="1"/>
          <p:nvPr/>
        </p:nvSpPr>
        <p:spPr>
          <a:xfrm rot="16200000">
            <a:off x="-1768059" y="3646592"/>
            <a:ext cx="4628314" cy="492982"/>
          </a:xfrm>
          <a:prstGeom prst="rect">
            <a:avLst/>
          </a:prstGeom>
          <a:noFill/>
        </p:spPr>
        <p:txBody>
          <a:bodyPr wrap="square" lIns="182828" tIns="146262" rIns="182828" bIns="146262" rtlCol="0">
            <a:spAutoFit/>
          </a:bodyPr>
          <a:lstStyle/>
          <a:p>
            <a:pPr algn="ctr" defTabSz="932114" fontAlgn="base">
              <a:lnSpc>
                <a:spcPct val="90000"/>
              </a:lnSpc>
              <a:spcBef>
                <a:spcPct val="0"/>
              </a:spcBef>
              <a:spcAft>
                <a:spcPct val="0"/>
              </a:spcAft>
            </a:pPr>
            <a:r>
              <a:rPr lang="en-US" sz="1398" dirty="0">
                <a:gradFill>
                  <a:gsLst>
                    <a:gs pos="0">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VALUE TO BUSINESS</a:t>
            </a:r>
          </a:p>
        </p:txBody>
      </p:sp>
      <p:sp>
        <p:nvSpPr>
          <p:cNvPr id="68" name="Freeform 9"/>
          <p:cNvSpPr>
            <a:spLocks noChangeAspect="1"/>
          </p:cNvSpPr>
          <p:nvPr/>
        </p:nvSpPr>
        <p:spPr bwMode="auto">
          <a:xfrm>
            <a:off x="5943939" y="1668742"/>
            <a:ext cx="1828541" cy="1012719"/>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w="31750">
            <a:solidFill>
              <a:schemeClr val="accent4"/>
            </a:solidFill>
          </a:ln>
        </p:spPr>
        <p:txBody>
          <a:bodyPr vert="horz" wrap="square" lIns="89629" tIns="44815" rIns="89629" bIns="44815" numCol="1" anchor="t" anchorCtr="0" compatLnSpc="1">
            <a:prstTxWarp prst="textNoShape">
              <a:avLst/>
            </a:prstTxWarp>
          </a:bodyPr>
          <a:lstStyle/>
          <a:p>
            <a:pPr defTabSz="914191"/>
            <a:endParaRPr lang="en-US" sz="1764" kern="0">
              <a:solidFill>
                <a:srgbClr val="505050"/>
              </a:solidFill>
            </a:endParaRPr>
          </a:p>
        </p:txBody>
      </p:sp>
      <p:grpSp>
        <p:nvGrpSpPr>
          <p:cNvPr id="71" name="Group 25"/>
          <p:cNvGrpSpPr>
            <a:grpSpLocks noChangeAspect="1"/>
          </p:cNvGrpSpPr>
          <p:nvPr/>
        </p:nvGrpSpPr>
        <p:grpSpPr bwMode="auto">
          <a:xfrm>
            <a:off x="6165783" y="2361938"/>
            <a:ext cx="1372819" cy="166365"/>
            <a:chOff x="-1699" y="1488"/>
            <a:chExt cx="11074" cy="1342"/>
          </a:xfrm>
          <a:solidFill>
            <a:srgbClr val="00188F"/>
          </a:solidFill>
        </p:grpSpPr>
        <p:sp>
          <p:nvSpPr>
            <p:cNvPr id="75" name="Freeform 26"/>
            <p:cNvSpPr>
              <a:spLocks/>
            </p:cNvSpPr>
            <p:nvPr/>
          </p:nvSpPr>
          <p:spPr bwMode="auto">
            <a:xfrm>
              <a:off x="-1699" y="1578"/>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defTabSz="932384"/>
              <a:endParaRPr lang="en-US">
                <a:gradFill>
                  <a:gsLst>
                    <a:gs pos="36283">
                      <a:srgbClr val="00188F"/>
                    </a:gs>
                    <a:gs pos="62000">
                      <a:srgbClr val="00188F"/>
                    </a:gs>
                  </a:gsLst>
                  <a:lin ang="5400000" scaled="0"/>
                </a:gradFill>
              </a:endParaRPr>
            </a:p>
          </p:txBody>
        </p:sp>
        <p:sp>
          <p:nvSpPr>
            <p:cNvPr id="78" name="Freeform 27"/>
            <p:cNvSpPr>
              <a:spLocks noEditPoints="1"/>
            </p:cNvSpPr>
            <p:nvPr/>
          </p:nvSpPr>
          <p:spPr bwMode="auto">
            <a:xfrm>
              <a:off x="-222" y="1523"/>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defTabSz="932384"/>
              <a:endParaRPr lang="en-US">
                <a:gradFill>
                  <a:gsLst>
                    <a:gs pos="36283">
                      <a:srgbClr val="00188F"/>
                    </a:gs>
                    <a:gs pos="62000">
                      <a:srgbClr val="00188F"/>
                    </a:gs>
                  </a:gsLst>
                  <a:lin ang="5400000" scaled="0"/>
                </a:gradFill>
              </a:endParaRPr>
            </a:p>
          </p:txBody>
        </p:sp>
        <p:sp>
          <p:nvSpPr>
            <p:cNvPr id="79" name="Freeform 28"/>
            <p:cNvSpPr>
              <a:spLocks/>
            </p:cNvSpPr>
            <p:nvPr/>
          </p:nvSpPr>
          <p:spPr bwMode="auto">
            <a:xfrm>
              <a:off x="100" y="1908"/>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defTabSz="932384"/>
              <a:endParaRPr lang="en-US">
                <a:gradFill>
                  <a:gsLst>
                    <a:gs pos="36283">
                      <a:srgbClr val="00188F"/>
                    </a:gs>
                    <a:gs pos="62000">
                      <a:srgbClr val="00188F"/>
                    </a:gs>
                  </a:gsLst>
                  <a:lin ang="5400000" scaled="0"/>
                </a:gradFill>
              </a:endParaRPr>
            </a:p>
          </p:txBody>
        </p:sp>
        <p:sp>
          <p:nvSpPr>
            <p:cNvPr id="80" name="Freeform 29"/>
            <p:cNvSpPr>
              <a:spLocks/>
            </p:cNvSpPr>
            <p:nvPr/>
          </p:nvSpPr>
          <p:spPr bwMode="auto">
            <a:xfrm>
              <a:off x="913" y="1913"/>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defTabSz="932384"/>
              <a:endParaRPr lang="en-US">
                <a:gradFill>
                  <a:gsLst>
                    <a:gs pos="36283">
                      <a:srgbClr val="00188F"/>
                    </a:gs>
                    <a:gs pos="62000">
                      <a:srgbClr val="00188F"/>
                    </a:gs>
                  </a:gsLst>
                  <a:lin ang="5400000" scaled="0"/>
                </a:gradFill>
              </a:endParaRPr>
            </a:p>
          </p:txBody>
        </p:sp>
        <p:sp>
          <p:nvSpPr>
            <p:cNvPr id="86" name="Freeform 30"/>
            <p:cNvSpPr>
              <a:spLocks noEditPoints="1"/>
            </p:cNvSpPr>
            <p:nvPr/>
          </p:nvSpPr>
          <p:spPr bwMode="auto">
            <a:xfrm>
              <a:off x="1376" y="1908"/>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defTabSz="932384"/>
              <a:endParaRPr lang="en-US">
                <a:gradFill>
                  <a:gsLst>
                    <a:gs pos="36283">
                      <a:srgbClr val="00188F"/>
                    </a:gs>
                    <a:gs pos="62000">
                      <a:srgbClr val="00188F"/>
                    </a:gs>
                  </a:gsLst>
                  <a:lin ang="5400000" scaled="0"/>
                </a:gradFill>
              </a:endParaRPr>
            </a:p>
          </p:txBody>
        </p:sp>
        <p:sp>
          <p:nvSpPr>
            <p:cNvPr id="87" name="Freeform 31"/>
            <p:cNvSpPr>
              <a:spLocks/>
            </p:cNvSpPr>
            <p:nvPr/>
          </p:nvSpPr>
          <p:spPr bwMode="auto">
            <a:xfrm>
              <a:off x="2341" y="1908"/>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defTabSz="932384"/>
              <a:endParaRPr lang="en-US">
                <a:gradFill>
                  <a:gsLst>
                    <a:gs pos="36283">
                      <a:srgbClr val="00188F"/>
                    </a:gs>
                    <a:gs pos="62000">
                      <a:srgbClr val="00188F"/>
                    </a:gs>
                  </a:gsLst>
                  <a:lin ang="5400000" scaled="0"/>
                </a:gradFill>
              </a:endParaRPr>
            </a:p>
          </p:txBody>
        </p:sp>
        <p:sp>
          <p:nvSpPr>
            <p:cNvPr id="88" name="Freeform 32"/>
            <p:cNvSpPr>
              <a:spLocks noEditPoints="1"/>
            </p:cNvSpPr>
            <p:nvPr/>
          </p:nvSpPr>
          <p:spPr bwMode="auto">
            <a:xfrm>
              <a:off x="2960" y="1908"/>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defTabSz="932384"/>
              <a:endParaRPr lang="en-US">
                <a:gradFill>
                  <a:gsLst>
                    <a:gs pos="36283">
                      <a:srgbClr val="00188F"/>
                    </a:gs>
                    <a:gs pos="62000">
                      <a:srgbClr val="00188F"/>
                    </a:gs>
                  </a:gsLst>
                  <a:lin ang="5400000" scaled="0"/>
                </a:gradFill>
              </a:endParaRPr>
            </a:p>
          </p:txBody>
        </p:sp>
        <p:sp>
          <p:nvSpPr>
            <p:cNvPr id="89" name="Freeform 33"/>
            <p:cNvSpPr>
              <a:spLocks/>
            </p:cNvSpPr>
            <p:nvPr/>
          </p:nvSpPr>
          <p:spPr bwMode="auto">
            <a:xfrm>
              <a:off x="3856" y="1488"/>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defTabSz="932384"/>
              <a:endParaRPr lang="en-US">
                <a:gradFill>
                  <a:gsLst>
                    <a:gs pos="36283">
                      <a:srgbClr val="00188F"/>
                    </a:gs>
                    <a:gs pos="62000">
                      <a:srgbClr val="00188F"/>
                    </a:gs>
                  </a:gsLst>
                  <a:lin ang="5400000" scaled="0"/>
                </a:gradFill>
              </a:endParaRPr>
            </a:p>
          </p:txBody>
        </p:sp>
        <p:sp>
          <p:nvSpPr>
            <p:cNvPr id="90" name="Freeform 34"/>
            <p:cNvSpPr>
              <a:spLocks/>
            </p:cNvSpPr>
            <p:nvPr/>
          </p:nvSpPr>
          <p:spPr bwMode="auto">
            <a:xfrm>
              <a:off x="4338" y="1668"/>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defTabSz="932384"/>
              <a:endParaRPr lang="en-US">
                <a:gradFill>
                  <a:gsLst>
                    <a:gs pos="36283">
                      <a:srgbClr val="00188F"/>
                    </a:gs>
                    <a:gs pos="62000">
                      <a:srgbClr val="00188F"/>
                    </a:gs>
                  </a:gsLst>
                  <a:lin ang="5400000" scaled="0"/>
                </a:gradFill>
              </a:endParaRPr>
            </a:p>
          </p:txBody>
        </p:sp>
        <p:sp>
          <p:nvSpPr>
            <p:cNvPr id="91" name="Freeform 35"/>
            <p:cNvSpPr>
              <a:spLocks noEditPoints="1"/>
            </p:cNvSpPr>
            <p:nvPr/>
          </p:nvSpPr>
          <p:spPr bwMode="auto">
            <a:xfrm>
              <a:off x="5212" y="1578"/>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defTabSz="932384"/>
              <a:endParaRPr lang="en-US">
                <a:gradFill>
                  <a:gsLst>
                    <a:gs pos="36283">
                      <a:srgbClr val="00188F"/>
                    </a:gs>
                    <a:gs pos="62000">
                      <a:srgbClr val="00188F"/>
                    </a:gs>
                  </a:gsLst>
                  <a:lin ang="5400000" scaled="0"/>
                </a:gradFill>
              </a:endParaRPr>
            </a:p>
          </p:txBody>
        </p:sp>
        <p:sp>
          <p:nvSpPr>
            <p:cNvPr id="92" name="Freeform 36"/>
            <p:cNvSpPr>
              <a:spLocks/>
            </p:cNvSpPr>
            <p:nvPr/>
          </p:nvSpPr>
          <p:spPr bwMode="auto">
            <a:xfrm>
              <a:off x="6363" y="1930"/>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defTabSz="932384"/>
              <a:endParaRPr lang="en-US">
                <a:gradFill>
                  <a:gsLst>
                    <a:gs pos="36283">
                      <a:srgbClr val="00188F"/>
                    </a:gs>
                    <a:gs pos="62000">
                      <a:srgbClr val="00188F"/>
                    </a:gs>
                  </a:gsLst>
                  <a:lin ang="5400000" scaled="0"/>
                </a:gradFill>
              </a:endParaRPr>
            </a:p>
          </p:txBody>
        </p:sp>
        <p:sp>
          <p:nvSpPr>
            <p:cNvPr id="93" name="Freeform 37"/>
            <p:cNvSpPr>
              <a:spLocks/>
            </p:cNvSpPr>
            <p:nvPr/>
          </p:nvSpPr>
          <p:spPr bwMode="auto">
            <a:xfrm>
              <a:off x="7193" y="1930"/>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defTabSz="932384"/>
              <a:endParaRPr lang="en-US">
                <a:gradFill>
                  <a:gsLst>
                    <a:gs pos="36283">
                      <a:srgbClr val="00188F"/>
                    </a:gs>
                    <a:gs pos="62000">
                      <a:srgbClr val="00188F"/>
                    </a:gs>
                  </a:gsLst>
                  <a:lin ang="5400000" scaled="0"/>
                </a:gradFill>
              </a:endParaRPr>
            </a:p>
          </p:txBody>
        </p:sp>
        <p:sp>
          <p:nvSpPr>
            <p:cNvPr id="94" name="Freeform 38"/>
            <p:cNvSpPr>
              <a:spLocks/>
            </p:cNvSpPr>
            <p:nvPr/>
          </p:nvSpPr>
          <p:spPr bwMode="auto">
            <a:xfrm>
              <a:off x="8148" y="1913"/>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defTabSz="932384"/>
              <a:endParaRPr lang="en-US">
                <a:gradFill>
                  <a:gsLst>
                    <a:gs pos="36283">
                      <a:srgbClr val="00188F"/>
                    </a:gs>
                    <a:gs pos="62000">
                      <a:srgbClr val="00188F"/>
                    </a:gs>
                  </a:gsLst>
                  <a:lin ang="5400000" scaled="0"/>
                </a:gradFill>
              </a:endParaRPr>
            </a:p>
          </p:txBody>
        </p:sp>
        <p:sp>
          <p:nvSpPr>
            <p:cNvPr id="95" name="Freeform 39"/>
            <p:cNvSpPr>
              <a:spLocks noEditPoints="1"/>
            </p:cNvSpPr>
            <p:nvPr/>
          </p:nvSpPr>
          <p:spPr bwMode="auto">
            <a:xfrm>
              <a:off x="8611" y="1908"/>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defTabSz="932384"/>
              <a:endParaRPr lang="en-US">
                <a:gradFill>
                  <a:gsLst>
                    <a:gs pos="36283">
                      <a:srgbClr val="00188F"/>
                    </a:gs>
                    <a:gs pos="62000">
                      <a:srgbClr val="00188F"/>
                    </a:gs>
                  </a:gsLst>
                  <a:lin ang="5400000" scaled="0"/>
                </a:gradFill>
              </a:endParaRPr>
            </a:p>
          </p:txBody>
        </p:sp>
      </p:grpSp>
      <p:sp>
        <p:nvSpPr>
          <p:cNvPr id="99" name="TextBox 98"/>
          <p:cNvSpPr txBox="1"/>
          <p:nvPr/>
        </p:nvSpPr>
        <p:spPr>
          <a:xfrm>
            <a:off x="2929967" y="6217091"/>
            <a:ext cx="3538072" cy="489225"/>
          </a:xfrm>
          <a:prstGeom prst="rect">
            <a:avLst/>
          </a:prstGeom>
          <a:noFill/>
        </p:spPr>
        <p:txBody>
          <a:bodyPr wrap="square" lIns="182828" tIns="146262" rIns="182828" bIns="146262" rtlCol="0">
            <a:spAutoFit/>
          </a:bodyPr>
          <a:lstStyle/>
          <a:p>
            <a:pPr algn="ctr" defTabSz="932114" fontAlgn="base">
              <a:lnSpc>
                <a:spcPct val="90000"/>
              </a:lnSpc>
              <a:spcBef>
                <a:spcPct val="0"/>
              </a:spcBef>
              <a:spcAft>
                <a:spcPct val="0"/>
              </a:spcAft>
            </a:pPr>
            <a:r>
              <a:rPr lang="en-US" sz="1398" dirty="0">
                <a:gradFill>
                  <a:gsLst>
                    <a:gs pos="0">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EVOLUTION OF DATACENTER</a:t>
            </a:r>
          </a:p>
        </p:txBody>
      </p:sp>
      <p:sp>
        <p:nvSpPr>
          <p:cNvPr id="100" name="TextBox 99"/>
          <p:cNvSpPr txBox="1"/>
          <p:nvPr/>
        </p:nvSpPr>
        <p:spPr>
          <a:xfrm rot="19292763">
            <a:off x="1984435" y="4795279"/>
            <a:ext cx="2191574" cy="489225"/>
          </a:xfrm>
          <a:prstGeom prst="rect">
            <a:avLst/>
          </a:prstGeom>
          <a:noFill/>
        </p:spPr>
        <p:txBody>
          <a:bodyPr wrap="square" lIns="182828" tIns="146262" rIns="182828" bIns="146262" rtlCol="0">
            <a:spAutoFit/>
          </a:bodyPr>
          <a:lstStyle/>
          <a:p>
            <a:pPr algn="ctr" defTabSz="932114" fontAlgn="base">
              <a:lnSpc>
                <a:spcPct val="90000"/>
              </a:lnSpc>
              <a:spcBef>
                <a:spcPct val="0"/>
              </a:spcBef>
              <a:spcAft>
                <a:spcPct val="0"/>
              </a:spcAft>
            </a:pPr>
            <a:r>
              <a:rPr lang="en-US" sz="1398" dirty="0">
                <a:gradFill>
                  <a:gsLst>
                    <a:gs pos="70796">
                      <a:srgbClr val="008A00"/>
                    </a:gs>
                    <a:gs pos="16814">
                      <a:srgbClr val="008A00"/>
                    </a:gs>
                  </a:gsLst>
                  <a:lin ang="5400000" scaled="0"/>
                </a:gradFill>
                <a:latin typeface="Segoe UI Semibold" panose="020B0702040204020203" pitchFamily="34" charset="0"/>
                <a:ea typeface="Segoe UI" pitchFamily="34" charset="0"/>
                <a:cs typeface="Segoe UI Semibold" panose="020B0702040204020203" pitchFamily="34" charset="0"/>
              </a:rPr>
              <a:t>EFFICIENCY</a:t>
            </a:r>
          </a:p>
        </p:txBody>
      </p:sp>
      <p:sp>
        <p:nvSpPr>
          <p:cNvPr id="101" name="TextBox 100"/>
          <p:cNvSpPr txBox="1"/>
          <p:nvPr/>
        </p:nvSpPr>
        <p:spPr>
          <a:xfrm rot="19771040">
            <a:off x="5051539" y="3409547"/>
            <a:ext cx="2191574" cy="492982"/>
          </a:xfrm>
          <a:prstGeom prst="rect">
            <a:avLst/>
          </a:prstGeom>
          <a:noFill/>
        </p:spPr>
        <p:txBody>
          <a:bodyPr wrap="square" lIns="182828" tIns="146262" rIns="182828" bIns="146262" rtlCol="0">
            <a:spAutoFit/>
          </a:bodyPr>
          <a:lstStyle/>
          <a:p>
            <a:pPr algn="ctr" defTabSz="932114" fontAlgn="base">
              <a:lnSpc>
                <a:spcPct val="90000"/>
              </a:lnSpc>
              <a:spcBef>
                <a:spcPct val="0"/>
              </a:spcBef>
              <a:spcAft>
                <a:spcPct val="0"/>
              </a:spcAft>
            </a:pPr>
            <a:r>
              <a:rPr lang="en-US" sz="1398" dirty="0">
                <a:gradFill>
                  <a:gsLst>
                    <a:gs pos="36283">
                      <a:srgbClr val="00188F"/>
                    </a:gs>
                    <a:gs pos="62000">
                      <a:srgbClr val="00188F"/>
                    </a:gs>
                  </a:gsLst>
                  <a:lin ang="5400000" scaled="0"/>
                </a:gradFill>
                <a:latin typeface="Segoe UI Semibold" panose="020B0702040204020203" pitchFamily="34" charset="0"/>
                <a:ea typeface="Segoe UI" pitchFamily="34" charset="0"/>
                <a:cs typeface="Segoe UI Semibold" panose="020B0702040204020203" pitchFamily="34" charset="0"/>
              </a:rPr>
              <a:t>INNOVATION</a:t>
            </a:r>
          </a:p>
        </p:txBody>
      </p:sp>
      <p:sp>
        <p:nvSpPr>
          <p:cNvPr id="112" name="Rectangle 57"/>
          <p:cNvSpPr/>
          <p:nvPr/>
        </p:nvSpPr>
        <p:spPr bwMode="auto">
          <a:xfrm>
            <a:off x="3957879" y="1668984"/>
            <a:ext cx="4659655" cy="4580856"/>
          </a:xfrm>
          <a:custGeom>
            <a:avLst/>
            <a:gdLst>
              <a:gd name="connsiteX0" fmla="*/ 0 w 5727654"/>
              <a:gd name="connsiteY0" fmla="*/ 0 h 3246437"/>
              <a:gd name="connsiteX1" fmla="*/ 5727654 w 5727654"/>
              <a:gd name="connsiteY1" fmla="*/ 0 h 3246437"/>
              <a:gd name="connsiteX2" fmla="*/ 5727654 w 5727654"/>
              <a:gd name="connsiteY2" fmla="*/ 3246437 h 3246437"/>
              <a:gd name="connsiteX3" fmla="*/ 0 w 5727654"/>
              <a:gd name="connsiteY3" fmla="*/ 3246437 h 3246437"/>
              <a:gd name="connsiteX4" fmla="*/ 0 w 5727654"/>
              <a:gd name="connsiteY4" fmla="*/ 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77564"/>
              <a:gd name="connsiteY0" fmla="*/ 1584960 h 3246437"/>
              <a:gd name="connsiteX1" fmla="*/ 6277564 w 6277564"/>
              <a:gd name="connsiteY1" fmla="*/ 0 h 3246437"/>
              <a:gd name="connsiteX2" fmla="*/ 6277564 w 6277564"/>
              <a:gd name="connsiteY2" fmla="*/ 3246437 h 3246437"/>
              <a:gd name="connsiteX3" fmla="*/ 549910 w 6277564"/>
              <a:gd name="connsiteY3" fmla="*/ 3246437 h 3246437"/>
              <a:gd name="connsiteX4" fmla="*/ 0 w 6277564"/>
              <a:gd name="connsiteY4" fmla="*/ 1584960 h 3246437"/>
              <a:gd name="connsiteX0" fmla="*/ 0 w 6125164"/>
              <a:gd name="connsiteY0" fmla="*/ 1572260 h 3246437"/>
              <a:gd name="connsiteX1" fmla="*/ 6125164 w 6125164"/>
              <a:gd name="connsiteY1" fmla="*/ 0 h 3246437"/>
              <a:gd name="connsiteX2" fmla="*/ 6125164 w 6125164"/>
              <a:gd name="connsiteY2" fmla="*/ 3246437 h 3246437"/>
              <a:gd name="connsiteX3" fmla="*/ 397510 w 6125164"/>
              <a:gd name="connsiteY3" fmla="*/ 3246437 h 3246437"/>
              <a:gd name="connsiteX4" fmla="*/ 0 w 6125164"/>
              <a:gd name="connsiteY4" fmla="*/ 1572260 h 3246437"/>
              <a:gd name="connsiteX0" fmla="*/ 0 w 6125164"/>
              <a:gd name="connsiteY0" fmla="*/ 1572260 h 3246437"/>
              <a:gd name="connsiteX1" fmla="*/ 6125164 w 6125164"/>
              <a:gd name="connsiteY1" fmla="*/ 0 h 3246437"/>
              <a:gd name="connsiteX2" fmla="*/ 6125164 w 6125164"/>
              <a:gd name="connsiteY2" fmla="*/ 3246437 h 3246437"/>
              <a:gd name="connsiteX3" fmla="*/ 308479 w 6125164"/>
              <a:gd name="connsiteY3" fmla="*/ 2971391 h 3246437"/>
              <a:gd name="connsiteX4" fmla="*/ 0 w 6125164"/>
              <a:gd name="connsiteY4" fmla="*/ 1572260 h 3246437"/>
              <a:gd name="connsiteX0" fmla="*/ 0 w 6125164"/>
              <a:gd name="connsiteY0" fmla="*/ 1572260 h 2989427"/>
              <a:gd name="connsiteX1" fmla="*/ 6125164 w 6125164"/>
              <a:gd name="connsiteY1" fmla="*/ 0 h 2989427"/>
              <a:gd name="connsiteX2" fmla="*/ 6125164 w 6125164"/>
              <a:gd name="connsiteY2" fmla="*/ 2989427 h 2989427"/>
              <a:gd name="connsiteX3" fmla="*/ 308479 w 6125164"/>
              <a:gd name="connsiteY3" fmla="*/ 2971391 h 2989427"/>
              <a:gd name="connsiteX4" fmla="*/ 0 w 6125164"/>
              <a:gd name="connsiteY4" fmla="*/ 1572260 h 2989427"/>
              <a:gd name="connsiteX0" fmla="*/ 0 w 6125164"/>
              <a:gd name="connsiteY0" fmla="*/ 1572260 h 2983791"/>
              <a:gd name="connsiteX1" fmla="*/ 6125164 w 6125164"/>
              <a:gd name="connsiteY1" fmla="*/ 0 h 2983791"/>
              <a:gd name="connsiteX2" fmla="*/ 6120527 w 6125164"/>
              <a:gd name="connsiteY2" fmla="*/ 2983791 h 2983791"/>
              <a:gd name="connsiteX3" fmla="*/ 308479 w 6125164"/>
              <a:gd name="connsiteY3" fmla="*/ 2971391 h 2983791"/>
              <a:gd name="connsiteX4" fmla="*/ 0 w 6125164"/>
              <a:gd name="connsiteY4" fmla="*/ 1572260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16213"/>
              <a:gd name="connsiteY0" fmla="*/ 1797707 h 2713254"/>
              <a:gd name="connsiteX1" fmla="*/ 6806805 w 6816213"/>
              <a:gd name="connsiteY1" fmla="*/ 0 h 2713254"/>
              <a:gd name="connsiteX2" fmla="*/ 6816079 w 6816213"/>
              <a:gd name="connsiteY2" fmla="*/ 2713254 h 2713254"/>
              <a:gd name="connsiteX3" fmla="*/ 1004031 w 6816213"/>
              <a:gd name="connsiteY3" fmla="*/ 2700854 h 2713254"/>
              <a:gd name="connsiteX4" fmla="*/ 0 w 6816213"/>
              <a:gd name="connsiteY4" fmla="*/ 1797707 h 2713254"/>
              <a:gd name="connsiteX0" fmla="*/ 0 w 6807252"/>
              <a:gd name="connsiteY0" fmla="*/ 1797707 h 2711375"/>
              <a:gd name="connsiteX1" fmla="*/ 6806805 w 6807252"/>
              <a:gd name="connsiteY1" fmla="*/ 0 h 2711375"/>
              <a:gd name="connsiteX2" fmla="*/ 6806805 w 6807252"/>
              <a:gd name="connsiteY2" fmla="*/ 2711375 h 2711375"/>
              <a:gd name="connsiteX3" fmla="*/ 1004031 w 6807252"/>
              <a:gd name="connsiteY3" fmla="*/ 2700854 h 2711375"/>
              <a:gd name="connsiteX4" fmla="*/ 0 w 6807252"/>
              <a:gd name="connsiteY4" fmla="*/ 1797707 h 2711375"/>
              <a:gd name="connsiteX0" fmla="*/ 0 w 6807251"/>
              <a:gd name="connsiteY0" fmla="*/ 1797707 h 2711375"/>
              <a:gd name="connsiteX1" fmla="*/ 6806805 w 6807251"/>
              <a:gd name="connsiteY1" fmla="*/ 0 h 2711375"/>
              <a:gd name="connsiteX2" fmla="*/ 6806805 w 6807251"/>
              <a:gd name="connsiteY2" fmla="*/ 2711375 h 2711375"/>
              <a:gd name="connsiteX3" fmla="*/ 1004031 w 6807251"/>
              <a:gd name="connsiteY3" fmla="*/ 2700854 h 2711375"/>
              <a:gd name="connsiteX4" fmla="*/ 0 w 6807251"/>
              <a:gd name="connsiteY4" fmla="*/ 1797707 h 271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51" h="2711375">
                <a:moveTo>
                  <a:pt x="0" y="1797707"/>
                </a:moveTo>
                <a:cubicBezTo>
                  <a:pt x="4884828" y="1294787"/>
                  <a:pt x="6791157" y="11430"/>
                  <a:pt x="6806805" y="0"/>
                </a:cubicBezTo>
                <a:cubicBezTo>
                  <a:pt x="6805259" y="994597"/>
                  <a:pt x="6808352" y="1726172"/>
                  <a:pt x="6806805" y="2711375"/>
                </a:cubicBezTo>
                <a:lnTo>
                  <a:pt x="1004031" y="2700854"/>
                </a:lnTo>
                <a:cubicBezTo>
                  <a:pt x="871528" y="2142795"/>
                  <a:pt x="35126" y="1803420"/>
                  <a:pt x="0" y="1797707"/>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TextBox 113"/>
          <p:cNvSpPr txBox="1"/>
          <p:nvPr/>
        </p:nvSpPr>
        <p:spPr>
          <a:xfrm>
            <a:off x="6583628" y="3721690"/>
            <a:ext cx="1919968" cy="690582"/>
          </a:xfrm>
          <a:prstGeom prst="rect">
            <a:avLst/>
          </a:prstGeom>
          <a:noFill/>
        </p:spPr>
        <p:txBody>
          <a:bodyPr wrap="square" lIns="182828" tIns="146262" rIns="182828" bIns="146262" rtlCol="0">
            <a:spAutoFit/>
          </a:bodyPr>
          <a:lstStyle/>
          <a:p>
            <a:pPr defTabSz="932114" fontAlgn="base">
              <a:lnSpc>
                <a:spcPct val="90000"/>
              </a:lnSpc>
              <a:spcBef>
                <a:spcPct val="0"/>
              </a:spcBef>
              <a:spcAft>
                <a:spcPct val="0"/>
              </a:spcAft>
            </a:pPr>
            <a:r>
              <a:rPr lang="en-US" sz="1398" dirty="0">
                <a:gradFill>
                  <a:gsLst>
                    <a:gs pos="56637">
                      <a:srgbClr val="FFFFFF"/>
                    </a:gs>
                    <a:gs pos="85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APPLICATIONS AND SERVICES</a:t>
            </a:r>
          </a:p>
        </p:txBody>
      </p:sp>
      <p:pic>
        <p:nvPicPr>
          <p:cNvPr id="3" name="Picture 2"/>
          <p:cNvPicPr>
            <a:picLocks noChangeAspect="1"/>
          </p:cNvPicPr>
          <p:nvPr/>
        </p:nvPicPr>
        <p:blipFill>
          <a:blip r:embed="rId3"/>
          <a:stretch>
            <a:fillRect/>
          </a:stretch>
        </p:blipFill>
        <p:spPr>
          <a:xfrm>
            <a:off x="874378" y="5039890"/>
            <a:ext cx="1489339" cy="828601"/>
          </a:xfrm>
          <a:prstGeom prst="rect">
            <a:avLst/>
          </a:prstGeom>
        </p:spPr>
      </p:pic>
      <p:grpSp>
        <p:nvGrpSpPr>
          <p:cNvPr id="115" name="Group 114"/>
          <p:cNvGrpSpPr/>
          <p:nvPr/>
        </p:nvGrpSpPr>
        <p:grpSpPr>
          <a:xfrm>
            <a:off x="626396" y="6249616"/>
            <a:ext cx="1968268" cy="744413"/>
            <a:chOff x="533073" y="6249900"/>
            <a:chExt cx="1968827" cy="744625"/>
          </a:xfrm>
        </p:grpSpPr>
        <p:sp>
          <p:nvSpPr>
            <p:cNvPr id="116" name="Rectangle 115"/>
            <p:cNvSpPr/>
            <p:nvPr/>
          </p:nvSpPr>
          <p:spPr bwMode="auto">
            <a:xfrm>
              <a:off x="533073" y="6249900"/>
              <a:ext cx="1968827" cy="4678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Rectangle 116"/>
            <p:cNvSpPr/>
            <p:nvPr/>
          </p:nvSpPr>
          <p:spPr bwMode="auto">
            <a:xfrm>
              <a:off x="533073" y="6717750"/>
              <a:ext cx="1968827" cy="2767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3" name="Freeform 112"/>
          <p:cNvSpPr/>
          <p:nvPr/>
        </p:nvSpPr>
        <p:spPr bwMode="auto">
          <a:xfrm>
            <a:off x="778338" y="4468864"/>
            <a:ext cx="7839212" cy="1805100"/>
          </a:xfrm>
          <a:custGeom>
            <a:avLst/>
            <a:gdLst>
              <a:gd name="connsiteX0" fmla="*/ 5721337 w 11448991"/>
              <a:gd name="connsiteY0" fmla="*/ 0 h 1711326"/>
              <a:gd name="connsiteX1" fmla="*/ 5727654 w 11448991"/>
              <a:gd name="connsiteY1" fmla="*/ 0 h 1711326"/>
              <a:gd name="connsiteX2" fmla="*/ 11448991 w 11448991"/>
              <a:gd name="connsiteY2" fmla="*/ 0 h 1711326"/>
              <a:gd name="connsiteX3" fmla="*/ 11448991 w 11448991"/>
              <a:gd name="connsiteY3" fmla="*/ 1711325 h 1711326"/>
              <a:gd name="connsiteX4" fmla="*/ 5727654 w 11448991"/>
              <a:gd name="connsiteY4" fmla="*/ 1711325 h 1711326"/>
              <a:gd name="connsiteX5" fmla="*/ 5727654 w 11448991"/>
              <a:gd name="connsiteY5" fmla="*/ 1711326 h 1711326"/>
              <a:gd name="connsiteX6" fmla="*/ 0 w 11448991"/>
              <a:gd name="connsiteY6" fmla="*/ 1711326 h 1711326"/>
              <a:gd name="connsiteX7" fmla="*/ 1588 w 11448991"/>
              <a:gd name="connsiteY7" fmla="*/ 1177925 h 1711326"/>
              <a:gd name="connsiteX8" fmla="*/ 5550364 w 11448991"/>
              <a:gd name="connsiteY8" fmla="*/ 4695 h 1711326"/>
              <a:gd name="connsiteX9" fmla="*/ 5721337 w 11448991"/>
              <a:gd name="connsiteY9" fmla="*/ 167 h 1711326"/>
              <a:gd name="connsiteX0" fmla="*/ 5738030 w 11465684"/>
              <a:gd name="connsiteY0" fmla="*/ 0 h 1711326"/>
              <a:gd name="connsiteX1" fmla="*/ 5744347 w 11465684"/>
              <a:gd name="connsiteY1" fmla="*/ 0 h 1711326"/>
              <a:gd name="connsiteX2" fmla="*/ 11465684 w 11465684"/>
              <a:gd name="connsiteY2" fmla="*/ 0 h 1711326"/>
              <a:gd name="connsiteX3" fmla="*/ 11465684 w 11465684"/>
              <a:gd name="connsiteY3" fmla="*/ 1711325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6"/>
              <a:gd name="connsiteX1" fmla="*/ 5744347 w 11465684"/>
              <a:gd name="connsiteY1" fmla="*/ 0 h 1711326"/>
              <a:gd name="connsiteX2" fmla="*/ 11465684 w 11465684"/>
              <a:gd name="connsiteY2" fmla="*/ 0 h 1711326"/>
              <a:gd name="connsiteX3" fmla="*/ 11448991 w 11465684"/>
              <a:gd name="connsiteY3" fmla="*/ 1447552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5"/>
              <a:gd name="connsiteX1" fmla="*/ 5744347 w 11465684"/>
              <a:gd name="connsiteY1" fmla="*/ 0 h 1711325"/>
              <a:gd name="connsiteX2" fmla="*/ 11465684 w 11465684"/>
              <a:gd name="connsiteY2" fmla="*/ 0 h 1711325"/>
              <a:gd name="connsiteX3" fmla="*/ 11448991 w 11465684"/>
              <a:gd name="connsiteY3" fmla="*/ 1447552 h 1711325"/>
              <a:gd name="connsiteX4" fmla="*/ 5744347 w 11465684"/>
              <a:gd name="connsiteY4" fmla="*/ 1711325 h 1711325"/>
              <a:gd name="connsiteX5" fmla="*/ 0 w 11465684"/>
              <a:gd name="connsiteY5" fmla="*/ 1461080 h 1711325"/>
              <a:gd name="connsiteX6" fmla="*/ 18281 w 11465684"/>
              <a:gd name="connsiteY6" fmla="*/ 1177925 h 1711325"/>
              <a:gd name="connsiteX7" fmla="*/ 5567057 w 11465684"/>
              <a:gd name="connsiteY7" fmla="*/ 4695 h 1711325"/>
              <a:gd name="connsiteX8" fmla="*/ 5738030 w 11465684"/>
              <a:gd name="connsiteY8" fmla="*/ 167 h 1711325"/>
              <a:gd name="connsiteX9" fmla="*/ 5738030 w 11465684"/>
              <a:gd name="connsiteY9" fmla="*/ 0 h 1711325"/>
              <a:gd name="connsiteX0" fmla="*/ 5738030 w 11465684"/>
              <a:gd name="connsiteY0" fmla="*/ 0 h 1461080"/>
              <a:gd name="connsiteX1" fmla="*/ 5744347 w 11465684"/>
              <a:gd name="connsiteY1" fmla="*/ 0 h 1461080"/>
              <a:gd name="connsiteX2" fmla="*/ 11465684 w 11465684"/>
              <a:gd name="connsiteY2" fmla="*/ 0 h 1461080"/>
              <a:gd name="connsiteX3" fmla="*/ 11448991 w 11465684"/>
              <a:gd name="connsiteY3" fmla="*/ 1447552 h 1461080"/>
              <a:gd name="connsiteX4" fmla="*/ 0 w 11465684"/>
              <a:gd name="connsiteY4" fmla="*/ 1461080 h 1461080"/>
              <a:gd name="connsiteX5" fmla="*/ 18281 w 11465684"/>
              <a:gd name="connsiteY5" fmla="*/ 1177925 h 1461080"/>
              <a:gd name="connsiteX6" fmla="*/ 5567057 w 11465684"/>
              <a:gd name="connsiteY6" fmla="*/ 4695 h 1461080"/>
              <a:gd name="connsiteX7" fmla="*/ 5738030 w 11465684"/>
              <a:gd name="connsiteY7" fmla="*/ 167 h 1461080"/>
              <a:gd name="connsiteX8" fmla="*/ 5738030 w 11465684"/>
              <a:gd name="connsiteY8" fmla="*/ 0 h 1461080"/>
              <a:gd name="connsiteX0" fmla="*/ 5738030 w 11469857"/>
              <a:gd name="connsiteY0" fmla="*/ 0 h 1461080"/>
              <a:gd name="connsiteX1" fmla="*/ 5744347 w 11469857"/>
              <a:gd name="connsiteY1" fmla="*/ 0 h 1461080"/>
              <a:gd name="connsiteX2" fmla="*/ 11465684 w 11469857"/>
              <a:gd name="connsiteY2" fmla="*/ 0 h 1461080"/>
              <a:gd name="connsiteX3" fmla="*/ 11469857 w 11469857"/>
              <a:gd name="connsiteY3" fmla="*/ 1447552 h 1461080"/>
              <a:gd name="connsiteX4" fmla="*/ 0 w 11469857"/>
              <a:gd name="connsiteY4" fmla="*/ 1461080 h 1461080"/>
              <a:gd name="connsiteX5" fmla="*/ 18281 w 11469857"/>
              <a:gd name="connsiteY5" fmla="*/ 1177925 h 1461080"/>
              <a:gd name="connsiteX6" fmla="*/ 5567057 w 11469857"/>
              <a:gd name="connsiteY6" fmla="*/ 4695 h 1461080"/>
              <a:gd name="connsiteX7" fmla="*/ 5738030 w 11469857"/>
              <a:gd name="connsiteY7" fmla="*/ 167 h 1461080"/>
              <a:gd name="connsiteX8" fmla="*/ 5738030 w 11469857"/>
              <a:gd name="connsiteY8" fmla="*/ 0 h 1461080"/>
              <a:gd name="connsiteX0" fmla="*/ 5738030 w 11484239"/>
              <a:gd name="connsiteY0" fmla="*/ 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738030 w 11484239"/>
              <a:gd name="connsiteY8" fmla="*/ 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571037 w 11484239"/>
              <a:gd name="connsiteY8" fmla="*/ 38326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311269 w 11484239"/>
              <a:gd name="connsiteY7" fmla="*/ 496150 h 1461080"/>
              <a:gd name="connsiteX8" fmla="*/ 5571037 w 11484239"/>
              <a:gd name="connsiteY8" fmla="*/ 383260 h 1461080"/>
              <a:gd name="connsiteX0" fmla="*/ 5571037 w 11484239"/>
              <a:gd name="connsiteY0" fmla="*/ 37856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8" fmla="*/ 5571037 w 11484239"/>
              <a:gd name="connsiteY8" fmla="*/ 378565 h 1456385"/>
              <a:gd name="connsiteX0" fmla="*/ 5311269 w 11484239"/>
              <a:gd name="connsiteY0" fmla="*/ 49145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24933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69857"/>
              <a:gd name="connsiteY0" fmla="*/ 103496 h 1068426"/>
              <a:gd name="connsiteX1" fmla="*/ 5670128 w 11469857"/>
              <a:gd name="connsiteY1" fmla="*/ 95815 h 1068426"/>
              <a:gd name="connsiteX2" fmla="*/ 11465684 w 11469857"/>
              <a:gd name="connsiteY2" fmla="*/ 0 h 1068426"/>
              <a:gd name="connsiteX3" fmla="*/ 11469857 w 11469857"/>
              <a:gd name="connsiteY3" fmla="*/ 1054898 h 1068426"/>
              <a:gd name="connsiteX4" fmla="*/ 0 w 11469857"/>
              <a:gd name="connsiteY4" fmla="*/ 1068426 h 1068426"/>
              <a:gd name="connsiteX5" fmla="*/ 18281 w 11469857"/>
              <a:gd name="connsiteY5" fmla="*/ 785271 h 1068426"/>
              <a:gd name="connsiteX6" fmla="*/ 4936193 w 11469857"/>
              <a:gd name="connsiteY6" fmla="*/ 111782 h 1068426"/>
              <a:gd name="connsiteX7" fmla="*/ 5311269 w 11469857"/>
              <a:gd name="connsiteY7" fmla="*/ 103496 h 1068426"/>
              <a:gd name="connsiteX0" fmla="*/ 5311269 w 11465684"/>
              <a:gd name="connsiteY0" fmla="*/ 103496 h 1068426"/>
              <a:gd name="connsiteX1" fmla="*/ 5670128 w 11465684"/>
              <a:gd name="connsiteY1" fmla="*/ 95815 h 1068426"/>
              <a:gd name="connsiteX2" fmla="*/ 11465684 w 11465684"/>
              <a:gd name="connsiteY2" fmla="*/ 0 h 1068426"/>
              <a:gd name="connsiteX3" fmla="*/ 11451302 w 11465684"/>
              <a:gd name="connsiteY3" fmla="*/ 1054898 h 1068426"/>
              <a:gd name="connsiteX4" fmla="*/ 0 w 11465684"/>
              <a:gd name="connsiteY4" fmla="*/ 1068426 h 1068426"/>
              <a:gd name="connsiteX5" fmla="*/ 18281 w 11465684"/>
              <a:gd name="connsiteY5" fmla="*/ 785271 h 1068426"/>
              <a:gd name="connsiteX6" fmla="*/ 4936193 w 11465684"/>
              <a:gd name="connsiteY6" fmla="*/ 111782 h 1068426"/>
              <a:gd name="connsiteX7" fmla="*/ 5311269 w 11465684"/>
              <a:gd name="connsiteY7" fmla="*/ 103496 h 1068426"/>
              <a:gd name="connsiteX0" fmla="*/ 5311269 w 11451768"/>
              <a:gd name="connsiteY0" fmla="*/ 103496 h 1068426"/>
              <a:gd name="connsiteX1" fmla="*/ 5670128 w 11451768"/>
              <a:gd name="connsiteY1" fmla="*/ 95815 h 1068426"/>
              <a:gd name="connsiteX2" fmla="*/ 11451768 w 11451768"/>
              <a:gd name="connsiteY2" fmla="*/ 0 h 1068426"/>
              <a:gd name="connsiteX3" fmla="*/ 11451302 w 11451768"/>
              <a:gd name="connsiteY3" fmla="*/ 1054898 h 1068426"/>
              <a:gd name="connsiteX4" fmla="*/ 0 w 11451768"/>
              <a:gd name="connsiteY4" fmla="*/ 1068426 h 1068426"/>
              <a:gd name="connsiteX5" fmla="*/ 18281 w 11451768"/>
              <a:gd name="connsiteY5" fmla="*/ 785271 h 1068426"/>
              <a:gd name="connsiteX6" fmla="*/ 4936193 w 11451768"/>
              <a:gd name="connsiteY6" fmla="*/ 111782 h 1068426"/>
              <a:gd name="connsiteX7" fmla="*/ 5311269 w 11451768"/>
              <a:gd name="connsiteY7" fmla="*/ 103496 h 1068426"/>
              <a:gd name="connsiteX0" fmla="*/ 5311269 w 11456407"/>
              <a:gd name="connsiteY0" fmla="*/ 103496 h 1068426"/>
              <a:gd name="connsiteX1" fmla="*/ 5670128 w 11456407"/>
              <a:gd name="connsiteY1" fmla="*/ 95815 h 1068426"/>
              <a:gd name="connsiteX2" fmla="*/ 11456407 w 11456407"/>
              <a:gd name="connsiteY2" fmla="*/ 0 h 1068426"/>
              <a:gd name="connsiteX3" fmla="*/ 11451302 w 11456407"/>
              <a:gd name="connsiteY3" fmla="*/ 1054898 h 1068426"/>
              <a:gd name="connsiteX4" fmla="*/ 0 w 11456407"/>
              <a:gd name="connsiteY4" fmla="*/ 1068426 h 1068426"/>
              <a:gd name="connsiteX5" fmla="*/ 18281 w 11456407"/>
              <a:gd name="connsiteY5" fmla="*/ 785271 h 1068426"/>
              <a:gd name="connsiteX6" fmla="*/ 4936193 w 11456407"/>
              <a:gd name="connsiteY6" fmla="*/ 111782 h 1068426"/>
              <a:gd name="connsiteX7" fmla="*/ 5311269 w 11456407"/>
              <a:gd name="connsiteY7" fmla="*/ 103496 h 106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56407" h="1068426">
                <a:moveTo>
                  <a:pt x="5311269" y="103496"/>
                </a:moveTo>
                <a:lnTo>
                  <a:pt x="5670128" y="95815"/>
                </a:lnTo>
                <a:lnTo>
                  <a:pt x="11456407" y="0"/>
                </a:lnTo>
                <a:cubicBezTo>
                  <a:pt x="11456252" y="351633"/>
                  <a:pt x="11451457" y="703265"/>
                  <a:pt x="11451302" y="1054898"/>
                </a:cubicBezTo>
                <a:lnTo>
                  <a:pt x="0" y="1068426"/>
                </a:lnTo>
                <a:cubicBezTo>
                  <a:pt x="529" y="817601"/>
                  <a:pt x="17752" y="1036096"/>
                  <a:pt x="18281" y="785271"/>
                </a:cubicBezTo>
                <a:cubicBezTo>
                  <a:pt x="3534170" y="980070"/>
                  <a:pt x="3174315" y="199678"/>
                  <a:pt x="4936193" y="111782"/>
                </a:cubicBezTo>
                <a:lnTo>
                  <a:pt x="5311269" y="103496"/>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8" name="Straight Arrow Connector 117"/>
          <p:cNvCxnSpPr/>
          <p:nvPr/>
        </p:nvCxnSpPr>
        <p:spPr>
          <a:xfrm>
            <a:off x="771253" y="6257986"/>
            <a:ext cx="7855501" cy="0"/>
          </a:xfrm>
          <a:prstGeom prst="straightConnector1">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784290" y="1578927"/>
            <a:ext cx="0" cy="4670194"/>
          </a:xfrm>
          <a:prstGeom prst="straightConnector1">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583628" y="5089704"/>
            <a:ext cx="1919968" cy="489225"/>
          </a:xfrm>
          <a:prstGeom prst="rect">
            <a:avLst/>
          </a:prstGeom>
          <a:noFill/>
        </p:spPr>
        <p:txBody>
          <a:bodyPr wrap="square" lIns="182828" tIns="146262" rIns="182828" bIns="146262" rtlCol="0">
            <a:spAutoFit/>
          </a:bodyPr>
          <a:lstStyle/>
          <a:p>
            <a:pPr defTabSz="932114" fontAlgn="base">
              <a:lnSpc>
                <a:spcPct val="90000"/>
              </a:lnSpc>
              <a:spcBef>
                <a:spcPct val="0"/>
              </a:spcBef>
              <a:spcAft>
                <a:spcPct val="0"/>
              </a:spcAft>
            </a:pPr>
            <a:r>
              <a:rPr lang="en-US" sz="1398" dirty="0">
                <a:gradFill>
                  <a:gsLst>
                    <a:gs pos="56637">
                      <a:srgbClr val="FFFFFF"/>
                    </a:gs>
                    <a:gs pos="85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a:t>
            </a:r>
          </a:p>
        </p:txBody>
      </p:sp>
      <p:sp>
        <p:nvSpPr>
          <p:cNvPr id="44" name="Rectangle 43"/>
          <p:cNvSpPr/>
          <p:nvPr/>
        </p:nvSpPr>
        <p:spPr bwMode="auto">
          <a:xfrm>
            <a:off x="8778166" y="1211611"/>
            <a:ext cx="3382800" cy="10299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spAutoFit/>
          </a:bodyPr>
          <a:lstStyle/>
          <a:p>
            <a:pPr defTabSz="932114" fontAlgn="base">
              <a:lnSpc>
                <a:spcPct val="90000"/>
              </a:lnSpc>
              <a:spcBef>
                <a:spcPct val="0"/>
              </a:spcBef>
              <a:spcAft>
                <a:spcPct val="0"/>
              </a:spcAft>
            </a:pPr>
            <a:r>
              <a:rPr lang="en-US" sz="2600" dirty="0">
                <a:gradFill>
                  <a:gsLst>
                    <a:gs pos="0">
                      <a:srgbClr val="505050"/>
                    </a:gs>
                    <a:gs pos="100000">
                      <a:srgbClr val="505050"/>
                    </a:gs>
                  </a:gsLst>
                  <a:lin ang="5400000" scaled="0"/>
                </a:gradFill>
                <a:ea typeface="Segoe UI" pitchFamily="34" charset="0"/>
                <a:cs typeface="Segoe UI" pitchFamily="34" charset="0"/>
              </a:rPr>
              <a:t>Why is the business using shadow IT?</a:t>
            </a:r>
          </a:p>
        </p:txBody>
      </p:sp>
      <p:sp>
        <p:nvSpPr>
          <p:cNvPr id="46" name="Rectangle 45"/>
          <p:cNvSpPr/>
          <p:nvPr/>
        </p:nvSpPr>
        <p:spPr bwMode="auto">
          <a:xfrm>
            <a:off x="8778166" y="2217299"/>
            <a:ext cx="3382800" cy="13971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spAutoFit/>
          </a:bodyPr>
          <a:lstStyle/>
          <a:p>
            <a:pPr defTabSz="932114" fontAlgn="base">
              <a:lnSpc>
                <a:spcPct val="90000"/>
              </a:lnSpc>
              <a:spcBef>
                <a:spcPct val="0"/>
              </a:spcBef>
              <a:spcAft>
                <a:spcPct val="0"/>
              </a:spcAft>
            </a:pPr>
            <a:r>
              <a:rPr lang="en-US" sz="2600" dirty="0">
                <a:gradFill>
                  <a:gsLst>
                    <a:gs pos="0">
                      <a:srgbClr val="505050"/>
                    </a:gs>
                    <a:gs pos="100000">
                      <a:srgbClr val="505050"/>
                    </a:gs>
                  </a:gsLst>
                  <a:lin ang="5400000" scaled="0"/>
                </a:gradFill>
                <a:ea typeface="Segoe UI" pitchFamily="34" charset="0"/>
                <a:cs typeface="Segoe UI" pitchFamily="34" charset="0"/>
              </a:rPr>
              <a:t>Why is my CIO looking at agile alternatives?</a:t>
            </a:r>
          </a:p>
        </p:txBody>
      </p:sp>
      <p:sp>
        <p:nvSpPr>
          <p:cNvPr id="50" name="Rectangle 49"/>
          <p:cNvSpPr/>
          <p:nvPr/>
        </p:nvSpPr>
        <p:spPr bwMode="auto">
          <a:xfrm>
            <a:off x="8778166" y="3588689"/>
            <a:ext cx="3382800" cy="1764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spAutoFit/>
          </a:bodyPr>
          <a:lstStyle/>
          <a:p>
            <a:pPr defTabSz="932114" fontAlgn="base">
              <a:lnSpc>
                <a:spcPct val="90000"/>
              </a:lnSpc>
              <a:spcBef>
                <a:spcPct val="0"/>
              </a:spcBef>
              <a:spcAft>
                <a:spcPct val="0"/>
              </a:spcAft>
            </a:pPr>
            <a:r>
              <a:rPr lang="en-US" sz="2600" dirty="0">
                <a:gradFill>
                  <a:gsLst>
                    <a:gs pos="0">
                      <a:srgbClr val="505050"/>
                    </a:gs>
                    <a:gs pos="100000">
                      <a:srgbClr val="505050"/>
                    </a:gs>
                  </a:gsLst>
                  <a:lin ang="5400000" scaled="0"/>
                </a:gradFill>
                <a:ea typeface="Segoe UI" pitchFamily="34" charset="0"/>
                <a:cs typeface="Segoe UI" pitchFamily="34" charset="0"/>
              </a:rPr>
              <a:t>Why is investment in apps growing so much faster than IT?</a:t>
            </a:r>
          </a:p>
        </p:txBody>
      </p:sp>
      <p:sp>
        <p:nvSpPr>
          <p:cNvPr id="2" name="Title 1"/>
          <p:cNvSpPr>
            <a:spLocks noGrp="1"/>
          </p:cNvSpPr>
          <p:nvPr>
            <p:ph type="title"/>
          </p:nvPr>
        </p:nvSpPr>
        <p:spPr/>
        <p:txBody>
          <a:bodyPr/>
          <a:lstStyle/>
          <a:p>
            <a:r>
              <a:rPr lang="en-US" sz="3672" dirty="0"/>
              <a:t>We want you to be at the center of application innovation</a:t>
            </a:r>
            <a:endParaRPr lang="en-US" sz="3999" dirty="0"/>
          </a:p>
        </p:txBody>
      </p:sp>
    </p:spTree>
    <p:extLst>
      <p:ext uri="{BB962C8B-B14F-4D97-AF65-F5344CB8AC3E}">
        <p14:creationId xmlns:p14="http://schemas.microsoft.com/office/powerpoint/2010/main" val="14724523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0-#ppt_w/2"/>
                                          </p:val>
                                        </p:tav>
                                        <p:tav tm="100000">
                                          <p:val>
                                            <p:strVal val="#ppt_x"/>
                                          </p:val>
                                        </p:tav>
                                      </p:tavLst>
                                    </p:anim>
                                    <p:anim calcmode="lin" valueType="num">
                                      <p:cBhvr additive="base">
                                        <p:cTn id="8" dur="500" fill="hold"/>
                                        <p:tgtEl>
                                          <p:spTgt spid="6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115"/>
                                        </p:tgtEl>
                                        <p:attrNameLst>
                                          <p:attrName>style.visibility</p:attrName>
                                        </p:attrNameLst>
                                      </p:cBhvr>
                                      <p:to>
                                        <p:strVal val="visible"/>
                                      </p:to>
                                    </p:set>
                                  </p:childTnLst>
                                </p:cTn>
                              </p:par>
                            </p:childTnLst>
                          </p:cTn>
                        </p:par>
                        <p:par>
                          <p:cTn id="12" fill="hold">
                            <p:stCondLst>
                              <p:cond delay="500"/>
                            </p:stCondLst>
                            <p:childTnLst>
                              <p:par>
                                <p:cTn id="13" presetID="22" presetClass="entr" presetSubtype="4" fill="hold" nodeType="afterEffect">
                                  <p:stCondLst>
                                    <p:cond delay="0"/>
                                  </p:stCondLst>
                                  <p:childTnLst>
                                    <p:set>
                                      <p:cBhvr>
                                        <p:cTn id="14" dur="1" fill="hold">
                                          <p:stCondLst>
                                            <p:cond delay="0"/>
                                          </p:stCondLst>
                                        </p:cTn>
                                        <p:tgtEl>
                                          <p:spTgt spid="119"/>
                                        </p:tgtEl>
                                        <p:attrNameLst>
                                          <p:attrName>style.visibility</p:attrName>
                                        </p:attrNameLst>
                                      </p:cBhvr>
                                      <p:to>
                                        <p:strVal val="visible"/>
                                      </p:to>
                                    </p:set>
                                    <p:animEffect transition="in" filter="wipe(down)">
                                      <p:cBhvr>
                                        <p:cTn id="15" dur="500"/>
                                        <p:tgtEl>
                                          <p:spTgt spid="119"/>
                                        </p:tgtEl>
                                      </p:cBhvr>
                                    </p:animEffect>
                                  </p:childTnLst>
                                </p:cTn>
                              </p:par>
                              <p:par>
                                <p:cTn id="16" presetID="22" presetClass="entr" presetSubtype="8" fill="hold" nodeType="withEffect">
                                  <p:stCondLst>
                                    <p:cond delay="0"/>
                                  </p:stCondLst>
                                  <p:childTnLst>
                                    <p:set>
                                      <p:cBhvr>
                                        <p:cTn id="17" dur="1" fill="hold">
                                          <p:stCondLst>
                                            <p:cond delay="0"/>
                                          </p:stCondLst>
                                        </p:cTn>
                                        <p:tgtEl>
                                          <p:spTgt spid="118"/>
                                        </p:tgtEl>
                                        <p:attrNameLst>
                                          <p:attrName>style.visibility</p:attrName>
                                        </p:attrNameLst>
                                      </p:cBhvr>
                                      <p:to>
                                        <p:strVal val="visible"/>
                                      </p:to>
                                    </p:set>
                                    <p:animEffect transition="in" filter="wipe(left)">
                                      <p:cBhvr>
                                        <p:cTn id="18" dur="500"/>
                                        <p:tgtEl>
                                          <p:spTgt spid="1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fade">
                                      <p:cBhvr>
                                        <p:cTn id="21" dur="500"/>
                                        <p:tgtEl>
                                          <p:spTgt spid="6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9"/>
                                        </p:tgtEl>
                                        <p:attrNameLst>
                                          <p:attrName>style.visibility</p:attrName>
                                        </p:attrNameLst>
                                      </p:cBhvr>
                                      <p:to>
                                        <p:strVal val="visible"/>
                                      </p:to>
                                    </p:set>
                                    <p:animEffect transition="in" filter="fade">
                                      <p:cBhvr>
                                        <p:cTn id="24" dur="500"/>
                                        <p:tgtEl>
                                          <p:spTgt spid="99"/>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13"/>
                                        </p:tgtEl>
                                        <p:attrNameLst>
                                          <p:attrName>style.visibility</p:attrName>
                                        </p:attrNameLst>
                                      </p:cBhvr>
                                      <p:to>
                                        <p:strVal val="visible"/>
                                      </p:to>
                                    </p:set>
                                    <p:animEffect transition="in" filter="wipe(left)">
                                      <p:cBhvr>
                                        <p:cTn id="28" dur="1000"/>
                                        <p:tgtEl>
                                          <p:spTgt spid="113"/>
                                        </p:tgtEl>
                                      </p:cBhvr>
                                    </p:animEffect>
                                  </p:childTnLst>
                                </p:cTn>
                              </p:par>
                              <p:par>
                                <p:cTn id="29" presetID="22" presetClass="entr" presetSubtype="8" fill="hold" grpId="0" nodeType="withEffect">
                                  <p:stCondLst>
                                    <p:cond delay="500"/>
                                  </p:stCondLst>
                                  <p:childTnLst>
                                    <p:set>
                                      <p:cBhvr>
                                        <p:cTn id="30" dur="1" fill="hold">
                                          <p:stCondLst>
                                            <p:cond delay="0"/>
                                          </p:stCondLst>
                                        </p:cTn>
                                        <p:tgtEl>
                                          <p:spTgt spid="112"/>
                                        </p:tgtEl>
                                        <p:attrNameLst>
                                          <p:attrName>style.visibility</p:attrName>
                                        </p:attrNameLst>
                                      </p:cBhvr>
                                      <p:to>
                                        <p:strVal val="visible"/>
                                      </p:to>
                                    </p:set>
                                    <p:animEffect transition="in" filter="wipe(left)">
                                      <p:cBhvr>
                                        <p:cTn id="31" dur="500"/>
                                        <p:tgtEl>
                                          <p:spTgt spid="112"/>
                                        </p:tgtEl>
                                      </p:cBhvr>
                                    </p:animEffect>
                                  </p:childTnLst>
                                </p:cTn>
                              </p:par>
                              <p:par>
                                <p:cTn id="32" presetID="2" presetClass="entr" presetSubtype="4" decel="10000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ppt_x"/>
                                          </p:val>
                                        </p:tav>
                                        <p:tav tm="100000">
                                          <p:val>
                                            <p:strVal val="#ppt_x"/>
                                          </p:val>
                                        </p:tav>
                                      </p:tavLst>
                                    </p:anim>
                                    <p:anim calcmode="lin" valueType="num">
                                      <p:cBhvr additive="base">
                                        <p:cTn id="35" dur="500" fill="hold"/>
                                        <p:tgtEl>
                                          <p:spTgt spid="3"/>
                                        </p:tgtEl>
                                        <p:attrNameLst>
                                          <p:attrName>ppt_y</p:attrName>
                                        </p:attrNameLst>
                                      </p:cBhvr>
                                      <p:tavLst>
                                        <p:tav tm="0">
                                          <p:val>
                                            <p:strVal val="1+#ppt_h/2"/>
                                          </p:val>
                                        </p:tav>
                                        <p:tav tm="100000">
                                          <p:val>
                                            <p:strVal val="#ppt_y"/>
                                          </p:val>
                                        </p:tav>
                                      </p:tavLst>
                                    </p:anim>
                                  </p:childTnLst>
                                </p:cTn>
                              </p:par>
                              <p:par>
                                <p:cTn id="36" presetID="10" presetClass="entr" presetSubtype="0" fill="hold" grpId="0" nodeType="withEffect">
                                  <p:stCondLst>
                                    <p:cond delay="700"/>
                                  </p:stCondLst>
                                  <p:childTnLst>
                                    <p:set>
                                      <p:cBhvr>
                                        <p:cTn id="37" dur="1" fill="hold">
                                          <p:stCondLst>
                                            <p:cond delay="0"/>
                                          </p:stCondLst>
                                        </p:cTn>
                                        <p:tgtEl>
                                          <p:spTgt spid="101"/>
                                        </p:tgtEl>
                                        <p:attrNameLst>
                                          <p:attrName>style.visibility</p:attrName>
                                        </p:attrNameLst>
                                      </p:cBhvr>
                                      <p:to>
                                        <p:strVal val="visible"/>
                                      </p:to>
                                    </p:set>
                                    <p:animEffect transition="in" filter="fade">
                                      <p:cBhvr>
                                        <p:cTn id="38" dur="500"/>
                                        <p:tgtEl>
                                          <p:spTgt spid="101"/>
                                        </p:tgtEl>
                                      </p:cBhvr>
                                    </p:animEffect>
                                  </p:childTnLst>
                                </p:cTn>
                              </p:par>
                              <p:par>
                                <p:cTn id="39" presetID="10" presetClass="entr" presetSubtype="0" fill="hold" grpId="0" nodeType="withEffect">
                                  <p:stCondLst>
                                    <p:cond delay="700"/>
                                  </p:stCondLst>
                                  <p:childTnLst>
                                    <p:set>
                                      <p:cBhvr>
                                        <p:cTn id="40" dur="1" fill="hold">
                                          <p:stCondLst>
                                            <p:cond delay="0"/>
                                          </p:stCondLst>
                                        </p:cTn>
                                        <p:tgtEl>
                                          <p:spTgt spid="114"/>
                                        </p:tgtEl>
                                        <p:attrNameLst>
                                          <p:attrName>style.visibility</p:attrName>
                                        </p:attrNameLst>
                                      </p:cBhvr>
                                      <p:to>
                                        <p:strVal val="visible"/>
                                      </p:to>
                                    </p:set>
                                    <p:animEffect transition="in" filter="fade">
                                      <p:cBhvr>
                                        <p:cTn id="41" dur="500"/>
                                        <p:tgtEl>
                                          <p:spTgt spid="114"/>
                                        </p:tgtEl>
                                      </p:cBhvr>
                                    </p:animEffect>
                                  </p:childTnLst>
                                </p:cTn>
                              </p:par>
                              <p:par>
                                <p:cTn id="42" presetID="10" presetClass="entr" presetSubtype="0" fill="hold" grpId="0" nodeType="withEffect">
                                  <p:stCondLst>
                                    <p:cond delay="700"/>
                                  </p:stCondLst>
                                  <p:childTnLst>
                                    <p:set>
                                      <p:cBhvr>
                                        <p:cTn id="43" dur="1" fill="hold">
                                          <p:stCondLst>
                                            <p:cond delay="0"/>
                                          </p:stCondLst>
                                        </p:cTn>
                                        <p:tgtEl>
                                          <p:spTgt spid="100"/>
                                        </p:tgtEl>
                                        <p:attrNameLst>
                                          <p:attrName>style.visibility</p:attrName>
                                        </p:attrNameLst>
                                      </p:cBhvr>
                                      <p:to>
                                        <p:strVal val="visible"/>
                                      </p:to>
                                    </p:set>
                                    <p:animEffect transition="in" filter="fade">
                                      <p:cBhvr>
                                        <p:cTn id="44" dur="500"/>
                                        <p:tgtEl>
                                          <p:spTgt spid="100"/>
                                        </p:tgtEl>
                                      </p:cBhvr>
                                    </p:animEffect>
                                  </p:childTnLst>
                                </p:cTn>
                              </p:par>
                              <p:par>
                                <p:cTn id="45" presetID="10" presetClass="entr" presetSubtype="0" fill="hold" grpId="0" nodeType="withEffect">
                                  <p:stCondLst>
                                    <p:cond delay="70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500"/>
                                        <p:tgtEl>
                                          <p:spTgt spid="68"/>
                                        </p:tgtEl>
                                      </p:cBhvr>
                                    </p:animEffect>
                                  </p:childTnLst>
                                </p:cTn>
                              </p:par>
                              <p:par>
                                <p:cTn id="48" presetID="35" presetClass="path" presetSubtype="0" decel="100000" fill="hold" grpId="1" nodeType="withEffect">
                                  <p:stCondLst>
                                    <p:cond delay="700"/>
                                  </p:stCondLst>
                                  <p:childTnLst>
                                    <p:animMotion origin="layout" path="M -2.43043E-6 3.7222E-7 L -0.0157 3.7222E-7 " pathEditMode="relative" rAng="0" ptsTypes="AA">
                                      <p:cBhvr>
                                        <p:cTn id="49" dur="500" spd="-100000" fill="hold"/>
                                        <p:tgtEl>
                                          <p:spTgt spid="68"/>
                                        </p:tgtEl>
                                        <p:attrNameLst>
                                          <p:attrName>ppt_x</p:attrName>
                                          <p:attrName>ppt_y</p:attrName>
                                        </p:attrNameLst>
                                      </p:cBhvr>
                                      <p:rCtr x="-791" y="0"/>
                                    </p:animMotion>
                                  </p:childTnLst>
                                </p:cTn>
                              </p:par>
                              <p:par>
                                <p:cTn id="50" presetID="10" presetClass="entr" presetSubtype="0" fill="hold" nodeType="withEffect">
                                  <p:stCondLst>
                                    <p:cond delay="700"/>
                                  </p:stCondLst>
                                  <p:childTnLst>
                                    <p:set>
                                      <p:cBhvr>
                                        <p:cTn id="51" dur="1" fill="hold">
                                          <p:stCondLst>
                                            <p:cond delay="0"/>
                                          </p:stCondLst>
                                        </p:cTn>
                                        <p:tgtEl>
                                          <p:spTgt spid="71"/>
                                        </p:tgtEl>
                                        <p:attrNameLst>
                                          <p:attrName>style.visibility</p:attrName>
                                        </p:attrNameLst>
                                      </p:cBhvr>
                                      <p:to>
                                        <p:strVal val="visible"/>
                                      </p:to>
                                    </p:set>
                                    <p:animEffect transition="in" filter="fade">
                                      <p:cBhvr>
                                        <p:cTn id="52" dur="500"/>
                                        <p:tgtEl>
                                          <p:spTgt spid="71"/>
                                        </p:tgtEl>
                                      </p:cBhvr>
                                    </p:animEffect>
                                  </p:childTnLst>
                                </p:cTn>
                              </p:par>
                              <p:par>
                                <p:cTn id="53" presetID="35" presetClass="path" presetSubtype="0" decel="100000" fill="hold" nodeType="withEffect">
                                  <p:stCondLst>
                                    <p:cond delay="700"/>
                                  </p:stCondLst>
                                  <p:childTnLst>
                                    <p:animMotion origin="layout" path="M -1.83559E-6 -3.37721E-6 L -0.0157 -3.37721E-6 " pathEditMode="relative" rAng="0" ptsTypes="AA">
                                      <p:cBhvr>
                                        <p:cTn id="54" dur="500" spd="-100000" fill="hold"/>
                                        <p:tgtEl>
                                          <p:spTgt spid="71"/>
                                        </p:tgtEl>
                                        <p:attrNameLst>
                                          <p:attrName>ppt_x</p:attrName>
                                          <p:attrName>ppt_y</p:attrName>
                                        </p:attrNameLst>
                                      </p:cBhvr>
                                      <p:rCtr x="-791" y="0"/>
                                    </p:animMotion>
                                  </p:childTnLst>
                                </p:cTn>
                              </p:par>
                              <p:par>
                                <p:cTn id="55" presetID="10" presetClass="entr" presetSubtype="0" fill="hold" grpId="0" nodeType="withEffect">
                                  <p:stCondLst>
                                    <p:cond delay="70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par>
                                <p:cTn id="58" presetID="2" presetClass="entr" presetSubtype="2" decel="100000" fill="hold" grpId="0" nodeType="withEffect">
                                  <p:stCondLst>
                                    <p:cond delay="800"/>
                                  </p:stCondLst>
                                  <p:childTnLst>
                                    <p:set>
                                      <p:cBhvr>
                                        <p:cTn id="59" dur="1" fill="hold">
                                          <p:stCondLst>
                                            <p:cond delay="0"/>
                                          </p:stCondLst>
                                        </p:cTn>
                                        <p:tgtEl>
                                          <p:spTgt spid="44"/>
                                        </p:tgtEl>
                                        <p:attrNameLst>
                                          <p:attrName>style.visibility</p:attrName>
                                        </p:attrNameLst>
                                      </p:cBhvr>
                                      <p:to>
                                        <p:strVal val="visible"/>
                                      </p:to>
                                    </p:set>
                                    <p:anim calcmode="lin" valueType="num">
                                      <p:cBhvr additive="base">
                                        <p:cTn id="60" dur="500" fill="hold"/>
                                        <p:tgtEl>
                                          <p:spTgt spid="44"/>
                                        </p:tgtEl>
                                        <p:attrNameLst>
                                          <p:attrName>ppt_x</p:attrName>
                                        </p:attrNameLst>
                                      </p:cBhvr>
                                      <p:tavLst>
                                        <p:tav tm="0">
                                          <p:val>
                                            <p:strVal val="1+#ppt_w/2"/>
                                          </p:val>
                                        </p:tav>
                                        <p:tav tm="100000">
                                          <p:val>
                                            <p:strVal val="#ppt_x"/>
                                          </p:val>
                                        </p:tav>
                                      </p:tavLst>
                                    </p:anim>
                                    <p:anim calcmode="lin" valueType="num">
                                      <p:cBhvr additive="base">
                                        <p:cTn id="61" dur="500" fill="hold"/>
                                        <p:tgtEl>
                                          <p:spTgt spid="44"/>
                                        </p:tgtEl>
                                        <p:attrNameLst>
                                          <p:attrName>ppt_y</p:attrName>
                                        </p:attrNameLst>
                                      </p:cBhvr>
                                      <p:tavLst>
                                        <p:tav tm="0">
                                          <p:val>
                                            <p:strVal val="#ppt_y"/>
                                          </p:val>
                                        </p:tav>
                                        <p:tav tm="100000">
                                          <p:val>
                                            <p:strVal val="#ppt_y"/>
                                          </p:val>
                                        </p:tav>
                                      </p:tavLst>
                                    </p:anim>
                                  </p:childTnLst>
                                </p:cTn>
                              </p:par>
                              <p:par>
                                <p:cTn id="62" presetID="2" presetClass="entr" presetSubtype="2" decel="100000" fill="hold" grpId="0" nodeType="withEffect">
                                  <p:stCondLst>
                                    <p:cond delay="900"/>
                                  </p:stCondLst>
                                  <p:childTnLst>
                                    <p:set>
                                      <p:cBhvr>
                                        <p:cTn id="63" dur="1" fill="hold">
                                          <p:stCondLst>
                                            <p:cond delay="0"/>
                                          </p:stCondLst>
                                        </p:cTn>
                                        <p:tgtEl>
                                          <p:spTgt spid="46"/>
                                        </p:tgtEl>
                                        <p:attrNameLst>
                                          <p:attrName>style.visibility</p:attrName>
                                        </p:attrNameLst>
                                      </p:cBhvr>
                                      <p:to>
                                        <p:strVal val="visible"/>
                                      </p:to>
                                    </p:set>
                                    <p:anim calcmode="lin" valueType="num">
                                      <p:cBhvr additive="base">
                                        <p:cTn id="64" dur="500" fill="hold"/>
                                        <p:tgtEl>
                                          <p:spTgt spid="46"/>
                                        </p:tgtEl>
                                        <p:attrNameLst>
                                          <p:attrName>ppt_x</p:attrName>
                                        </p:attrNameLst>
                                      </p:cBhvr>
                                      <p:tavLst>
                                        <p:tav tm="0">
                                          <p:val>
                                            <p:strVal val="1+#ppt_w/2"/>
                                          </p:val>
                                        </p:tav>
                                        <p:tav tm="100000">
                                          <p:val>
                                            <p:strVal val="#ppt_x"/>
                                          </p:val>
                                        </p:tav>
                                      </p:tavLst>
                                    </p:anim>
                                    <p:anim calcmode="lin" valueType="num">
                                      <p:cBhvr additive="base">
                                        <p:cTn id="65" dur="500" fill="hold"/>
                                        <p:tgtEl>
                                          <p:spTgt spid="46"/>
                                        </p:tgtEl>
                                        <p:attrNameLst>
                                          <p:attrName>ppt_y</p:attrName>
                                        </p:attrNameLst>
                                      </p:cBhvr>
                                      <p:tavLst>
                                        <p:tav tm="0">
                                          <p:val>
                                            <p:strVal val="#ppt_y"/>
                                          </p:val>
                                        </p:tav>
                                        <p:tav tm="100000">
                                          <p:val>
                                            <p:strVal val="#ppt_y"/>
                                          </p:val>
                                        </p:tav>
                                      </p:tavLst>
                                    </p:anim>
                                  </p:childTnLst>
                                </p:cTn>
                              </p:par>
                              <p:par>
                                <p:cTn id="66" presetID="2" presetClass="entr" presetSubtype="2" decel="100000" fill="hold" grpId="0" nodeType="withEffect">
                                  <p:stCondLst>
                                    <p:cond delay="1000"/>
                                  </p:stCondLst>
                                  <p:childTnLst>
                                    <p:set>
                                      <p:cBhvr>
                                        <p:cTn id="67" dur="1" fill="hold">
                                          <p:stCondLst>
                                            <p:cond delay="0"/>
                                          </p:stCondLst>
                                        </p:cTn>
                                        <p:tgtEl>
                                          <p:spTgt spid="50"/>
                                        </p:tgtEl>
                                        <p:attrNameLst>
                                          <p:attrName>style.visibility</p:attrName>
                                        </p:attrNameLst>
                                      </p:cBhvr>
                                      <p:to>
                                        <p:strVal val="visible"/>
                                      </p:to>
                                    </p:set>
                                    <p:anim calcmode="lin" valueType="num">
                                      <p:cBhvr additive="base">
                                        <p:cTn id="68" dur="500" fill="hold"/>
                                        <p:tgtEl>
                                          <p:spTgt spid="50"/>
                                        </p:tgtEl>
                                        <p:attrNameLst>
                                          <p:attrName>ppt_x</p:attrName>
                                        </p:attrNameLst>
                                      </p:cBhvr>
                                      <p:tavLst>
                                        <p:tav tm="0">
                                          <p:val>
                                            <p:strVal val="1+#ppt_w/2"/>
                                          </p:val>
                                        </p:tav>
                                        <p:tav tm="100000">
                                          <p:val>
                                            <p:strVal val="#ppt_x"/>
                                          </p:val>
                                        </p:tav>
                                      </p:tavLst>
                                    </p:anim>
                                    <p:anim calcmode="lin" valueType="num">
                                      <p:cBhvr additive="base">
                                        <p:cTn id="69"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7" grpId="0"/>
      <p:bldP spid="68" grpId="0" animBg="1"/>
      <p:bldP spid="68" grpId="1" animBg="1"/>
      <p:bldP spid="99" grpId="0"/>
      <p:bldP spid="100" grpId="0"/>
      <p:bldP spid="101" grpId="0"/>
      <p:bldP spid="112" grpId="0" animBg="1"/>
      <p:bldP spid="114" grpId="0"/>
      <p:bldP spid="113" grpId="0" animBg="1"/>
      <p:bldP spid="42" grpId="0"/>
      <p:bldP spid="44" grpId="0"/>
      <p:bldP spid="46" grpId="0"/>
      <p:bldP spid="5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313" name="Freeform 5"/>
          <p:cNvSpPr>
            <a:spLocks noEditPoints="1"/>
          </p:cNvSpPr>
          <p:nvPr/>
        </p:nvSpPr>
        <p:spPr bwMode="auto">
          <a:xfrm>
            <a:off x="4207311" y="1349239"/>
            <a:ext cx="7688446" cy="4296049"/>
          </a:xfrm>
          <a:custGeom>
            <a:avLst/>
            <a:gdLst>
              <a:gd name="T0" fmla="*/ 469 w 1755"/>
              <a:gd name="T1" fmla="*/ 31 h 979"/>
              <a:gd name="T2" fmla="*/ 305 w 1755"/>
              <a:gd name="T3" fmla="*/ 53 h 979"/>
              <a:gd name="T4" fmla="*/ 211 w 1755"/>
              <a:gd name="T5" fmla="*/ 75 h 979"/>
              <a:gd name="T6" fmla="*/ 703 w 1755"/>
              <a:gd name="T7" fmla="*/ 75 h 979"/>
              <a:gd name="T8" fmla="*/ 422 w 1755"/>
              <a:gd name="T9" fmla="*/ 97 h 979"/>
              <a:gd name="T10" fmla="*/ 1502 w 1755"/>
              <a:gd name="T11" fmla="*/ 97 h 979"/>
              <a:gd name="T12" fmla="*/ 915 w 1755"/>
              <a:gd name="T13" fmla="*/ 118 h 979"/>
              <a:gd name="T14" fmla="*/ 1525 w 1755"/>
              <a:gd name="T15" fmla="*/ 118 h 979"/>
              <a:gd name="T16" fmla="*/ 492 w 1755"/>
              <a:gd name="T17" fmla="*/ 140 h 979"/>
              <a:gd name="T18" fmla="*/ 1267 w 1755"/>
              <a:gd name="T19" fmla="*/ 140 h 979"/>
              <a:gd name="T20" fmla="*/ 1713 w 1755"/>
              <a:gd name="T21" fmla="*/ 140 h 979"/>
              <a:gd name="T22" fmla="*/ 469 w 1755"/>
              <a:gd name="T23" fmla="*/ 162 h 979"/>
              <a:gd name="T24" fmla="*/ 1197 w 1755"/>
              <a:gd name="T25" fmla="*/ 162 h 979"/>
              <a:gd name="T26" fmla="*/ 1643 w 1755"/>
              <a:gd name="T27" fmla="*/ 162 h 979"/>
              <a:gd name="T28" fmla="*/ 352 w 1755"/>
              <a:gd name="T29" fmla="*/ 184 h 979"/>
              <a:gd name="T30" fmla="*/ 1103 w 1755"/>
              <a:gd name="T31" fmla="*/ 184 h 979"/>
              <a:gd name="T32" fmla="*/ 1549 w 1755"/>
              <a:gd name="T33" fmla="*/ 184 h 979"/>
              <a:gd name="T34" fmla="*/ 281 w 1755"/>
              <a:gd name="T35" fmla="*/ 206 h 979"/>
              <a:gd name="T36" fmla="*/ 1150 w 1755"/>
              <a:gd name="T37" fmla="*/ 206 h 979"/>
              <a:gd name="T38" fmla="*/ 1596 w 1755"/>
              <a:gd name="T39" fmla="*/ 206 h 979"/>
              <a:gd name="T40" fmla="*/ 492 w 1755"/>
              <a:gd name="T41" fmla="*/ 227 h 979"/>
              <a:gd name="T42" fmla="*/ 1267 w 1755"/>
              <a:gd name="T43" fmla="*/ 227 h 979"/>
              <a:gd name="T44" fmla="*/ 235 w 1755"/>
              <a:gd name="T45" fmla="*/ 249 h 979"/>
              <a:gd name="T46" fmla="*/ 1079 w 1755"/>
              <a:gd name="T47" fmla="*/ 249 h 979"/>
              <a:gd name="T48" fmla="*/ 1619 w 1755"/>
              <a:gd name="T49" fmla="*/ 249 h 979"/>
              <a:gd name="T50" fmla="*/ 774 w 1755"/>
              <a:gd name="T51" fmla="*/ 271 h 979"/>
              <a:gd name="T52" fmla="*/ 1220 w 1755"/>
              <a:gd name="T53" fmla="*/ 271 h 979"/>
              <a:gd name="T54" fmla="*/ 305 w 1755"/>
              <a:gd name="T55" fmla="*/ 293 h 979"/>
              <a:gd name="T56" fmla="*/ 985 w 1755"/>
              <a:gd name="T57" fmla="*/ 293 h 979"/>
              <a:gd name="T58" fmla="*/ 1432 w 1755"/>
              <a:gd name="T59" fmla="*/ 293 h 979"/>
              <a:gd name="T60" fmla="*/ 516 w 1755"/>
              <a:gd name="T61" fmla="*/ 315 h 979"/>
              <a:gd name="T62" fmla="*/ 1220 w 1755"/>
              <a:gd name="T63" fmla="*/ 315 h 979"/>
              <a:gd name="T64" fmla="*/ 305 w 1755"/>
              <a:gd name="T65" fmla="*/ 337 h 979"/>
              <a:gd name="T66" fmla="*/ 1079 w 1755"/>
              <a:gd name="T67" fmla="*/ 337 h 979"/>
              <a:gd name="T68" fmla="*/ 258 w 1755"/>
              <a:gd name="T69" fmla="*/ 358 h 979"/>
              <a:gd name="T70" fmla="*/ 1032 w 1755"/>
              <a:gd name="T71" fmla="*/ 358 h 979"/>
              <a:gd name="T72" fmla="*/ 211 w 1755"/>
              <a:gd name="T73" fmla="*/ 380 h 979"/>
              <a:gd name="T74" fmla="*/ 1056 w 1755"/>
              <a:gd name="T75" fmla="*/ 380 h 979"/>
              <a:gd name="T76" fmla="*/ 281 w 1755"/>
              <a:gd name="T77" fmla="*/ 402 h 979"/>
              <a:gd name="T78" fmla="*/ 1197 w 1755"/>
              <a:gd name="T79" fmla="*/ 402 h 979"/>
              <a:gd name="T80" fmla="*/ 422 w 1755"/>
              <a:gd name="T81" fmla="*/ 424 h 979"/>
              <a:gd name="T82" fmla="*/ 1220 w 1755"/>
              <a:gd name="T83" fmla="*/ 424 h 979"/>
              <a:gd name="T84" fmla="*/ 892 w 1755"/>
              <a:gd name="T85" fmla="*/ 446 h 979"/>
              <a:gd name="T86" fmla="*/ 1338 w 1755"/>
              <a:gd name="T87" fmla="*/ 446 h 979"/>
              <a:gd name="T88" fmla="*/ 1032 w 1755"/>
              <a:gd name="T89" fmla="*/ 467 h 979"/>
              <a:gd name="T90" fmla="*/ 375 w 1755"/>
              <a:gd name="T91" fmla="*/ 489 h 979"/>
              <a:gd name="T92" fmla="*/ 1220 w 1755"/>
              <a:gd name="T93" fmla="*/ 489 h 979"/>
              <a:gd name="T94" fmla="*/ 962 w 1755"/>
              <a:gd name="T95" fmla="*/ 511 h 979"/>
              <a:gd name="T96" fmla="*/ 845 w 1755"/>
              <a:gd name="T97" fmla="*/ 533 h 979"/>
              <a:gd name="T98" fmla="*/ 774 w 1755"/>
              <a:gd name="T99" fmla="*/ 555 h 979"/>
              <a:gd name="T100" fmla="*/ 469 w 1755"/>
              <a:gd name="T101" fmla="*/ 576 h 979"/>
              <a:gd name="T102" fmla="*/ 445 w 1755"/>
              <a:gd name="T103" fmla="*/ 598 h 979"/>
              <a:gd name="T104" fmla="*/ 469 w 1755"/>
              <a:gd name="T105" fmla="*/ 620 h 979"/>
              <a:gd name="T106" fmla="*/ 445 w 1755"/>
              <a:gd name="T107" fmla="*/ 642 h 979"/>
              <a:gd name="T108" fmla="*/ 1525 w 1755"/>
              <a:gd name="T109" fmla="*/ 642 h 979"/>
              <a:gd name="T110" fmla="*/ 445 w 1755"/>
              <a:gd name="T111" fmla="*/ 686 h 979"/>
              <a:gd name="T112" fmla="*/ 539 w 1755"/>
              <a:gd name="T113" fmla="*/ 707 h 979"/>
              <a:gd name="T114" fmla="*/ 610 w 1755"/>
              <a:gd name="T115" fmla="*/ 729 h 979"/>
              <a:gd name="T116" fmla="*/ 892 w 1755"/>
              <a:gd name="T117" fmla="*/ 751 h 979"/>
              <a:gd name="T118" fmla="*/ 892 w 1755"/>
              <a:gd name="T119" fmla="*/ 773 h 979"/>
              <a:gd name="T120" fmla="*/ 563 w 1755"/>
              <a:gd name="T121" fmla="*/ 795 h 979"/>
              <a:gd name="T122" fmla="*/ 915 w 1755"/>
              <a:gd name="T123" fmla="*/ 816 h 979"/>
              <a:gd name="T124" fmla="*/ 492 w 1755"/>
              <a:gd name="T125" fmla="*/ 86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55" h="979">
                <a:moveTo>
                  <a:pt x="422" y="9"/>
                </a:moveTo>
                <a:cubicBezTo>
                  <a:pt x="422" y="4"/>
                  <a:pt x="426" y="0"/>
                  <a:pt x="431" y="0"/>
                </a:cubicBezTo>
                <a:cubicBezTo>
                  <a:pt x="436" y="0"/>
                  <a:pt x="440" y="4"/>
                  <a:pt x="440" y="9"/>
                </a:cubicBezTo>
                <a:cubicBezTo>
                  <a:pt x="440" y="14"/>
                  <a:pt x="436" y="18"/>
                  <a:pt x="431" y="18"/>
                </a:cubicBezTo>
                <a:cubicBezTo>
                  <a:pt x="426" y="18"/>
                  <a:pt x="422" y="14"/>
                  <a:pt x="422" y="9"/>
                </a:cubicBezTo>
                <a:close/>
                <a:moveTo>
                  <a:pt x="445" y="9"/>
                </a:moveTo>
                <a:cubicBezTo>
                  <a:pt x="445" y="14"/>
                  <a:pt x="449" y="18"/>
                  <a:pt x="454" y="18"/>
                </a:cubicBezTo>
                <a:cubicBezTo>
                  <a:pt x="459" y="18"/>
                  <a:pt x="463" y="14"/>
                  <a:pt x="463" y="9"/>
                </a:cubicBezTo>
                <a:cubicBezTo>
                  <a:pt x="463" y="4"/>
                  <a:pt x="459" y="0"/>
                  <a:pt x="454" y="0"/>
                </a:cubicBezTo>
                <a:cubicBezTo>
                  <a:pt x="449" y="0"/>
                  <a:pt x="445" y="4"/>
                  <a:pt x="445" y="9"/>
                </a:cubicBezTo>
                <a:close/>
                <a:moveTo>
                  <a:pt x="469" y="9"/>
                </a:moveTo>
                <a:cubicBezTo>
                  <a:pt x="469" y="14"/>
                  <a:pt x="473" y="18"/>
                  <a:pt x="478" y="18"/>
                </a:cubicBezTo>
                <a:cubicBezTo>
                  <a:pt x="483" y="18"/>
                  <a:pt x="487" y="14"/>
                  <a:pt x="487" y="9"/>
                </a:cubicBezTo>
                <a:cubicBezTo>
                  <a:pt x="487" y="4"/>
                  <a:pt x="483" y="0"/>
                  <a:pt x="478" y="0"/>
                </a:cubicBezTo>
                <a:cubicBezTo>
                  <a:pt x="473" y="0"/>
                  <a:pt x="469" y="4"/>
                  <a:pt x="469" y="9"/>
                </a:cubicBezTo>
                <a:close/>
                <a:moveTo>
                  <a:pt x="492" y="9"/>
                </a:moveTo>
                <a:cubicBezTo>
                  <a:pt x="492" y="14"/>
                  <a:pt x="496" y="18"/>
                  <a:pt x="501" y="18"/>
                </a:cubicBezTo>
                <a:cubicBezTo>
                  <a:pt x="506" y="18"/>
                  <a:pt x="510" y="14"/>
                  <a:pt x="510" y="9"/>
                </a:cubicBezTo>
                <a:cubicBezTo>
                  <a:pt x="510" y="4"/>
                  <a:pt x="506" y="0"/>
                  <a:pt x="501" y="0"/>
                </a:cubicBezTo>
                <a:cubicBezTo>
                  <a:pt x="496" y="0"/>
                  <a:pt x="492" y="4"/>
                  <a:pt x="492" y="9"/>
                </a:cubicBezTo>
                <a:close/>
                <a:moveTo>
                  <a:pt x="563" y="9"/>
                </a:moveTo>
                <a:cubicBezTo>
                  <a:pt x="563" y="14"/>
                  <a:pt x="567" y="18"/>
                  <a:pt x="572" y="18"/>
                </a:cubicBezTo>
                <a:cubicBezTo>
                  <a:pt x="577" y="18"/>
                  <a:pt x="581" y="14"/>
                  <a:pt x="581" y="9"/>
                </a:cubicBezTo>
                <a:cubicBezTo>
                  <a:pt x="581" y="4"/>
                  <a:pt x="577" y="0"/>
                  <a:pt x="572" y="0"/>
                </a:cubicBezTo>
                <a:cubicBezTo>
                  <a:pt x="567" y="0"/>
                  <a:pt x="563" y="4"/>
                  <a:pt x="563" y="9"/>
                </a:cubicBezTo>
                <a:close/>
                <a:moveTo>
                  <a:pt x="586" y="9"/>
                </a:moveTo>
                <a:cubicBezTo>
                  <a:pt x="586" y="14"/>
                  <a:pt x="590" y="18"/>
                  <a:pt x="595" y="18"/>
                </a:cubicBezTo>
                <a:cubicBezTo>
                  <a:pt x="601" y="18"/>
                  <a:pt x="605" y="14"/>
                  <a:pt x="605" y="9"/>
                </a:cubicBezTo>
                <a:cubicBezTo>
                  <a:pt x="605" y="4"/>
                  <a:pt x="601" y="0"/>
                  <a:pt x="595" y="0"/>
                </a:cubicBezTo>
                <a:cubicBezTo>
                  <a:pt x="590" y="0"/>
                  <a:pt x="586" y="4"/>
                  <a:pt x="586" y="9"/>
                </a:cubicBezTo>
                <a:close/>
                <a:moveTo>
                  <a:pt x="610" y="9"/>
                </a:moveTo>
                <a:cubicBezTo>
                  <a:pt x="610" y="14"/>
                  <a:pt x="614" y="18"/>
                  <a:pt x="619" y="18"/>
                </a:cubicBezTo>
                <a:cubicBezTo>
                  <a:pt x="624" y="18"/>
                  <a:pt x="628" y="14"/>
                  <a:pt x="628" y="9"/>
                </a:cubicBezTo>
                <a:cubicBezTo>
                  <a:pt x="628" y="4"/>
                  <a:pt x="624" y="0"/>
                  <a:pt x="619" y="0"/>
                </a:cubicBezTo>
                <a:cubicBezTo>
                  <a:pt x="614" y="0"/>
                  <a:pt x="610" y="4"/>
                  <a:pt x="610" y="9"/>
                </a:cubicBezTo>
                <a:close/>
                <a:moveTo>
                  <a:pt x="633" y="9"/>
                </a:moveTo>
                <a:cubicBezTo>
                  <a:pt x="633" y="14"/>
                  <a:pt x="637" y="18"/>
                  <a:pt x="643" y="18"/>
                </a:cubicBezTo>
                <a:cubicBezTo>
                  <a:pt x="648" y="18"/>
                  <a:pt x="652" y="14"/>
                  <a:pt x="652" y="9"/>
                </a:cubicBezTo>
                <a:cubicBezTo>
                  <a:pt x="652" y="4"/>
                  <a:pt x="648" y="0"/>
                  <a:pt x="643" y="0"/>
                </a:cubicBezTo>
                <a:cubicBezTo>
                  <a:pt x="637" y="0"/>
                  <a:pt x="633" y="4"/>
                  <a:pt x="633" y="9"/>
                </a:cubicBezTo>
                <a:close/>
                <a:moveTo>
                  <a:pt x="657" y="9"/>
                </a:moveTo>
                <a:cubicBezTo>
                  <a:pt x="657" y="14"/>
                  <a:pt x="661" y="18"/>
                  <a:pt x="666" y="18"/>
                </a:cubicBezTo>
                <a:cubicBezTo>
                  <a:pt x="671" y="18"/>
                  <a:pt x="675" y="14"/>
                  <a:pt x="675" y="9"/>
                </a:cubicBezTo>
                <a:cubicBezTo>
                  <a:pt x="675" y="4"/>
                  <a:pt x="671" y="0"/>
                  <a:pt x="666" y="0"/>
                </a:cubicBezTo>
                <a:cubicBezTo>
                  <a:pt x="661" y="0"/>
                  <a:pt x="657" y="4"/>
                  <a:pt x="657" y="9"/>
                </a:cubicBezTo>
                <a:close/>
                <a:moveTo>
                  <a:pt x="680" y="9"/>
                </a:moveTo>
                <a:cubicBezTo>
                  <a:pt x="680" y="14"/>
                  <a:pt x="684" y="18"/>
                  <a:pt x="689" y="18"/>
                </a:cubicBezTo>
                <a:cubicBezTo>
                  <a:pt x="694" y="18"/>
                  <a:pt x="698" y="14"/>
                  <a:pt x="698" y="9"/>
                </a:cubicBezTo>
                <a:cubicBezTo>
                  <a:pt x="698" y="4"/>
                  <a:pt x="694" y="0"/>
                  <a:pt x="689" y="0"/>
                </a:cubicBezTo>
                <a:cubicBezTo>
                  <a:pt x="684" y="0"/>
                  <a:pt x="680" y="4"/>
                  <a:pt x="680" y="9"/>
                </a:cubicBezTo>
                <a:close/>
                <a:moveTo>
                  <a:pt x="703" y="9"/>
                </a:moveTo>
                <a:cubicBezTo>
                  <a:pt x="703" y="14"/>
                  <a:pt x="708" y="18"/>
                  <a:pt x="713" y="18"/>
                </a:cubicBezTo>
                <a:cubicBezTo>
                  <a:pt x="718" y="18"/>
                  <a:pt x="722" y="14"/>
                  <a:pt x="722" y="9"/>
                </a:cubicBezTo>
                <a:cubicBezTo>
                  <a:pt x="722" y="4"/>
                  <a:pt x="718" y="0"/>
                  <a:pt x="713" y="0"/>
                </a:cubicBezTo>
                <a:cubicBezTo>
                  <a:pt x="708" y="0"/>
                  <a:pt x="703" y="4"/>
                  <a:pt x="703" y="9"/>
                </a:cubicBezTo>
                <a:close/>
                <a:moveTo>
                  <a:pt x="727" y="9"/>
                </a:moveTo>
                <a:cubicBezTo>
                  <a:pt x="727" y="14"/>
                  <a:pt x="731" y="18"/>
                  <a:pt x="736" y="18"/>
                </a:cubicBezTo>
                <a:cubicBezTo>
                  <a:pt x="741" y="18"/>
                  <a:pt x="745" y="14"/>
                  <a:pt x="745" y="9"/>
                </a:cubicBezTo>
                <a:cubicBezTo>
                  <a:pt x="745" y="4"/>
                  <a:pt x="741" y="0"/>
                  <a:pt x="736" y="0"/>
                </a:cubicBezTo>
                <a:cubicBezTo>
                  <a:pt x="731" y="0"/>
                  <a:pt x="727" y="4"/>
                  <a:pt x="727" y="9"/>
                </a:cubicBezTo>
                <a:close/>
                <a:moveTo>
                  <a:pt x="751" y="9"/>
                </a:moveTo>
                <a:cubicBezTo>
                  <a:pt x="751" y="14"/>
                  <a:pt x="755" y="18"/>
                  <a:pt x="760" y="18"/>
                </a:cubicBezTo>
                <a:cubicBezTo>
                  <a:pt x="765" y="18"/>
                  <a:pt x="769" y="14"/>
                  <a:pt x="769" y="9"/>
                </a:cubicBezTo>
                <a:cubicBezTo>
                  <a:pt x="769" y="4"/>
                  <a:pt x="765" y="0"/>
                  <a:pt x="760" y="0"/>
                </a:cubicBezTo>
                <a:cubicBezTo>
                  <a:pt x="755" y="0"/>
                  <a:pt x="751" y="4"/>
                  <a:pt x="751" y="9"/>
                </a:cubicBezTo>
                <a:close/>
                <a:moveTo>
                  <a:pt x="1291" y="9"/>
                </a:moveTo>
                <a:cubicBezTo>
                  <a:pt x="1291" y="14"/>
                  <a:pt x="1295" y="18"/>
                  <a:pt x="1300" y="18"/>
                </a:cubicBezTo>
                <a:cubicBezTo>
                  <a:pt x="1305" y="18"/>
                  <a:pt x="1309" y="14"/>
                  <a:pt x="1309" y="9"/>
                </a:cubicBezTo>
                <a:cubicBezTo>
                  <a:pt x="1309" y="4"/>
                  <a:pt x="1305" y="0"/>
                  <a:pt x="1300" y="0"/>
                </a:cubicBezTo>
                <a:cubicBezTo>
                  <a:pt x="1295" y="0"/>
                  <a:pt x="1291" y="4"/>
                  <a:pt x="1291" y="9"/>
                </a:cubicBezTo>
                <a:close/>
                <a:moveTo>
                  <a:pt x="375" y="31"/>
                </a:moveTo>
                <a:cubicBezTo>
                  <a:pt x="375" y="36"/>
                  <a:pt x="379" y="40"/>
                  <a:pt x="384" y="40"/>
                </a:cubicBezTo>
                <a:cubicBezTo>
                  <a:pt x="389" y="40"/>
                  <a:pt x="393" y="36"/>
                  <a:pt x="393" y="31"/>
                </a:cubicBezTo>
                <a:cubicBezTo>
                  <a:pt x="393" y="26"/>
                  <a:pt x="389" y="22"/>
                  <a:pt x="384" y="22"/>
                </a:cubicBezTo>
                <a:cubicBezTo>
                  <a:pt x="379" y="22"/>
                  <a:pt x="375" y="26"/>
                  <a:pt x="375" y="31"/>
                </a:cubicBezTo>
                <a:close/>
                <a:moveTo>
                  <a:pt x="398" y="31"/>
                </a:moveTo>
                <a:cubicBezTo>
                  <a:pt x="398" y="36"/>
                  <a:pt x="402" y="40"/>
                  <a:pt x="407" y="40"/>
                </a:cubicBezTo>
                <a:cubicBezTo>
                  <a:pt x="412" y="40"/>
                  <a:pt x="416" y="36"/>
                  <a:pt x="416" y="31"/>
                </a:cubicBezTo>
                <a:cubicBezTo>
                  <a:pt x="416" y="26"/>
                  <a:pt x="412" y="22"/>
                  <a:pt x="407" y="22"/>
                </a:cubicBezTo>
                <a:cubicBezTo>
                  <a:pt x="402" y="22"/>
                  <a:pt x="398" y="26"/>
                  <a:pt x="398" y="31"/>
                </a:cubicBezTo>
                <a:close/>
                <a:moveTo>
                  <a:pt x="422" y="31"/>
                </a:moveTo>
                <a:cubicBezTo>
                  <a:pt x="422" y="36"/>
                  <a:pt x="426" y="40"/>
                  <a:pt x="431" y="40"/>
                </a:cubicBezTo>
                <a:cubicBezTo>
                  <a:pt x="436" y="40"/>
                  <a:pt x="440" y="36"/>
                  <a:pt x="440" y="31"/>
                </a:cubicBezTo>
                <a:cubicBezTo>
                  <a:pt x="440" y="26"/>
                  <a:pt x="436" y="22"/>
                  <a:pt x="431" y="22"/>
                </a:cubicBezTo>
                <a:cubicBezTo>
                  <a:pt x="426" y="22"/>
                  <a:pt x="422" y="26"/>
                  <a:pt x="422" y="31"/>
                </a:cubicBezTo>
                <a:close/>
                <a:moveTo>
                  <a:pt x="445" y="31"/>
                </a:moveTo>
                <a:cubicBezTo>
                  <a:pt x="445" y="36"/>
                  <a:pt x="449" y="40"/>
                  <a:pt x="454" y="40"/>
                </a:cubicBezTo>
                <a:cubicBezTo>
                  <a:pt x="459" y="40"/>
                  <a:pt x="463" y="36"/>
                  <a:pt x="463" y="31"/>
                </a:cubicBezTo>
                <a:cubicBezTo>
                  <a:pt x="463" y="26"/>
                  <a:pt x="459" y="22"/>
                  <a:pt x="454" y="22"/>
                </a:cubicBezTo>
                <a:cubicBezTo>
                  <a:pt x="449" y="22"/>
                  <a:pt x="445" y="26"/>
                  <a:pt x="445" y="31"/>
                </a:cubicBezTo>
                <a:close/>
                <a:moveTo>
                  <a:pt x="469" y="31"/>
                </a:moveTo>
                <a:cubicBezTo>
                  <a:pt x="469" y="36"/>
                  <a:pt x="473" y="40"/>
                  <a:pt x="478" y="40"/>
                </a:cubicBezTo>
                <a:cubicBezTo>
                  <a:pt x="483" y="40"/>
                  <a:pt x="487" y="36"/>
                  <a:pt x="487" y="31"/>
                </a:cubicBezTo>
                <a:cubicBezTo>
                  <a:pt x="487" y="26"/>
                  <a:pt x="483" y="22"/>
                  <a:pt x="478" y="22"/>
                </a:cubicBezTo>
                <a:cubicBezTo>
                  <a:pt x="473" y="22"/>
                  <a:pt x="469" y="26"/>
                  <a:pt x="469" y="31"/>
                </a:cubicBezTo>
                <a:close/>
                <a:moveTo>
                  <a:pt x="516" y="31"/>
                </a:moveTo>
                <a:cubicBezTo>
                  <a:pt x="516" y="36"/>
                  <a:pt x="520" y="40"/>
                  <a:pt x="525" y="40"/>
                </a:cubicBezTo>
                <a:cubicBezTo>
                  <a:pt x="530" y="40"/>
                  <a:pt x="534" y="36"/>
                  <a:pt x="534" y="31"/>
                </a:cubicBezTo>
                <a:cubicBezTo>
                  <a:pt x="534" y="26"/>
                  <a:pt x="530" y="22"/>
                  <a:pt x="525" y="22"/>
                </a:cubicBezTo>
                <a:cubicBezTo>
                  <a:pt x="520" y="22"/>
                  <a:pt x="516" y="26"/>
                  <a:pt x="516" y="31"/>
                </a:cubicBezTo>
                <a:close/>
                <a:moveTo>
                  <a:pt x="539" y="31"/>
                </a:moveTo>
                <a:cubicBezTo>
                  <a:pt x="539" y="36"/>
                  <a:pt x="543" y="40"/>
                  <a:pt x="548" y="40"/>
                </a:cubicBezTo>
                <a:cubicBezTo>
                  <a:pt x="553" y="40"/>
                  <a:pt x="557" y="36"/>
                  <a:pt x="557" y="31"/>
                </a:cubicBezTo>
                <a:cubicBezTo>
                  <a:pt x="557" y="26"/>
                  <a:pt x="553" y="22"/>
                  <a:pt x="548" y="22"/>
                </a:cubicBezTo>
                <a:cubicBezTo>
                  <a:pt x="543" y="22"/>
                  <a:pt x="539" y="26"/>
                  <a:pt x="539" y="31"/>
                </a:cubicBezTo>
                <a:close/>
                <a:moveTo>
                  <a:pt x="563" y="31"/>
                </a:moveTo>
                <a:cubicBezTo>
                  <a:pt x="563" y="36"/>
                  <a:pt x="567" y="40"/>
                  <a:pt x="572" y="40"/>
                </a:cubicBezTo>
                <a:cubicBezTo>
                  <a:pt x="577" y="40"/>
                  <a:pt x="581" y="36"/>
                  <a:pt x="581" y="31"/>
                </a:cubicBezTo>
                <a:cubicBezTo>
                  <a:pt x="581" y="26"/>
                  <a:pt x="577" y="22"/>
                  <a:pt x="572" y="22"/>
                </a:cubicBezTo>
                <a:cubicBezTo>
                  <a:pt x="567" y="22"/>
                  <a:pt x="563" y="26"/>
                  <a:pt x="563" y="31"/>
                </a:cubicBezTo>
                <a:close/>
                <a:moveTo>
                  <a:pt x="586" y="31"/>
                </a:moveTo>
                <a:cubicBezTo>
                  <a:pt x="586" y="36"/>
                  <a:pt x="590" y="40"/>
                  <a:pt x="595" y="40"/>
                </a:cubicBezTo>
                <a:cubicBezTo>
                  <a:pt x="601" y="40"/>
                  <a:pt x="605" y="36"/>
                  <a:pt x="605" y="31"/>
                </a:cubicBezTo>
                <a:cubicBezTo>
                  <a:pt x="605" y="26"/>
                  <a:pt x="601" y="22"/>
                  <a:pt x="595" y="22"/>
                </a:cubicBezTo>
                <a:cubicBezTo>
                  <a:pt x="590" y="22"/>
                  <a:pt x="586" y="26"/>
                  <a:pt x="586" y="31"/>
                </a:cubicBezTo>
                <a:close/>
                <a:moveTo>
                  <a:pt x="610" y="31"/>
                </a:moveTo>
                <a:cubicBezTo>
                  <a:pt x="610" y="36"/>
                  <a:pt x="614" y="40"/>
                  <a:pt x="619" y="40"/>
                </a:cubicBezTo>
                <a:cubicBezTo>
                  <a:pt x="624" y="40"/>
                  <a:pt x="628" y="36"/>
                  <a:pt x="628" y="31"/>
                </a:cubicBezTo>
                <a:cubicBezTo>
                  <a:pt x="628" y="26"/>
                  <a:pt x="624" y="22"/>
                  <a:pt x="619" y="22"/>
                </a:cubicBezTo>
                <a:cubicBezTo>
                  <a:pt x="614" y="22"/>
                  <a:pt x="610" y="26"/>
                  <a:pt x="610" y="31"/>
                </a:cubicBezTo>
                <a:close/>
                <a:moveTo>
                  <a:pt x="633" y="31"/>
                </a:moveTo>
                <a:cubicBezTo>
                  <a:pt x="633" y="36"/>
                  <a:pt x="637" y="40"/>
                  <a:pt x="643" y="40"/>
                </a:cubicBezTo>
                <a:cubicBezTo>
                  <a:pt x="648" y="40"/>
                  <a:pt x="652" y="36"/>
                  <a:pt x="652" y="31"/>
                </a:cubicBezTo>
                <a:cubicBezTo>
                  <a:pt x="652" y="26"/>
                  <a:pt x="648" y="22"/>
                  <a:pt x="643" y="22"/>
                </a:cubicBezTo>
                <a:cubicBezTo>
                  <a:pt x="637" y="22"/>
                  <a:pt x="633" y="26"/>
                  <a:pt x="633" y="31"/>
                </a:cubicBezTo>
                <a:close/>
                <a:moveTo>
                  <a:pt x="657" y="31"/>
                </a:moveTo>
                <a:cubicBezTo>
                  <a:pt x="657" y="36"/>
                  <a:pt x="661" y="40"/>
                  <a:pt x="666" y="40"/>
                </a:cubicBezTo>
                <a:cubicBezTo>
                  <a:pt x="671" y="40"/>
                  <a:pt x="675" y="36"/>
                  <a:pt x="675" y="31"/>
                </a:cubicBezTo>
                <a:cubicBezTo>
                  <a:pt x="675" y="26"/>
                  <a:pt x="671" y="22"/>
                  <a:pt x="666" y="22"/>
                </a:cubicBezTo>
                <a:cubicBezTo>
                  <a:pt x="661" y="22"/>
                  <a:pt x="657" y="26"/>
                  <a:pt x="657" y="31"/>
                </a:cubicBezTo>
                <a:close/>
                <a:moveTo>
                  <a:pt x="680" y="31"/>
                </a:moveTo>
                <a:cubicBezTo>
                  <a:pt x="680" y="36"/>
                  <a:pt x="684" y="40"/>
                  <a:pt x="689" y="40"/>
                </a:cubicBezTo>
                <a:cubicBezTo>
                  <a:pt x="694" y="40"/>
                  <a:pt x="698" y="36"/>
                  <a:pt x="698" y="31"/>
                </a:cubicBezTo>
                <a:cubicBezTo>
                  <a:pt x="698" y="26"/>
                  <a:pt x="694" y="22"/>
                  <a:pt x="689" y="22"/>
                </a:cubicBezTo>
                <a:cubicBezTo>
                  <a:pt x="684" y="22"/>
                  <a:pt x="680" y="26"/>
                  <a:pt x="680" y="31"/>
                </a:cubicBezTo>
                <a:close/>
                <a:moveTo>
                  <a:pt x="703" y="31"/>
                </a:moveTo>
                <a:cubicBezTo>
                  <a:pt x="703" y="36"/>
                  <a:pt x="708" y="40"/>
                  <a:pt x="713" y="40"/>
                </a:cubicBezTo>
                <a:cubicBezTo>
                  <a:pt x="718" y="40"/>
                  <a:pt x="722" y="36"/>
                  <a:pt x="722" y="31"/>
                </a:cubicBezTo>
                <a:cubicBezTo>
                  <a:pt x="722" y="26"/>
                  <a:pt x="718" y="22"/>
                  <a:pt x="713" y="22"/>
                </a:cubicBezTo>
                <a:cubicBezTo>
                  <a:pt x="708" y="22"/>
                  <a:pt x="703" y="26"/>
                  <a:pt x="703" y="31"/>
                </a:cubicBezTo>
                <a:close/>
                <a:moveTo>
                  <a:pt x="727" y="31"/>
                </a:moveTo>
                <a:cubicBezTo>
                  <a:pt x="727" y="36"/>
                  <a:pt x="731" y="40"/>
                  <a:pt x="736" y="40"/>
                </a:cubicBezTo>
                <a:cubicBezTo>
                  <a:pt x="741" y="40"/>
                  <a:pt x="745" y="36"/>
                  <a:pt x="745" y="31"/>
                </a:cubicBezTo>
                <a:cubicBezTo>
                  <a:pt x="745" y="26"/>
                  <a:pt x="741" y="22"/>
                  <a:pt x="736" y="22"/>
                </a:cubicBezTo>
                <a:cubicBezTo>
                  <a:pt x="731" y="22"/>
                  <a:pt x="727" y="26"/>
                  <a:pt x="727" y="31"/>
                </a:cubicBezTo>
                <a:close/>
                <a:moveTo>
                  <a:pt x="892" y="31"/>
                </a:moveTo>
                <a:cubicBezTo>
                  <a:pt x="892" y="36"/>
                  <a:pt x="896" y="40"/>
                  <a:pt x="901" y="40"/>
                </a:cubicBezTo>
                <a:cubicBezTo>
                  <a:pt x="905" y="40"/>
                  <a:pt x="909" y="36"/>
                  <a:pt x="909" y="31"/>
                </a:cubicBezTo>
                <a:cubicBezTo>
                  <a:pt x="909" y="26"/>
                  <a:pt x="905" y="22"/>
                  <a:pt x="901" y="22"/>
                </a:cubicBezTo>
                <a:cubicBezTo>
                  <a:pt x="896" y="22"/>
                  <a:pt x="892" y="26"/>
                  <a:pt x="892" y="31"/>
                </a:cubicBezTo>
                <a:close/>
                <a:moveTo>
                  <a:pt x="915" y="31"/>
                </a:moveTo>
                <a:cubicBezTo>
                  <a:pt x="915" y="36"/>
                  <a:pt x="919" y="40"/>
                  <a:pt x="924" y="40"/>
                </a:cubicBezTo>
                <a:cubicBezTo>
                  <a:pt x="929" y="40"/>
                  <a:pt x="933" y="36"/>
                  <a:pt x="933" y="31"/>
                </a:cubicBezTo>
                <a:cubicBezTo>
                  <a:pt x="933" y="26"/>
                  <a:pt x="929" y="22"/>
                  <a:pt x="924" y="22"/>
                </a:cubicBezTo>
                <a:cubicBezTo>
                  <a:pt x="919" y="22"/>
                  <a:pt x="915" y="26"/>
                  <a:pt x="915" y="31"/>
                </a:cubicBezTo>
                <a:close/>
                <a:moveTo>
                  <a:pt x="1267" y="31"/>
                </a:moveTo>
                <a:cubicBezTo>
                  <a:pt x="1267" y="36"/>
                  <a:pt x="1271" y="40"/>
                  <a:pt x="1276" y="40"/>
                </a:cubicBezTo>
                <a:cubicBezTo>
                  <a:pt x="1281" y="40"/>
                  <a:pt x="1285" y="36"/>
                  <a:pt x="1285" y="31"/>
                </a:cubicBezTo>
                <a:cubicBezTo>
                  <a:pt x="1285" y="26"/>
                  <a:pt x="1281" y="22"/>
                  <a:pt x="1276" y="22"/>
                </a:cubicBezTo>
                <a:cubicBezTo>
                  <a:pt x="1271" y="22"/>
                  <a:pt x="1267" y="26"/>
                  <a:pt x="1267" y="31"/>
                </a:cubicBezTo>
                <a:close/>
                <a:moveTo>
                  <a:pt x="1291" y="31"/>
                </a:moveTo>
                <a:cubicBezTo>
                  <a:pt x="1291" y="36"/>
                  <a:pt x="1295" y="40"/>
                  <a:pt x="1300" y="40"/>
                </a:cubicBezTo>
                <a:cubicBezTo>
                  <a:pt x="1305" y="40"/>
                  <a:pt x="1309" y="36"/>
                  <a:pt x="1309" y="31"/>
                </a:cubicBezTo>
                <a:cubicBezTo>
                  <a:pt x="1309" y="26"/>
                  <a:pt x="1305" y="22"/>
                  <a:pt x="1300" y="22"/>
                </a:cubicBezTo>
                <a:cubicBezTo>
                  <a:pt x="1295" y="22"/>
                  <a:pt x="1291" y="26"/>
                  <a:pt x="1291" y="31"/>
                </a:cubicBezTo>
                <a:close/>
                <a:moveTo>
                  <a:pt x="1314" y="31"/>
                </a:moveTo>
                <a:cubicBezTo>
                  <a:pt x="1314" y="36"/>
                  <a:pt x="1318" y="40"/>
                  <a:pt x="1323" y="40"/>
                </a:cubicBezTo>
                <a:cubicBezTo>
                  <a:pt x="1328" y="40"/>
                  <a:pt x="1332" y="36"/>
                  <a:pt x="1332" y="31"/>
                </a:cubicBezTo>
                <a:cubicBezTo>
                  <a:pt x="1332" y="26"/>
                  <a:pt x="1328" y="22"/>
                  <a:pt x="1323" y="22"/>
                </a:cubicBezTo>
                <a:cubicBezTo>
                  <a:pt x="1318" y="22"/>
                  <a:pt x="1314" y="26"/>
                  <a:pt x="1314" y="31"/>
                </a:cubicBezTo>
                <a:close/>
                <a:moveTo>
                  <a:pt x="235" y="53"/>
                </a:moveTo>
                <a:cubicBezTo>
                  <a:pt x="235" y="58"/>
                  <a:pt x="238" y="62"/>
                  <a:pt x="243" y="62"/>
                </a:cubicBezTo>
                <a:cubicBezTo>
                  <a:pt x="248" y="62"/>
                  <a:pt x="252" y="58"/>
                  <a:pt x="252" y="53"/>
                </a:cubicBezTo>
                <a:cubicBezTo>
                  <a:pt x="252" y="48"/>
                  <a:pt x="248" y="44"/>
                  <a:pt x="243" y="44"/>
                </a:cubicBezTo>
                <a:cubicBezTo>
                  <a:pt x="238" y="44"/>
                  <a:pt x="235" y="48"/>
                  <a:pt x="235" y="53"/>
                </a:cubicBezTo>
                <a:close/>
                <a:moveTo>
                  <a:pt x="258" y="53"/>
                </a:moveTo>
                <a:cubicBezTo>
                  <a:pt x="258" y="58"/>
                  <a:pt x="262" y="62"/>
                  <a:pt x="267" y="62"/>
                </a:cubicBezTo>
                <a:cubicBezTo>
                  <a:pt x="272" y="62"/>
                  <a:pt x="276" y="58"/>
                  <a:pt x="276" y="53"/>
                </a:cubicBezTo>
                <a:cubicBezTo>
                  <a:pt x="276" y="48"/>
                  <a:pt x="272" y="44"/>
                  <a:pt x="267" y="44"/>
                </a:cubicBezTo>
                <a:cubicBezTo>
                  <a:pt x="262" y="44"/>
                  <a:pt x="258" y="48"/>
                  <a:pt x="258" y="53"/>
                </a:cubicBezTo>
                <a:close/>
                <a:moveTo>
                  <a:pt x="281" y="53"/>
                </a:moveTo>
                <a:cubicBezTo>
                  <a:pt x="281" y="58"/>
                  <a:pt x="285" y="62"/>
                  <a:pt x="290" y="62"/>
                </a:cubicBezTo>
                <a:cubicBezTo>
                  <a:pt x="295" y="62"/>
                  <a:pt x="299" y="58"/>
                  <a:pt x="299" y="53"/>
                </a:cubicBezTo>
                <a:cubicBezTo>
                  <a:pt x="299" y="48"/>
                  <a:pt x="295" y="44"/>
                  <a:pt x="290" y="44"/>
                </a:cubicBezTo>
                <a:cubicBezTo>
                  <a:pt x="285" y="44"/>
                  <a:pt x="281" y="48"/>
                  <a:pt x="281" y="53"/>
                </a:cubicBezTo>
                <a:close/>
                <a:moveTo>
                  <a:pt x="305" y="53"/>
                </a:moveTo>
                <a:cubicBezTo>
                  <a:pt x="305" y="58"/>
                  <a:pt x="309" y="62"/>
                  <a:pt x="313" y="62"/>
                </a:cubicBezTo>
                <a:cubicBezTo>
                  <a:pt x="318" y="62"/>
                  <a:pt x="322" y="58"/>
                  <a:pt x="322" y="53"/>
                </a:cubicBezTo>
                <a:cubicBezTo>
                  <a:pt x="322" y="48"/>
                  <a:pt x="318" y="44"/>
                  <a:pt x="313" y="44"/>
                </a:cubicBezTo>
                <a:cubicBezTo>
                  <a:pt x="309" y="44"/>
                  <a:pt x="305" y="48"/>
                  <a:pt x="305" y="53"/>
                </a:cubicBezTo>
                <a:close/>
                <a:moveTo>
                  <a:pt x="328" y="53"/>
                </a:moveTo>
                <a:cubicBezTo>
                  <a:pt x="328" y="58"/>
                  <a:pt x="332" y="62"/>
                  <a:pt x="337" y="62"/>
                </a:cubicBezTo>
                <a:cubicBezTo>
                  <a:pt x="342" y="62"/>
                  <a:pt x="346" y="58"/>
                  <a:pt x="346" y="53"/>
                </a:cubicBezTo>
                <a:cubicBezTo>
                  <a:pt x="346" y="48"/>
                  <a:pt x="342" y="44"/>
                  <a:pt x="337" y="44"/>
                </a:cubicBezTo>
                <a:cubicBezTo>
                  <a:pt x="332" y="44"/>
                  <a:pt x="328" y="48"/>
                  <a:pt x="328" y="53"/>
                </a:cubicBezTo>
                <a:close/>
                <a:moveTo>
                  <a:pt x="375" y="53"/>
                </a:moveTo>
                <a:cubicBezTo>
                  <a:pt x="375" y="58"/>
                  <a:pt x="379" y="62"/>
                  <a:pt x="384" y="62"/>
                </a:cubicBezTo>
                <a:cubicBezTo>
                  <a:pt x="389" y="62"/>
                  <a:pt x="393" y="58"/>
                  <a:pt x="393" y="53"/>
                </a:cubicBezTo>
                <a:cubicBezTo>
                  <a:pt x="393" y="48"/>
                  <a:pt x="389" y="44"/>
                  <a:pt x="384" y="44"/>
                </a:cubicBezTo>
                <a:cubicBezTo>
                  <a:pt x="379" y="44"/>
                  <a:pt x="375" y="48"/>
                  <a:pt x="375" y="53"/>
                </a:cubicBezTo>
                <a:close/>
                <a:moveTo>
                  <a:pt x="398" y="53"/>
                </a:moveTo>
                <a:cubicBezTo>
                  <a:pt x="398" y="58"/>
                  <a:pt x="402" y="62"/>
                  <a:pt x="407" y="62"/>
                </a:cubicBezTo>
                <a:cubicBezTo>
                  <a:pt x="412" y="62"/>
                  <a:pt x="416" y="58"/>
                  <a:pt x="416" y="53"/>
                </a:cubicBezTo>
                <a:cubicBezTo>
                  <a:pt x="416" y="48"/>
                  <a:pt x="412" y="44"/>
                  <a:pt x="407" y="44"/>
                </a:cubicBezTo>
                <a:cubicBezTo>
                  <a:pt x="402" y="44"/>
                  <a:pt x="398" y="48"/>
                  <a:pt x="398" y="53"/>
                </a:cubicBezTo>
                <a:close/>
                <a:moveTo>
                  <a:pt x="422" y="53"/>
                </a:moveTo>
                <a:cubicBezTo>
                  <a:pt x="422" y="58"/>
                  <a:pt x="426" y="62"/>
                  <a:pt x="431" y="62"/>
                </a:cubicBezTo>
                <a:cubicBezTo>
                  <a:pt x="436" y="62"/>
                  <a:pt x="440" y="58"/>
                  <a:pt x="440" y="53"/>
                </a:cubicBezTo>
                <a:cubicBezTo>
                  <a:pt x="440" y="48"/>
                  <a:pt x="436" y="44"/>
                  <a:pt x="431" y="44"/>
                </a:cubicBezTo>
                <a:cubicBezTo>
                  <a:pt x="426" y="44"/>
                  <a:pt x="422" y="48"/>
                  <a:pt x="422" y="53"/>
                </a:cubicBezTo>
                <a:close/>
                <a:moveTo>
                  <a:pt x="445" y="53"/>
                </a:moveTo>
                <a:cubicBezTo>
                  <a:pt x="445" y="58"/>
                  <a:pt x="449" y="62"/>
                  <a:pt x="454" y="62"/>
                </a:cubicBezTo>
                <a:cubicBezTo>
                  <a:pt x="459" y="62"/>
                  <a:pt x="463" y="58"/>
                  <a:pt x="463" y="53"/>
                </a:cubicBezTo>
                <a:cubicBezTo>
                  <a:pt x="463" y="48"/>
                  <a:pt x="459" y="44"/>
                  <a:pt x="454" y="44"/>
                </a:cubicBezTo>
                <a:cubicBezTo>
                  <a:pt x="449" y="44"/>
                  <a:pt x="445" y="48"/>
                  <a:pt x="445" y="53"/>
                </a:cubicBezTo>
                <a:close/>
                <a:moveTo>
                  <a:pt x="492" y="53"/>
                </a:moveTo>
                <a:cubicBezTo>
                  <a:pt x="492" y="58"/>
                  <a:pt x="496" y="62"/>
                  <a:pt x="501" y="62"/>
                </a:cubicBezTo>
                <a:cubicBezTo>
                  <a:pt x="506" y="62"/>
                  <a:pt x="510" y="58"/>
                  <a:pt x="510" y="53"/>
                </a:cubicBezTo>
                <a:cubicBezTo>
                  <a:pt x="510" y="48"/>
                  <a:pt x="506" y="44"/>
                  <a:pt x="501" y="44"/>
                </a:cubicBezTo>
                <a:cubicBezTo>
                  <a:pt x="496" y="44"/>
                  <a:pt x="492" y="48"/>
                  <a:pt x="492" y="53"/>
                </a:cubicBezTo>
                <a:close/>
                <a:moveTo>
                  <a:pt x="516" y="53"/>
                </a:moveTo>
                <a:cubicBezTo>
                  <a:pt x="516" y="58"/>
                  <a:pt x="520" y="62"/>
                  <a:pt x="525" y="62"/>
                </a:cubicBezTo>
                <a:cubicBezTo>
                  <a:pt x="530" y="62"/>
                  <a:pt x="534" y="58"/>
                  <a:pt x="534" y="53"/>
                </a:cubicBezTo>
                <a:cubicBezTo>
                  <a:pt x="534" y="48"/>
                  <a:pt x="530" y="44"/>
                  <a:pt x="525" y="44"/>
                </a:cubicBezTo>
                <a:cubicBezTo>
                  <a:pt x="520" y="44"/>
                  <a:pt x="516" y="48"/>
                  <a:pt x="516" y="53"/>
                </a:cubicBezTo>
                <a:close/>
                <a:moveTo>
                  <a:pt x="539" y="53"/>
                </a:moveTo>
                <a:cubicBezTo>
                  <a:pt x="539" y="58"/>
                  <a:pt x="543" y="62"/>
                  <a:pt x="548" y="62"/>
                </a:cubicBezTo>
                <a:cubicBezTo>
                  <a:pt x="553" y="62"/>
                  <a:pt x="557" y="58"/>
                  <a:pt x="557" y="53"/>
                </a:cubicBezTo>
                <a:cubicBezTo>
                  <a:pt x="557" y="48"/>
                  <a:pt x="553" y="44"/>
                  <a:pt x="548" y="44"/>
                </a:cubicBezTo>
                <a:cubicBezTo>
                  <a:pt x="543" y="44"/>
                  <a:pt x="539" y="48"/>
                  <a:pt x="539" y="53"/>
                </a:cubicBezTo>
                <a:close/>
                <a:moveTo>
                  <a:pt x="563" y="53"/>
                </a:moveTo>
                <a:cubicBezTo>
                  <a:pt x="563" y="58"/>
                  <a:pt x="567" y="62"/>
                  <a:pt x="572" y="62"/>
                </a:cubicBezTo>
                <a:cubicBezTo>
                  <a:pt x="577" y="62"/>
                  <a:pt x="581" y="58"/>
                  <a:pt x="581" y="53"/>
                </a:cubicBezTo>
                <a:cubicBezTo>
                  <a:pt x="581" y="48"/>
                  <a:pt x="577" y="44"/>
                  <a:pt x="572" y="44"/>
                </a:cubicBezTo>
                <a:cubicBezTo>
                  <a:pt x="567" y="44"/>
                  <a:pt x="563" y="48"/>
                  <a:pt x="563" y="53"/>
                </a:cubicBezTo>
                <a:close/>
                <a:moveTo>
                  <a:pt x="586" y="53"/>
                </a:moveTo>
                <a:cubicBezTo>
                  <a:pt x="586" y="58"/>
                  <a:pt x="590" y="62"/>
                  <a:pt x="595" y="62"/>
                </a:cubicBezTo>
                <a:cubicBezTo>
                  <a:pt x="601" y="62"/>
                  <a:pt x="605" y="58"/>
                  <a:pt x="605" y="53"/>
                </a:cubicBezTo>
                <a:cubicBezTo>
                  <a:pt x="605" y="48"/>
                  <a:pt x="601" y="44"/>
                  <a:pt x="595" y="44"/>
                </a:cubicBezTo>
                <a:cubicBezTo>
                  <a:pt x="590" y="44"/>
                  <a:pt x="586" y="48"/>
                  <a:pt x="586" y="53"/>
                </a:cubicBezTo>
                <a:close/>
                <a:moveTo>
                  <a:pt x="610" y="53"/>
                </a:moveTo>
                <a:cubicBezTo>
                  <a:pt x="610" y="58"/>
                  <a:pt x="614" y="62"/>
                  <a:pt x="619" y="62"/>
                </a:cubicBezTo>
                <a:cubicBezTo>
                  <a:pt x="624" y="62"/>
                  <a:pt x="628" y="58"/>
                  <a:pt x="628" y="53"/>
                </a:cubicBezTo>
                <a:cubicBezTo>
                  <a:pt x="628" y="48"/>
                  <a:pt x="624" y="44"/>
                  <a:pt x="619" y="44"/>
                </a:cubicBezTo>
                <a:cubicBezTo>
                  <a:pt x="614" y="44"/>
                  <a:pt x="610" y="48"/>
                  <a:pt x="610" y="53"/>
                </a:cubicBezTo>
                <a:close/>
                <a:moveTo>
                  <a:pt x="633" y="53"/>
                </a:moveTo>
                <a:cubicBezTo>
                  <a:pt x="633" y="58"/>
                  <a:pt x="637" y="62"/>
                  <a:pt x="643" y="62"/>
                </a:cubicBezTo>
                <a:cubicBezTo>
                  <a:pt x="648" y="62"/>
                  <a:pt x="652" y="58"/>
                  <a:pt x="652" y="53"/>
                </a:cubicBezTo>
                <a:cubicBezTo>
                  <a:pt x="652" y="48"/>
                  <a:pt x="648" y="44"/>
                  <a:pt x="643" y="44"/>
                </a:cubicBezTo>
                <a:cubicBezTo>
                  <a:pt x="637" y="44"/>
                  <a:pt x="633" y="48"/>
                  <a:pt x="633" y="53"/>
                </a:cubicBezTo>
                <a:close/>
                <a:moveTo>
                  <a:pt x="657" y="53"/>
                </a:moveTo>
                <a:cubicBezTo>
                  <a:pt x="657" y="58"/>
                  <a:pt x="661" y="62"/>
                  <a:pt x="666" y="62"/>
                </a:cubicBezTo>
                <a:cubicBezTo>
                  <a:pt x="671" y="62"/>
                  <a:pt x="675" y="58"/>
                  <a:pt x="675" y="53"/>
                </a:cubicBezTo>
                <a:cubicBezTo>
                  <a:pt x="675" y="48"/>
                  <a:pt x="671" y="44"/>
                  <a:pt x="666" y="44"/>
                </a:cubicBezTo>
                <a:cubicBezTo>
                  <a:pt x="661" y="44"/>
                  <a:pt x="657" y="48"/>
                  <a:pt x="657" y="53"/>
                </a:cubicBezTo>
                <a:close/>
                <a:moveTo>
                  <a:pt x="680" y="53"/>
                </a:moveTo>
                <a:cubicBezTo>
                  <a:pt x="680" y="58"/>
                  <a:pt x="684" y="62"/>
                  <a:pt x="689" y="62"/>
                </a:cubicBezTo>
                <a:cubicBezTo>
                  <a:pt x="694" y="62"/>
                  <a:pt x="698" y="58"/>
                  <a:pt x="698" y="53"/>
                </a:cubicBezTo>
                <a:cubicBezTo>
                  <a:pt x="698" y="48"/>
                  <a:pt x="694" y="44"/>
                  <a:pt x="689" y="44"/>
                </a:cubicBezTo>
                <a:cubicBezTo>
                  <a:pt x="684" y="44"/>
                  <a:pt x="680" y="48"/>
                  <a:pt x="680" y="53"/>
                </a:cubicBezTo>
                <a:close/>
                <a:moveTo>
                  <a:pt x="703" y="53"/>
                </a:moveTo>
                <a:cubicBezTo>
                  <a:pt x="703" y="58"/>
                  <a:pt x="708" y="62"/>
                  <a:pt x="713" y="62"/>
                </a:cubicBezTo>
                <a:cubicBezTo>
                  <a:pt x="718" y="62"/>
                  <a:pt x="722" y="58"/>
                  <a:pt x="722" y="53"/>
                </a:cubicBezTo>
                <a:cubicBezTo>
                  <a:pt x="722" y="48"/>
                  <a:pt x="718" y="44"/>
                  <a:pt x="713" y="44"/>
                </a:cubicBezTo>
                <a:cubicBezTo>
                  <a:pt x="708" y="44"/>
                  <a:pt x="703" y="48"/>
                  <a:pt x="703" y="53"/>
                </a:cubicBezTo>
                <a:close/>
                <a:moveTo>
                  <a:pt x="892" y="53"/>
                </a:moveTo>
                <a:cubicBezTo>
                  <a:pt x="892" y="58"/>
                  <a:pt x="896" y="62"/>
                  <a:pt x="901" y="62"/>
                </a:cubicBezTo>
                <a:cubicBezTo>
                  <a:pt x="905" y="62"/>
                  <a:pt x="909" y="58"/>
                  <a:pt x="909" y="53"/>
                </a:cubicBezTo>
                <a:cubicBezTo>
                  <a:pt x="909" y="48"/>
                  <a:pt x="905" y="44"/>
                  <a:pt x="901" y="44"/>
                </a:cubicBezTo>
                <a:cubicBezTo>
                  <a:pt x="896" y="44"/>
                  <a:pt x="892" y="48"/>
                  <a:pt x="892" y="53"/>
                </a:cubicBezTo>
                <a:close/>
                <a:moveTo>
                  <a:pt x="1314" y="53"/>
                </a:moveTo>
                <a:cubicBezTo>
                  <a:pt x="1314" y="58"/>
                  <a:pt x="1318" y="62"/>
                  <a:pt x="1323" y="62"/>
                </a:cubicBezTo>
                <a:cubicBezTo>
                  <a:pt x="1328" y="62"/>
                  <a:pt x="1332" y="58"/>
                  <a:pt x="1332" y="53"/>
                </a:cubicBezTo>
                <a:cubicBezTo>
                  <a:pt x="1332" y="48"/>
                  <a:pt x="1328" y="44"/>
                  <a:pt x="1323" y="44"/>
                </a:cubicBezTo>
                <a:cubicBezTo>
                  <a:pt x="1318" y="44"/>
                  <a:pt x="1314" y="48"/>
                  <a:pt x="1314" y="53"/>
                </a:cubicBezTo>
                <a:close/>
                <a:moveTo>
                  <a:pt x="1338" y="53"/>
                </a:moveTo>
                <a:cubicBezTo>
                  <a:pt x="1338" y="58"/>
                  <a:pt x="1342" y="62"/>
                  <a:pt x="1346" y="62"/>
                </a:cubicBezTo>
                <a:cubicBezTo>
                  <a:pt x="1351" y="62"/>
                  <a:pt x="1355" y="58"/>
                  <a:pt x="1355" y="53"/>
                </a:cubicBezTo>
                <a:cubicBezTo>
                  <a:pt x="1355" y="48"/>
                  <a:pt x="1351" y="44"/>
                  <a:pt x="1346" y="44"/>
                </a:cubicBezTo>
                <a:cubicBezTo>
                  <a:pt x="1342" y="44"/>
                  <a:pt x="1338" y="48"/>
                  <a:pt x="1338" y="53"/>
                </a:cubicBezTo>
                <a:close/>
                <a:moveTo>
                  <a:pt x="211" y="75"/>
                </a:moveTo>
                <a:cubicBezTo>
                  <a:pt x="211" y="80"/>
                  <a:pt x="215" y="84"/>
                  <a:pt x="220" y="84"/>
                </a:cubicBezTo>
                <a:cubicBezTo>
                  <a:pt x="225" y="84"/>
                  <a:pt x="229" y="80"/>
                  <a:pt x="229" y="75"/>
                </a:cubicBezTo>
                <a:cubicBezTo>
                  <a:pt x="229" y="70"/>
                  <a:pt x="225" y="66"/>
                  <a:pt x="220" y="66"/>
                </a:cubicBezTo>
                <a:cubicBezTo>
                  <a:pt x="215" y="66"/>
                  <a:pt x="211" y="70"/>
                  <a:pt x="211" y="75"/>
                </a:cubicBezTo>
                <a:close/>
                <a:moveTo>
                  <a:pt x="235" y="75"/>
                </a:moveTo>
                <a:cubicBezTo>
                  <a:pt x="235" y="80"/>
                  <a:pt x="238" y="84"/>
                  <a:pt x="243" y="84"/>
                </a:cubicBezTo>
                <a:cubicBezTo>
                  <a:pt x="248" y="84"/>
                  <a:pt x="252" y="80"/>
                  <a:pt x="252" y="75"/>
                </a:cubicBezTo>
                <a:cubicBezTo>
                  <a:pt x="252" y="70"/>
                  <a:pt x="248" y="66"/>
                  <a:pt x="243" y="66"/>
                </a:cubicBezTo>
                <a:cubicBezTo>
                  <a:pt x="238" y="66"/>
                  <a:pt x="235" y="70"/>
                  <a:pt x="235" y="75"/>
                </a:cubicBezTo>
                <a:close/>
                <a:moveTo>
                  <a:pt x="258" y="75"/>
                </a:moveTo>
                <a:cubicBezTo>
                  <a:pt x="258" y="80"/>
                  <a:pt x="262" y="84"/>
                  <a:pt x="267" y="84"/>
                </a:cubicBezTo>
                <a:cubicBezTo>
                  <a:pt x="272" y="84"/>
                  <a:pt x="276" y="80"/>
                  <a:pt x="276" y="75"/>
                </a:cubicBezTo>
                <a:cubicBezTo>
                  <a:pt x="276" y="70"/>
                  <a:pt x="272" y="66"/>
                  <a:pt x="267" y="66"/>
                </a:cubicBezTo>
                <a:cubicBezTo>
                  <a:pt x="262" y="66"/>
                  <a:pt x="258" y="70"/>
                  <a:pt x="258" y="75"/>
                </a:cubicBezTo>
                <a:close/>
                <a:moveTo>
                  <a:pt x="281" y="75"/>
                </a:moveTo>
                <a:cubicBezTo>
                  <a:pt x="281" y="80"/>
                  <a:pt x="285" y="84"/>
                  <a:pt x="290" y="84"/>
                </a:cubicBezTo>
                <a:cubicBezTo>
                  <a:pt x="295" y="84"/>
                  <a:pt x="299" y="80"/>
                  <a:pt x="299" y="75"/>
                </a:cubicBezTo>
                <a:cubicBezTo>
                  <a:pt x="299" y="70"/>
                  <a:pt x="295" y="66"/>
                  <a:pt x="290" y="66"/>
                </a:cubicBezTo>
                <a:cubicBezTo>
                  <a:pt x="285" y="66"/>
                  <a:pt x="281" y="70"/>
                  <a:pt x="281" y="75"/>
                </a:cubicBezTo>
                <a:close/>
                <a:moveTo>
                  <a:pt x="305" y="75"/>
                </a:moveTo>
                <a:cubicBezTo>
                  <a:pt x="305" y="80"/>
                  <a:pt x="309" y="84"/>
                  <a:pt x="313" y="84"/>
                </a:cubicBezTo>
                <a:cubicBezTo>
                  <a:pt x="318" y="84"/>
                  <a:pt x="322" y="80"/>
                  <a:pt x="322" y="75"/>
                </a:cubicBezTo>
                <a:cubicBezTo>
                  <a:pt x="322" y="70"/>
                  <a:pt x="318" y="66"/>
                  <a:pt x="313" y="66"/>
                </a:cubicBezTo>
                <a:cubicBezTo>
                  <a:pt x="309" y="66"/>
                  <a:pt x="305" y="70"/>
                  <a:pt x="305" y="75"/>
                </a:cubicBezTo>
                <a:close/>
                <a:moveTo>
                  <a:pt x="328" y="75"/>
                </a:moveTo>
                <a:cubicBezTo>
                  <a:pt x="328" y="80"/>
                  <a:pt x="332" y="84"/>
                  <a:pt x="337" y="84"/>
                </a:cubicBezTo>
                <a:cubicBezTo>
                  <a:pt x="342" y="84"/>
                  <a:pt x="346" y="80"/>
                  <a:pt x="346" y="75"/>
                </a:cubicBezTo>
                <a:cubicBezTo>
                  <a:pt x="346" y="70"/>
                  <a:pt x="342" y="66"/>
                  <a:pt x="337" y="66"/>
                </a:cubicBezTo>
                <a:cubicBezTo>
                  <a:pt x="332" y="66"/>
                  <a:pt x="328" y="70"/>
                  <a:pt x="328" y="75"/>
                </a:cubicBezTo>
                <a:close/>
                <a:moveTo>
                  <a:pt x="352" y="75"/>
                </a:moveTo>
                <a:cubicBezTo>
                  <a:pt x="352" y="80"/>
                  <a:pt x="356" y="84"/>
                  <a:pt x="361" y="84"/>
                </a:cubicBezTo>
                <a:cubicBezTo>
                  <a:pt x="365" y="84"/>
                  <a:pt x="369" y="80"/>
                  <a:pt x="369" y="75"/>
                </a:cubicBezTo>
                <a:cubicBezTo>
                  <a:pt x="369" y="70"/>
                  <a:pt x="365" y="66"/>
                  <a:pt x="361" y="66"/>
                </a:cubicBezTo>
                <a:cubicBezTo>
                  <a:pt x="356" y="66"/>
                  <a:pt x="352" y="70"/>
                  <a:pt x="352" y="75"/>
                </a:cubicBezTo>
                <a:close/>
                <a:moveTo>
                  <a:pt x="375" y="75"/>
                </a:moveTo>
                <a:cubicBezTo>
                  <a:pt x="375" y="80"/>
                  <a:pt x="379" y="84"/>
                  <a:pt x="384" y="84"/>
                </a:cubicBezTo>
                <a:cubicBezTo>
                  <a:pt x="389" y="84"/>
                  <a:pt x="393" y="80"/>
                  <a:pt x="393" y="75"/>
                </a:cubicBezTo>
                <a:cubicBezTo>
                  <a:pt x="393" y="70"/>
                  <a:pt x="389" y="66"/>
                  <a:pt x="384" y="66"/>
                </a:cubicBezTo>
                <a:cubicBezTo>
                  <a:pt x="379" y="66"/>
                  <a:pt x="375" y="70"/>
                  <a:pt x="375" y="75"/>
                </a:cubicBezTo>
                <a:close/>
                <a:moveTo>
                  <a:pt x="398" y="75"/>
                </a:moveTo>
                <a:cubicBezTo>
                  <a:pt x="398" y="80"/>
                  <a:pt x="402" y="84"/>
                  <a:pt x="407" y="84"/>
                </a:cubicBezTo>
                <a:cubicBezTo>
                  <a:pt x="412" y="84"/>
                  <a:pt x="416" y="80"/>
                  <a:pt x="416" y="75"/>
                </a:cubicBezTo>
                <a:cubicBezTo>
                  <a:pt x="416" y="70"/>
                  <a:pt x="412" y="66"/>
                  <a:pt x="407" y="66"/>
                </a:cubicBezTo>
                <a:cubicBezTo>
                  <a:pt x="402" y="66"/>
                  <a:pt x="398" y="70"/>
                  <a:pt x="398" y="75"/>
                </a:cubicBezTo>
                <a:close/>
                <a:moveTo>
                  <a:pt x="422" y="75"/>
                </a:moveTo>
                <a:cubicBezTo>
                  <a:pt x="422" y="80"/>
                  <a:pt x="426" y="84"/>
                  <a:pt x="431" y="84"/>
                </a:cubicBezTo>
                <a:cubicBezTo>
                  <a:pt x="436" y="84"/>
                  <a:pt x="440" y="80"/>
                  <a:pt x="440" y="75"/>
                </a:cubicBezTo>
                <a:cubicBezTo>
                  <a:pt x="440" y="70"/>
                  <a:pt x="436" y="66"/>
                  <a:pt x="431" y="66"/>
                </a:cubicBezTo>
                <a:cubicBezTo>
                  <a:pt x="426" y="66"/>
                  <a:pt x="422" y="70"/>
                  <a:pt x="422" y="75"/>
                </a:cubicBezTo>
                <a:close/>
                <a:moveTo>
                  <a:pt x="492" y="75"/>
                </a:moveTo>
                <a:cubicBezTo>
                  <a:pt x="492" y="80"/>
                  <a:pt x="496" y="84"/>
                  <a:pt x="501" y="84"/>
                </a:cubicBezTo>
                <a:cubicBezTo>
                  <a:pt x="506" y="84"/>
                  <a:pt x="510" y="80"/>
                  <a:pt x="510" y="75"/>
                </a:cubicBezTo>
                <a:cubicBezTo>
                  <a:pt x="510" y="70"/>
                  <a:pt x="506" y="66"/>
                  <a:pt x="501" y="66"/>
                </a:cubicBezTo>
                <a:cubicBezTo>
                  <a:pt x="496" y="66"/>
                  <a:pt x="492" y="70"/>
                  <a:pt x="492" y="75"/>
                </a:cubicBezTo>
                <a:close/>
                <a:moveTo>
                  <a:pt x="516" y="75"/>
                </a:moveTo>
                <a:cubicBezTo>
                  <a:pt x="516" y="80"/>
                  <a:pt x="520" y="84"/>
                  <a:pt x="525" y="84"/>
                </a:cubicBezTo>
                <a:cubicBezTo>
                  <a:pt x="530" y="84"/>
                  <a:pt x="534" y="80"/>
                  <a:pt x="534" y="75"/>
                </a:cubicBezTo>
                <a:cubicBezTo>
                  <a:pt x="534" y="70"/>
                  <a:pt x="530" y="66"/>
                  <a:pt x="525" y="66"/>
                </a:cubicBezTo>
                <a:cubicBezTo>
                  <a:pt x="520" y="66"/>
                  <a:pt x="516" y="70"/>
                  <a:pt x="516" y="75"/>
                </a:cubicBezTo>
                <a:close/>
                <a:moveTo>
                  <a:pt x="539" y="75"/>
                </a:moveTo>
                <a:cubicBezTo>
                  <a:pt x="539" y="80"/>
                  <a:pt x="543" y="84"/>
                  <a:pt x="548" y="84"/>
                </a:cubicBezTo>
                <a:cubicBezTo>
                  <a:pt x="553" y="84"/>
                  <a:pt x="557" y="80"/>
                  <a:pt x="557" y="75"/>
                </a:cubicBezTo>
                <a:cubicBezTo>
                  <a:pt x="557" y="70"/>
                  <a:pt x="553" y="66"/>
                  <a:pt x="548" y="66"/>
                </a:cubicBezTo>
                <a:cubicBezTo>
                  <a:pt x="543" y="66"/>
                  <a:pt x="539" y="70"/>
                  <a:pt x="539" y="75"/>
                </a:cubicBezTo>
                <a:close/>
                <a:moveTo>
                  <a:pt x="563" y="75"/>
                </a:moveTo>
                <a:cubicBezTo>
                  <a:pt x="563" y="80"/>
                  <a:pt x="567" y="84"/>
                  <a:pt x="572" y="84"/>
                </a:cubicBezTo>
                <a:cubicBezTo>
                  <a:pt x="577" y="84"/>
                  <a:pt x="581" y="80"/>
                  <a:pt x="581" y="75"/>
                </a:cubicBezTo>
                <a:cubicBezTo>
                  <a:pt x="581" y="70"/>
                  <a:pt x="577" y="66"/>
                  <a:pt x="572" y="66"/>
                </a:cubicBezTo>
                <a:cubicBezTo>
                  <a:pt x="567" y="66"/>
                  <a:pt x="563" y="70"/>
                  <a:pt x="563" y="75"/>
                </a:cubicBezTo>
                <a:close/>
                <a:moveTo>
                  <a:pt x="586" y="75"/>
                </a:moveTo>
                <a:cubicBezTo>
                  <a:pt x="586" y="80"/>
                  <a:pt x="590" y="84"/>
                  <a:pt x="595" y="84"/>
                </a:cubicBezTo>
                <a:cubicBezTo>
                  <a:pt x="601" y="84"/>
                  <a:pt x="605" y="80"/>
                  <a:pt x="605" y="75"/>
                </a:cubicBezTo>
                <a:cubicBezTo>
                  <a:pt x="605" y="70"/>
                  <a:pt x="601" y="66"/>
                  <a:pt x="595" y="66"/>
                </a:cubicBezTo>
                <a:cubicBezTo>
                  <a:pt x="590" y="66"/>
                  <a:pt x="586" y="70"/>
                  <a:pt x="586" y="75"/>
                </a:cubicBezTo>
                <a:close/>
                <a:moveTo>
                  <a:pt x="610" y="75"/>
                </a:moveTo>
                <a:cubicBezTo>
                  <a:pt x="610" y="80"/>
                  <a:pt x="614" y="84"/>
                  <a:pt x="619" y="84"/>
                </a:cubicBezTo>
                <a:cubicBezTo>
                  <a:pt x="624" y="84"/>
                  <a:pt x="628" y="80"/>
                  <a:pt x="628" y="75"/>
                </a:cubicBezTo>
                <a:cubicBezTo>
                  <a:pt x="628" y="70"/>
                  <a:pt x="624" y="66"/>
                  <a:pt x="619" y="66"/>
                </a:cubicBezTo>
                <a:cubicBezTo>
                  <a:pt x="614" y="66"/>
                  <a:pt x="610" y="70"/>
                  <a:pt x="610" y="75"/>
                </a:cubicBezTo>
                <a:close/>
                <a:moveTo>
                  <a:pt x="633" y="75"/>
                </a:moveTo>
                <a:cubicBezTo>
                  <a:pt x="633" y="80"/>
                  <a:pt x="637" y="84"/>
                  <a:pt x="643" y="84"/>
                </a:cubicBezTo>
                <a:cubicBezTo>
                  <a:pt x="648" y="84"/>
                  <a:pt x="652" y="80"/>
                  <a:pt x="652" y="75"/>
                </a:cubicBezTo>
                <a:cubicBezTo>
                  <a:pt x="652" y="70"/>
                  <a:pt x="648" y="66"/>
                  <a:pt x="643" y="66"/>
                </a:cubicBezTo>
                <a:cubicBezTo>
                  <a:pt x="637" y="66"/>
                  <a:pt x="633" y="70"/>
                  <a:pt x="633" y="75"/>
                </a:cubicBezTo>
                <a:close/>
                <a:moveTo>
                  <a:pt x="657" y="75"/>
                </a:moveTo>
                <a:cubicBezTo>
                  <a:pt x="657" y="80"/>
                  <a:pt x="661" y="84"/>
                  <a:pt x="666" y="84"/>
                </a:cubicBezTo>
                <a:cubicBezTo>
                  <a:pt x="671" y="84"/>
                  <a:pt x="675" y="80"/>
                  <a:pt x="675" y="75"/>
                </a:cubicBezTo>
                <a:cubicBezTo>
                  <a:pt x="675" y="70"/>
                  <a:pt x="671" y="66"/>
                  <a:pt x="666" y="66"/>
                </a:cubicBezTo>
                <a:cubicBezTo>
                  <a:pt x="661" y="66"/>
                  <a:pt x="657" y="70"/>
                  <a:pt x="657" y="75"/>
                </a:cubicBezTo>
                <a:close/>
                <a:moveTo>
                  <a:pt x="680" y="75"/>
                </a:moveTo>
                <a:cubicBezTo>
                  <a:pt x="680" y="80"/>
                  <a:pt x="684" y="84"/>
                  <a:pt x="689" y="84"/>
                </a:cubicBezTo>
                <a:cubicBezTo>
                  <a:pt x="694" y="84"/>
                  <a:pt x="698" y="80"/>
                  <a:pt x="698" y="75"/>
                </a:cubicBezTo>
                <a:cubicBezTo>
                  <a:pt x="698" y="70"/>
                  <a:pt x="694" y="66"/>
                  <a:pt x="689" y="66"/>
                </a:cubicBezTo>
                <a:cubicBezTo>
                  <a:pt x="684" y="66"/>
                  <a:pt x="680" y="70"/>
                  <a:pt x="680" y="75"/>
                </a:cubicBezTo>
                <a:close/>
                <a:moveTo>
                  <a:pt x="703" y="75"/>
                </a:moveTo>
                <a:cubicBezTo>
                  <a:pt x="703" y="80"/>
                  <a:pt x="708" y="84"/>
                  <a:pt x="713" y="84"/>
                </a:cubicBezTo>
                <a:cubicBezTo>
                  <a:pt x="718" y="84"/>
                  <a:pt x="722" y="80"/>
                  <a:pt x="722" y="75"/>
                </a:cubicBezTo>
                <a:cubicBezTo>
                  <a:pt x="722" y="70"/>
                  <a:pt x="718" y="66"/>
                  <a:pt x="713" y="66"/>
                </a:cubicBezTo>
                <a:cubicBezTo>
                  <a:pt x="708" y="66"/>
                  <a:pt x="703" y="70"/>
                  <a:pt x="703" y="75"/>
                </a:cubicBezTo>
                <a:close/>
                <a:moveTo>
                  <a:pt x="1126" y="75"/>
                </a:moveTo>
                <a:cubicBezTo>
                  <a:pt x="1126" y="80"/>
                  <a:pt x="1130" y="84"/>
                  <a:pt x="1135" y="84"/>
                </a:cubicBezTo>
                <a:cubicBezTo>
                  <a:pt x="1140" y="84"/>
                  <a:pt x="1144" y="80"/>
                  <a:pt x="1144" y="75"/>
                </a:cubicBezTo>
                <a:cubicBezTo>
                  <a:pt x="1144" y="70"/>
                  <a:pt x="1140" y="66"/>
                  <a:pt x="1135" y="66"/>
                </a:cubicBezTo>
                <a:cubicBezTo>
                  <a:pt x="1130" y="66"/>
                  <a:pt x="1126" y="70"/>
                  <a:pt x="1126" y="75"/>
                </a:cubicBezTo>
                <a:close/>
                <a:moveTo>
                  <a:pt x="1150" y="75"/>
                </a:moveTo>
                <a:cubicBezTo>
                  <a:pt x="1150" y="80"/>
                  <a:pt x="1154" y="84"/>
                  <a:pt x="1159" y="84"/>
                </a:cubicBezTo>
                <a:cubicBezTo>
                  <a:pt x="1164" y="84"/>
                  <a:pt x="1168" y="80"/>
                  <a:pt x="1168" y="75"/>
                </a:cubicBezTo>
                <a:cubicBezTo>
                  <a:pt x="1168" y="70"/>
                  <a:pt x="1164" y="66"/>
                  <a:pt x="1159" y="66"/>
                </a:cubicBezTo>
                <a:cubicBezTo>
                  <a:pt x="1154" y="66"/>
                  <a:pt x="1150" y="70"/>
                  <a:pt x="1150" y="75"/>
                </a:cubicBezTo>
                <a:close/>
                <a:moveTo>
                  <a:pt x="1291" y="75"/>
                </a:moveTo>
                <a:cubicBezTo>
                  <a:pt x="1291" y="80"/>
                  <a:pt x="1295" y="84"/>
                  <a:pt x="1300" y="84"/>
                </a:cubicBezTo>
                <a:cubicBezTo>
                  <a:pt x="1305" y="84"/>
                  <a:pt x="1309" y="80"/>
                  <a:pt x="1309" y="75"/>
                </a:cubicBezTo>
                <a:cubicBezTo>
                  <a:pt x="1309" y="70"/>
                  <a:pt x="1305" y="66"/>
                  <a:pt x="1300" y="66"/>
                </a:cubicBezTo>
                <a:cubicBezTo>
                  <a:pt x="1295" y="66"/>
                  <a:pt x="1291" y="70"/>
                  <a:pt x="1291" y="75"/>
                </a:cubicBezTo>
                <a:close/>
                <a:moveTo>
                  <a:pt x="1314" y="75"/>
                </a:moveTo>
                <a:cubicBezTo>
                  <a:pt x="1314" y="80"/>
                  <a:pt x="1318" y="84"/>
                  <a:pt x="1323" y="84"/>
                </a:cubicBezTo>
                <a:cubicBezTo>
                  <a:pt x="1328" y="84"/>
                  <a:pt x="1332" y="80"/>
                  <a:pt x="1332" y="75"/>
                </a:cubicBezTo>
                <a:cubicBezTo>
                  <a:pt x="1332" y="70"/>
                  <a:pt x="1328" y="66"/>
                  <a:pt x="1323" y="66"/>
                </a:cubicBezTo>
                <a:cubicBezTo>
                  <a:pt x="1318" y="66"/>
                  <a:pt x="1314" y="70"/>
                  <a:pt x="1314" y="75"/>
                </a:cubicBezTo>
                <a:close/>
                <a:moveTo>
                  <a:pt x="1338" y="75"/>
                </a:moveTo>
                <a:cubicBezTo>
                  <a:pt x="1338" y="80"/>
                  <a:pt x="1342" y="84"/>
                  <a:pt x="1346" y="84"/>
                </a:cubicBezTo>
                <a:cubicBezTo>
                  <a:pt x="1351" y="84"/>
                  <a:pt x="1355" y="80"/>
                  <a:pt x="1355" y="75"/>
                </a:cubicBezTo>
                <a:cubicBezTo>
                  <a:pt x="1355" y="70"/>
                  <a:pt x="1351" y="66"/>
                  <a:pt x="1346" y="66"/>
                </a:cubicBezTo>
                <a:cubicBezTo>
                  <a:pt x="1342" y="66"/>
                  <a:pt x="1338" y="70"/>
                  <a:pt x="1338" y="75"/>
                </a:cubicBezTo>
                <a:close/>
                <a:moveTo>
                  <a:pt x="1361" y="75"/>
                </a:moveTo>
                <a:cubicBezTo>
                  <a:pt x="1361" y="80"/>
                  <a:pt x="1365" y="84"/>
                  <a:pt x="1370" y="84"/>
                </a:cubicBezTo>
                <a:cubicBezTo>
                  <a:pt x="1375" y="84"/>
                  <a:pt x="1379" y="80"/>
                  <a:pt x="1379" y="75"/>
                </a:cubicBezTo>
                <a:cubicBezTo>
                  <a:pt x="1379" y="70"/>
                  <a:pt x="1375" y="66"/>
                  <a:pt x="1370" y="66"/>
                </a:cubicBezTo>
                <a:cubicBezTo>
                  <a:pt x="1365" y="66"/>
                  <a:pt x="1361" y="70"/>
                  <a:pt x="1361" y="75"/>
                </a:cubicBezTo>
                <a:close/>
                <a:moveTo>
                  <a:pt x="1502" y="75"/>
                </a:moveTo>
                <a:cubicBezTo>
                  <a:pt x="1502" y="80"/>
                  <a:pt x="1506" y="84"/>
                  <a:pt x="1511" y="84"/>
                </a:cubicBezTo>
                <a:cubicBezTo>
                  <a:pt x="1516" y="84"/>
                  <a:pt x="1520" y="80"/>
                  <a:pt x="1520" y="75"/>
                </a:cubicBezTo>
                <a:cubicBezTo>
                  <a:pt x="1520" y="70"/>
                  <a:pt x="1516" y="66"/>
                  <a:pt x="1511" y="66"/>
                </a:cubicBezTo>
                <a:cubicBezTo>
                  <a:pt x="1506" y="66"/>
                  <a:pt x="1502" y="70"/>
                  <a:pt x="1502" y="75"/>
                </a:cubicBezTo>
                <a:close/>
                <a:moveTo>
                  <a:pt x="1525" y="75"/>
                </a:moveTo>
                <a:cubicBezTo>
                  <a:pt x="1525" y="80"/>
                  <a:pt x="1529" y="84"/>
                  <a:pt x="1534" y="84"/>
                </a:cubicBezTo>
                <a:cubicBezTo>
                  <a:pt x="1539" y="84"/>
                  <a:pt x="1543" y="80"/>
                  <a:pt x="1543" y="75"/>
                </a:cubicBezTo>
                <a:cubicBezTo>
                  <a:pt x="1543" y="70"/>
                  <a:pt x="1539" y="66"/>
                  <a:pt x="1534" y="66"/>
                </a:cubicBezTo>
                <a:cubicBezTo>
                  <a:pt x="1529" y="66"/>
                  <a:pt x="1525" y="70"/>
                  <a:pt x="1525" y="75"/>
                </a:cubicBezTo>
                <a:close/>
                <a:moveTo>
                  <a:pt x="1549" y="75"/>
                </a:moveTo>
                <a:cubicBezTo>
                  <a:pt x="1549" y="80"/>
                  <a:pt x="1553" y="84"/>
                  <a:pt x="1558" y="84"/>
                </a:cubicBezTo>
                <a:cubicBezTo>
                  <a:pt x="1563" y="84"/>
                  <a:pt x="1567" y="80"/>
                  <a:pt x="1567" y="75"/>
                </a:cubicBezTo>
                <a:cubicBezTo>
                  <a:pt x="1567" y="70"/>
                  <a:pt x="1563" y="66"/>
                  <a:pt x="1558" y="66"/>
                </a:cubicBezTo>
                <a:cubicBezTo>
                  <a:pt x="1553" y="66"/>
                  <a:pt x="1549" y="70"/>
                  <a:pt x="1549" y="75"/>
                </a:cubicBezTo>
                <a:close/>
                <a:moveTo>
                  <a:pt x="211" y="97"/>
                </a:moveTo>
                <a:cubicBezTo>
                  <a:pt x="211" y="102"/>
                  <a:pt x="215" y="105"/>
                  <a:pt x="220" y="105"/>
                </a:cubicBezTo>
                <a:cubicBezTo>
                  <a:pt x="225" y="105"/>
                  <a:pt x="229" y="102"/>
                  <a:pt x="229" y="97"/>
                </a:cubicBezTo>
                <a:cubicBezTo>
                  <a:pt x="229" y="92"/>
                  <a:pt x="225" y="88"/>
                  <a:pt x="220" y="88"/>
                </a:cubicBezTo>
                <a:cubicBezTo>
                  <a:pt x="215" y="88"/>
                  <a:pt x="211" y="92"/>
                  <a:pt x="211" y="97"/>
                </a:cubicBezTo>
                <a:close/>
                <a:moveTo>
                  <a:pt x="235" y="97"/>
                </a:moveTo>
                <a:cubicBezTo>
                  <a:pt x="235" y="102"/>
                  <a:pt x="238" y="105"/>
                  <a:pt x="243" y="105"/>
                </a:cubicBezTo>
                <a:cubicBezTo>
                  <a:pt x="248" y="105"/>
                  <a:pt x="252" y="102"/>
                  <a:pt x="252" y="97"/>
                </a:cubicBezTo>
                <a:cubicBezTo>
                  <a:pt x="252" y="92"/>
                  <a:pt x="248" y="88"/>
                  <a:pt x="243" y="88"/>
                </a:cubicBezTo>
                <a:cubicBezTo>
                  <a:pt x="238" y="88"/>
                  <a:pt x="235" y="92"/>
                  <a:pt x="235" y="97"/>
                </a:cubicBezTo>
                <a:close/>
                <a:moveTo>
                  <a:pt x="258" y="97"/>
                </a:moveTo>
                <a:cubicBezTo>
                  <a:pt x="258" y="102"/>
                  <a:pt x="262" y="105"/>
                  <a:pt x="267" y="105"/>
                </a:cubicBezTo>
                <a:cubicBezTo>
                  <a:pt x="272" y="105"/>
                  <a:pt x="276" y="102"/>
                  <a:pt x="276" y="97"/>
                </a:cubicBezTo>
                <a:cubicBezTo>
                  <a:pt x="276" y="92"/>
                  <a:pt x="272" y="88"/>
                  <a:pt x="267" y="88"/>
                </a:cubicBezTo>
                <a:cubicBezTo>
                  <a:pt x="262" y="88"/>
                  <a:pt x="258" y="92"/>
                  <a:pt x="258" y="97"/>
                </a:cubicBezTo>
                <a:close/>
                <a:moveTo>
                  <a:pt x="281" y="97"/>
                </a:moveTo>
                <a:cubicBezTo>
                  <a:pt x="281" y="102"/>
                  <a:pt x="285" y="105"/>
                  <a:pt x="290" y="105"/>
                </a:cubicBezTo>
                <a:cubicBezTo>
                  <a:pt x="295" y="105"/>
                  <a:pt x="299" y="102"/>
                  <a:pt x="299" y="97"/>
                </a:cubicBezTo>
                <a:cubicBezTo>
                  <a:pt x="299" y="92"/>
                  <a:pt x="295" y="88"/>
                  <a:pt x="290" y="88"/>
                </a:cubicBezTo>
                <a:cubicBezTo>
                  <a:pt x="285" y="88"/>
                  <a:pt x="281" y="92"/>
                  <a:pt x="281" y="97"/>
                </a:cubicBezTo>
                <a:close/>
                <a:moveTo>
                  <a:pt x="305" y="97"/>
                </a:moveTo>
                <a:cubicBezTo>
                  <a:pt x="305" y="102"/>
                  <a:pt x="309" y="105"/>
                  <a:pt x="313" y="105"/>
                </a:cubicBezTo>
                <a:cubicBezTo>
                  <a:pt x="318" y="105"/>
                  <a:pt x="322" y="102"/>
                  <a:pt x="322" y="97"/>
                </a:cubicBezTo>
                <a:cubicBezTo>
                  <a:pt x="322" y="92"/>
                  <a:pt x="318" y="88"/>
                  <a:pt x="313" y="88"/>
                </a:cubicBezTo>
                <a:cubicBezTo>
                  <a:pt x="309" y="88"/>
                  <a:pt x="305" y="92"/>
                  <a:pt x="305" y="97"/>
                </a:cubicBezTo>
                <a:close/>
                <a:moveTo>
                  <a:pt x="328" y="97"/>
                </a:moveTo>
                <a:cubicBezTo>
                  <a:pt x="328" y="102"/>
                  <a:pt x="332" y="105"/>
                  <a:pt x="337" y="105"/>
                </a:cubicBezTo>
                <a:cubicBezTo>
                  <a:pt x="342" y="105"/>
                  <a:pt x="346" y="102"/>
                  <a:pt x="346" y="97"/>
                </a:cubicBezTo>
                <a:cubicBezTo>
                  <a:pt x="346" y="92"/>
                  <a:pt x="342" y="88"/>
                  <a:pt x="337" y="88"/>
                </a:cubicBezTo>
                <a:cubicBezTo>
                  <a:pt x="332" y="88"/>
                  <a:pt x="328" y="92"/>
                  <a:pt x="328" y="97"/>
                </a:cubicBezTo>
                <a:close/>
                <a:moveTo>
                  <a:pt x="352" y="97"/>
                </a:moveTo>
                <a:cubicBezTo>
                  <a:pt x="352" y="102"/>
                  <a:pt x="356" y="105"/>
                  <a:pt x="361" y="105"/>
                </a:cubicBezTo>
                <a:cubicBezTo>
                  <a:pt x="365" y="105"/>
                  <a:pt x="369" y="102"/>
                  <a:pt x="369" y="97"/>
                </a:cubicBezTo>
                <a:cubicBezTo>
                  <a:pt x="369" y="92"/>
                  <a:pt x="365" y="88"/>
                  <a:pt x="361" y="88"/>
                </a:cubicBezTo>
                <a:cubicBezTo>
                  <a:pt x="356" y="88"/>
                  <a:pt x="352" y="92"/>
                  <a:pt x="352" y="97"/>
                </a:cubicBezTo>
                <a:close/>
                <a:moveTo>
                  <a:pt x="375" y="97"/>
                </a:moveTo>
                <a:cubicBezTo>
                  <a:pt x="375" y="102"/>
                  <a:pt x="379" y="105"/>
                  <a:pt x="384" y="105"/>
                </a:cubicBezTo>
                <a:cubicBezTo>
                  <a:pt x="389" y="105"/>
                  <a:pt x="393" y="102"/>
                  <a:pt x="393" y="97"/>
                </a:cubicBezTo>
                <a:cubicBezTo>
                  <a:pt x="393" y="92"/>
                  <a:pt x="389" y="88"/>
                  <a:pt x="384" y="88"/>
                </a:cubicBezTo>
                <a:cubicBezTo>
                  <a:pt x="379" y="88"/>
                  <a:pt x="375" y="92"/>
                  <a:pt x="375" y="97"/>
                </a:cubicBezTo>
                <a:close/>
                <a:moveTo>
                  <a:pt x="398" y="97"/>
                </a:moveTo>
                <a:cubicBezTo>
                  <a:pt x="398" y="102"/>
                  <a:pt x="402" y="105"/>
                  <a:pt x="407" y="105"/>
                </a:cubicBezTo>
                <a:cubicBezTo>
                  <a:pt x="412" y="105"/>
                  <a:pt x="416" y="102"/>
                  <a:pt x="416" y="97"/>
                </a:cubicBezTo>
                <a:cubicBezTo>
                  <a:pt x="416" y="92"/>
                  <a:pt x="412" y="88"/>
                  <a:pt x="407" y="88"/>
                </a:cubicBezTo>
                <a:cubicBezTo>
                  <a:pt x="402" y="88"/>
                  <a:pt x="398" y="92"/>
                  <a:pt x="398" y="97"/>
                </a:cubicBezTo>
                <a:close/>
                <a:moveTo>
                  <a:pt x="422" y="97"/>
                </a:moveTo>
                <a:cubicBezTo>
                  <a:pt x="422" y="102"/>
                  <a:pt x="426" y="105"/>
                  <a:pt x="431" y="105"/>
                </a:cubicBezTo>
                <a:cubicBezTo>
                  <a:pt x="436" y="105"/>
                  <a:pt x="440" y="102"/>
                  <a:pt x="440" y="97"/>
                </a:cubicBezTo>
                <a:cubicBezTo>
                  <a:pt x="440" y="92"/>
                  <a:pt x="436" y="88"/>
                  <a:pt x="431" y="88"/>
                </a:cubicBezTo>
                <a:cubicBezTo>
                  <a:pt x="426" y="88"/>
                  <a:pt x="422" y="92"/>
                  <a:pt x="422" y="97"/>
                </a:cubicBezTo>
                <a:close/>
                <a:moveTo>
                  <a:pt x="563" y="97"/>
                </a:moveTo>
                <a:cubicBezTo>
                  <a:pt x="563" y="102"/>
                  <a:pt x="567" y="105"/>
                  <a:pt x="572" y="105"/>
                </a:cubicBezTo>
                <a:cubicBezTo>
                  <a:pt x="577" y="105"/>
                  <a:pt x="581" y="102"/>
                  <a:pt x="581" y="97"/>
                </a:cubicBezTo>
                <a:cubicBezTo>
                  <a:pt x="581" y="92"/>
                  <a:pt x="577" y="88"/>
                  <a:pt x="572" y="88"/>
                </a:cubicBezTo>
                <a:cubicBezTo>
                  <a:pt x="567" y="88"/>
                  <a:pt x="563" y="92"/>
                  <a:pt x="563" y="97"/>
                </a:cubicBezTo>
                <a:close/>
                <a:moveTo>
                  <a:pt x="586" y="97"/>
                </a:moveTo>
                <a:cubicBezTo>
                  <a:pt x="586" y="102"/>
                  <a:pt x="590" y="105"/>
                  <a:pt x="595" y="105"/>
                </a:cubicBezTo>
                <a:cubicBezTo>
                  <a:pt x="601" y="105"/>
                  <a:pt x="605" y="102"/>
                  <a:pt x="605" y="97"/>
                </a:cubicBezTo>
                <a:cubicBezTo>
                  <a:pt x="605" y="92"/>
                  <a:pt x="601" y="88"/>
                  <a:pt x="595" y="88"/>
                </a:cubicBezTo>
                <a:cubicBezTo>
                  <a:pt x="590" y="88"/>
                  <a:pt x="586" y="92"/>
                  <a:pt x="586" y="97"/>
                </a:cubicBezTo>
                <a:close/>
                <a:moveTo>
                  <a:pt x="610" y="97"/>
                </a:moveTo>
                <a:cubicBezTo>
                  <a:pt x="610" y="102"/>
                  <a:pt x="614" y="105"/>
                  <a:pt x="619" y="105"/>
                </a:cubicBezTo>
                <a:cubicBezTo>
                  <a:pt x="624" y="105"/>
                  <a:pt x="628" y="102"/>
                  <a:pt x="628" y="97"/>
                </a:cubicBezTo>
                <a:cubicBezTo>
                  <a:pt x="628" y="92"/>
                  <a:pt x="624" y="88"/>
                  <a:pt x="619" y="88"/>
                </a:cubicBezTo>
                <a:cubicBezTo>
                  <a:pt x="614" y="88"/>
                  <a:pt x="610" y="92"/>
                  <a:pt x="610" y="97"/>
                </a:cubicBezTo>
                <a:close/>
                <a:moveTo>
                  <a:pt x="633" y="97"/>
                </a:moveTo>
                <a:cubicBezTo>
                  <a:pt x="633" y="102"/>
                  <a:pt x="637" y="105"/>
                  <a:pt x="643" y="105"/>
                </a:cubicBezTo>
                <a:cubicBezTo>
                  <a:pt x="648" y="105"/>
                  <a:pt x="652" y="102"/>
                  <a:pt x="652" y="97"/>
                </a:cubicBezTo>
                <a:cubicBezTo>
                  <a:pt x="652" y="92"/>
                  <a:pt x="648" y="88"/>
                  <a:pt x="643" y="88"/>
                </a:cubicBezTo>
                <a:cubicBezTo>
                  <a:pt x="637" y="88"/>
                  <a:pt x="633" y="92"/>
                  <a:pt x="633" y="97"/>
                </a:cubicBezTo>
                <a:close/>
                <a:moveTo>
                  <a:pt x="657" y="97"/>
                </a:moveTo>
                <a:cubicBezTo>
                  <a:pt x="657" y="102"/>
                  <a:pt x="661" y="105"/>
                  <a:pt x="666" y="105"/>
                </a:cubicBezTo>
                <a:cubicBezTo>
                  <a:pt x="671" y="105"/>
                  <a:pt x="675" y="102"/>
                  <a:pt x="675" y="97"/>
                </a:cubicBezTo>
                <a:cubicBezTo>
                  <a:pt x="675" y="92"/>
                  <a:pt x="671" y="88"/>
                  <a:pt x="666" y="88"/>
                </a:cubicBezTo>
                <a:cubicBezTo>
                  <a:pt x="661" y="88"/>
                  <a:pt x="657" y="92"/>
                  <a:pt x="657" y="97"/>
                </a:cubicBezTo>
                <a:close/>
                <a:moveTo>
                  <a:pt x="680" y="97"/>
                </a:moveTo>
                <a:cubicBezTo>
                  <a:pt x="680" y="102"/>
                  <a:pt x="684" y="105"/>
                  <a:pt x="689" y="105"/>
                </a:cubicBezTo>
                <a:cubicBezTo>
                  <a:pt x="694" y="105"/>
                  <a:pt x="698" y="102"/>
                  <a:pt x="698" y="97"/>
                </a:cubicBezTo>
                <a:cubicBezTo>
                  <a:pt x="698" y="92"/>
                  <a:pt x="694" y="88"/>
                  <a:pt x="689" y="88"/>
                </a:cubicBezTo>
                <a:cubicBezTo>
                  <a:pt x="684" y="88"/>
                  <a:pt x="680" y="92"/>
                  <a:pt x="680" y="97"/>
                </a:cubicBezTo>
                <a:close/>
                <a:moveTo>
                  <a:pt x="703" y="97"/>
                </a:moveTo>
                <a:cubicBezTo>
                  <a:pt x="703" y="102"/>
                  <a:pt x="708" y="105"/>
                  <a:pt x="713" y="105"/>
                </a:cubicBezTo>
                <a:cubicBezTo>
                  <a:pt x="718" y="105"/>
                  <a:pt x="722" y="102"/>
                  <a:pt x="722" y="97"/>
                </a:cubicBezTo>
                <a:cubicBezTo>
                  <a:pt x="722" y="92"/>
                  <a:pt x="718" y="88"/>
                  <a:pt x="713" y="88"/>
                </a:cubicBezTo>
                <a:cubicBezTo>
                  <a:pt x="708" y="88"/>
                  <a:pt x="703" y="92"/>
                  <a:pt x="703" y="97"/>
                </a:cubicBezTo>
                <a:close/>
                <a:moveTo>
                  <a:pt x="1103" y="97"/>
                </a:moveTo>
                <a:cubicBezTo>
                  <a:pt x="1103" y="102"/>
                  <a:pt x="1107" y="105"/>
                  <a:pt x="1112" y="105"/>
                </a:cubicBezTo>
                <a:cubicBezTo>
                  <a:pt x="1117" y="105"/>
                  <a:pt x="1121" y="102"/>
                  <a:pt x="1121" y="97"/>
                </a:cubicBezTo>
                <a:cubicBezTo>
                  <a:pt x="1121" y="92"/>
                  <a:pt x="1117" y="88"/>
                  <a:pt x="1112" y="88"/>
                </a:cubicBezTo>
                <a:cubicBezTo>
                  <a:pt x="1107" y="88"/>
                  <a:pt x="1103" y="92"/>
                  <a:pt x="1103" y="97"/>
                </a:cubicBezTo>
                <a:close/>
                <a:moveTo>
                  <a:pt x="1220" y="97"/>
                </a:moveTo>
                <a:cubicBezTo>
                  <a:pt x="1220" y="102"/>
                  <a:pt x="1224" y="105"/>
                  <a:pt x="1229" y="105"/>
                </a:cubicBezTo>
                <a:cubicBezTo>
                  <a:pt x="1234" y="105"/>
                  <a:pt x="1238" y="102"/>
                  <a:pt x="1238" y="97"/>
                </a:cubicBezTo>
                <a:cubicBezTo>
                  <a:pt x="1238" y="92"/>
                  <a:pt x="1234" y="88"/>
                  <a:pt x="1229" y="88"/>
                </a:cubicBezTo>
                <a:cubicBezTo>
                  <a:pt x="1224" y="88"/>
                  <a:pt x="1220" y="92"/>
                  <a:pt x="1220" y="97"/>
                </a:cubicBezTo>
                <a:close/>
                <a:moveTo>
                  <a:pt x="1243" y="97"/>
                </a:moveTo>
                <a:cubicBezTo>
                  <a:pt x="1243" y="102"/>
                  <a:pt x="1248" y="105"/>
                  <a:pt x="1253" y="105"/>
                </a:cubicBezTo>
                <a:cubicBezTo>
                  <a:pt x="1258" y="105"/>
                  <a:pt x="1262" y="102"/>
                  <a:pt x="1262" y="97"/>
                </a:cubicBezTo>
                <a:cubicBezTo>
                  <a:pt x="1262" y="92"/>
                  <a:pt x="1258" y="88"/>
                  <a:pt x="1253" y="88"/>
                </a:cubicBezTo>
                <a:cubicBezTo>
                  <a:pt x="1248" y="88"/>
                  <a:pt x="1243" y="92"/>
                  <a:pt x="1243" y="97"/>
                </a:cubicBezTo>
                <a:close/>
                <a:moveTo>
                  <a:pt x="1267" y="97"/>
                </a:moveTo>
                <a:cubicBezTo>
                  <a:pt x="1267" y="102"/>
                  <a:pt x="1271" y="105"/>
                  <a:pt x="1276" y="105"/>
                </a:cubicBezTo>
                <a:cubicBezTo>
                  <a:pt x="1281" y="105"/>
                  <a:pt x="1285" y="102"/>
                  <a:pt x="1285" y="97"/>
                </a:cubicBezTo>
                <a:cubicBezTo>
                  <a:pt x="1285" y="92"/>
                  <a:pt x="1281" y="88"/>
                  <a:pt x="1276" y="88"/>
                </a:cubicBezTo>
                <a:cubicBezTo>
                  <a:pt x="1271" y="88"/>
                  <a:pt x="1267" y="92"/>
                  <a:pt x="1267" y="97"/>
                </a:cubicBezTo>
                <a:close/>
                <a:moveTo>
                  <a:pt x="1291" y="97"/>
                </a:moveTo>
                <a:cubicBezTo>
                  <a:pt x="1291" y="102"/>
                  <a:pt x="1295" y="105"/>
                  <a:pt x="1300" y="105"/>
                </a:cubicBezTo>
                <a:cubicBezTo>
                  <a:pt x="1305" y="105"/>
                  <a:pt x="1309" y="102"/>
                  <a:pt x="1309" y="97"/>
                </a:cubicBezTo>
                <a:cubicBezTo>
                  <a:pt x="1309" y="92"/>
                  <a:pt x="1305" y="88"/>
                  <a:pt x="1300" y="88"/>
                </a:cubicBezTo>
                <a:cubicBezTo>
                  <a:pt x="1295" y="88"/>
                  <a:pt x="1291" y="92"/>
                  <a:pt x="1291" y="97"/>
                </a:cubicBezTo>
                <a:close/>
                <a:moveTo>
                  <a:pt x="1314" y="97"/>
                </a:moveTo>
                <a:cubicBezTo>
                  <a:pt x="1314" y="102"/>
                  <a:pt x="1318" y="105"/>
                  <a:pt x="1323" y="105"/>
                </a:cubicBezTo>
                <a:cubicBezTo>
                  <a:pt x="1328" y="105"/>
                  <a:pt x="1332" y="102"/>
                  <a:pt x="1332" y="97"/>
                </a:cubicBezTo>
                <a:cubicBezTo>
                  <a:pt x="1332" y="92"/>
                  <a:pt x="1328" y="88"/>
                  <a:pt x="1323" y="88"/>
                </a:cubicBezTo>
                <a:cubicBezTo>
                  <a:pt x="1318" y="88"/>
                  <a:pt x="1314" y="92"/>
                  <a:pt x="1314" y="97"/>
                </a:cubicBezTo>
                <a:close/>
                <a:moveTo>
                  <a:pt x="1338" y="97"/>
                </a:moveTo>
                <a:cubicBezTo>
                  <a:pt x="1338" y="102"/>
                  <a:pt x="1342" y="105"/>
                  <a:pt x="1346" y="105"/>
                </a:cubicBezTo>
                <a:cubicBezTo>
                  <a:pt x="1351" y="105"/>
                  <a:pt x="1355" y="102"/>
                  <a:pt x="1355" y="97"/>
                </a:cubicBezTo>
                <a:cubicBezTo>
                  <a:pt x="1355" y="92"/>
                  <a:pt x="1351" y="88"/>
                  <a:pt x="1346" y="88"/>
                </a:cubicBezTo>
                <a:cubicBezTo>
                  <a:pt x="1342" y="88"/>
                  <a:pt x="1338" y="92"/>
                  <a:pt x="1338" y="97"/>
                </a:cubicBezTo>
                <a:close/>
                <a:moveTo>
                  <a:pt x="1361" y="97"/>
                </a:moveTo>
                <a:cubicBezTo>
                  <a:pt x="1361" y="102"/>
                  <a:pt x="1365" y="105"/>
                  <a:pt x="1370" y="105"/>
                </a:cubicBezTo>
                <a:cubicBezTo>
                  <a:pt x="1375" y="105"/>
                  <a:pt x="1379" y="102"/>
                  <a:pt x="1379" y="97"/>
                </a:cubicBezTo>
                <a:cubicBezTo>
                  <a:pt x="1379" y="92"/>
                  <a:pt x="1375" y="88"/>
                  <a:pt x="1370" y="88"/>
                </a:cubicBezTo>
                <a:cubicBezTo>
                  <a:pt x="1365" y="88"/>
                  <a:pt x="1361" y="92"/>
                  <a:pt x="1361" y="97"/>
                </a:cubicBezTo>
                <a:close/>
                <a:moveTo>
                  <a:pt x="1385" y="97"/>
                </a:moveTo>
                <a:cubicBezTo>
                  <a:pt x="1385" y="102"/>
                  <a:pt x="1389" y="105"/>
                  <a:pt x="1393" y="105"/>
                </a:cubicBezTo>
                <a:cubicBezTo>
                  <a:pt x="1398" y="105"/>
                  <a:pt x="1402" y="102"/>
                  <a:pt x="1402" y="97"/>
                </a:cubicBezTo>
                <a:cubicBezTo>
                  <a:pt x="1402" y="92"/>
                  <a:pt x="1398" y="88"/>
                  <a:pt x="1393" y="88"/>
                </a:cubicBezTo>
                <a:cubicBezTo>
                  <a:pt x="1389" y="88"/>
                  <a:pt x="1385" y="92"/>
                  <a:pt x="1385" y="97"/>
                </a:cubicBezTo>
                <a:close/>
                <a:moveTo>
                  <a:pt x="1408" y="97"/>
                </a:moveTo>
                <a:cubicBezTo>
                  <a:pt x="1408" y="102"/>
                  <a:pt x="1412" y="105"/>
                  <a:pt x="1417" y="105"/>
                </a:cubicBezTo>
                <a:cubicBezTo>
                  <a:pt x="1422" y="105"/>
                  <a:pt x="1426" y="102"/>
                  <a:pt x="1426" y="97"/>
                </a:cubicBezTo>
                <a:cubicBezTo>
                  <a:pt x="1426" y="92"/>
                  <a:pt x="1422" y="88"/>
                  <a:pt x="1417" y="88"/>
                </a:cubicBezTo>
                <a:cubicBezTo>
                  <a:pt x="1412" y="88"/>
                  <a:pt x="1408" y="92"/>
                  <a:pt x="1408" y="97"/>
                </a:cubicBezTo>
                <a:close/>
                <a:moveTo>
                  <a:pt x="1432" y="97"/>
                </a:moveTo>
                <a:cubicBezTo>
                  <a:pt x="1432" y="102"/>
                  <a:pt x="1436" y="105"/>
                  <a:pt x="1441" y="105"/>
                </a:cubicBezTo>
                <a:cubicBezTo>
                  <a:pt x="1445" y="105"/>
                  <a:pt x="1449" y="102"/>
                  <a:pt x="1449" y="97"/>
                </a:cubicBezTo>
                <a:cubicBezTo>
                  <a:pt x="1449" y="92"/>
                  <a:pt x="1445" y="88"/>
                  <a:pt x="1441" y="88"/>
                </a:cubicBezTo>
                <a:cubicBezTo>
                  <a:pt x="1436" y="88"/>
                  <a:pt x="1432" y="92"/>
                  <a:pt x="1432" y="97"/>
                </a:cubicBezTo>
                <a:close/>
                <a:moveTo>
                  <a:pt x="1502" y="97"/>
                </a:moveTo>
                <a:cubicBezTo>
                  <a:pt x="1502" y="102"/>
                  <a:pt x="1506" y="105"/>
                  <a:pt x="1511" y="105"/>
                </a:cubicBezTo>
                <a:cubicBezTo>
                  <a:pt x="1516" y="105"/>
                  <a:pt x="1520" y="102"/>
                  <a:pt x="1520" y="97"/>
                </a:cubicBezTo>
                <a:cubicBezTo>
                  <a:pt x="1520" y="92"/>
                  <a:pt x="1516" y="88"/>
                  <a:pt x="1511" y="88"/>
                </a:cubicBezTo>
                <a:cubicBezTo>
                  <a:pt x="1506" y="88"/>
                  <a:pt x="1502" y="92"/>
                  <a:pt x="1502" y="97"/>
                </a:cubicBezTo>
                <a:close/>
                <a:moveTo>
                  <a:pt x="211" y="118"/>
                </a:moveTo>
                <a:cubicBezTo>
                  <a:pt x="211" y="123"/>
                  <a:pt x="215" y="127"/>
                  <a:pt x="220" y="127"/>
                </a:cubicBezTo>
                <a:cubicBezTo>
                  <a:pt x="225" y="127"/>
                  <a:pt x="229" y="123"/>
                  <a:pt x="229" y="118"/>
                </a:cubicBezTo>
                <a:cubicBezTo>
                  <a:pt x="229" y="113"/>
                  <a:pt x="225" y="109"/>
                  <a:pt x="220" y="109"/>
                </a:cubicBezTo>
                <a:cubicBezTo>
                  <a:pt x="215" y="109"/>
                  <a:pt x="211" y="113"/>
                  <a:pt x="211" y="118"/>
                </a:cubicBezTo>
                <a:close/>
                <a:moveTo>
                  <a:pt x="235" y="118"/>
                </a:moveTo>
                <a:cubicBezTo>
                  <a:pt x="235" y="123"/>
                  <a:pt x="238" y="127"/>
                  <a:pt x="243" y="127"/>
                </a:cubicBezTo>
                <a:cubicBezTo>
                  <a:pt x="248" y="127"/>
                  <a:pt x="252" y="123"/>
                  <a:pt x="252" y="118"/>
                </a:cubicBezTo>
                <a:cubicBezTo>
                  <a:pt x="252" y="113"/>
                  <a:pt x="248" y="109"/>
                  <a:pt x="243" y="109"/>
                </a:cubicBezTo>
                <a:cubicBezTo>
                  <a:pt x="238" y="109"/>
                  <a:pt x="235" y="113"/>
                  <a:pt x="235" y="118"/>
                </a:cubicBezTo>
                <a:close/>
                <a:moveTo>
                  <a:pt x="258" y="118"/>
                </a:moveTo>
                <a:cubicBezTo>
                  <a:pt x="258" y="123"/>
                  <a:pt x="262" y="127"/>
                  <a:pt x="267" y="127"/>
                </a:cubicBezTo>
                <a:cubicBezTo>
                  <a:pt x="272" y="127"/>
                  <a:pt x="276" y="123"/>
                  <a:pt x="276" y="118"/>
                </a:cubicBezTo>
                <a:cubicBezTo>
                  <a:pt x="276" y="113"/>
                  <a:pt x="272" y="109"/>
                  <a:pt x="267" y="109"/>
                </a:cubicBezTo>
                <a:cubicBezTo>
                  <a:pt x="262" y="109"/>
                  <a:pt x="258" y="113"/>
                  <a:pt x="258" y="118"/>
                </a:cubicBezTo>
                <a:close/>
                <a:moveTo>
                  <a:pt x="281" y="118"/>
                </a:moveTo>
                <a:cubicBezTo>
                  <a:pt x="281" y="123"/>
                  <a:pt x="285" y="127"/>
                  <a:pt x="290" y="127"/>
                </a:cubicBezTo>
                <a:cubicBezTo>
                  <a:pt x="295" y="127"/>
                  <a:pt x="299" y="123"/>
                  <a:pt x="299" y="118"/>
                </a:cubicBezTo>
                <a:cubicBezTo>
                  <a:pt x="299" y="113"/>
                  <a:pt x="295" y="109"/>
                  <a:pt x="290" y="109"/>
                </a:cubicBezTo>
                <a:cubicBezTo>
                  <a:pt x="285" y="109"/>
                  <a:pt x="281" y="113"/>
                  <a:pt x="281" y="118"/>
                </a:cubicBezTo>
                <a:close/>
                <a:moveTo>
                  <a:pt x="305" y="118"/>
                </a:moveTo>
                <a:cubicBezTo>
                  <a:pt x="305" y="123"/>
                  <a:pt x="309" y="127"/>
                  <a:pt x="313" y="127"/>
                </a:cubicBezTo>
                <a:cubicBezTo>
                  <a:pt x="318" y="127"/>
                  <a:pt x="322" y="123"/>
                  <a:pt x="322" y="118"/>
                </a:cubicBezTo>
                <a:cubicBezTo>
                  <a:pt x="322" y="113"/>
                  <a:pt x="318" y="109"/>
                  <a:pt x="313" y="109"/>
                </a:cubicBezTo>
                <a:cubicBezTo>
                  <a:pt x="309" y="109"/>
                  <a:pt x="305" y="113"/>
                  <a:pt x="305" y="118"/>
                </a:cubicBezTo>
                <a:close/>
                <a:moveTo>
                  <a:pt x="328" y="118"/>
                </a:moveTo>
                <a:cubicBezTo>
                  <a:pt x="328" y="123"/>
                  <a:pt x="332" y="127"/>
                  <a:pt x="337" y="127"/>
                </a:cubicBezTo>
                <a:cubicBezTo>
                  <a:pt x="342" y="127"/>
                  <a:pt x="346" y="123"/>
                  <a:pt x="346" y="118"/>
                </a:cubicBezTo>
                <a:cubicBezTo>
                  <a:pt x="346" y="113"/>
                  <a:pt x="342" y="109"/>
                  <a:pt x="337" y="109"/>
                </a:cubicBezTo>
                <a:cubicBezTo>
                  <a:pt x="332" y="109"/>
                  <a:pt x="328" y="113"/>
                  <a:pt x="328" y="118"/>
                </a:cubicBezTo>
                <a:close/>
                <a:moveTo>
                  <a:pt x="352" y="118"/>
                </a:moveTo>
                <a:cubicBezTo>
                  <a:pt x="352" y="123"/>
                  <a:pt x="356" y="127"/>
                  <a:pt x="361" y="127"/>
                </a:cubicBezTo>
                <a:cubicBezTo>
                  <a:pt x="365" y="127"/>
                  <a:pt x="369" y="123"/>
                  <a:pt x="369" y="118"/>
                </a:cubicBezTo>
                <a:cubicBezTo>
                  <a:pt x="369" y="113"/>
                  <a:pt x="365" y="109"/>
                  <a:pt x="361" y="109"/>
                </a:cubicBezTo>
                <a:cubicBezTo>
                  <a:pt x="356" y="109"/>
                  <a:pt x="352" y="113"/>
                  <a:pt x="352" y="118"/>
                </a:cubicBezTo>
                <a:close/>
                <a:moveTo>
                  <a:pt x="375" y="118"/>
                </a:moveTo>
                <a:cubicBezTo>
                  <a:pt x="375" y="123"/>
                  <a:pt x="379" y="127"/>
                  <a:pt x="384" y="127"/>
                </a:cubicBezTo>
                <a:cubicBezTo>
                  <a:pt x="389" y="127"/>
                  <a:pt x="393" y="123"/>
                  <a:pt x="393" y="118"/>
                </a:cubicBezTo>
                <a:cubicBezTo>
                  <a:pt x="393" y="113"/>
                  <a:pt x="389" y="109"/>
                  <a:pt x="384" y="109"/>
                </a:cubicBezTo>
                <a:cubicBezTo>
                  <a:pt x="379" y="109"/>
                  <a:pt x="375" y="113"/>
                  <a:pt x="375" y="118"/>
                </a:cubicBezTo>
                <a:close/>
                <a:moveTo>
                  <a:pt x="398" y="118"/>
                </a:moveTo>
                <a:cubicBezTo>
                  <a:pt x="398" y="123"/>
                  <a:pt x="402" y="127"/>
                  <a:pt x="407" y="127"/>
                </a:cubicBezTo>
                <a:cubicBezTo>
                  <a:pt x="412" y="127"/>
                  <a:pt x="416" y="123"/>
                  <a:pt x="416" y="118"/>
                </a:cubicBezTo>
                <a:cubicBezTo>
                  <a:pt x="416" y="113"/>
                  <a:pt x="412" y="109"/>
                  <a:pt x="407" y="109"/>
                </a:cubicBezTo>
                <a:cubicBezTo>
                  <a:pt x="402" y="109"/>
                  <a:pt x="398" y="113"/>
                  <a:pt x="398" y="118"/>
                </a:cubicBezTo>
                <a:close/>
                <a:moveTo>
                  <a:pt x="422" y="118"/>
                </a:moveTo>
                <a:cubicBezTo>
                  <a:pt x="422" y="123"/>
                  <a:pt x="426" y="127"/>
                  <a:pt x="431" y="127"/>
                </a:cubicBezTo>
                <a:cubicBezTo>
                  <a:pt x="436" y="127"/>
                  <a:pt x="440" y="123"/>
                  <a:pt x="440" y="118"/>
                </a:cubicBezTo>
                <a:cubicBezTo>
                  <a:pt x="440" y="113"/>
                  <a:pt x="436" y="109"/>
                  <a:pt x="431" y="109"/>
                </a:cubicBezTo>
                <a:cubicBezTo>
                  <a:pt x="426" y="109"/>
                  <a:pt x="422" y="113"/>
                  <a:pt x="422" y="118"/>
                </a:cubicBezTo>
                <a:close/>
                <a:moveTo>
                  <a:pt x="445" y="118"/>
                </a:moveTo>
                <a:cubicBezTo>
                  <a:pt x="445" y="123"/>
                  <a:pt x="449" y="127"/>
                  <a:pt x="454" y="127"/>
                </a:cubicBezTo>
                <a:cubicBezTo>
                  <a:pt x="459" y="127"/>
                  <a:pt x="463" y="123"/>
                  <a:pt x="463" y="118"/>
                </a:cubicBezTo>
                <a:cubicBezTo>
                  <a:pt x="463" y="113"/>
                  <a:pt x="459" y="109"/>
                  <a:pt x="454" y="109"/>
                </a:cubicBezTo>
                <a:cubicBezTo>
                  <a:pt x="449" y="109"/>
                  <a:pt x="445" y="113"/>
                  <a:pt x="445" y="118"/>
                </a:cubicBezTo>
                <a:close/>
                <a:moveTo>
                  <a:pt x="563" y="118"/>
                </a:moveTo>
                <a:cubicBezTo>
                  <a:pt x="563" y="123"/>
                  <a:pt x="567" y="127"/>
                  <a:pt x="572" y="127"/>
                </a:cubicBezTo>
                <a:cubicBezTo>
                  <a:pt x="577" y="127"/>
                  <a:pt x="581" y="123"/>
                  <a:pt x="581" y="118"/>
                </a:cubicBezTo>
                <a:cubicBezTo>
                  <a:pt x="581" y="113"/>
                  <a:pt x="577" y="109"/>
                  <a:pt x="572" y="109"/>
                </a:cubicBezTo>
                <a:cubicBezTo>
                  <a:pt x="567" y="109"/>
                  <a:pt x="563" y="113"/>
                  <a:pt x="563" y="118"/>
                </a:cubicBezTo>
                <a:close/>
                <a:moveTo>
                  <a:pt x="586" y="118"/>
                </a:moveTo>
                <a:cubicBezTo>
                  <a:pt x="586" y="123"/>
                  <a:pt x="590" y="127"/>
                  <a:pt x="595" y="127"/>
                </a:cubicBezTo>
                <a:cubicBezTo>
                  <a:pt x="601" y="127"/>
                  <a:pt x="605" y="123"/>
                  <a:pt x="605" y="118"/>
                </a:cubicBezTo>
                <a:cubicBezTo>
                  <a:pt x="605" y="113"/>
                  <a:pt x="601" y="109"/>
                  <a:pt x="595" y="109"/>
                </a:cubicBezTo>
                <a:cubicBezTo>
                  <a:pt x="590" y="109"/>
                  <a:pt x="586" y="113"/>
                  <a:pt x="586" y="118"/>
                </a:cubicBezTo>
                <a:close/>
                <a:moveTo>
                  <a:pt x="610" y="118"/>
                </a:moveTo>
                <a:cubicBezTo>
                  <a:pt x="610" y="123"/>
                  <a:pt x="614" y="127"/>
                  <a:pt x="619" y="127"/>
                </a:cubicBezTo>
                <a:cubicBezTo>
                  <a:pt x="624" y="127"/>
                  <a:pt x="628" y="123"/>
                  <a:pt x="628" y="118"/>
                </a:cubicBezTo>
                <a:cubicBezTo>
                  <a:pt x="628" y="113"/>
                  <a:pt x="624" y="109"/>
                  <a:pt x="619" y="109"/>
                </a:cubicBezTo>
                <a:cubicBezTo>
                  <a:pt x="614" y="109"/>
                  <a:pt x="610" y="113"/>
                  <a:pt x="610" y="118"/>
                </a:cubicBezTo>
                <a:close/>
                <a:moveTo>
                  <a:pt x="633" y="118"/>
                </a:moveTo>
                <a:cubicBezTo>
                  <a:pt x="633" y="123"/>
                  <a:pt x="637" y="127"/>
                  <a:pt x="643" y="127"/>
                </a:cubicBezTo>
                <a:cubicBezTo>
                  <a:pt x="648" y="127"/>
                  <a:pt x="652" y="123"/>
                  <a:pt x="652" y="118"/>
                </a:cubicBezTo>
                <a:cubicBezTo>
                  <a:pt x="652" y="113"/>
                  <a:pt x="648" y="109"/>
                  <a:pt x="643" y="109"/>
                </a:cubicBezTo>
                <a:cubicBezTo>
                  <a:pt x="637" y="109"/>
                  <a:pt x="633" y="113"/>
                  <a:pt x="633" y="118"/>
                </a:cubicBezTo>
                <a:close/>
                <a:moveTo>
                  <a:pt x="657" y="118"/>
                </a:moveTo>
                <a:cubicBezTo>
                  <a:pt x="657" y="123"/>
                  <a:pt x="661" y="127"/>
                  <a:pt x="666" y="127"/>
                </a:cubicBezTo>
                <a:cubicBezTo>
                  <a:pt x="671" y="127"/>
                  <a:pt x="675" y="123"/>
                  <a:pt x="675" y="118"/>
                </a:cubicBezTo>
                <a:cubicBezTo>
                  <a:pt x="675" y="113"/>
                  <a:pt x="671" y="109"/>
                  <a:pt x="666" y="109"/>
                </a:cubicBezTo>
                <a:cubicBezTo>
                  <a:pt x="661" y="109"/>
                  <a:pt x="657" y="113"/>
                  <a:pt x="657" y="118"/>
                </a:cubicBezTo>
                <a:close/>
                <a:moveTo>
                  <a:pt x="680" y="118"/>
                </a:moveTo>
                <a:cubicBezTo>
                  <a:pt x="680" y="123"/>
                  <a:pt x="684" y="127"/>
                  <a:pt x="689" y="127"/>
                </a:cubicBezTo>
                <a:cubicBezTo>
                  <a:pt x="694" y="127"/>
                  <a:pt x="698" y="123"/>
                  <a:pt x="698" y="118"/>
                </a:cubicBezTo>
                <a:cubicBezTo>
                  <a:pt x="698" y="113"/>
                  <a:pt x="694" y="109"/>
                  <a:pt x="689" y="109"/>
                </a:cubicBezTo>
                <a:cubicBezTo>
                  <a:pt x="684" y="109"/>
                  <a:pt x="680" y="113"/>
                  <a:pt x="680" y="118"/>
                </a:cubicBezTo>
                <a:close/>
                <a:moveTo>
                  <a:pt x="703" y="118"/>
                </a:moveTo>
                <a:cubicBezTo>
                  <a:pt x="703" y="123"/>
                  <a:pt x="708" y="127"/>
                  <a:pt x="713" y="127"/>
                </a:cubicBezTo>
                <a:cubicBezTo>
                  <a:pt x="718" y="127"/>
                  <a:pt x="722" y="123"/>
                  <a:pt x="722" y="118"/>
                </a:cubicBezTo>
                <a:cubicBezTo>
                  <a:pt x="722" y="113"/>
                  <a:pt x="718" y="109"/>
                  <a:pt x="713" y="109"/>
                </a:cubicBezTo>
                <a:cubicBezTo>
                  <a:pt x="708" y="109"/>
                  <a:pt x="703" y="113"/>
                  <a:pt x="703" y="118"/>
                </a:cubicBezTo>
                <a:close/>
                <a:moveTo>
                  <a:pt x="915" y="118"/>
                </a:moveTo>
                <a:cubicBezTo>
                  <a:pt x="915" y="123"/>
                  <a:pt x="919" y="127"/>
                  <a:pt x="924" y="127"/>
                </a:cubicBezTo>
                <a:cubicBezTo>
                  <a:pt x="929" y="127"/>
                  <a:pt x="933" y="123"/>
                  <a:pt x="933" y="118"/>
                </a:cubicBezTo>
                <a:cubicBezTo>
                  <a:pt x="933" y="113"/>
                  <a:pt x="929" y="109"/>
                  <a:pt x="924" y="109"/>
                </a:cubicBezTo>
                <a:cubicBezTo>
                  <a:pt x="919" y="109"/>
                  <a:pt x="915" y="113"/>
                  <a:pt x="915" y="118"/>
                </a:cubicBezTo>
                <a:close/>
                <a:moveTo>
                  <a:pt x="938" y="118"/>
                </a:moveTo>
                <a:cubicBezTo>
                  <a:pt x="938" y="123"/>
                  <a:pt x="942" y="127"/>
                  <a:pt x="947" y="127"/>
                </a:cubicBezTo>
                <a:cubicBezTo>
                  <a:pt x="952" y="127"/>
                  <a:pt x="956" y="123"/>
                  <a:pt x="956" y="118"/>
                </a:cubicBezTo>
                <a:cubicBezTo>
                  <a:pt x="956" y="113"/>
                  <a:pt x="952" y="109"/>
                  <a:pt x="947" y="109"/>
                </a:cubicBezTo>
                <a:cubicBezTo>
                  <a:pt x="942" y="109"/>
                  <a:pt x="938" y="113"/>
                  <a:pt x="938" y="118"/>
                </a:cubicBezTo>
                <a:close/>
                <a:moveTo>
                  <a:pt x="962" y="118"/>
                </a:moveTo>
                <a:cubicBezTo>
                  <a:pt x="962" y="123"/>
                  <a:pt x="966" y="127"/>
                  <a:pt x="971" y="127"/>
                </a:cubicBezTo>
                <a:cubicBezTo>
                  <a:pt x="976" y="127"/>
                  <a:pt x="980" y="123"/>
                  <a:pt x="980" y="118"/>
                </a:cubicBezTo>
                <a:cubicBezTo>
                  <a:pt x="980" y="113"/>
                  <a:pt x="976" y="109"/>
                  <a:pt x="971" y="109"/>
                </a:cubicBezTo>
                <a:cubicBezTo>
                  <a:pt x="966" y="109"/>
                  <a:pt x="962" y="113"/>
                  <a:pt x="962" y="118"/>
                </a:cubicBezTo>
                <a:close/>
                <a:moveTo>
                  <a:pt x="1079" y="118"/>
                </a:moveTo>
                <a:cubicBezTo>
                  <a:pt x="1079" y="123"/>
                  <a:pt x="1083" y="127"/>
                  <a:pt x="1088" y="127"/>
                </a:cubicBezTo>
                <a:cubicBezTo>
                  <a:pt x="1093" y="127"/>
                  <a:pt x="1097" y="123"/>
                  <a:pt x="1097" y="118"/>
                </a:cubicBezTo>
                <a:cubicBezTo>
                  <a:pt x="1097" y="113"/>
                  <a:pt x="1093" y="109"/>
                  <a:pt x="1088" y="109"/>
                </a:cubicBezTo>
                <a:cubicBezTo>
                  <a:pt x="1083" y="109"/>
                  <a:pt x="1079" y="113"/>
                  <a:pt x="1079" y="118"/>
                </a:cubicBezTo>
                <a:close/>
                <a:moveTo>
                  <a:pt x="1173" y="118"/>
                </a:moveTo>
                <a:cubicBezTo>
                  <a:pt x="1173" y="123"/>
                  <a:pt x="1177" y="127"/>
                  <a:pt x="1182" y="127"/>
                </a:cubicBezTo>
                <a:cubicBezTo>
                  <a:pt x="1187" y="127"/>
                  <a:pt x="1191" y="123"/>
                  <a:pt x="1191" y="118"/>
                </a:cubicBezTo>
                <a:cubicBezTo>
                  <a:pt x="1191" y="113"/>
                  <a:pt x="1187" y="109"/>
                  <a:pt x="1182" y="109"/>
                </a:cubicBezTo>
                <a:cubicBezTo>
                  <a:pt x="1177" y="109"/>
                  <a:pt x="1173" y="113"/>
                  <a:pt x="1173" y="118"/>
                </a:cubicBezTo>
                <a:close/>
                <a:moveTo>
                  <a:pt x="1197" y="118"/>
                </a:moveTo>
                <a:cubicBezTo>
                  <a:pt x="1197" y="123"/>
                  <a:pt x="1201" y="127"/>
                  <a:pt x="1206" y="127"/>
                </a:cubicBezTo>
                <a:cubicBezTo>
                  <a:pt x="1211" y="127"/>
                  <a:pt x="1215" y="123"/>
                  <a:pt x="1215" y="118"/>
                </a:cubicBezTo>
                <a:cubicBezTo>
                  <a:pt x="1215" y="113"/>
                  <a:pt x="1211" y="109"/>
                  <a:pt x="1206" y="109"/>
                </a:cubicBezTo>
                <a:cubicBezTo>
                  <a:pt x="1201" y="109"/>
                  <a:pt x="1197" y="113"/>
                  <a:pt x="1197" y="118"/>
                </a:cubicBezTo>
                <a:close/>
                <a:moveTo>
                  <a:pt x="1220" y="118"/>
                </a:moveTo>
                <a:cubicBezTo>
                  <a:pt x="1220" y="123"/>
                  <a:pt x="1224" y="127"/>
                  <a:pt x="1229" y="127"/>
                </a:cubicBezTo>
                <a:cubicBezTo>
                  <a:pt x="1234" y="127"/>
                  <a:pt x="1238" y="123"/>
                  <a:pt x="1238" y="118"/>
                </a:cubicBezTo>
                <a:cubicBezTo>
                  <a:pt x="1238" y="113"/>
                  <a:pt x="1234" y="109"/>
                  <a:pt x="1229" y="109"/>
                </a:cubicBezTo>
                <a:cubicBezTo>
                  <a:pt x="1224" y="109"/>
                  <a:pt x="1220" y="113"/>
                  <a:pt x="1220" y="118"/>
                </a:cubicBezTo>
                <a:close/>
                <a:moveTo>
                  <a:pt x="1243" y="118"/>
                </a:moveTo>
                <a:cubicBezTo>
                  <a:pt x="1243" y="123"/>
                  <a:pt x="1248" y="127"/>
                  <a:pt x="1253" y="127"/>
                </a:cubicBezTo>
                <a:cubicBezTo>
                  <a:pt x="1258" y="127"/>
                  <a:pt x="1262" y="123"/>
                  <a:pt x="1262" y="118"/>
                </a:cubicBezTo>
                <a:cubicBezTo>
                  <a:pt x="1262" y="113"/>
                  <a:pt x="1258" y="109"/>
                  <a:pt x="1253" y="109"/>
                </a:cubicBezTo>
                <a:cubicBezTo>
                  <a:pt x="1248" y="109"/>
                  <a:pt x="1243" y="113"/>
                  <a:pt x="1243" y="118"/>
                </a:cubicBezTo>
                <a:close/>
                <a:moveTo>
                  <a:pt x="1267" y="118"/>
                </a:moveTo>
                <a:cubicBezTo>
                  <a:pt x="1267" y="123"/>
                  <a:pt x="1271" y="127"/>
                  <a:pt x="1276" y="127"/>
                </a:cubicBezTo>
                <a:cubicBezTo>
                  <a:pt x="1281" y="127"/>
                  <a:pt x="1285" y="123"/>
                  <a:pt x="1285" y="118"/>
                </a:cubicBezTo>
                <a:cubicBezTo>
                  <a:pt x="1285" y="113"/>
                  <a:pt x="1281" y="109"/>
                  <a:pt x="1276" y="109"/>
                </a:cubicBezTo>
                <a:cubicBezTo>
                  <a:pt x="1271" y="109"/>
                  <a:pt x="1267" y="113"/>
                  <a:pt x="1267" y="118"/>
                </a:cubicBezTo>
                <a:close/>
                <a:moveTo>
                  <a:pt x="1291" y="118"/>
                </a:moveTo>
                <a:cubicBezTo>
                  <a:pt x="1291" y="123"/>
                  <a:pt x="1295" y="127"/>
                  <a:pt x="1300" y="127"/>
                </a:cubicBezTo>
                <a:cubicBezTo>
                  <a:pt x="1305" y="127"/>
                  <a:pt x="1309" y="123"/>
                  <a:pt x="1309" y="118"/>
                </a:cubicBezTo>
                <a:cubicBezTo>
                  <a:pt x="1309" y="113"/>
                  <a:pt x="1305" y="109"/>
                  <a:pt x="1300" y="109"/>
                </a:cubicBezTo>
                <a:cubicBezTo>
                  <a:pt x="1295" y="109"/>
                  <a:pt x="1291" y="113"/>
                  <a:pt x="1291" y="118"/>
                </a:cubicBezTo>
                <a:close/>
                <a:moveTo>
                  <a:pt x="1314" y="118"/>
                </a:moveTo>
                <a:cubicBezTo>
                  <a:pt x="1314" y="123"/>
                  <a:pt x="1318" y="127"/>
                  <a:pt x="1323" y="127"/>
                </a:cubicBezTo>
                <a:cubicBezTo>
                  <a:pt x="1328" y="127"/>
                  <a:pt x="1332" y="123"/>
                  <a:pt x="1332" y="118"/>
                </a:cubicBezTo>
                <a:cubicBezTo>
                  <a:pt x="1332" y="113"/>
                  <a:pt x="1328" y="109"/>
                  <a:pt x="1323" y="109"/>
                </a:cubicBezTo>
                <a:cubicBezTo>
                  <a:pt x="1318" y="109"/>
                  <a:pt x="1314" y="113"/>
                  <a:pt x="1314" y="118"/>
                </a:cubicBezTo>
                <a:close/>
                <a:moveTo>
                  <a:pt x="1338" y="118"/>
                </a:moveTo>
                <a:cubicBezTo>
                  <a:pt x="1338" y="123"/>
                  <a:pt x="1342" y="127"/>
                  <a:pt x="1346" y="127"/>
                </a:cubicBezTo>
                <a:cubicBezTo>
                  <a:pt x="1351" y="127"/>
                  <a:pt x="1355" y="123"/>
                  <a:pt x="1355" y="118"/>
                </a:cubicBezTo>
                <a:cubicBezTo>
                  <a:pt x="1355" y="113"/>
                  <a:pt x="1351" y="109"/>
                  <a:pt x="1346" y="109"/>
                </a:cubicBezTo>
                <a:cubicBezTo>
                  <a:pt x="1342" y="109"/>
                  <a:pt x="1338" y="113"/>
                  <a:pt x="1338" y="118"/>
                </a:cubicBezTo>
                <a:close/>
                <a:moveTo>
                  <a:pt x="1361" y="118"/>
                </a:moveTo>
                <a:cubicBezTo>
                  <a:pt x="1361" y="123"/>
                  <a:pt x="1365" y="127"/>
                  <a:pt x="1370" y="127"/>
                </a:cubicBezTo>
                <a:cubicBezTo>
                  <a:pt x="1375" y="127"/>
                  <a:pt x="1379" y="123"/>
                  <a:pt x="1379" y="118"/>
                </a:cubicBezTo>
                <a:cubicBezTo>
                  <a:pt x="1379" y="113"/>
                  <a:pt x="1375" y="109"/>
                  <a:pt x="1370" y="109"/>
                </a:cubicBezTo>
                <a:cubicBezTo>
                  <a:pt x="1365" y="109"/>
                  <a:pt x="1361" y="113"/>
                  <a:pt x="1361" y="118"/>
                </a:cubicBezTo>
                <a:close/>
                <a:moveTo>
                  <a:pt x="1385" y="118"/>
                </a:moveTo>
                <a:cubicBezTo>
                  <a:pt x="1385" y="123"/>
                  <a:pt x="1389" y="127"/>
                  <a:pt x="1393" y="127"/>
                </a:cubicBezTo>
                <a:cubicBezTo>
                  <a:pt x="1398" y="127"/>
                  <a:pt x="1402" y="123"/>
                  <a:pt x="1402" y="118"/>
                </a:cubicBezTo>
                <a:cubicBezTo>
                  <a:pt x="1402" y="113"/>
                  <a:pt x="1398" y="109"/>
                  <a:pt x="1393" y="109"/>
                </a:cubicBezTo>
                <a:cubicBezTo>
                  <a:pt x="1389" y="109"/>
                  <a:pt x="1385" y="113"/>
                  <a:pt x="1385" y="118"/>
                </a:cubicBezTo>
                <a:close/>
                <a:moveTo>
                  <a:pt x="1408" y="118"/>
                </a:moveTo>
                <a:cubicBezTo>
                  <a:pt x="1408" y="123"/>
                  <a:pt x="1412" y="127"/>
                  <a:pt x="1417" y="127"/>
                </a:cubicBezTo>
                <a:cubicBezTo>
                  <a:pt x="1422" y="127"/>
                  <a:pt x="1426" y="123"/>
                  <a:pt x="1426" y="118"/>
                </a:cubicBezTo>
                <a:cubicBezTo>
                  <a:pt x="1426" y="113"/>
                  <a:pt x="1422" y="109"/>
                  <a:pt x="1417" y="109"/>
                </a:cubicBezTo>
                <a:cubicBezTo>
                  <a:pt x="1412" y="109"/>
                  <a:pt x="1408" y="113"/>
                  <a:pt x="1408" y="118"/>
                </a:cubicBezTo>
                <a:close/>
                <a:moveTo>
                  <a:pt x="1432" y="118"/>
                </a:moveTo>
                <a:cubicBezTo>
                  <a:pt x="1432" y="123"/>
                  <a:pt x="1436" y="127"/>
                  <a:pt x="1441" y="127"/>
                </a:cubicBezTo>
                <a:cubicBezTo>
                  <a:pt x="1445" y="127"/>
                  <a:pt x="1449" y="123"/>
                  <a:pt x="1449" y="118"/>
                </a:cubicBezTo>
                <a:cubicBezTo>
                  <a:pt x="1449" y="113"/>
                  <a:pt x="1445" y="109"/>
                  <a:pt x="1441" y="109"/>
                </a:cubicBezTo>
                <a:cubicBezTo>
                  <a:pt x="1436" y="109"/>
                  <a:pt x="1432" y="113"/>
                  <a:pt x="1432" y="118"/>
                </a:cubicBezTo>
                <a:close/>
                <a:moveTo>
                  <a:pt x="1455" y="118"/>
                </a:moveTo>
                <a:cubicBezTo>
                  <a:pt x="1455" y="123"/>
                  <a:pt x="1459" y="127"/>
                  <a:pt x="1464" y="127"/>
                </a:cubicBezTo>
                <a:cubicBezTo>
                  <a:pt x="1469" y="127"/>
                  <a:pt x="1473" y="123"/>
                  <a:pt x="1473" y="118"/>
                </a:cubicBezTo>
                <a:cubicBezTo>
                  <a:pt x="1473" y="113"/>
                  <a:pt x="1469" y="109"/>
                  <a:pt x="1464" y="109"/>
                </a:cubicBezTo>
                <a:cubicBezTo>
                  <a:pt x="1459" y="109"/>
                  <a:pt x="1455" y="113"/>
                  <a:pt x="1455" y="118"/>
                </a:cubicBezTo>
                <a:close/>
                <a:moveTo>
                  <a:pt x="1478" y="118"/>
                </a:moveTo>
                <a:cubicBezTo>
                  <a:pt x="1478" y="123"/>
                  <a:pt x="1482" y="127"/>
                  <a:pt x="1487" y="127"/>
                </a:cubicBezTo>
                <a:cubicBezTo>
                  <a:pt x="1492" y="127"/>
                  <a:pt x="1496" y="123"/>
                  <a:pt x="1496" y="118"/>
                </a:cubicBezTo>
                <a:cubicBezTo>
                  <a:pt x="1496" y="113"/>
                  <a:pt x="1492" y="109"/>
                  <a:pt x="1487" y="109"/>
                </a:cubicBezTo>
                <a:cubicBezTo>
                  <a:pt x="1482" y="109"/>
                  <a:pt x="1478" y="113"/>
                  <a:pt x="1478" y="118"/>
                </a:cubicBezTo>
                <a:close/>
                <a:moveTo>
                  <a:pt x="1502" y="118"/>
                </a:moveTo>
                <a:cubicBezTo>
                  <a:pt x="1502" y="123"/>
                  <a:pt x="1506" y="127"/>
                  <a:pt x="1511" y="127"/>
                </a:cubicBezTo>
                <a:cubicBezTo>
                  <a:pt x="1516" y="127"/>
                  <a:pt x="1520" y="123"/>
                  <a:pt x="1520" y="118"/>
                </a:cubicBezTo>
                <a:cubicBezTo>
                  <a:pt x="1520" y="113"/>
                  <a:pt x="1516" y="109"/>
                  <a:pt x="1511" y="109"/>
                </a:cubicBezTo>
                <a:cubicBezTo>
                  <a:pt x="1506" y="109"/>
                  <a:pt x="1502" y="113"/>
                  <a:pt x="1502" y="118"/>
                </a:cubicBezTo>
                <a:close/>
                <a:moveTo>
                  <a:pt x="1525" y="118"/>
                </a:moveTo>
                <a:cubicBezTo>
                  <a:pt x="1525" y="123"/>
                  <a:pt x="1529" y="127"/>
                  <a:pt x="1534" y="127"/>
                </a:cubicBezTo>
                <a:cubicBezTo>
                  <a:pt x="1539" y="127"/>
                  <a:pt x="1543" y="123"/>
                  <a:pt x="1543" y="118"/>
                </a:cubicBezTo>
                <a:cubicBezTo>
                  <a:pt x="1543" y="113"/>
                  <a:pt x="1539" y="109"/>
                  <a:pt x="1534" y="109"/>
                </a:cubicBezTo>
                <a:cubicBezTo>
                  <a:pt x="1529" y="109"/>
                  <a:pt x="1525" y="113"/>
                  <a:pt x="1525" y="118"/>
                </a:cubicBezTo>
                <a:close/>
                <a:moveTo>
                  <a:pt x="1549" y="118"/>
                </a:moveTo>
                <a:cubicBezTo>
                  <a:pt x="1549" y="123"/>
                  <a:pt x="1553" y="127"/>
                  <a:pt x="1558" y="127"/>
                </a:cubicBezTo>
                <a:cubicBezTo>
                  <a:pt x="1563" y="127"/>
                  <a:pt x="1567" y="123"/>
                  <a:pt x="1567" y="118"/>
                </a:cubicBezTo>
                <a:cubicBezTo>
                  <a:pt x="1567" y="113"/>
                  <a:pt x="1563" y="109"/>
                  <a:pt x="1558" y="109"/>
                </a:cubicBezTo>
                <a:cubicBezTo>
                  <a:pt x="1553" y="109"/>
                  <a:pt x="1549" y="113"/>
                  <a:pt x="1549" y="118"/>
                </a:cubicBezTo>
                <a:close/>
                <a:moveTo>
                  <a:pt x="93" y="140"/>
                </a:moveTo>
                <a:cubicBezTo>
                  <a:pt x="93" y="145"/>
                  <a:pt x="97" y="149"/>
                  <a:pt x="103" y="149"/>
                </a:cubicBezTo>
                <a:cubicBezTo>
                  <a:pt x="108" y="149"/>
                  <a:pt x="112" y="145"/>
                  <a:pt x="112" y="140"/>
                </a:cubicBezTo>
                <a:cubicBezTo>
                  <a:pt x="112" y="135"/>
                  <a:pt x="108" y="131"/>
                  <a:pt x="103" y="131"/>
                </a:cubicBezTo>
                <a:cubicBezTo>
                  <a:pt x="97" y="131"/>
                  <a:pt x="93" y="135"/>
                  <a:pt x="93" y="140"/>
                </a:cubicBezTo>
                <a:close/>
                <a:moveTo>
                  <a:pt x="117" y="140"/>
                </a:moveTo>
                <a:cubicBezTo>
                  <a:pt x="117" y="145"/>
                  <a:pt x="121" y="149"/>
                  <a:pt x="126" y="149"/>
                </a:cubicBezTo>
                <a:cubicBezTo>
                  <a:pt x="131" y="149"/>
                  <a:pt x="135" y="145"/>
                  <a:pt x="135" y="140"/>
                </a:cubicBezTo>
                <a:cubicBezTo>
                  <a:pt x="135" y="135"/>
                  <a:pt x="131" y="131"/>
                  <a:pt x="126" y="131"/>
                </a:cubicBezTo>
                <a:cubicBezTo>
                  <a:pt x="121" y="131"/>
                  <a:pt x="117" y="135"/>
                  <a:pt x="117" y="140"/>
                </a:cubicBezTo>
                <a:close/>
                <a:moveTo>
                  <a:pt x="140" y="140"/>
                </a:moveTo>
                <a:cubicBezTo>
                  <a:pt x="140" y="145"/>
                  <a:pt x="144" y="149"/>
                  <a:pt x="149" y="149"/>
                </a:cubicBezTo>
                <a:cubicBezTo>
                  <a:pt x="154" y="149"/>
                  <a:pt x="158" y="145"/>
                  <a:pt x="158" y="140"/>
                </a:cubicBezTo>
                <a:cubicBezTo>
                  <a:pt x="158" y="135"/>
                  <a:pt x="154" y="131"/>
                  <a:pt x="149" y="131"/>
                </a:cubicBezTo>
                <a:cubicBezTo>
                  <a:pt x="144" y="131"/>
                  <a:pt x="140" y="135"/>
                  <a:pt x="140" y="140"/>
                </a:cubicBezTo>
                <a:close/>
                <a:moveTo>
                  <a:pt x="164" y="140"/>
                </a:moveTo>
                <a:cubicBezTo>
                  <a:pt x="164" y="145"/>
                  <a:pt x="168" y="149"/>
                  <a:pt x="173" y="149"/>
                </a:cubicBezTo>
                <a:cubicBezTo>
                  <a:pt x="178" y="149"/>
                  <a:pt x="182" y="145"/>
                  <a:pt x="182" y="140"/>
                </a:cubicBezTo>
                <a:cubicBezTo>
                  <a:pt x="182" y="135"/>
                  <a:pt x="178" y="131"/>
                  <a:pt x="173" y="131"/>
                </a:cubicBezTo>
                <a:cubicBezTo>
                  <a:pt x="168" y="131"/>
                  <a:pt x="164" y="135"/>
                  <a:pt x="164" y="140"/>
                </a:cubicBezTo>
                <a:close/>
                <a:moveTo>
                  <a:pt x="187" y="140"/>
                </a:moveTo>
                <a:cubicBezTo>
                  <a:pt x="187" y="145"/>
                  <a:pt x="191" y="149"/>
                  <a:pt x="196" y="149"/>
                </a:cubicBezTo>
                <a:cubicBezTo>
                  <a:pt x="201" y="149"/>
                  <a:pt x="205" y="145"/>
                  <a:pt x="205" y="140"/>
                </a:cubicBezTo>
                <a:cubicBezTo>
                  <a:pt x="205" y="135"/>
                  <a:pt x="201" y="131"/>
                  <a:pt x="196" y="131"/>
                </a:cubicBezTo>
                <a:cubicBezTo>
                  <a:pt x="191" y="131"/>
                  <a:pt x="187" y="135"/>
                  <a:pt x="187" y="140"/>
                </a:cubicBezTo>
                <a:close/>
                <a:moveTo>
                  <a:pt x="211" y="140"/>
                </a:moveTo>
                <a:cubicBezTo>
                  <a:pt x="211" y="145"/>
                  <a:pt x="215" y="149"/>
                  <a:pt x="220" y="149"/>
                </a:cubicBezTo>
                <a:cubicBezTo>
                  <a:pt x="225" y="149"/>
                  <a:pt x="229" y="145"/>
                  <a:pt x="229" y="140"/>
                </a:cubicBezTo>
                <a:cubicBezTo>
                  <a:pt x="229" y="135"/>
                  <a:pt x="225" y="131"/>
                  <a:pt x="220" y="131"/>
                </a:cubicBezTo>
                <a:cubicBezTo>
                  <a:pt x="215" y="131"/>
                  <a:pt x="211" y="135"/>
                  <a:pt x="211" y="140"/>
                </a:cubicBezTo>
                <a:close/>
                <a:moveTo>
                  <a:pt x="235" y="140"/>
                </a:moveTo>
                <a:cubicBezTo>
                  <a:pt x="235" y="145"/>
                  <a:pt x="238" y="149"/>
                  <a:pt x="243" y="149"/>
                </a:cubicBezTo>
                <a:cubicBezTo>
                  <a:pt x="248" y="149"/>
                  <a:pt x="252" y="145"/>
                  <a:pt x="252" y="140"/>
                </a:cubicBezTo>
                <a:cubicBezTo>
                  <a:pt x="252" y="135"/>
                  <a:pt x="248" y="131"/>
                  <a:pt x="243" y="131"/>
                </a:cubicBezTo>
                <a:cubicBezTo>
                  <a:pt x="238" y="131"/>
                  <a:pt x="235" y="135"/>
                  <a:pt x="235" y="140"/>
                </a:cubicBezTo>
                <a:close/>
                <a:moveTo>
                  <a:pt x="258" y="140"/>
                </a:moveTo>
                <a:cubicBezTo>
                  <a:pt x="258" y="145"/>
                  <a:pt x="262" y="149"/>
                  <a:pt x="267" y="149"/>
                </a:cubicBezTo>
                <a:cubicBezTo>
                  <a:pt x="272" y="149"/>
                  <a:pt x="276" y="145"/>
                  <a:pt x="276" y="140"/>
                </a:cubicBezTo>
                <a:cubicBezTo>
                  <a:pt x="276" y="135"/>
                  <a:pt x="272" y="131"/>
                  <a:pt x="267" y="131"/>
                </a:cubicBezTo>
                <a:cubicBezTo>
                  <a:pt x="262" y="131"/>
                  <a:pt x="258" y="135"/>
                  <a:pt x="258" y="140"/>
                </a:cubicBezTo>
                <a:close/>
                <a:moveTo>
                  <a:pt x="281" y="140"/>
                </a:moveTo>
                <a:cubicBezTo>
                  <a:pt x="281" y="145"/>
                  <a:pt x="285" y="149"/>
                  <a:pt x="290" y="149"/>
                </a:cubicBezTo>
                <a:cubicBezTo>
                  <a:pt x="295" y="149"/>
                  <a:pt x="299" y="145"/>
                  <a:pt x="299" y="140"/>
                </a:cubicBezTo>
                <a:cubicBezTo>
                  <a:pt x="299" y="135"/>
                  <a:pt x="295" y="131"/>
                  <a:pt x="290" y="131"/>
                </a:cubicBezTo>
                <a:cubicBezTo>
                  <a:pt x="285" y="131"/>
                  <a:pt x="281" y="135"/>
                  <a:pt x="281" y="140"/>
                </a:cubicBezTo>
                <a:close/>
                <a:moveTo>
                  <a:pt x="305" y="140"/>
                </a:moveTo>
                <a:cubicBezTo>
                  <a:pt x="305" y="145"/>
                  <a:pt x="309" y="149"/>
                  <a:pt x="313" y="149"/>
                </a:cubicBezTo>
                <a:cubicBezTo>
                  <a:pt x="318" y="149"/>
                  <a:pt x="322" y="145"/>
                  <a:pt x="322" y="140"/>
                </a:cubicBezTo>
                <a:cubicBezTo>
                  <a:pt x="322" y="135"/>
                  <a:pt x="318" y="131"/>
                  <a:pt x="313" y="131"/>
                </a:cubicBezTo>
                <a:cubicBezTo>
                  <a:pt x="309" y="131"/>
                  <a:pt x="305" y="135"/>
                  <a:pt x="305" y="140"/>
                </a:cubicBezTo>
                <a:close/>
                <a:moveTo>
                  <a:pt x="328" y="140"/>
                </a:moveTo>
                <a:cubicBezTo>
                  <a:pt x="328" y="145"/>
                  <a:pt x="332" y="149"/>
                  <a:pt x="337" y="149"/>
                </a:cubicBezTo>
                <a:cubicBezTo>
                  <a:pt x="342" y="149"/>
                  <a:pt x="346" y="145"/>
                  <a:pt x="346" y="140"/>
                </a:cubicBezTo>
                <a:cubicBezTo>
                  <a:pt x="346" y="135"/>
                  <a:pt x="342" y="131"/>
                  <a:pt x="337" y="131"/>
                </a:cubicBezTo>
                <a:cubicBezTo>
                  <a:pt x="332" y="131"/>
                  <a:pt x="328" y="135"/>
                  <a:pt x="328" y="140"/>
                </a:cubicBezTo>
                <a:close/>
                <a:moveTo>
                  <a:pt x="352" y="140"/>
                </a:moveTo>
                <a:cubicBezTo>
                  <a:pt x="352" y="145"/>
                  <a:pt x="356" y="149"/>
                  <a:pt x="361" y="149"/>
                </a:cubicBezTo>
                <a:cubicBezTo>
                  <a:pt x="365" y="149"/>
                  <a:pt x="369" y="145"/>
                  <a:pt x="369" y="140"/>
                </a:cubicBezTo>
                <a:cubicBezTo>
                  <a:pt x="369" y="135"/>
                  <a:pt x="365" y="131"/>
                  <a:pt x="361" y="131"/>
                </a:cubicBezTo>
                <a:cubicBezTo>
                  <a:pt x="356" y="131"/>
                  <a:pt x="352" y="135"/>
                  <a:pt x="352" y="140"/>
                </a:cubicBezTo>
                <a:close/>
                <a:moveTo>
                  <a:pt x="375" y="140"/>
                </a:moveTo>
                <a:cubicBezTo>
                  <a:pt x="375" y="145"/>
                  <a:pt x="379" y="149"/>
                  <a:pt x="384" y="149"/>
                </a:cubicBezTo>
                <a:cubicBezTo>
                  <a:pt x="389" y="149"/>
                  <a:pt x="393" y="145"/>
                  <a:pt x="393" y="140"/>
                </a:cubicBezTo>
                <a:cubicBezTo>
                  <a:pt x="393" y="135"/>
                  <a:pt x="389" y="131"/>
                  <a:pt x="384" y="131"/>
                </a:cubicBezTo>
                <a:cubicBezTo>
                  <a:pt x="379" y="131"/>
                  <a:pt x="375" y="135"/>
                  <a:pt x="375" y="140"/>
                </a:cubicBezTo>
                <a:close/>
                <a:moveTo>
                  <a:pt x="398" y="140"/>
                </a:moveTo>
                <a:cubicBezTo>
                  <a:pt x="398" y="145"/>
                  <a:pt x="402" y="149"/>
                  <a:pt x="407" y="149"/>
                </a:cubicBezTo>
                <a:cubicBezTo>
                  <a:pt x="412" y="149"/>
                  <a:pt x="416" y="145"/>
                  <a:pt x="416" y="140"/>
                </a:cubicBezTo>
                <a:cubicBezTo>
                  <a:pt x="416" y="135"/>
                  <a:pt x="412" y="131"/>
                  <a:pt x="407" y="131"/>
                </a:cubicBezTo>
                <a:cubicBezTo>
                  <a:pt x="402" y="131"/>
                  <a:pt x="398" y="135"/>
                  <a:pt x="398" y="140"/>
                </a:cubicBezTo>
                <a:close/>
                <a:moveTo>
                  <a:pt x="422" y="140"/>
                </a:moveTo>
                <a:cubicBezTo>
                  <a:pt x="422" y="145"/>
                  <a:pt x="426" y="149"/>
                  <a:pt x="431" y="149"/>
                </a:cubicBezTo>
                <a:cubicBezTo>
                  <a:pt x="436" y="149"/>
                  <a:pt x="440" y="145"/>
                  <a:pt x="440" y="140"/>
                </a:cubicBezTo>
                <a:cubicBezTo>
                  <a:pt x="440" y="135"/>
                  <a:pt x="436" y="131"/>
                  <a:pt x="431" y="131"/>
                </a:cubicBezTo>
                <a:cubicBezTo>
                  <a:pt x="426" y="131"/>
                  <a:pt x="422" y="135"/>
                  <a:pt x="422" y="140"/>
                </a:cubicBezTo>
                <a:close/>
                <a:moveTo>
                  <a:pt x="445" y="140"/>
                </a:moveTo>
                <a:cubicBezTo>
                  <a:pt x="445" y="145"/>
                  <a:pt x="449" y="149"/>
                  <a:pt x="454" y="149"/>
                </a:cubicBezTo>
                <a:cubicBezTo>
                  <a:pt x="459" y="149"/>
                  <a:pt x="463" y="145"/>
                  <a:pt x="463" y="140"/>
                </a:cubicBezTo>
                <a:cubicBezTo>
                  <a:pt x="463" y="135"/>
                  <a:pt x="459" y="131"/>
                  <a:pt x="454" y="131"/>
                </a:cubicBezTo>
                <a:cubicBezTo>
                  <a:pt x="449" y="131"/>
                  <a:pt x="445" y="135"/>
                  <a:pt x="445" y="140"/>
                </a:cubicBezTo>
                <a:close/>
                <a:moveTo>
                  <a:pt x="469" y="140"/>
                </a:moveTo>
                <a:cubicBezTo>
                  <a:pt x="469" y="145"/>
                  <a:pt x="473" y="149"/>
                  <a:pt x="478" y="149"/>
                </a:cubicBezTo>
                <a:cubicBezTo>
                  <a:pt x="483" y="149"/>
                  <a:pt x="487" y="145"/>
                  <a:pt x="487" y="140"/>
                </a:cubicBezTo>
                <a:cubicBezTo>
                  <a:pt x="487" y="135"/>
                  <a:pt x="483" y="131"/>
                  <a:pt x="478" y="131"/>
                </a:cubicBezTo>
                <a:cubicBezTo>
                  <a:pt x="473" y="131"/>
                  <a:pt x="469" y="135"/>
                  <a:pt x="469" y="140"/>
                </a:cubicBezTo>
                <a:close/>
                <a:moveTo>
                  <a:pt x="492" y="140"/>
                </a:moveTo>
                <a:cubicBezTo>
                  <a:pt x="492" y="145"/>
                  <a:pt x="496" y="149"/>
                  <a:pt x="501" y="149"/>
                </a:cubicBezTo>
                <a:cubicBezTo>
                  <a:pt x="506" y="149"/>
                  <a:pt x="510" y="145"/>
                  <a:pt x="510" y="140"/>
                </a:cubicBezTo>
                <a:cubicBezTo>
                  <a:pt x="510" y="135"/>
                  <a:pt x="506" y="131"/>
                  <a:pt x="501" y="131"/>
                </a:cubicBezTo>
                <a:cubicBezTo>
                  <a:pt x="496" y="131"/>
                  <a:pt x="492" y="135"/>
                  <a:pt x="492" y="140"/>
                </a:cubicBezTo>
                <a:close/>
                <a:moveTo>
                  <a:pt x="586" y="140"/>
                </a:moveTo>
                <a:cubicBezTo>
                  <a:pt x="586" y="145"/>
                  <a:pt x="590" y="149"/>
                  <a:pt x="595" y="149"/>
                </a:cubicBezTo>
                <a:cubicBezTo>
                  <a:pt x="601" y="149"/>
                  <a:pt x="605" y="145"/>
                  <a:pt x="605" y="140"/>
                </a:cubicBezTo>
                <a:cubicBezTo>
                  <a:pt x="605" y="135"/>
                  <a:pt x="601" y="131"/>
                  <a:pt x="595" y="131"/>
                </a:cubicBezTo>
                <a:cubicBezTo>
                  <a:pt x="590" y="131"/>
                  <a:pt x="586" y="135"/>
                  <a:pt x="586" y="140"/>
                </a:cubicBezTo>
                <a:close/>
                <a:moveTo>
                  <a:pt x="610" y="140"/>
                </a:moveTo>
                <a:cubicBezTo>
                  <a:pt x="610" y="145"/>
                  <a:pt x="614" y="149"/>
                  <a:pt x="619" y="149"/>
                </a:cubicBezTo>
                <a:cubicBezTo>
                  <a:pt x="624" y="149"/>
                  <a:pt x="628" y="145"/>
                  <a:pt x="628" y="140"/>
                </a:cubicBezTo>
                <a:cubicBezTo>
                  <a:pt x="628" y="135"/>
                  <a:pt x="624" y="131"/>
                  <a:pt x="619" y="131"/>
                </a:cubicBezTo>
                <a:cubicBezTo>
                  <a:pt x="614" y="131"/>
                  <a:pt x="610" y="135"/>
                  <a:pt x="610" y="140"/>
                </a:cubicBezTo>
                <a:close/>
                <a:moveTo>
                  <a:pt x="633" y="140"/>
                </a:moveTo>
                <a:cubicBezTo>
                  <a:pt x="633" y="145"/>
                  <a:pt x="637" y="149"/>
                  <a:pt x="643" y="149"/>
                </a:cubicBezTo>
                <a:cubicBezTo>
                  <a:pt x="648" y="149"/>
                  <a:pt x="652" y="145"/>
                  <a:pt x="652" y="140"/>
                </a:cubicBezTo>
                <a:cubicBezTo>
                  <a:pt x="652" y="135"/>
                  <a:pt x="648" y="131"/>
                  <a:pt x="643" y="131"/>
                </a:cubicBezTo>
                <a:cubicBezTo>
                  <a:pt x="637" y="131"/>
                  <a:pt x="633" y="135"/>
                  <a:pt x="633" y="140"/>
                </a:cubicBezTo>
                <a:close/>
                <a:moveTo>
                  <a:pt x="657" y="140"/>
                </a:moveTo>
                <a:cubicBezTo>
                  <a:pt x="657" y="145"/>
                  <a:pt x="661" y="149"/>
                  <a:pt x="666" y="149"/>
                </a:cubicBezTo>
                <a:cubicBezTo>
                  <a:pt x="671" y="149"/>
                  <a:pt x="675" y="145"/>
                  <a:pt x="675" y="140"/>
                </a:cubicBezTo>
                <a:cubicBezTo>
                  <a:pt x="675" y="135"/>
                  <a:pt x="671" y="131"/>
                  <a:pt x="666" y="131"/>
                </a:cubicBezTo>
                <a:cubicBezTo>
                  <a:pt x="661" y="131"/>
                  <a:pt x="657" y="135"/>
                  <a:pt x="657" y="140"/>
                </a:cubicBezTo>
                <a:close/>
                <a:moveTo>
                  <a:pt x="680" y="140"/>
                </a:moveTo>
                <a:cubicBezTo>
                  <a:pt x="680" y="145"/>
                  <a:pt x="684" y="149"/>
                  <a:pt x="689" y="149"/>
                </a:cubicBezTo>
                <a:cubicBezTo>
                  <a:pt x="694" y="149"/>
                  <a:pt x="698" y="145"/>
                  <a:pt x="698" y="140"/>
                </a:cubicBezTo>
                <a:cubicBezTo>
                  <a:pt x="698" y="135"/>
                  <a:pt x="694" y="131"/>
                  <a:pt x="689" y="131"/>
                </a:cubicBezTo>
                <a:cubicBezTo>
                  <a:pt x="684" y="131"/>
                  <a:pt x="680" y="135"/>
                  <a:pt x="680" y="140"/>
                </a:cubicBezTo>
                <a:close/>
                <a:moveTo>
                  <a:pt x="892" y="140"/>
                </a:moveTo>
                <a:cubicBezTo>
                  <a:pt x="892" y="145"/>
                  <a:pt x="896" y="149"/>
                  <a:pt x="901" y="149"/>
                </a:cubicBezTo>
                <a:cubicBezTo>
                  <a:pt x="905" y="149"/>
                  <a:pt x="909" y="145"/>
                  <a:pt x="909" y="140"/>
                </a:cubicBezTo>
                <a:cubicBezTo>
                  <a:pt x="909" y="135"/>
                  <a:pt x="905" y="131"/>
                  <a:pt x="901" y="131"/>
                </a:cubicBezTo>
                <a:cubicBezTo>
                  <a:pt x="896" y="131"/>
                  <a:pt x="892" y="135"/>
                  <a:pt x="892" y="140"/>
                </a:cubicBezTo>
                <a:close/>
                <a:moveTo>
                  <a:pt x="915" y="140"/>
                </a:moveTo>
                <a:cubicBezTo>
                  <a:pt x="915" y="145"/>
                  <a:pt x="919" y="149"/>
                  <a:pt x="924" y="149"/>
                </a:cubicBezTo>
                <a:cubicBezTo>
                  <a:pt x="929" y="149"/>
                  <a:pt x="933" y="145"/>
                  <a:pt x="933" y="140"/>
                </a:cubicBezTo>
                <a:cubicBezTo>
                  <a:pt x="933" y="135"/>
                  <a:pt x="929" y="131"/>
                  <a:pt x="924" y="131"/>
                </a:cubicBezTo>
                <a:cubicBezTo>
                  <a:pt x="919" y="131"/>
                  <a:pt x="915" y="135"/>
                  <a:pt x="915" y="140"/>
                </a:cubicBezTo>
                <a:close/>
                <a:moveTo>
                  <a:pt x="938" y="140"/>
                </a:moveTo>
                <a:cubicBezTo>
                  <a:pt x="938" y="145"/>
                  <a:pt x="942" y="149"/>
                  <a:pt x="947" y="149"/>
                </a:cubicBezTo>
                <a:cubicBezTo>
                  <a:pt x="952" y="149"/>
                  <a:pt x="956" y="145"/>
                  <a:pt x="956" y="140"/>
                </a:cubicBezTo>
                <a:cubicBezTo>
                  <a:pt x="956" y="135"/>
                  <a:pt x="952" y="131"/>
                  <a:pt x="947" y="131"/>
                </a:cubicBezTo>
                <a:cubicBezTo>
                  <a:pt x="942" y="131"/>
                  <a:pt x="938" y="135"/>
                  <a:pt x="938" y="140"/>
                </a:cubicBezTo>
                <a:close/>
                <a:moveTo>
                  <a:pt x="962" y="140"/>
                </a:moveTo>
                <a:cubicBezTo>
                  <a:pt x="962" y="145"/>
                  <a:pt x="966" y="149"/>
                  <a:pt x="971" y="149"/>
                </a:cubicBezTo>
                <a:cubicBezTo>
                  <a:pt x="976" y="149"/>
                  <a:pt x="980" y="145"/>
                  <a:pt x="980" y="140"/>
                </a:cubicBezTo>
                <a:cubicBezTo>
                  <a:pt x="980" y="135"/>
                  <a:pt x="976" y="131"/>
                  <a:pt x="971" y="131"/>
                </a:cubicBezTo>
                <a:cubicBezTo>
                  <a:pt x="966" y="131"/>
                  <a:pt x="962" y="135"/>
                  <a:pt x="962" y="140"/>
                </a:cubicBezTo>
                <a:close/>
                <a:moveTo>
                  <a:pt x="985" y="140"/>
                </a:moveTo>
                <a:cubicBezTo>
                  <a:pt x="985" y="145"/>
                  <a:pt x="989" y="149"/>
                  <a:pt x="994" y="149"/>
                </a:cubicBezTo>
                <a:cubicBezTo>
                  <a:pt x="999" y="149"/>
                  <a:pt x="1003" y="145"/>
                  <a:pt x="1003" y="140"/>
                </a:cubicBezTo>
                <a:cubicBezTo>
                  <a:pt x="1003" y="135"/>
                  <a:pt x="999" y="131"/>
                  <a:pt x="994" y="131"/>
                </a:cubicBezTo>
                <a:cubicBezTo>
                  <a:pt x="989" y="131"/>
                  <a:pt x="985" y="135"/>
                  <a:pt x="985" y="140"/>
                </a:cubicBezTo>
                <a:close/>
                <a:moveTo>
                  <a:pt x="1079" y="140"/>
                </a:moveTo>
                <a:cubicBezTo>
                  <a:pt x="1079" y="145"/>
                  <a:pt x="1083" y="149"/>
                  <a:pt x="1088" y="149"/>
                </a:cubicBezTo>
                <a:cubicBezTo>
                  <a:pt x="1093" y="149"/>
                  <a:pt x="1097" y="145"/>
                  <a:pt x="1097" y="140"/>
                </a:cubicBezTo>
                <a:cubicBezTo>
                  <a:pt x="1097" y="135"/>
                  <a:pt x="1093" y="131"/>
                  <a:pt x="1088" y="131"/>
                </a:cubicBezTo>
                <a:cubicBezTo>
                  <a:pt x="1083" y="131"/>
                  <a:pt x="1079" y="135"/>
                  <a:pt x="1079" y="140"/>
                </a:cubicBezTo>
                <a:close/>
                <a:moveTo>
                  <a:pt x="1103" y="140"/>
                </a:moveTo>
                <a:cubicBezTo>
                  <a:pt x="1103" y="145"/>
                  <a:pt x="1107" y="149"/>
                  <a:pt x="1112" y="149"/>
                </a:cubicBezTo>
                <a:cubicBezTo>
                  <a:pt x="1117" y="149"/>
                  <a:pt x="1121" y="145"/>
                  <a:pt x="1121" y="140"/>
                </a:cubicBezTo>
                <a:cubicBezTo>
                  <a:pt x="1121" y="135"/>
                  <a:pt x="1117" y="131"/>
                  <a:pt x="1112" y="131"/>
                </a:cubicBezTo>
                <a:cubicBezTo>
                  <a:pt x="1107" y="131"/>
                  <a:pt x="1103" y="135"/>
                  <a:pt x="1103" y="140"/>
                </a:cubicBezTo>
                <a:close/>
                <a:moveTo>
                  <a:pt x="1126" y="140"/>
                </a:moveTo>
                <a:cubicBezTo>
                  <a:pt x="1126" y="145"/>
                  <a:pt x="1130" y="149"/>
                  <a:pt x="1135" y="149"/>
                </a:cubicBezTo>
                <a:cubicBezTo>
                  <a:pt x="1140" y="149"/>
                  <a:pt x="1144" y="145"/>
                  <a:pt x="1144" y="140"/>
                </a:cubicBezTo>
                <a:cubicBezTo>
                  <a:pt x="1144" y="135"/>
                  <a:pt x="1140" y="131"/>
                  <a:pt x="1135" y="131"/>
                </a:cubicBezTo>
                <a:cubicBezTo>
                  <a:pt x="1130" y="131"/>
                  <a:pt x="1126" y="135"/>
                  <a:pt x="1126" y="140"/>
                </a:cubicBezTo>
                <a:close/>
                <a:moveTo>
                  <a:pt x="1150" y="140"/>
                </a:moveTo>
                <a:cubicBezTo>
                  <a:pt x="1150" y="145"/>
                  <a:pt x="1154" y="149"/>
                  <a:pt x="1159" y="149"/>
                </a:cubicBezTo>
                <a:cubicBezTo>
                  <a:pt x="1164" y="149"/>
                  <a:pt x="1168" y="145"/>
                  <a:pt x="1168" y="140"/>
                </a:cubicBezTo>
                <a:cubicBezTo>
                  <a:pt x="1168" y="135"/>
                  <a:pt x="1164" y="131"/>
                  <a:pt x="1159" y="131"/>
                </a:cubicBezTo>
                <a:cubicBezTo>
                  <a:pt x="1154" y="131"/>
                  <a:pt x="1150" y="135"/>
                  <a:pt x="1150" y="140"/>
                </a:cubicBezTo>
                <a:close/>
                <a:moveTo>
                  <a:pt x="1173" y="140"/>
                </a:moveTo>
                <a:cubicBezTo>
                  <a:pt x="1173" y="145"/>
                  <a:pt x="1177" y="149"/>
                  <a:pt x="1182" y="149"/>
                </a:cubicBezTo>
                <a:cubicBezTo>
                  <a:pt x="1187" y="149"/>
                  <a:pt x="1191" y="145"/>
                  <a:pt x="1191" y="140"/>
                </a:cubicBezTo>
                <a:cubicBezTo>
                  <a:pt x="1191" y="135"/>
                  <a:pt x="1187" y="131"/>
                  <a:pt x="1182" y="131"/>
                </a:cubicBezTo>
                <a:cubicBezTo>
                  <a:pt x="1177" y="131"/>
                  <a:pt x="1173" y="135"/>
                  <a:pt x="1173" y="140"/>
                </a:cubicBezTo>
                <a:close/>
                <a:moveTo>
                  <a:pt x="1197" y="140"/>
                </a:moveTo>
                <a:cubicBezTo>
                  <a:pt x="1197" y="145"/>
                  <a:pt x="1201" y="149"/>
                  <a:pt x="1206" y="149"/>
                </a:cubicBezTo>
                <a:cubicBezTo>
                  <a:pt x="1211" y="149"/>
                  <a:pt x="1215" y="145"/>
                  <a:pt x="1215" y="140"/>
                </a:cubicBezTo>
                <a:cubicBezTo>
                  <a:pt x="1215" y="135"/>
                  <a:pt x="1211" y="131"/>
                  <a:pt x="1206" y="131"/>
                </a:cubicBezTo>
                <a:cubicBezTo>
                  <a:pt x="1201" y="131"/>
                  <a:pt x="1197" y="135"/>
                  <a:pt x="1197" y="140"/>
                </a:cubicBezTo>
                <a:close/>
                <a:moveTo>
                  <a:pt x="1220" y="140"/>
                </a:moveTo>
                <a:cubicBezTo>
                  <a:pt x="1220" y="145"/>
                  <a:pt x="1224" y="149"/>
                  <a:pt x="1229" y="149"/>
                </a:cubicBezTo>
                <a:cubicBezTo>
                  <a:pt x="1234" y="149"/>
                  <a:pt x="1238" y="145"/>
                  <a:pt x="1238" y="140"/>
                </a:cubicBezTo>
                <a:cubicBezTo>
                  <a:pt x="1238" y="135"/>
                  <a:pt x="1234" y="131"/>
                  <a:pt x="1229" y="131"/>
                </a:cubicBezTo>
                <a:cubicBezTo>
                  <a:pt x="1224" y="131"/>
                  <a:pt x="1220" y="135"/>
                  <a:pt x="1220" y="140"/>
                </a:cubicBezTo>
                <a:close/>
                <a:moveTo>
                  <a:pt x="1243" y="140"/>
                </a:moveTo>
                <a:cubicBezTo>
                  <a:pt x="1243" y="145"/>
                  <a:pt x="1248" y="149"/>
                  <a:pt x="1253" y="149"/>
                </a:cubicBezTo>
                <a:cubicBezTo>
                  <a:pt x="1258" y="149"/>
                  <a:pt x="1262" y="145"/>
                  <a:pt x="1262" y="140"/>
                </a:cubicBezTo>
                <a:cubicBezTo>
                  <a:pt x="1262" y="135"/>
                  <a:pt x="1258" y="131"/>
                  <a:pt x="1253" y="131"/>
                </a:cubicBezTo>
                <a:cubicBezTo>
                  <a:pt x="1248" y="131"/>
                  <a:pt x="1243" y="135"/>
                  <a:pt x="1243" y="140"/>
                </a:cubicBezTo>
                <a:close/>
                <a:moveTo>
                  <a:pt x="1267" y="140"/>
                </a:moveTo>
                <a:cubicBezTo>
                  <a:pt x="1267" y="145"/>
                  <a:pt x="1271" y="149"/>
                  <a:pt x="1276" y="149"/>
                </a:cubicBezTo>
                <a:cubicBezTo>
                  <a:pt x="1281" y="149"/>
                  <a:pt x="1285" y="145"/>
                  <a:pt x="1285" y="140"/>
                </a:cubicBezTo>
                <a:cubicBezTo>
                  <a:pt x="1285" y="135"/>
                  <a:pt x="1281" y="131"/>
                  <a:pt x="1276" y="131"/>
                </a:cubicBezTo>
                <a:cubicBezTo>
                  <a:pt x="1271" y="131"/>
                  <a:pt x="1267" y="135"/>
                  <a:pt x="1267" y="140"/>
                </a:cubicBezTo>
                <a:close/>
                <a:moveTo>
                  <a:pt x="1291" y="140"/>
                </a:moveTo>
                <a:cubicBezTo>
                  <a:pt x="1291" y="145"/>
                  <a:pt x="1295" y="149"/>
                  <a:pt x="1300" y="149"/>
                </a:cubicBezTo>
                <a:cubicBezTo>
                  <a:pt x="1305" y="149"/>
                  <a:pt x="1309" y="145"/>
                  <a:pt x="1309" y="140"/>
                </a:cubicBezTo>
                <a:cubicBezTo>
                  <a:pt x="1309" y="135"/>
                  <a:pt x="1305" y="131"/>
                  <a:pt x="1300" y="131"/>
                </a:cubicBezTo>
                <a:cubicBezTo>
                  <a:pt x="1295" y="131"/>
                  <a:pt x="1291" y="135"/>
                  <a:pt x="1291" y="140"/>
                </a:cubicBezTo>
                <a:close/>
                <a:moveTo>
                  <a:pt x="1314" y="140"/>
                </a:moveTo>
                <a:cubicBezTo>
                  <a:pt x="1314" y="145"/>
                  <a:pt x="1318" y="149"/>
                  <a:pt x="1323" y="149"/>
                </a:cubicBezTo>
                <a:cubicBezTo>
                  <a:pt x="1328" y="149"/>
                  <a:pt x="1332" y="145"/>
                  <a:pt x="1332" y="140"/>
                </a:cubicBezTo>
                <a:cubicBezTo>
                  <a:pt x="1332" y="135"/>
                  <a:pt x="1328" y="131"/>
                  <a:pt x="1323" y="131"/>
                </a:cubicBezTo>
                <a:cubicBezTo>
                  <a:pt x="1318" y="131"/>
                  <a:pt x="1314" y="135"/>
                  <a:pt x="1314" y="140"/>
                </a:cubicBezTo>
                <a:close/>
                <a:moveTo>
                  <a:pt x="1338" y="140"/>
                </a:moveTo>
                <a:cubicBezTo>
                  <a:pt x="1338" y="145"/>
                  <a:pt x="1342" y="149"/>
                  <a:pt x="1346" y="149"/>
                </a:cubicBezTo>
                <a:cubicBezTo>
                  <a:pt x="1351" y="149"/>
                  <a:pt x="1355" y="145"/>
                  <a:pt x="1355" y="140"/>
                </a:cubicBezTo>
                <a:cubicBezTo>
                  <a:pt x="1355" y="135"/>
                  <a:pt x="1351" y="131"/>
                  <a:pt x="1346" y="131"/>
                </a:cubicBezTo>
                <a:cubicBezTo>
                  <a:pt x="1342" y="131"/>
                  <a:pt x="1338" y="135"/>
                  <a:pt x="1338" y="140"/>
                </a:cubicBezTo>
                <a:close/>
                <a:moveTo>
                  <a:pt x="1361" y="140"/>
                </a:moveTo>
                <a:cubicBezTo>
                  <a:pt x="1361" y="145"/>
                  <a:pt x="1365" y="149"/>
                  <a:pt x="1370" y="149"/>
                </a:cubicBezTo>
                <a:cubicBezTo>
                  <a:pt x="1375" y="149"/>
                  <a:pt x="1379" y="145"/>
                  <a:pt x="1379" y="140"/>
                </a:cubicBezTo>
                <a:cubicBezTo>
                  <a:pt x="1379" y="135"/>
                  <a:pt x="1375" y="131"/>
                  <a:pt x="1370" y="131"/>
                </a:cubicBezTo>
                <a:cubicBezTo>
                  <a:pt x="1365" y="131"/>
                  <a:pt x="1361" y="135"/>
                  <a:pt x="1361" y="140"/>
                </a:cubicBezTo>
                <a:close/>
                <a:moveTo>
                  <a:pt x="1385" y="140"/>
                </a:moveTo>
                <a:cubicBezTo>
                  <a:pt x="1385" y="145"/>
                  <a:pt x="1389" y="149"/>
                  <a:pt x="1393" y="149"/>
                </a:cubicBezTo>
                <a:cubicBezTo>
                  <a:pt x="1398" y="149"/>
                  <a:pt x="1402" y="145"/>
                  <a:pt x="1402" y="140"/>
                </a:cubicBezTo>
                <a:cubicBezTo>
                  <a:pt x="1402" y="135"/>
                  <a:pt x="1398" y="131"/>
                  <a:pt x="1393" y="131"/>
                </a:cubicBezTo>
                <a:cubicBezTo>
                  <a:pt x="1389" y="131"/>
                  <a:pt x="1385" y="135"/>
                  <a:pt x="1385" y="140"/>
                </a:cubicBezTo>
                <a:close/>
                <a:moveTo>
                  <a:pt x="1408" y="140"/>
                </a:moveTo>
                <a:cubicBezTo>
                  <a:pt x="1408" y="145"/>
                  <a:pt x="1412" y="149"/>
                  <a:pt x="1417" y="149"/>
                </a:cubicBezTo>
                <a:cubicBezTo>
                  <a:pt x="1422" y="149"/>
                  <a:pt x="1426" y="145"/>
                  <a:pt x="1426" y="140"/>
                </a:cubicBezTo>
                <a:cubicBezTo>
                  <a:pt x="1426" y="135"/>
                  <a:pt x="1422" y="131"/>
                  <a:pt x="1417" y="131"/>
                </a:cubicBezTo>
                <a:cubicBezTo>
                  <a:pt x="1412" y="131"/>
                  <a:pt x="1408" y="135"/>
                  <a:pt x="1408" y="140"/>
                </a:cubicBezTo>
                <a:close/>
                <a:moveTo>
                  <a:pt x="1432" y="140"/>
                </a:moveTo>
                <a:cubicBezTo>
                  <a:pt x="1432" y="145"/>
                  <a:pt x="1436" y="149"/>
                  <a:pt x="1441" y="149"/>
                </a:cubicBezTo>
                <a:cubicBezTo>
                  <a:pt x="1445" y="149"/>
                  <a:pt x="1449" y="145"/>
                  <a:pt x="1449" y="140"/>
                </a:cubicBezTo>
                <a:cubicBezTo>
                  <a:pt x="1449" y="135"/>
                  <a:pt x="1445" y="131"/>
                  <a:pt x="1441" y="131"/>
                </a:cubicBezTo>
                <a:cubicBezTo>
                  <a:pt x="1436" y="131"/>
                  <a:pt x="1432" y="135"/>
                  <a:pt x="1432" y="140"/>
                </a:cubicBezTo>
                <a:close/>
                <a:moveTo>
                  <a:pt x="1455" y="140"/>
                </a:moveTo>
                <a:cubicBezTo>
                  <a:pt x="1455" y="145"/>
                  <a:pt x="1459" y="149"/>
                  <a:pt x="1464" y="149"/>
                </a:cubicBezTo>
                <a:cubicBezTo>
                  <a:pt x="1469" y="149"/>
                  <a:pt x="1473" y="145"/>
                  <a:pt x="1473" y="140"/>
                </a:cubicBezTo>
                <a:cubicBezTo>
                  <a:pt x="1473" y="135"/>
                  <a:pt x="1469" y="131"/>
                  <a:pt x="1464" y="131"/>
                </a:cubicBezTo>
                <a:cubicBezTo>
                  <a:pt x="1459" y="131"/>
                  <a:pt x="1455" y="135"/>
                  <a:pt x="1455" y="140"/>
                </a:cubicBezTo>
                <a:close/>
                <a:moveTo>
                  <a:pt x="1478" y="140"/>
                </a:moveTo>
                <a:cubicBezTo>
                  <a:pt x="1478" y="145"/>
                  <a:pt x="1482" y="149"/>
                  <a:pt x="1487" y="149"/>
                </a:cubicBezTo>
                <a:cubicBezTo>
                  <a:pt x="1492" y="149"/>
                  <a:pt x="1496" y="145"/>
                  <a:pt x="1496" y="140"/>
                </a:cubicBezTo>
                <a:cubicBezTo>
                  <a:pt x="1496" y="135"/>
                  <a:pt x="1492" y="131"/>
                  <a:pt x="1487" y="131"/>
                </a:cubicBezTo>
                <a:cubicBezTo>
                  <a:pt x="1482" y="131"/>
                  <a:pt x="1478" y="135"/>
                  <a:pt x="1478" y="140"/>
                </a:cubicBezTo>
                <a:close/>
                <a:moveTo>
                  <a:pt x="1502" y="140"/>
                </a:moveTo>
                <a:cubicBezTo>
                  <a:pt x="1502" y="145"/>
                  <a:pt x="1506" y="149"/>
                  <a:pt x="1511" y="149"/>
                </a:cubicBezTo>
                <a:cubicBezTo>
                  <a:pt x="1516" y="149"/>
                  <a:pt x="1520" y="145"/>
                  <a:pt x="1520" y="140"/>
                </a:cubicBezTo>
                <a:cubicBezTo>
                  <a:pt x="1520" y="135"/>
                  <a:pt x="1516" y="131"/>
                  <a:pt x="1511" y="131"/>
                </a:cubicBezTo>
                <a:cubicBezTo>
                  <a:pt x="1506" y="131"/>
                  <a:pt x="1502" y="135"/>
                  <a:pt x="1502" y="140"/>
                </a:cubicBezTo>
                <a:close/>
                <a:moveTo>
                  <a:pt x="1525" y="140"/>
                </a:moveTo>
                <a:cubicBezTo>
                  <a:pt x="1525" y="145"/>
                  <a:pt x="1529" y="149"/>
                  <a:pt x="1534" y="149"/>
                </a:cubicBezTo>
                <a:cubicBezTo>
                  <a:pt x="1539" y="149"/>
                  <a:pt x="1543" y="145"/>
                  <a:pt x="1543" y="140"/>
                </a:cubicBezTo>
                <a:cubicBezTo>
                  <a:pt x="1543" y="135"/>
                  <a:pt x="1539" y="131"/>
                  <a:pt x="1534" y="131"/>
                </a:cubicBezTo>
                <a:cubicBezTo>
                  <a:pt x="1529" y="131"/>
                  <a:pt x="1525" y="135"/>
                  <a:pt x="1525" y="140"/>
                </a:cubicBezTo>
                <a:close/>
                <a:moveTo>
                  <a:pt x="1549" y="140"/>
                </a:moveTo>
                <a:cubicBezTo>
                  <a:pt x="1549" y="145"/>
                  <a:pt x="1553" y="149"/>
                  <a:pt x="1558" y="149"/>
                </a:cubicBezTo>
                <a:cubicBezTo>
                  <a:pt x="1563" y="149"/>
                  <a:pt x="1567" y="145"/>
                  <a:pt x="1567" y="140"/>
                </a:cubicBezTo>
                <a:cubicBezTo>
                  <a:pt x="1567" y="135"/>
                  <a:pt x="1563" y="131"/>
                  <a:pt x="1558" y="131"/>
                </a:cubicBezTo>
                <a:cubicBezTo>
                  <a:pt x="1553" y="131"/>
                  <a:pt x="1549" y="135"/>
                  <a:pt x="1549" y="140"/>
                </a:cubicBezTo>
                <a:close/>
                <a:moveTo>
                  <a:pt x="1572" y="140"/>
                </a:moveTo>
                <a:cubicBezTo>
                  <a:pt x="1572" y="145"/>
                  <a:pt x="1576" y="149"/>
                  <a:pt x="1581" y="149"/>
                </a:cubicBezTo>
                <a:cubicBezTo>
                  <a:pt x="1586" y="149"/>
                  <a:pt x="1590" y="145"/>
                  <a:pt x="1590" y="140"/>
                </a:cubicBezTo>
                <a:cubicBezTo>
                  <a:pt x="1590" y="135"/>
                  <a:pt x="1586" y="131"/>
                  <a:pt x="1581" y="131"/>
                </a:cubicBezTo>
                <a:cubicBezTo>
                  <a:pt x="1576" y="131"/>
                  <a:pt x="1572" y="135"/>
                  <a:pt x="1572" y="140"/>
                </a:cubicBezTo>
                <a:close/>
                <a:moveTo>
                  <a:pt x="1596" y="140"/>
                </a:moveTo>
                <a:cubicBezTo>
                  <a:pt x="1596" y="145"/>
                  <a:pt x="1600" y="149"/>
                  <a:pt x="1605" y="149"/>
                </a:cubicBezTo>
                <a:cubicBezTo>
                  <a:pt x="1610" y="149"/>
                  <a:pt x="1614" y="145"/>
                  <a:pt x="1614" y="140"/>
                </a:cubicBezTo>
                <a:cubicBezTo>
                  <a:pt x="1614" y="135"/>
                  <a:pt x="1610" y="131"/>
                  <a:pt x="1605" y="131"/>
                </a:cubicBezTo>
                <a:cubicBezTo>
                  <a:pt x="1600" y="131"/>
                  <a:pt x="1596" y="135"/>
                  <a:pt x="1596" y="140"/>
                </a:cubicBezTo>
                <a:close/>
                <a:moveTo>
                  <a:pt x="1619" y="140"/>
                </a:moveTo>
                <a:cubicBezTo>
                  <a:pt x="1619" y="145"/>
                  <a:pt x="1623" y="149"/>
                  <a:pt x="1628" y="149"/>
                </a:cubicBezTo>
                <a:cubicBezTo>
                  <a:pt x="1633" y="149"/>
                  <a:pt x="1637" y="145"/>
                  <a:pt x="1637" y="140"/>
                </a:cubicBezTo>
                <a:cubicBezTo>
                  <a:pt x="1637" y="135"/>
                  <a:pt x="1633" y="131"/>
                  <a:pt x="1628" y="131"/>
                </a:cubicBezTo>
                <a:cubicBezTo>
                  <a:pt x="1623" y="131"/>
                  <a:pt x="1619" y="135"/>
                  <a:pt x="1619" y="140"/>
                </a:cubicBezTo>
                <a:close/>
                <a:moveTo>
                  <a:pt x="1643" y="140"/>
                </a:moveTo>
                <a:cubicBezTo>
                  <a:pt x="1643" y="145"/>
                  <a:pt x="1647" y="149"/>
                  <a:pt x="1652" y="149"/>
                </a:cubicBezTo>
                <a:cubicBezTo>
                  <a:pt x="1657" y="149"/>
                  <a:pt x="1661" y="145"/>
                  <a:pt x="1661" y="140"/>
                </a:cubicBezTo>
                <a:cubicBezTo>
                  <a:pt x="1661" y="135"/>
                  <a:pt x="1657" y="131"/>
                  <a:pt x="1652" y="131"/>
                </a:cubicBezTo>
                <a:cubicBezTo>
                  <a:pt x="1647" y="131"/>
                  <a:pt x="1643" y="135"/>
                  <a:pt x="1643" y="140"/>
                </a:cubicBezTo>
                <a:close/>
                <a:moveTo>
                  <a:pt x="1666" y="140"/>
                </a:moveTo>
                <a:cubicBezTo>
                  <a:pt x="1666" y="145"/>
                  <a:pt x="1670" y="149"/>
                  <a:pt x="1675" y="149"/>
                </a:cubicBezTo>
                <a:cubicBezTo>
                  <a:pt x="1680" y="149"/>
                  <a:pt x="1684" y="145"/>
                  <a:pt x="1684" y="140"/>
                </a:cubicBezTo>
                <a:cubicBezTo>
                  <a:pt x="1684" y="135"/>
                  <a:pt x="1680" y="131"/>
                  <a:pt x="1675" y="131"/>
                </a:cubicBezTo>
                <a:cubicBezTo>
                  <a:pt x="1670" y="131"/>
                  <a:pt x="1666" y="135"/>
                  <a:pt x="1666" y="140"/>
                </a:cubicBezTo>
                <a:close/>
                <a:moveTo>
                  <a:pt x="1690" y="140"/>
                </a:moveTo>
                <a:cubicBezTo>
                  <a:pt x="1690" y="145"/>
                  <a:pt x="1694" y="149"/>
                  <a:pt x="1699" y="149"/>
                </a:cubicBezTo>
                <a:cubicBezTo>
                  <a:pt x="1704" y="149"/>
                  <a:pt x="1708" y="145"/>
                  <a:pt x="1708" y="140"/>
                </a:cubicBezTo>
                <a:cubicBezTo>
                  <a:pt x="1708" y="135"/>
                  <a:pt x="1704" y="131"/>
                  <a:pt x="1699" y="131"/>
                </a:cubicBezTo>
                <a:cubicBezTo>
                  <a:pt x="1694" y="131"/>
                  <a:pt x="1690" y="135"/>
                  <a:pt x="1690" y="140"/>
                </a:cubicBezTo>
                <a:close/>
                <a:moveTo>
                  <a:pt x="1713" y="140"/>
                </a:moveTo>
                <a:cubicBezTo>
                  <a:pt x="1713" y="145"/>
                  <a:pt x="1717" y="149"/>
                  <a:pt x="1722" y="149"/>
                </a:cubicBezTo>
                <a:cubicBezTo>
                  <a:pt x="1727" y="149"/>
                  <a:pt x="1731" y="145"/>
                  <a:pt x="1731" y="140"/>
                </a:cubicBezTo>
                <a:cubicBezTo>
                  <a:pt x="1731" y="135"/>
                  <a:pt x="1727" y="131"/>
                  <a:pt x="1722" y="131"/>
                </a:cubicBezTo>
                <a:cubicBezTo>
                  <a:pt x="1717" y="131"/>
                  <a:pt x="1713" y="135"/>
                  <a:pt x="1713" y="140"/>
                </a:cubicBezTo>
                <a:close/>
                <a:moveTo>
                  <a:pt x="23" y="140"/>
                </a:moveTo>
                <a:cubicBezTo>
                  <a:pt x="23" y="145"/>
                  <a:pt x="27" y="149"/>
                  <a:pt x="32" y="149"/>
                </a:cubicBezTo>
                <a:cubicBezTo>
                  <a:pt x="37" y="149"/>
                  <a:pt x="41" y="145"/>
                  <a:pt x="41" y="140"/>
                </a:cubicBezTo>
                <a:cubicBezTo>
                  <a:pt x="41" y="135"/>
                  <a:pt x="37" y="131"/>
                  <a:pt x="32" y="131"/>
                </a:cubicBezTo>
                <a:cubicBezTo>
                  <a:pt x="27" y="131"/>
                  <a:pt x="23" y="135"/>
                  <a:pt x="23" y="140"/>
                </a:cubicBezTo>
                <a:close/>
                <a:moveTo>
                  <a:pt x="46" y="140"/>
                </a:moveTo>
                <a:cubicBezTo>
                  <a:pt x="46" y="145"/>
                  <a:pt x="50" y="149"/>
                  <a:pt x="55" y="149"/>
                </a:cubicBezTo>
                <a:cubicBezTo>
                  <a:pt x="61" y="149"/>
                  <a:pt x="65" y="145"/>
                  <a:pt x="65" y="140"/>
                </a:cubicBezTo>
                <a:cubicBezTo>
                  <a:pt x="65" y="135"/>
                  <a:pt x="61" y="131"/>
                  <a:pt x="55" y="131"/>
                </a:cubicBezTo>
                <a:cubicBezTo>
                  <a:pt x="50" y="131"/>
                  <a:pt x="46" y="135"/>
                  <a:pt x="46" y="140"/>
                </a:cubicBezTo>
                <a:close/>
                <a:moveTo>
                  <a:pt x="70" y="140"/>
                </a:moveTo>
                <a:cubicBezTo>
                  <a:pt x="70" y="145"/>
                  <a:pt x="74" y="149"/>
                  <a:pt x="79" y="149"/>
                </a:cubicBezTo>
                <a:cubicBezTo>
                  <a:pt x="84" y="149"/>
                  <a:pt x="88" y="145"/>
                  <a:pt x="88" y="140"/>
                </a:cubicBezTo>
                <a:cubicBezTo>
                  <a:pt x="88" y="135"/>
                  <a:pt x="84" y="131"/>
                  <a:pt x="79" y="131"/>
                </a:cubicBezTo>
                <a:cubicBezTo>
                  <a:pt x="74" y="131"/>
                  <a:pt x="70" y="135"/>
                  <a:pt x="70" y="140"/>
                </a:cubicBezTo>
                <a:close/>
                <a:moveTo>
                  <a:pt x="93" y="162"/>
                </a:moveTo>
                <a:cubicBezTo>
                  <a:pt x="93" y="167"/>
                  <a:pt x="97" y="171"/>
                  <a:pt x="103" y="171"/>
                </a:cubicBezTo>
                <a:cubicBezTo>
                  <a:pt x="108" y="171"/>
                  <a:pt x="112" y="167"/>
                  <a:pt x="112" y="162"/>
                </a:cubicBezTo>
                <a:cubicBezTo>
                  <a:pt x="112" y="157"/>
                  <a:pt x="108" y="153"/>
                  <a:pt x="103" y="153"/>
                </a:cubicBezTo>
                <a:cubicBezTo>
                  <a:pt x="97" y="153"/>
                  <a:pt x="93" y="157"/>
                  <a:pt x="93" y="162"/>
                </a:cubicBezTo>
                <a:close/>
                <a:moveTo>
                  <a:pt x="117" y="162"/>
                </a:moveTo>
                <a:cubicBezTo>
                  <a:pt x="117" y="167"/>
                  <a:pt x="121" y="171"/>
                  <a:pt x="126" y="171"/>
                </a:cubicBezTo>
                <a:cubicBezTo>
                  <a:pt x="131" y="171"/>
                  <a:pt x="135" y="167"/>
                  <a:pt x="135" y="162"/>
                </a:cubicBezTo>
                <a:cubicBezTo>
                  <a:pt x="135" y="157"/>
                  <a:pt x="131" y="153"/>
                  <a:pt x="126" y="153"/>
                </a:cubicBezTo>
                <a:cubicBezTo>
                  <a:pt x="121" y="153"/>
                  <a:pt x="117" y="157"/>
                  <a:pt x="117" y="162"/>
                </a:cubicBezTo>
                <a:close/>
                <a:moveTo>
                  <a:pt x="140" y="162"/>
                </a:moveTo>
                <a:cubicBezTo>
                  <a:pt x="140" y="167"/>
                  <a:pt x="144" y="171"/>
                  <a:pt x="149" y="171"/>
                </a:cubicBezTo>
                <a:cubicBezTo>
                  <a:pt x="154" y="171"/>
                  <a:pt x="158" y="167"/>
                  <a:pt x="158" y="162"/>
                </a:cubicBezTo>
                <a:cubicBezTo>
                  <a:pt x="158" y="157"/>
                  <a:pt x="154" y="153"/>
                  <a:pt x="149" y="153"/>
                </a:cubicBezTo>
                <a:cubicBezTo>
                  <a:pt x="144" y="153"/>
                  <a:pt x="140" y="157"/>
                  <a:pt x="140" y="162"/>
                </a:cubicBezTo>
                <a:close/>
                <a:moveTo>
                  <a:pt x="164" y="162"/>
                </a:moveTo>
                <a:cubicBezTo>
                  <a:pt x="164" y="167"/>
                  <a:pt x="168" y="171"/>
                  <a:pt x="173" y="171"/>
                </a:cubicBezTo>
                <a:cubicBezTo>
                  <a:pt x="178" y="171"/>
                  <a:pt x="182" y="167"/>
                  <a:pt x="182" y="162"/>
                </a:cubicBezTo>
                <a:cubicBezTo>
                  <a:pt x="182" y="157"/>
                  <a:pt x="178" y="153"/>
                  <a:pt x="173" y="153"/>
                </a:cubicBezTo>
                <a:cubicBezTo>
                  <a:pt x="168" y="153"/>
                  <a:pt x="164" y="157"/>
                  <a:pt x="164" y="162"/>
                </a:cubicBezTo>
                <a:close/>
                <a:moveTo>
                  <a:pt x="187" y="162"/>
                </a:moveTo>
                <a:cubicBezTo>
                  <a:pt x="187" y="167"/>
                  <a:pt x="191" y="171"/>
                  <a:pt x="196" y="171"/>
                </a:cubicBezTo>
                <a:cubicBezTo>
                  <a:pt x="201" y="171"/>
                  <a:pt x="205" y="167"/>
                  <a:pt x="205" y="162"/>
                </a:cubicBezTo>
                <a:cubicBezTo>
                  <a:pt x="205" y="157"/>
                  <a:pt x="201" y="153"/>
                  <a:pt x="196" y="153"/>
                </a:cubicBezTo>
                <a:cubicBezTo>
                  <a:pt x="191" y="153"/>
                  <a:pt x="187" y="157"/>
                  <a:pt x="187" y="162"/>
                </a:cubicBezTo>
                <a:close/>
                <a:moveTo>
                  <a:pt x="211" y="162"/>
                </a:moveTo>
                <a:cubicBezTo>
                  <a:pt x="211" y="167"/>
                  <a:pt x="215" y="171"/>
                  <a:pt x="220" y="171"/>
                </a:cubicBezTo>
                <a:cubicBezTo>
                  <a:pt x="225" y="171"/>
                  <a:pt x="229" y="167"/>
                  <a:pt x="229" y="162"/>
                </a:cubicBezTo>
                <a:cubicBezTo>
                  <a:pt x="229" y="157"/>
                  <a:pt x="225" y="153"/>
                  <a:pt x="220" y="153"/>
                </a:cubicBezTo>
                <a:cubicBezTo>
                  <a:pt x="215" y="153"/>
                  <a:pt x="211" y="157"/>
                  <a:pt x="211" y="162"/>
                </a:cubicBezTo>
                <a:close/>
                <a:moveTo>
                  <a:pt x="235" y="162"/>
                </a:moveTo>
                <a:cubicBezTo>
                  <a:pt x="235" y="167"/>
                  <a:pt x="238" y="171"/>
                  <a:pt x="243" y="171"/>
                </a:cubicBezTo>
                <a:cubicBezTo>
                  <a:pt x="248" y="171"/>
                  <a:pt x="252" y="167"/>
                  <a:pt x="252" y="162"/>
                </a:cubicBezTo>
                <a:cubicBezTo>
                  <a:pt x="252" y="157"/>
                  <a:pt x="248" y="153"/>
                  <a:pt x="243" y="153"/>
                </a:cubicBezTo>
                <a:cubicBezTo>
                  <a:pt x="238" y="153"/>
                  <a:pt x="235" y="157"/>
                  <a:pt x="235" y="162"/>
                </a:cubicBezTo>
                <a:close/>
                <a:moveTo>
                  <a:pt x="258" y="162"/>
                </a:moveTo>
                <a:cubicBezTo>
                  <a:pt x="258" y="167"/>
                  <a:pt x="262" y="171"/>
                  <a:pt x="267" y="171"/>
                </a:cubicBezTo>
                <a:cubicBezTo>
                  <a:pt x="272" y="171"/>
                  <a:pt x="276" y="167"/>
                  <a:pt x="276" y="162"/>
                </a:cubicBezTo>
                <a:cubicBezTo>
                  <a:pt x="276" y="157"/>
                  <a:pt x="272" y="153"/>
                  <a:pt x="267" y="153"/>
                </a:cubicBezTo>
                <a:cubicBezTo>
                  <a:pt x="262" y="153"/>
                  <a:pt x="258" y="157"/>
                  <a:pt x="258" y="162"/>
                </a:cubicBezTo>
                <a:close/>
                <a:moveTo>
                  <a:pt x="281" y="162"/>
                </a:moveTo>
                <a:cubicBezTo>
                  <a:pt x="281" y="167"/>
                  <a:pt x="285" y="171"/>
                  <a:pt x="290" y="171"/>
                </a:cubicBezTo>
                <a:cubicBezTo>
                  <a:pt x="295" y="171"/>
                  <a:pt x="299" y="167"/>
                  <a:pt x="299" y="162"/>
                </a:cubicBezTo>
                <a:cubicBezTo>
                  <a:pt x="299" y="157"/>
                  <a:pt x="295" y="153"/>
                  <a:pt x="290" y="153"/>
                </a:cubicBezTo>
                <a:cubicBezTo>
                  <a:pt x="285" y="153"/>
                  <a:pt x="281" y="157"/>
                  <a:pt x="281" y="162"/>
                </a:cubicBezTo>
                <a:close/>
                <a:moveTo>
                  <a:pt x="305" y="162"/>
                </a:moveTo>
                <a:cubicBezTo>
                  <a:pt x="305" y="167"/>
                  <a:pt x="309" y="171"/>
                  <a:pt x="313" y="171"/>
                </a:cubicBezTo>
                <a:cubicBezTo>
                  <a:pt x="318" y="171"/>
                  <a:pt x="322" y="167"/>
                  <a:pt x="322" y="162"/>
                </a:cubicBezTo>
                <a:cubicBezTo>
                  <a:pt x="322" y="157"/>
                  <a:pt x="318" y="153"/>
                  <a:pt x="313" y="153"/>
                </a:cubicBezTo>
                <a:cubicBezTo>
                  <a:pt x="309" y="153"/>
                  <a:pt x="305" y="157"/>
                  <a:pt x="305" y="162"/>
                </a:cubicBezTo>
                <a:close/>
                <a:moveTo>
                  <a:pt x="328" y="162"/>
                </a:moveTo>
                <a:cubicBezTo>
                  <a:pt x="328" y="167"/>
                  <a:pt x="332" y="171"/>
                  <a:pt x="337" y="171"/>
                </a:cubicBezTo>
                <a:cubicBezTo>
                  <a:pt x="342" y="171"/>
                  <a:pt x="346" y="167"/>
                  <a:pt x="346" y="162"/>
                </a:cubicBezTo>
                <a:cubicBezTo>
                  <a:pt x="346" y="157"/>
                  <a:pt x="342" y="153"/>
                  <a:pt x="337" y="153"/>
                </a:cubicBezTo>
                <a:cubicBezTo>
                  <a:pt x="332" y="153"/>
                  <a:pt x="328" y="157"/>
                  <a:pt x="328" y="162"/>
                </a:cubicBezTo>
                <a:close/>
                <a:moveTo>
                  <a:pt x="352" y="162"/>
                </a:moveTo>
                <a:cubicBezTo>
                  <a:pt x="352" y="167"/>
                  <a:pt x="356" y="171"/>
                  <a:pt x="361" y="171"/>
                </a:cubicBezTo>
                <a:cubicBezTo>
                  <a:pt x="365" y="171"/>
                  <a:pt x="369" y="167"/>
                  <a:pt x="369" y="162"/>
                </a:cubicBezTo>
                <a:cubicBezTo>
                  <a:pt x="369" y="157"/>
                  <a:pt x="365" y="153"/>
                  <a:pt x="361" y="153"/>
                </a:cubicBezTo>
                <a:cubicBezTo>
                  <a:pt x="356" y="153"/>
                  <a:pt x="352" y="157"/>
                  <a:pt x="352" y="162"/>
                </a:cubicBezTo>
                <a:close/>
                <a:moveTo>
                  <a:pt x="375" y="162"/>
                </a:moveTo>
                <a:cubicBezTo>
                  <a:pt x="375" y="167"/>
                  <a:pt x="379" y="171"/>
                  <a:pt x="384" y="171"/>
                </a:cubicBezTo>
                <a:cubicBezTo>
                  <a:pt x="389" y="171"/>
                  <a:pt x="393" y="167"/>
                  <a:pt x="393" y="162"/>
                </a:cubicBezTo>
                <a:cubicBezTo>
                  <a:pt x="393" y="157"/>
                  <a:pt x="389" y="153"/>
                  <a:pt x="384" y="153"/>
                </a:cubicBezTo>
                <a:cubicBezTo>
                  <a:pt x="379" y="153"/>
                  <a:pt x="375" y="157"/>
                  <a:pt x="375" y="162"/>
                </a:cubicBezTo>
                <a:close/>
                <a:moveTo>
                  <a:pt x="398" y="162"/>
                </a:moveTo>
                <a:cubicBezTo>
                  <a:pt x="398" y="167"/>
                  <a:pt x="402" y="171"/>
                  <a:pt x="407" y="171"/>
                </a:cubicBezTo>
                <a:cubicBezTo>
                  <a:pt x="412" y="171"/>
                  <a:pt x="416" y="167"/>
                  <a:pt x="416" y="162"/>
                </a:cubicBezTo>
                <a:cubicBezTo>
                  <a:pt x="416" y="157"/>
                  <a:pt x="412" y="153"/>
                  <a:pt x="407" y="153"/>
                </a:cubicBezTo>
                <a:cubicBezTo>
                  <a:pt x="402" y="153"/>
                  <a:pt x="398" y="157"/>
                  <a:pt x="398" y="162"/>
                </a:cubicBezTo>
                <a:close/>
                <a:moveTo>
                  <a:pt x="445" y="162"/>
                </a:moveTo>
                <a:cubicBezTo>
                  <a:pt x="445" y="167"/>
                  <a:pt x="449" y="171"/>
                  <a:pt x="454" y="171"/>
                </a:cubicBezTo>
                <a:cubicBezTo>
                  <a:pt x="459" y="171"/>
                  <a:pt x="463" y="167"/>
                  <a:pt x="463" y="162"/>
                </a:cubicBezTo>
                <a:cubicBezTo>
                  <a:pt x="463" y="157"/>
                  <a:pt x="459" y="153"/>
                  <a:pt x="454" y="153"/>
                </a:cubicBezTo>
                <a:cubicBezTo>
                  <a:pt x="449" y="153"/>
                  <a:pt x="445" y="157"/>
                  <a:pt x="445" y="162"/>
                </a:cubicBezTo>
                <a:close/>
                <a:moveTo>
                  <a:pt x="469" y="162"/>
                </a:moveTo>
                <a:cubicBezTo>
                  <a:pt x="469" y="167"/>
                  <a:pt x="473" y="171"/>
                  <a:pt x="478" y="171"/>
                </a:cubicBezTo>
                <a:cubicBezTo>
                  <a:pt x="483" y="171"/>
                  <a:pt x="487" y="167"/>
                  <a:pt x="487" y="162"/>
                </a:cubicBezTo>
                <a:cubicBezTo>
                  <a:pt x="487" y="157"/>
                  <a:pt x="483" y="153"/>
                  <a:pt x="478" y="153"/>
                </a:cubicBezTo>
                <a:cubicBezTo>
                  <a:pt x="473" y="153"/>
                  <a:pt x="469" y="157"/>
                  <a:pt x="469" y="162"/>
                </a:cubicBezTo>
                <a:close/>
                <a:moveTo>
                  <a:pt x="492" y="162"/>
                </a:moveTo>
                <a:cubicBezTo>
                  <a:pt x="492" y="167"/>
                  <a:pt x="496" y="171"/>
                  <a:pt x="501" y="171"/>
                </a:cubicBezTo>
                <a:cubicBezTo>
                  <a:pt x="506" y="171"/>
                  <a:pt x="510" y="167"/>
                  <a:pt x="510" y="162"/>
                </a:cubicBezTo>
                <a:cubicBezTo>
                  <a:pt x="510" y="157"/>
                  <a:pt x="506" y="153"/>
                  <a:pt x="501" y="153"/>
                </a:cubicBezTo>
                <a:cubicBezTo>
                  <a:pt x="496" y="153"/>
                  <a:pt x="492" y="157"/>
                  <a:pt x="492" y="162"/>
                </a:cubicBezTo>
                <a:close/>
                <a:moveTo>
                  <a:pt x="586" y="162"/>
                </a:moveTo>
                <a:cubicBezTo>
                  <a:pt x="586" y="167"/>
                  <a:pt x="590" y="171"/>
                  <a:pt x="595" y="171"/>
                </a:cubicBezTo>
                <a:cubicBezTo>
                  <a:pt x="601" y="171"/>
                  <a:pt x="605" y="167"/>
                  <a:pt x="605" y="162"/>
                </a:cubicBezTo>
                <a:cubicBezTo>
                  <a:pt x="605" y="157"/>
                  <a:pt x="601" y="153"/>
                  <a:pt x="595" y="153"/>
                </a:cubicBezTo>
                <a:cubicBezTo>
                  <a:pt x="590" y="153"/>
                  <a:pt x="586" y="157"/>
                  <a:pt x="586" y="162"/>
                </a:cubicBezTo>
                <a:close/>
                <a:moveTo>
                  <a:pt x="610" y="162"/>
                </a:moveTo>
                <a:cubicBezTo>
                  <a:pt x="610" y="167"/>
                  <a:pt x="614" y="171"/>
                  <a:pt x="619" y="171"/>
                </a:cubicBezTo>
                <a:cubicBezTo>
                  <a:pt x="624" y="171"/>
                  <a:pt x="628" y="167"/>
                  <a:pt x="628" y="162"/>
                </a:cubicBezTo>
                <a:cubicBezTo>
                  <a:pt x="628" y="157"/>
                  <a:pt x="624" y="153"/>
                  <a:pt x="619" y="153"/>
                </a:cubicBezTo>
                <a:cubicBezTo>
                  <a:pt x="614" y="153"/>
                  <a:pt x="610" y="157"/>
                  <a:pt x="610" y="162"/>
                </a:cubicBezTo>
                <a:close/>
                <a:moveTo>
                  <a:pt x="633" y="162"/>
                </a:moveTo>
                <a:cubicBezTo>
                  <a:pt x="633" y="167"/>
                  <a:pt x="637" y="171"/>
                  <a:pt x="643" y="171"/>
                </a:cubicBezTo>
                <a:cubicBezTo>
                  <a:pt x="648" y="171"/>
                  <a:pt x="652" y="167"/>
                  <a:pt x="652" y="162"/>
                </a:cubicBezTo>
                <a:cubicBezTo>
                  <a:pt x="652" y="157"/>
                  <a:pt x="648" y="153"/>
                  <a:pt x="643" y="153"/>
                </a:cubicBezTo>
                <a:cubicBezTo>
                  <a:pt x="637" y="153"/>
                  <a:pt x="633" y="157"/>
                  <a:pt x="633" y="162"/>
                </a:cubicBezTo>
                <a:close/>
                <a:moveTo>
                  <a:pt x="727" y="162"/>
                </a:moveTo>
                <a:cubicBezTo>
                  <a:pt x="727" y="167"/>
                  <a:pt x="731" y="171"/>
                  <a:pt x="736" y="171"/>
                </a:cubicBezTo>
                <a:cubicBezTo>
                  <a:pt x="741" y="171"/>
                  <a:pt x="745" y="167"/>
                  <a:pt x="745" y="162"/>
                </a:cubicBezTo>
                <a:cubicBezTo>
                  <a:pt x="745" y="157"/>
                  <a:pt x="741" y="153"/>
                  <a:pt x="736" y="153"/>
                </a:cubicBezTo>
                <a:cubicBezTo>
                  <a:pt x="731" y="153"/>
                  <a:pt x="727" y="157"/>
                  <a:pt x="727" y="162"/>
                </a:cubicBezTo>
                <a:close/>
                <a:moveTo>
                  <a:pt x="892" y="162"/>
                </a:moveTo>
                <a:cubicBezTo>
                  <a:pt x="892" y="167"/>
                  <a:pt x="896" y="171"/>
                  <a:pt x="901" y="171"/>
                </a:cubicBezTo>
                <a:cubicBezTo>
                  <a:pt x="905" y="171"/>
                  <a:pt x="909" y="167"/>
                  <a:pt x="909" y="162"/>
                </a:cubicBezTo>
                <a:cubicBezTo>
                  <a:pt x="909" y="157"/>
                  <a:pt x="905" y="153"/>
                  <a:pt x="901" y="153"/>
                </a:cubicBezTo>
                <a:cubicBezTo>
                  <a:pt x="896" y="153"/>
                  <a:pt x="892" y="157"/>
                  <a:pt x="892" y="162"/>
                </a:cubicBezTo>
                <a:close/>
                <a:moveTo>
                  <a:pt x="915" y="162"/>
                </a:moveTo>
                <a:cubicBezTo>
                  <a:pt x="915" y="167"/>
                  <a:pt x="919" y="171"/>
                  <a:pt x="924" y="171"/>
                </a:cubicBezTo>
                <a:cubicBezTo>
                  <a:pt x="929" y="171"/>
                  <a:pt x="933" y="167"/>
                  <a:pt x="933" y="162"/>
                </a:cubicBezTo>
                <a:cubicBezTo>
                  <a:pt x="933" y="157"/>
                  <a:pt x="929" y="153"/>
                  <a:pt x="924" y="153"/>
                </a:cubicBezTo>
                <a:cubicBezTo>
                  <a:pt x="919" y="153"/>
                  <a:pt x="915" y="157"/>
                  <a:pt x="915" y="162"/>
                </a:cubicBezTo>
                <a:close/>
                <a:moveTo>
                  <a:pt x="938" y="162"/>
                </a:moveTo>
                <a:cubicBezTo>
                  <a:pt x="938" y="167"/>
                  <a:pt x="942" y="171"/>
                  <a:pt x="947" y="171"/>
                </a:cubicBezTo>
                <a:cubicBezTo>
                  <a:pt x="952" y="171"/>
                  <a:pt x="956" y="167"/>
                  <a:pt x="956" y="162"/>
                </a:cubicBezTo>
                <a:cubicBezTo>
                  <a:pt x="956" y="157"/>
                  <a:pt x="952" y="153"/>
                  <a:pt x="947" y="153"/>
                </a:cubicBezTo>
                <a:cubicBezTo>
                  <a:pt x="942" y="153"/>
                  <a:pt x="938" y="157"/>
                  <a:pt x="938" y="162"/>
                </a:cubicBezTo>
                <a:close/>
                <a:moveTo>
                  <a:pt x="962" y="162"/>
                </a:moveTo>
                <a:cubicBezTo>
                  <a:pt x="962" y="167"/>
                  <a:pt x="966" y="171"/>
                  <a:pt x="971" y="171"/>
                </a:cubicBezTo>
                <a:cubicBezTo>
                  <a:pt x="976" y="171"/>
                  <a:pt x="980" y="167"/>
                  <a:pt x="980" y="162"/>
                </a:cubicBezTo>
                <a:cubicBezTo>
                  <a:pt x="980" y="157"/>
                  <a:pt x="976" y="153"/>
                  <a:pt x="971" y="153"/>
                </a:cubicBezTo>
                <a:cubicBezTo>
                  <a:pt x="966" y="153"/>
                  <a:pt x="962" y="157"/>
                  <a:pt x="962" y="162"/>
                </a:cubicBezTo>
                <a:close/>
                <a:moveTo>
                  <a:pt x="985" y="162"/>
                </a:moveTo>
                <a:cubicBezTo>
                  <a:pt x="985" y="167"/>
                  <a:pt x="989" y="171"/>
                  <a:pt x="994" y="171"/>
                </a:cubicBezTo>
                <a:cubicBezTo>
                  <a:pt x="999" y="171"/>
                  <a:pt x="1003" y="167"/>
                  <a:pt x="1003" y="162"/>
                </a:cubicBezTo>
                <a:cubicBezTo>
                  <a:pt x="1003" y="157"/>
                  <a:pt x="999" y="153"/>
                  <a:pt x="994" y="153"/>
                </a:cubicBezTo>
                <a:cubicBezTo>
                  <a:pt x="989" y="153"/>
                  <a:pt x="985" y="157"/>
                  <a:pt x="985" y="162"/>
                </a:cubicBezTo>
                <a:close/>
                <a:moveTo>
                  <a:pt x="1009" y="162"/>
                </a:moveTo>
                <a:cubicBezTo>
                  <a:pt x="1009" y="167"/>
                  <a:pt x="1013" y="171"/>
                  <a:pt x="1018" y="171"/>
                </a:cubicBezTo>
                <a:cubicBezTo>
                  <a:pt x="1023" y="171"/>
                  <a:pt x="1027" y="167"/>
                  <a:pt x="1027" y="162"/>
                </a:cubicBezTo>
                <a:cubicBezTo>
                  <a:pt x="1027" y="157"/>
                  <a:pt x="1023" y="153"/>
                  <a:pt x="1018" y="153"/>
                </a:cubicBezTo>
                <a:cubicBezTo>
                  <a:pt x="1013" y="153"/>
                  <a:pt x="1009" y="157"/>
                  <a:pt x="1009" y="162"/>
                </a:cubicBezTo>
                <a:close/>
                <a:moveTo>
                  <a:pt x="1032" y="162"/>
                </a:moveTo>
                <a:cubicBezTo>
                  <a:pt x="1032" y="167"/>
                  <a:pt x="1036" y="171"/>
                  <a:pt x="1041" y="171"/>
                </a:cubicBezTo>
                <a:cubicBezTo>
                  <a:pt x="1046" y="171"/>
                  <a:pt x="1050" y="167"/>
                  <a:pt x="1050" y="162"/>
                </a:cubicBezTo>
                <a:cubicBezTo>
                  <a:pt x="1050" y="157"/>
                  <a:pt x="1046" y="153"/>
                  <a:pt x="1041" y="153"/>
                </a:cubicBezTo>
                <a:cubicBezTo>
                  <a:pt x="1036" y="153"/>
                  <a:pt x="1032" y="157"/>
                  <a:pt x="1032" y="162"/>
                </a:cubicBezTo>
                <a:close/>
                <a:moveTo>
                  <a:pt x="1056" y="162"/>
                </a:moveTo>
                <a:cubicBezTo>
                  <a:pt x="1056" y="167"/>
                  <a:pt x="1060" y="171"/>
                  <a:pt x="1065" y="171"/>
                </a:cubicBezTo>
                <a:cubicBezTo>
                  <a:pt x="1070" y="171"/>
                  <a:pt x="1074" y="167"/>
                  <a:pt x="1074" y="162"/>
                </a:cubicBezTo>
                <a:cubicBezTo>
                  <a:pt x="1074" y="157"/>
                  <a:pt x="1070" y="153"/>
                  <a:pt x="1065" y="153"/>
                </a:cubicBezTo>
                <a:cubicBezTo>
                  <a:pt x="1060" y="153"/>
                  <a:pt x="1056" y="157"/>
                  <a:pt x="1056" y="162"/>
                </a:cubicBezTo>
                <a:close/>
                <a:moveTo>
                  <a:pt x="1079" y="162"/>
                </a:moveTo>
                <a:cubicBezTo>
                  <a:pt x="1079" y="167"/>
                  <a:pt x="1083" y="171"/>
                  <a:pt x="1088" y="171"/>
                </a:cubicBezTo>
                <a:cubicBezTo>
                  <a:pt x="1093" y="171"/>
                  <a:pt x="1097" y="167"/>
                  <a:pt x="1097" y="162"/>
                </a:cubicBezTo>
                <a:cubicBezTo>
                  <a:pt x="1097" y="157"/>
                  <a:pt x="1093" y="153"/>
                  <a:pt x="1088" y="153"/>
                </a:cubicBezTo>
                <a:cubicBezTo>
                  <a:pt x="1083" y="153"/>
                  <a:pt x="1079" y="157"/>
                  <a:pt x="1079" y="162"/>
                </a:cubicBezTo>
                <a:close/>
                <a:moveTo>
                  <a:pt x="1103" y="162"/>
                </a:moveTo>
                <a:cubicBezTo>
                  <a:pt x="1103" y="167"/>
                  <a:pt x="1107" y="171"/>
                  <a:pt x="1112" y="171"/>
                </a:cubicBezTo>
                <a:cubicBezTo>
                  <a:pt x="1117" y="171"/>
                  <a:pt x="1121" y="167"/>
                  <a:pt x="1121" y="162"/>
                </a:cubicBezTo>
                <a:cubicBezTo>
                  <a:pt x="1121" y="157"/>
                  <a:pt x="1117" y="153"/>
                  <a:pt x="1112" y="153"/>
                </a:cubicBezTo>
                <a:cubicBezTo>
                  <a:pt x="1107" y="153"/>
                  <a:pt x="1103" y="157"/>
                  <a:pt x="1103" y="162"/>
                </a:cubicBezTo>
                <a:close/>
                <a:moveTo>
                  <a:pt x="1126" y="162"/>
                </a:moveTo>
                <a:cubicBezTo>
                  <a:pt x="1126" y="167"/>
                  <a:pt x="1130" y="171"/>
                  <a:pt x="1135" y="171"/>
                </a:cubicBezTo>
                <a:cubicBezTo>
                  <a:pt x="1140" y="171"/>
                  <a:pt x="1144" y="167"/>
                  <a:pt x="1144" y="162"/>
                </a:cubicBezTo>
                <a:cubicBezTo>
                  <a:pt x="1144" y="157"/>
                  <a:pt x="1140" y="153"/>
                  <a:pt x="1135" y="153"/>
                </a:cubicBezTo>
                <a:cubicBezTo>
                  <a:pt x="1130" y="153"/>
                  <a:pt x="1126" y="157"/>
                  <a:pt x="1126" y="162"/>
                </a:cubicBezTo>
                <a:close/>
                <a:moveTo>
                  <a:pt x="1150" y="162"/>
                </a:moveTo>
                <a:cubicBezTo>
                  <a:pt x="1150" y="167"/>
                  <a:pt x="1154" y="171"/>
                  <a:pt x="1159" y="171"/>
                </a:cubicBezTo>
                <a:cubicBezTo>
                  <a:pt x="1164" y="171"/>
                  <a:pt x="1168" y="167"/>
                  <a:pt x="1168" y="162"/>
                </a:cubicBezTo>
                <a:cubicBezTo>
                  <a:pt x="1168" y="157"/>
                  <a:pt x="1164" y="153"/>
                  <a:pt x="1159" y="153"/>
                </a:cubicBezTo>
                <a:cubicBezTo>
                  <a:pt x="1154" y="153"/>
                  <a:pt x="1150" y="157"/>
                  <a:pt x="1150" y="162"/>
                </a:cubicBezTo>
                <a:close/>
                <a:moveTo>
                  <a:pt x="1173" y="162"/>
                </a:moveTo>
                <a:cubicBezTo>
                  <a:pt x="1173" y="167"/>
                  <a:pt x="1177" y="171"/>
                  <a:pt x="1182" y="171"/>
                </a:cubicBezTo>
                <a:cubicBezTo>
                  <a:pt x="1187" y="171"/>
                  <a:pt x="1191" y="167"/>
                  <a:pt x="1191" y="162"/>
                </a:cubicBezTo>
                <a:cubicBezTo>
                  <a:pt x="1191" y="157"/>
                  <a:pt x="1187" y="153"/>
                  <a:pt x="1182" y="153"/>
                </a:cubicBezTo>
                <a:cubicBezTo>
                  <a:pt x="1177" y="153"/>
                  <a:pt x="1173" y="157"/>
                  <a:pt x="1173" y="162"/>
                </a:cubicBezTo>
                <a:close/>
                <a:moveTo>
                  <a:pt x="1197" y="162"/>
                </a:moveTo>
                <a:cubicBezTo>
                  <a:pt x="1197" y="167"/>
                  <a:pt x="1201" y="171"/>
                  <a:pt x="1206" y="171"/>
                </a:cubicBezTo>
                <a:cubicBezTo>
                  <a:pt x="1211" y="171"/>
                  <a:pt x="1215" y="167"/>
                  <a:pt x="1215" y="162"/>
                </a:cubicBezTo>
                <a:cubicBezTo>
                  <a:pt x="1215" y="157"/>
                  <a:pt x="1211" y="153"/>
                  <a:pt x="1206" y="153"/>
                </a:cubicBezTo>
                <a:cubicBezTo>
                  <a:pt x="1201" y="153"/>
                  <a:pt x="1197" y="157"/>
                  <a:pt x="1197" y="162"/>
                </a:cubicBezTo>
                <a:close/>
                <a:moveTo>
                  <a:pt x="1220" y="162"/>
                </a:moveTo>
                <a:cubicBezTo>
                  <a:pt x="1220" y="167"/>
                  <a:pt x="1224" y="171"/>
                  <a:pt x="1229" y="171"/>
                </a:cubicBezTo>
                <a:cubicBezTo>
                  <a:pt x="1234" y="171"/>
                  <a:pt x="1238" y="167"/>
                  <a:pt x="1238" y="162"/>
                </a:cubicBezTo>
                <a:cubicBezTo>
                  <a:pt x="1238" y="157"/>
                  <a:pt x="1234" y="153"/>
                  <a:pt x="1229" y="153"/>
                </a:cubicBezTo>
                <a:cubicBezTo>
                  <a:pt x="1224" y="153"/>
                  <a:pt x="1220" y="157"/>
                  <a:pt x="1220" y="162"/>
                </a:cubicBezTo>
                <a:close/>
                <a:moveTo>
                  <a:pt x="1243" y="162"/>
                </a:moveTo>
                <a:cubicBezTo>
                  <a:pt x="1243" y="167"/>
                  <a:pt x="1248" y="171"/>
                  <a:pt x="1253" y="171"/>
                </a:cubicBezTo>
                <a:cubicBezTo>
                  <a:pt x="1258" y="171"/>
                  <a:pt x="1262" y="167"/>
                  <a:pt x="1262" y="162"/>
                </a:cubicBezTo>
                <a:cubicBezTo>
                  <a:pt x="1262" y="157"/>
                  <a:pt x="1258" y="153"/>
                  <a:pt x="1253" y="153"/>
                </a:cubicBezTo>
                <a:cubicBezTo>
                  <a:pt x="1248" y="153"/>
                  <a:pt x="1243" y="157"/>
                  <a:pt x="1243" y="162"/>
                </a:cubicBezTo>
                <a:close/>
                <a:moveTo>
                  <a:pt x="1267" y="162"/>
                </a:moveTo>
                <a:cubicBezTo>
                  <a:pt x="1267" y="167"/>
                  <a:pt x="1271" y="171"/>
                  <a:pt x="1276" y="171"/>
                </a:cubicBezTo>
                <a:cubicBezTo>
                  <a:pt x="1281" y="171"/>
                  <a:pt x="1285" y="167"/>
                  <a:pt x="1285" y="162"/>
                </a:cubicBezTo>
                <a:cubicBezTo>
                  <a:pt x="1285" y="157"/>
                  <a:pt x="1281" y="153"/>
                  <a:pt x="1276" y="153"/>
                </a:cubicBezTo>
                <a:cubicBezTo>
                  <a:pt x="1271" y="153"/>
                  <a:pt x="1267" y="157"/>
                  <a:pt x="1267" y="162"/>
                </a:cubicBezTo>
                <a:close/>
                <a:moveTo>
                  <a:pt x="1291" y="162"/>
                </a:moveTo>
                <a:cubicBezTo>
                  <a:pt x="1291" y="167"/>
                  <a:pt x="1295" y="171"/>
                  <a:pt x="1300" y="171"/>
                </a:cubicBezTo>
                <a:cubicBezTo>
                  <a:pt x="1305" y="171"/>
                  <a:pt x="1309" y="167"/>
                  <a:pt x="1309" y="162"/>
                </a:cubicBezTo>
                <a:cubicBezTo>
                  <a:pt x="1309" y="157"/>
                  <a:pt x="1305" y="153"/>
                  <a:pt x="1300" y="153"/>
                </a:cubicBezTo>
                <a:cubicBezTo>
                  <a:pt x="1295" y="153"/>
                  <a:pt x="1291" y="157"/>
                  <a:pt x="1291" y="162"/>
                </a:cubicBezTo>
                <a:close/>
                <a:moveTo>
                  <a:pt x="1314" y="162"/>
                </a:moveTo>
                <a:cubicBezTo>
                  <a:pt x="1314" y="167"/>
                  <a:pt x="1318" y="171"/>
                  <a:pt x="1323" y="171"/>
                </a:cubicBezTo>
                <a:cubicBezTo>
                  <a:pt x="1328" y="171"/>
                  <a:pt x="1332" y="167"/>
                  <a:pt x="1332" y="162"/>
                </a:cubicBezTo>
                <a:cubicBezTo>
                  <a:pt x="1332" y="157"/>
                  <a:pt x="1328" y="153"/>
                  <a:pt x="1323" y="153"/>
                </a:cubicBezTo>
                <a:cubicBezTo>
                  <a:pt x="1318" y="153"/>
                  <a:pt x="1314" y="157"/>
                  <a:pt x="1314" y="162"/>
                </a:cubicBezTo>
                <a:close/>
                <a:moveTo>
                  <a:pt x="1338" y="162"/>
                </a:moveTo>
                <a:cubicBezTo>
                  <a:pt x="1338" y="167"/>
                  <a:pt x="1342" y="171"/>
                  <a:pt x="1346" y="171"/>
                </a:cubicBezTo>
                <a:cubicBezTo>
                  <a:pt x="1351" y="171"/>
                  <a:pt x="1355" y="167"/>
                  <a:pt x="1355" y="162"/>
                </a:cubicBezTo>
                <a:cubicBezTo>
                  <a:pt x="1355" y="157"/>
                  <a:pt x="1351" y="153"/>
                  <a:pt x="1346" y="153"/>
                </a:cubicBezTo>
                <a:cubicBezTo>
                  <a:pt x="1342" y="153"/>
                  <a:pt x="1338" y="157"/>
                  <a:pt x="1338" y="162"/>
                </a:cubicBezTo>
                <a:close/>
                <a:moveTo>
                  <a:pt x="1361" y="162"/>
                </a:moveTo>
                <a:cubicBezTo>
                  <a:pt x="1361" y="167"/>
                  <a:pt x="1365" y="171"/>
                  <a:pt x="1370" y="171"/>
                </a:cubicBezTo>
                <a:cubicBezTo>
                  <a:pt x="1375" y="171"/>
                  <a:pt x="1379" y="167"/>
                  <a:pt x="1379" y="162"/>
                </a:cubicBezTo>
                <a:cubicBezTo>
                  <a:pt x="1379" y="157"/>
                  <a:pt x="1375" y="153"/>
                  <a:pt x="1370" y="153"/>
                </a:cubicBezTo>
                <a:cubicBezTo>
                  <a:pt x="1365" y="153"/>
                  <a:pt x="1361" y="157"/>
                  <a:pt x="1361" y="162"/>
                </a:cubicBezTo>
                <a:close/>
                <a:moveTo>
                  <a:pt x="1385" y="162"/>
                </a:moveTo>
                <a:cubicBezTo>
                  <a:pt x="1385" y="167"/>
                  <a:pt x="1389" y="171"/>
                  <a:pt x="1393" y="171"/>
                </a:cubicBezTo>
                <a:cubicBezTo>
                  <a:pt x="1398" y="171"/>
                  <a:pt x="1402" y="167"/>
                  <a:pt x="1402" y="162"/>
                </a:cubicBezTo>
                <a:cubicBezTo>
                  <a:pt x="1402" y="157"/>
                  <a:pt x="1398" y="153"/>
                  <a:pt x="1393" y="153"/>
                </a:cubicBezTo>
                <a:cubicBezTo>
                  <a:pt x="1389" y="153"/>
                  <a:pt x="1385" y="157"/>
                  <a:pt x="1385" y="162"/>
                </a:cubicBezTo>
                <a:close/>
                <a:moveTo>
                  <a:pt x="1408" y="162"/>
                </a:moveTo>
                <a:cubicBezTo>
                  <a:pt x="1408" y="167"/>
                  <a:pt x="1412" y="171"/>
                  <a:pt x="1417" y="171"/>
                </a:cubicBezTo>
                <a:cubicBezTo>
                  <a:pt x="1422" y="171"/>
                  <a:pt x="1426" y="167"/>
                  <a:pt x="1426" y="162"/>
                </a:cubicBezTo>
                <a:cubicBezTo>
                  <a:pt x="1426" y="157"/>
                  <a:pt x="1422" y="153"/>
                  <a:pt x="1417" y="153"/>
                </a:cubicBezTo>
                <a:cubicBezTo>
                  <a:pt x="1412" y="153"/>
                  <a:pt x="1408" y="157"/>
                  <a:pt x="1408" y="162"/>
                </a:cubicBezTo>
                <a:close/>
                <a:moveTo>
                  <a:pt x="1432" y="162"/>
                </a:moveTo>
                <a:cubicBezTo>
                  <a:pt x="1432" y="167"/>
                  <a:pt x="1436" y="171"/>
                  <a:pt x="1441" y="171"/>
                </a:cubicBezTo>
                <a:cubicBezTo>
                  <a:pt x="1445" y="171"/>
                  <a:pt x="1449" y="167"/>
                  <a:pt x="1449" y="162"/>
                </a:cubicBezTo>
                <a:cubicBezTo>
                  <a:pt x="1449" y="157"/>
                  <a:pt x="1445" y="153"/>
                  <a:pt x="1441" y="153"/>
                </a:cubicBezTo>
                <a:cubicBezTo>
                  <a:pt x="1436" y="153"/>
                  <a:pt x="1432" y="157"/>
                  <a:pt x="1432" y="162"/>
                </a:cubicBezTo>
                <a:close/>
                <a:moveTo>
                  <a:pt x="1455" y="162"/>
                </a:moveTo>
                <a:cubicBezTo>
                  <a:pt x="1455" y="167"/>
                  <a:pt x="1459" y="171"/>
                  <a:pt x="1464" y="171"/>
                </a:cubicBezTo>
                <a:cubicBezTo>
                  <a:pt x="1469" y="171"/>
                  <a:pt x="1473" y="167"/>
                  <a:pt x="1473" y="162"/>
                </a:cubicBezTo>
                <a:cubicBezTo>
                  <a:pt x="1473" y="157"/>
                  <a:pt x="1469" y="153"/>
                  <a:pt x="1464" y="153"/>
                </a:cubicBezTo>
                <a:cubicBezTo>
                  <a:pt x="1459" y="153"/>
                  <a:pt x="1455" y="157"/>
                  <a:pt x="1455" y="162"/>
                </a:cubicBezTo>
                <a:close/>
                <a:moveTo>
                  <a:pt x="1478" y="162"/>
                </a:moveTo>
                <a:cubicBezTo>
                  <a:pt x="1478" y="167"/>
                  <a:pt x="1482" y="171"/>
                  <a:pt x="1487" y="171"/>
                </a:cubicBezTo>
                <a:cubicBezTo>
                  <a:pt x="1492" y="171"/>
                  <a:pt x="1496" y="167"/>
                  <a:pt x="1496" y="162"/>
                </a:cubicBezTo>
                <a:cubicBezTo>
                  <a:pt x="1496" y="157"/>
                  <a:pt x="1492" y="153"/>
                  <a:pt x="1487" y="153"/>
                </a:cubicBezTo>
                <a:cubicBezTo>
                  <a:pt x="1482" y="153"/>
                  <a:pt x="1478" y="157"/>
                  <a:pt x="1478" y="162"/>
                </a:cubicBezTo>
                <a:close/>
                <a:moveTo>
                  <a:pt x="1502" y="162"/>
                </a:moveTo>
                <a:cubicBezTo>
                  <a:pt x="1502" y="167"/>
                  <a:pt x="1506" y="171"/>
                  <a:pt x="1511" y="171"/>
                </a:cubicBezTo>
                <a:cubicBezTo>
                  <a:pt x="1516" y="171"/>
                  <a:pt x="1520" y="167"/>
                  <a:pt x="1520" y="162"/>
                </a:cubicBezTo>
                <a:cubicBezTo>
                  <a:pt x="1520" y="157"/>
                  <a:pt x="1516" y="153"/>
                  <a:pt x="1511" y="153"/>
                </a:cubicBezTo>
                <a:cubicBezTo>
                  <a:pt x="1506" y="153"/>
                  <a:pt x="1502" y="157"/>
                  <a:pt x="1502" y="162"/>
                </a:cubicBezTo>
                <a:close/>
                <a:moveTo>
                  <a:pt x="1525" y="162"/>
                </a:moveTo>
                <a:cubicBezTo>
                  <a:pt x="1525" y="167"/>
                  <a:pt x="1529" y="171"/>
                  <a:pt x="1534" y="171"/>
                </a:cubicBezTo>
                <a:cubicBezTo>
                  <a:pt x="1539" y="171"/>
                  <a:pt x="1543" y="167"/>
                  <a:pt x="1543" y="162"/>
                </a:cubicBezTo>
                <a:cubicBezTo>
                  <a:pt x="1543" y="157"/>
                  <a:pt x="1539" y="153"/>
                  <a:pt x="1534" y="153"/>
                </a:cubicBezTo>
                <a:cubicBezTo>
                  <a:pt x="1529" y="153"/>
                  <a:pt x="1525" y="157"/>
                  <a:pt x="1525" y="162"/>
                </a:cubicBezTo>
                <a:close/>
                <a:moveTo>
                  <a:pt x="1549" y="162"/>
                </a:moveTo>
                <a:cubicBezTo>
                  <a:pt x="1549" y="167"/>
                  <a:pt x="1553" y="171"/>
                  <a:pt x="1558" y="171"/>
                </a:cubicBezTo>
                <a:cubicBezTo>
                  <a:pt x="1563" y="171"/>
                  <a:pt x="1567" y="167"/>
                  <a:pt x="1567" y="162"/>
                </a:cubicBezTo>
                <a:cubicBezTo>
                  <a:pt x="1567" y="157"/>
                  <a:pt x="1563" y="153"/>
                  <a:pt x="1558" y="153"/>
                </a:cubicBezTo>
                <a:cubicBezTo>
                  <a:pt x="1553" y="153"/>
                  <a:pt x="1549" y="157"/>
                  <a:pt x="1549" y="162"/>
                </a:cubicBezTo>
                <a:close/>
                <a:moveTo>
                  <a:pt x="1572" y="162"/>
                </a:moveTo>
                <a:cubicBezTo>
                  <a:pt x="1572" y="167"/>
                  <a:pt x="1576" y="171"/>
                  <a:pt x="1581" y="171"/>
                </a:cubicBezTo>
                <a:cubicBezTo>
                  <a:pt x="1586" y="171"/>
                  <a:pt x="1590" y="167"/>
                  <a:pt x="1590" y="162"/>
                </a:cubicBezTo>
                <a:cubicBezTo>
                  <a:pt x="1590" y="157"/>
                  <a:pt x="1586" y="153"/>
                  <a:pt x="1581" y="153"/>
                </a:cubicBezTo>
                <a:cubicBezTo>
                  <a:pt x="1576" y="153"/>
                  <a:pt x="1572" y="157"/>
                  <a:pt x="1572" y="162"/>
                </a:cubicBezTo>
                <a:close/>
                <a:moveTo>
                  <a:pt x="1596" y="162"/>
                </a:moveTo>
                <a:cubicBezTo>
                  <a:pt x="1596" y="167"/>
                  <a:pt x="1600" y="171"/>
                  <a:pt x="1605" y="171"/>
                </a:cubicBezTo>
                <a:cubicBezTo>
                  <a:pt x="1610" y="171"/>
                  <a:pt x="1614" y="167"/>
                  <a:pt x="1614" y="162"/>
                </a:cubicBezTo>
                <a:cubicBezTo>
                  <a:pt x="1614" y="157"/>
                  <a:pt x="1610" y="153"/>
                  <a:pt x="1605" y="153"/>
                </a:cubicBezTo>
                <a:cubicBezTo>
                  <a:pt x="1600" y="153"/>
                  <a:pt x="1596" y="157"/>
                  <a:pt x="1596" y="162"/>
                </a:cubicBezTo>
                <a:close/>
                <a:moveTo>
                  <a:pt x="1619" y="162"/>
                </a:moveTo>
                <a:cubicBezTo>
                  <a:pt x="1619" y="167"/>
                  <a:pt x="1623" y="171"/>
                  <a:pt x="1628" y="171"/>
                </a:cubicBezTo>
                <a:cubicBezTo>
                  <a:pt x="1633" y="171"/>
                  <a:pt x="1637" y="167"/>
                  <a:pt x="1637" y="162"/>
                </a:cubicBezTo>
                <a:cubicBezTo>
                  <a:pt x="1637" y="157"/>
                  <a:pt x="1633" y="153"/>
                  <a:pt x="1628" y="153"/>
                </a:cubicBezTo>
                <a:cubicBezTo>
                  <a:pt x="1623" y="153"/>
                  <a:pt x="1619" y="157"/>
                  <a:pt x="1619" y="162"/>
                </a:cubicBezTo>
                <a:close/>
                <a:moveTo>
                  <a:pt x="1643" y="162"/>
                </a:moveTo>
                <a:cubicBezTo>
                  <a:pt x="1643" y="167"/>
                  <a:pt x="1647" y="171"/>
                  <a:pt x="1652" y="171"/>
                </a:cubicBezTo>
                <a:cubicBezTo>
                  <a:pt x="1657" y="171"/>
                  <a:pt x="1661" y="167"/>
                  <a:pt x="1661" y="162"/>
                </a:cubicBezTo>
                <a:cubicBezTo>
                  <a:pt x="1661" y="157"/>
                  <a:pt x="1657" y="153"/>
                  <a:pt x="1652" y="153"/>
                </a:cubicBezTo>
                <a:cubicBezTo>
                  <a:pt x="1647" y="153"/>
                  <a:pt x="1643" y="157"/>
                  <a:pt x="1643" y="162"/>
                </a:cubicBezTo>
                <a:close/>
                <a:moveTo>
                  <a:pt x="1666" y="162"/>
                </a:moveTo>
                <a:cubicBezTo>
                  <a:pt x="1666" y="167"/>
                  <a:pt x="1670" y="171"/>
                  <a:pt x="1675" y="171"/>
                </a:cubicBezTo>
                <a:cubicBezTo>
                  <a:pt x="1680" y="171"/>
                  <a:pt x="1684" y="167"/>
                  <a:pt x="1684" y="162"/>
                </a:cubicBezTo>
                <a:cubicBezTo>
                  <a:pt x="1684" y="157"/>
                  <a:pt x="1680" y="153"/>
                  <a:pt x="1675" y="153"/>
                </a:cubicBezTo>
                <a:cubicBezTo>
                  <a:pt x="1670" y="153"/>
                  <a:pt x="1666" y="157"/>
                  <a:pt x="1666" y="162"/>
                </a:cubicBezTo>
                <a:close/>
                <a:moveTo>
                  <a:pt x="1690" y="162"/>
                </a:moveTo>
                <a:cubicBezTo>
                  <a:pt x="1690" y="167"/>
                  <a:pt x="1694" y="171"/>
                  <a:pt x="1699" y="171"/>
                </a:cubicBezTo>
                <a:cubicBezTo>
                  <a:pt x="1704" y="171"/>
                  <a:pt x="1708" y="167"/>
                  <a:pt x="1708" y="162"/>
                </a:cubicBezTo>
                <a:cubicBezTo>
                  <a:pt x="1708" y="157"/>
                  <a:pt x="1704" y="153"/>
                  <a:pt x="1699" y="153"/>
                </a:cubicBezTo>
                <a:cubicBezTo>
                  <a:pt x="1694" y="153"/>
                  <a:pt x="1690" y="157"/>
                  <a:pt x="1690" y="162"/>
                </a:cubicBezTo>
                <a:close/>
                <a:moveTo>
                  <a:pt x="1713" y="162"/>
                </a:moveTo>
                <a:cubicBezTo>
                  <a:pt x="1713" y="167"/>
                  <a:pt x="1717" y="171"/>
                  <a:pt x="1722" y="171"/>
                </a:cubicBezTo>
                <a:cubicBezTo>
                  <a:pt x="1727" y="171"/>
                  <a:pt x="1731" y="167"/>
                  <a:pt x="1731" y="162"/>
                </a:cubicBezTo>
                <a:cubicBezTo>
                  <a:pt x="1731" y="157"/>
                  <a:pt x="1727" y="153"/>
                  <a:pt x="1722" y="153"/>
                </a:cubicBezTo>
                <a:cubicBezTo>
                  <a:pt x="1717" y="153"/>
                  <a:pt x="1713" y="157"/>
                  <a:pt x="1713" y="162"/>
                </a:cubicBezTo>
                <a:close/>
                <a:moveTo>
                  <a:pt x="1736" y="162"/>
                </a:moveTo>
                <a:cubicBezTo>
                  <a:pt x="1736" y="167"/>
                  <a:pt x="1741" y="171"/>
                  <a:pt x="1746" y="171"/>
                </a:cubicBezTo>
                <a:cubicBezTo>
                  <a:pt x="1751" y="171"/>
                  <a:pt x="1755" y="167"/>
                  <a:pt x="1755" y="162"/>
                </a:cubicBezTo>
                <a:cubicBezTo>
                  <a:pt x="1755" y="157"/>
                  <a:pt x="1751" y="153"/>
                  <a:pt x="1746" y="153"/>
                </a:cubicBezTo>
                <a:cubicBezTo>
                  <a:pt x="1741" y="153"/>
                  <a:pt x="1736" y="157"/>
                  <a:pt x="1736" y="162"/>
                </a:cubicBezTo>
                <a:close/>
                <a:moveTo>
                  <a:pt x="23" y="162"/>
                </a:moveTo>
                <a:cubicBezTo>
                  <a:pt x="23" y="167"/>
                  <a:pt x="27" y="171"/>
                  <a:pt x="32" y="171"/>
                </a:cubicBezTo>
                <a:cubicBezTo>
                  <a:pt x="37" y="171"/>
                  <a:pt x="41" y="167"/>
                  <a:pt x="41" y="162"/>
                </a:cubicBezTo>
                <a:cubicBezTo>
                  <a:pt x="41" y="157"/>
                  <a:pt x="37" y="153"/>
                  <a:pt x="32" y="153"/>
                </a:cubicBezTo>
                <a:cubicBezTo>
                  <a:pt x="27" y="153"/>
                  <a:pt x="23" y="157"/>
                  <a:pt x="23" y="162"/>
                </a:cubicBezTo>
                <a:close/>
                <a:moveTo>
                  <a:pt x="46" y="162"/>
                </a:moveTo>
                <a:cubicBezTo>
                  <a:pt x="46" y="167"/>
                  <a:pt x="50" y="171"/>
                  <a:pt x="55" y="171"/>
                </a:cubicBezTo>
                <a:cubicBezTo>
                  <a:pt x="61" y="171"/>
                  <a:pt x="65" y="167"/>
                  <a:pt x="65" y="162"/>
                </a:cubicBezTo>
                <a:cubicBezTo>
                  <a:pt x="65" y="157"/>
                  <a:pt x="61" y="153"/>
                  <a:pt x="55" y="153"/>
                </a:cubicBezTo>
                <a:cubicBezTo>
                  <a:pt x="50" y="153"/>
                  <a:pt x="46" y="157"/>
                  <a:pt x="46" y="162"/>
                </a:cubicBezTo>
                <a:close/>
                <a:moveTo>
                  <a:pt x="70" y="162"/>
                </a:moveTo>
                <a:cubicBezTo>
                  <a:pt x="70" y="167"/>
                  <a:pt x="74" y="171"/>
                  <a:pt x="79" y="171"/>
                </a:cubicBezTo>
                <a:cubicBezTo>
                  <a:pt x="84" y="171"/>
                  <a:pt x="88" y="167"/>
                  <a:pt x="88" y="162"/>
                </a:cubicBezTo>
                <a:cubicBezTo>
                  <a:pt x="88" y="157"/>
                  <a:pt x="84" y="153"/>
                  <a:pt x="79" y="153"/>
                </a:cubicBezTo>
                <a:cubicBezTo>
                  <a:pt x="74" y="153"/>
                  <a:pt x="70" y="157"/>
                  <a:pt x="70" y="162"/>
                </a:cubicBezTo>
                <a:close/>
                <a:moveTo>
                  <a:pt x="93" y="184"/>
                </a:moveTo>
                <a:cubicBezTo>
                  <a:pt x="93" y="189"/>
                  <a:pt x="97" y="193"/>
                  <a:pt x="103" y="193"/>
                </a:cubicBezTo>
                <a:cubicBezTo>
                  <a:pt x="108" y="193"/>
                  <a:pt x="112" y="189"/>
                  <a:pt x="112" y="184"/>
                </a:cubicBezTo>
                <a:cubicBezTo>
                  <a:pt x="112" y="179"/>
                  <a:pt x="108" y="175"/>
                  <a:pt x="103" y="175"/>
                </a:cubicBezTo>
                <a:cubicBezTo>
                  <a:pt x="97" y="175"/>
                  <a:pt x="93" y="179"/>
                  <a:pt x="93" y="184"/>
                </a:cubicBezTo>
                <a:close/>
                <a:moveTo>
                  <a:pt x="117" y="184"/>
                </a:moveTo>
                <a:cubicBezTo>
                  <a:pt x="117" y="189"/>
                  <a:pt x="121" y="193"/>
                  <a:pt x="126" y="193"/>
                </a:cubicBezTo>
                <a:cubicBezTo>
                  <a:pt x="131" y="193"/>
                  <a:pt x="135" y="189"/>
                  <a:pt x="135" y="184"/>
                </a:cubicBezTo>
                <a:cubicBezTo>
                  <a:pt x="135" y="179"/>
                  <a:pt x="131" y="175"/>
                  <a:pt x="126" y="175"/>
                </a:cubicBezTo>
                <a:cubicBezTo>
                  <a:pt x="121" y="175"/>
                  <a:pt x="117" y="179"/>
                  <a:pt x="117" y="184"/>
                </a:cubicBezTo>
                <a:close/>
                <a:moveTo>
                  <a:pt x="140" y="184"/>
                </a:moveTo>
                <a:cubicBezTo>
                  <a:pt x="140" y="189"/>
                  <a:pt x="144" y="193"/>
                  <a:pt x="149" y="193"/>
                </a:cubicBezTo>
                <a:cubicBezTo>
                  <a:pt x="154" y="193"/>
                  <a:pt x="158" y="189"/>
                  <a:pt x="158" y="184"/>
                </a:cubicBezTo>
                <a:cubicBezTo>
                  <a:pt x="158" y="179"/>
                  <a:pt x="154" y="175"/>
                  <a:pt x="149" y="175"/>
                </a:cubicBezTo>
                <a:cubicBezTo>
                  <a:pt x="144" y="175"/>
                  <a:pt x="140" y="179"/>
                  <a:pt x="140" y="184"/>
                </a:cubicBezTo>
                <a:close/>
                <a:moveTo>
                  <a:pt x="164" y="184"/>
                </a:moveTo>
                <a:cubicBezTo>
                  <a:pt x="164" y="189"/>
                  <a:pt x="168" y="193"/>
                  <a:pt x="173" y="193"/>
                </a:cubicBezTo>
                <a:cubicBezTo>
                  <a:pt x="178" y="193"/>
                  <a:pt x="182" y="189"/>
                  <a:pt x="182" y="184"/>
                </a:cubicBezTo>
                <a:cubicBezTo>
                  <a:pt x="182" y="179"/>
                  <a:pt x="178" y="175"/>
                  <a:pt x="173" y="175"/>
                </a:cubicBezTo>
                <a:cubicBezTo>
                  <a:pt x="168" y="175"/>
                  <a:pt x="164" y="179"/>
                  <a:pt x="164" y="184"/>
                </a:cubicBezTo>
                <a:close/>
                <a:moveTo>
                  <a:pt x="187" y="184"/>
                </a:moveTo>
                <a:cubicBezTo>
                  <a:pt x="187" y="189"/>
                  <a:pt x="191" y="193"/>
                  <a:pt x="196" y="193"/>
                </a:cubicBezTo>
                <a:cubicBezTo>
                  <a:pt x="201" y="193"/>
                  <a:pt x="205" y="189"/>
                  <a:pt x="205" y="184"/>
                </a:cubicBezTo>
                <a:cubicBezTo>
                  <a:pt x="205" y="179"/>
                  <a:pt x="201" y="175"/>
                  <a:pt x="196" y="175"/>
                </a:cubicBezTo>
                <a:cubicBezTo>
                  <a:pt x="191" y="175"/>
                  <a:pt x="187" y="179"/>
                  <a:pt x="187" y="184"/>
                </a:cubicBezTo>
                <a:close/>
                <a:moveTo>
                  <a:pt x="211" y="184"/>
                </a:moveTo>
                <a:cubicBezTo>
                  <a:pt x="211" y="189"/>
                  <a:pt x="215" y="193"/>
                  <a:pt x="220" y="193"/>
                </a:cubicBezTo>
                <a:cubicBezTo>
                  <a:pt x="225" y="193"/>
                  <a:pt x="229" y="189"/>
                  <a:pt x="229" y="184"/>
                </a:cubicBezTo>
                <a:cubicBezTo>
                  <a:pt x="229" y="179"/>
                  <a:pt x="225" y="175"/>
                  <a:pt x="220" y="175"/>
                </a:cubicBezTo>
                <a:cubicBezTo>
                  <a:pt x="215" y="175"/>
                  <a:pt x="211" y="179"/>
                  <a:pt x="211" y="184"/>
                </a:cubicBezTo>
                <a:close/>
                <a:moveTo>
                  <a:pt x="235" y="184"/>
                </a:moveTo>
                <a:cubicBezTo>
                  <a:pt x="235" y="189"/>
                  <a:pt x="238" y="193"/>
                  <a:pt x="243" y="193"/>
                </a:cubicBezTo>
                <a:cubicBezTo>
                  <a:pt x="248" y="193"/>
                  <a:pt x="252" y="189"/>
                  <a:pt x="252" y="184"/>
                </a:cubicBezTo>
                <a:cubicBezTo>
                  <a:pt x="252" y="179"/>
                  <a:pt x="248" y="175"/>
                  <a:pt x="243" y="175"/>
                </a:cubicBezTo>
                <a:cubicBezTo>
                  <a:pt x="238" y="175"/>
                  <a:pt x="235" y="179"/>
                  <a:pt x="235" y="184"/>
                </a:cubicBezTo>
                <a:close/>
                <a:moveTo>
                  <a:pt x="258" y="184"/>
                </a:moveTo>
                <a:cubicBezTo>
                  <a:pt x="258" y="189"/>
                  <a:pt x="262" y="193"/>
                  <a:pt x="267" y="193"/>
                </a:cubicBezTo>
                <a:cubicBezTo>
                  <a:pt x="272" y="193"/>
                  <a:pt x="276" y="189"/>
                  <a:pt x="276" y="184"/>
                </a:cubicBezTo>
                <a:cubicBezTo>
                  <a:pt x="276" y="179"/>
                  <a:pt x="272" y="175"/>
                  <a:pt x="267" y="175"/>
                </a:cubicBezTo>
                <a:cubicBezTo>
                  <a:pt x="262" y="175"/>
                  <a:pt x="258" y="179"/>
                  <a:pt x="258" y="184"/>
                </a:cubicBezTo>
                <a:close/>
                <a:moveTo>
                  <a:pt x="281" y="184"/>
                </a:moveTo>
                <a:cubicBezTo>
                  <a:pt x="281" y="189"/>
                  <a:pt x="285" y="193"/>
                  <a:pt x="290" y="193"/>
                </a:cubicBezTo>
                <a:cubicBezTo>
                  <a:pt x="295" y="193"/>
                  <a:pt x="299" y="189"/>
                  <a:pt x="299" y="184"/>
                </a:cubicBezTo>
                <a:cubicBezTo>
                  <a:pt x="299" y="179"/>
                  <a:pt x="295" y="175"/>
                  <a:pt x="290" y="175"/>
                </a:cubicBezTo>
                <a:cubicBezTo>
                  <a:pt x="285" y="175"/>
                  <a:pt x="281" y="179"/>
                  <a:pt x="281" y="184"/>
                </a:cubicBezTo>
                <a:close/>
                <a:moveTo>
                  <a:pt x="305" y="184"/>
                </a:moveTo>
                <a:cubicBezTo>
                  <a:pt x="305" y="189"/>
                  <a:pt x="309" y="193"/>
                  <a:pt x="313" y="193"/>
                </a:cubicBezTo>
                <a:cubicBezTo>
                  <a:pt x="318" y="193"/>
                  <a:pt x="322" y="189"/>
                  <a:pt x="322" y="184"/>
                </a:cubicBezTo>
                <a:cubicBezTo>
                  <a:pt x="322" y="179"/>
                  <a:pt x="318" y="175"/>
                  <a:pt x="313" y="175"/>
                </a:cubicBezTo>
                <a:cubicBezTo>
                  <a:pt x="309" y="175"/>
                  <a:pt x="305" y="179"/>
                  <a:pt x="305" y="184"/>
                </a:cubicBezTo>
                <a:close/>
                <a:moveTo>
                  <a:pt x="328" y="184"/>
                </a:moveTo>
                <a:cubicBezTo>
                  <a:pt x="328" y="189"/>
                  <a:pt x="332" y="193"/>
                  <a:pt x="337" y="193"/>
                </a:cubicBezTo>
                <a:cubicBezTo>
                  <a:pt x="342" y="193"/>
                  <a:pt x="346" y="189"/>
                  <a:pt x="346" y="184"/>
                </a:cubicBezTo>
                <a:cubicBezTo>
                  <a:pt x="346" y="179"/>
                  <a:pt x="342" y="175"/>
                  <a:pt x="337" y="175"/>
                </a:cubicBezTo>
                <a:cubicBezTo>
                  <a:pt x="332" y="175"/>
                  <a:pt x="328" y="179"/>
                  <a:pt x="328" y="184"/>
                </a:cubicBezTo>
                <a:close/>
                <a:moveTo>
                  <a:pt x="352" y="184"/>
                </a:moveTo>
                <a:cubicBezTo>
                  <a:pt x="352" y="189"/>
                  <a:pt x="356" y="193"/>
                  <a:pt x="361" y="193"/>
                </a:cubicBezTo>
                <a:cubicBezTo>
                  <a:pt x="365" y="193"/>
                  <a:pt x="369" y="189"/>
                  <a:pt x="369" y="184"/>
                </a:cubicBezTo>
                <a:cubicBezTo>
                  <a:pt x="369" y="179"/>
                  <a:pt x="365" y="175"/>
                  <a:pt x="361" y="175"/>
                </a:cubicBezTo>
                <a:cubicBezTo>
                  <a:pt x="356" y="175"/>
                  <a:pt x="352" y="179"/>
                  <a:pt x="352" y="184"/>
                </a:cubicBezTo>
                <a:close/>
                <a:moveTo>
                  <a:pt x="375" y="184"/>
                </a:moveTo>
                <a:cubicBezTo>
                  <a:pt x="375" y="189"/>
                  <a:pt x="379" y="193"/>
                  <a:pt x="384" y="193"/>
                </a:cubicBezTo>
                <a:cubicBezTo>
                  <a:pt x="389" y="193"/>
                  <a:pt x="393" y="189"/>
                  <a:pt x="393" y="184"/>
                </a:cubicBezTo>
                <a:cubicBezTo>
                  <a:pt x="393" y="179"/>
                  <a:pt x="389" y="175"/>
                  <a:pt x="384" y="175"/>
                </a:cubicBezTo>
                <a:cubicBezTo>
                  <a:pt x="379" y="175"/>
                  <a:pt x="375" y="179"/>
                  <a:pt x="375" y="184"/>
                </a:cubicBezTo>
                <a:close/>
                <a:moveTo>
                  <a:pt x="398" y="184"/>
                </a:moveTo>
                <a:cubicBezTo>
                  <a:pt x="398" y="189"/>
                  <a:pt x="402" y="193"/>
                  <a:pt x="407" y="193"/>
                </a:cubicBezTo>
                <a:cubicBezTo>
                  <a:pt x="412" y="193"/>
                  <a:pt x="416" y="189"/>
                  <a:pt x="416" y="184"/>
                </a:cubicBezTo>
                <a:cubicBezTo>
                  <a:pt x="416" y="179"/>
                  <a:pt x="412" y="175"/>
                  <a:pt x="407" y="175"/>
                </a:cubicBezTo>
                <a:cubicBezTo>
                  <a:pt x="402" y="175"/>
                  <a:pt x="398" y="179"/>
                  <a:pt x="398" y="184"/>
                </a:cubicBezTo>
                <a:close/>
                <a:moveTo>
                  <a:pt x="469" y="184"/>
                </a:moveTo>
                <a:cubicBezTo>
                  <a:pt x="469" y="189"/>
                  <a:pt x="473" y="193"/>
                  <a:pt x="478" y="193"/>
                </a:cubicBezTo>
                <a:cubicBezTo>
                  <a:pt x="483" y="193"/>
                  <a:pt x="487" y="189"/>
                  <a:pt x="487" y="184"/>
                </a:cubicBezTo>
                <a:cubicBezTo>
                  <a:pt x="487" y="179"/>
                  <a:pt x="483" y="175"/>
                  <a:pt x="478" y="175"/>
                </a:cubicBezTo>
                <a:cubicBezTo>
                  <a:pt x="473" y="175"/>
                  <a:pt x="469" y="179"/>
                  <a:pt x="469" y="184"/>
                </a:cubicBezTo>
                <a:close/>
                <a:moveTo>
                  <a:pt x="492" y="184"/>
                </a:moveTo>
                <a:cubicBezTo>
                  <a:pt x="492" y="189"/>
                  <a:pt x="496" y="193"/>
                  <a:pt x="501" y="193"/>
                </a:cubicBezTo>
                <a:cubicBezTo>
                  <a:pt x="506" y="193"/>
                  <a:pt x="510" y="189"/>
                  <a:pt x="510" y="184"/>
                </a:cubicBezTo>
                <a:cubicBezTo>
                  <a:pt x="510" y="179"/>
                  <a:pt x="506" y="175"/>
                  <a:pt x="501" y="175"/>
                </a:cubicBezTo>
                <a:cubicBezTo>
                  <a:pt x="496" y="175"/>
                  <a:pt x="492" y="179"/>
                  <a:pt x="492" y="184"/>
                </a:cubicBezTo>
                <a:close/>
                <a:moveTo>
                  <a:pt x="586" y="184"/>
                </a:moveTo>
                <a:cubicBezTo>
                  <a:pt x="586" y="189"/>
                  <a:pt x="590" y="193"/>
                  <a:pt x="595" y="193"/>
                </a:cubicBezTo>
                <a:cubicBezTo>
                  <a:pt x="601" y="193"/>
                  <a:pt x="605" y="189"/>
                  <a:pt x="605" y="184"/>
                </a:cubicBezTo>
                <a:cubicBezTo>
                  <a:pt x="605" y="179"/>
                  <a:pt x="601" y="175"/>
                  <a:pt x="595" y="175"/>
                </a:cubicBezTo>
                <a:cubicBezTo>
                  <a:pt x="590" y="175"/>
                  <a:pt x="586" y="179"/>
                  <a:pt x="586" y="184"/>
                </a:cubicBezTo>
                <a:close/>
                <a:moveTo>
                  <a:pt x="610" y="184"/>
                </a:moveTo>
                <a:cubicBezTo>
                  <a:pt x="610" y="189"/>
                  <a:pt x="614" y="193"/>
                  <a:pt x="619" y="193"/>
                </a:cubicBezTo>
                <a:cubicBezTo>
                  <a:pt x="624" y="193"/>
                  <a:pt x="628" y="189"/>
                  <a:pt x="628" y="184"/>
                </a:cubicBezTo>
                <a:cubicBezTo>
                  <a:pt x="628" y="179"/>
                  <a:pt x="624" y="175"/>
                  <a:pt x="619" y="175"/>
                </a:cubicBezTo>
                <a:cubicBezTo>
                  <a:pt x="614" y="175"/>
                  <a:pt x="610" y="179"/>
                  <a:pt x="610" y="184"/>
                </a:cubicBezTo>
                <a:close/>
                <a:moveTo>
                  <a:pt x="727" y="184"/>
                </a:moveTo>
                <a:cubicBezTo>
                  <a:pt x="727" y="189"/>
                  <a:pt x="731" y="193"/>
                  <a:pt x="736" y="193"/>
                </a:cubicBezTo>
                <a:cubicBezTo>
                  <a:pt x="741" y="193"/>
                  <a:pt x="745" y="189"/>
                  <a:pt x="745" y="184"/>
                </a:cubicBezTo>
                <a:cubicBezTo>
                  <a:pt x="745" y="179"/>
                  <a:pt x="741" y="175"/>
                  <a:pt x="736" y="175"/>
                </a:cubicBezTo>
                <a:cubicBezTo>
                  <a:pt x="731" y="175"/>
                  <a:pt x="727" y="179"/>
                  <a:pt x="727" y="184"/>
                </a:cubicBezTo>
                <a:close/>
                <a:moveTo>
                  <a:pt x="751" y="184"/>
                </a:moveTo>
                <a:cubicBezTo>
                  <a:pt x="751" y="189"/>
                  <a:pt x="755" y="193"/>
                  <a:pt x="760" y="193"/>
                </a:cubicBezTo>
                <a:cubicBezTo>
                  <a:pt x="765" y="193"/>
                  <a:pt x="769" y="189"/>
                  <a:pt x="769" y="184"/>
                </a:cubicBezTo>
                <a:cubicBezTo>
                  <a:pt x="769" y="179"/>
                  <a:pt x="765" y="175"/>
                  <a:pt x="760" y="175"/>
                </a:cubicBezTo>
                <a:cubicBezTo>
                  <a:pt x="755" y="175"/>
                  <a:pt x="751" y="179"/>
                  <a:pt x="751" y="184"/>
                </a:cubicBezTo>
                <a:close/>
                <a:moveTo>
                  <a:pt x="868" y="184"/>
                </a:moveTo>
                <a:cubicBezTo>
                  <a:pt x="868" y="189"/>
                  <a:pt x="872" y="193"/>
                  <a:pt x="877" y="193"/>
                </a:cubicBezTo>
                <a:cubicBezTo>
                  <a:pt x="882" y="193"/>
                  <a:pt x="886" y="189"/>
                  <a:pt x="886" y="184"/>
                </a:cubicBezTo>
                <a:cubicBezTo>
                  <a:pt x="886" y="179"/>
                  <a:pt x="882" y="175"/>
                  <a:pt x="877" y="175"/>
                </a:cubicBezTo>
                <a:cubicBezTo>
                  <a:pt x="872" y="175"/>
                  <a:pt x="868" y="179"/>
                  <a:pt x="868" y="184"/>
                </a:cubicBezTo>
                <a:close/>
                <a:moveTo>
                  <a:pt x="892" y="184"/>
                </a:moveTo>
                <a:cubicBezTo>
                  <a:pt x="892" y="189"/>
                  <a:pt x="896" y="193"/>
                  <a:pt x="901" y="193"/>
                </a:cubicBezTo>
                <a:cubicBezTo>
                  <a:pt x="905" y="193"/>
                  <a:pt x="909" y="189"/>
                  <a:pt x="909" y="184"/>
                </a:cubicBezTo>
                <a:cubicBezTo>
                  <a:pt x="909" y="179"/>
                  <a:pt x="905" y="175"/>
                  <a:pt x="901" y="175"/>
                </a:cubicBezTo>
                <a:cubicBezTo>
                  <a:pt x="896" y="175"/>
                  <a:pt x="892" y="179"/>
                  <a:pt x="892" y="184"/>
                </a:cubicBezTo>
                <a:close/>
                <a:moveTo>
                  <a:pt x="915" y="184"/>
                </a:moveTo>
                <a:cubicBezTo>
                  <a:pt x="915" y="189"/>
                  <a:pt x="919" y="193"/>
                  <a:pt x="924" y="193"/>
                </a:cubicBezTo>
                <a:cubicBezTo>
                  <a:pt x="929" y="193"/>
                  <a:pt x="933" y="189"/>
                  <a:pt x="933" y="184"/>
                </a:cubicBezTo>
                <a:cubicBezTo>
                  <a:pt x="933" y="179"/>
                  <a:pt x="929" y="175"/>
                  <a:pt x="924" y="175"/>
                </a:cubicBezTo>
                <a:cubicBezTo>
                  <a:pt x="919" y="175"/>
                  <a:pt x="915" y="179"/>
                  <a:pt x="915" y="184"/>
                </a:cubicBezTo>
                <a:close/>
                <a:moveTo>
                  <a:pt x="938" y="184"/>
                </a:moveTo>
                <a:cubicBezTo>
                  <a:pt x="938" y="189"/>
                  <a:pt x="942" y="193"/>
                  <a:pt x="947" y="193"/>
                </a:cubicBezTo>
                <a:cubicBezTo>
                  <a:pt x="952" y="193"/>
                  <a:pt x="956" y="189"/>
                  <a:pt x="956" y="184"/>
                </a:cubicBezTo>
                <a:cubicBezTo>
                  <a:pt x="956" y="179"/>
                  <a:pt x="952" y="175"/>
                  <a:pt x="947" y="175"/>
                </a:cubicBezTo>
                <a:cubicBezTo>
                  <a:pt x="942" y="175"/>
                  <a:pt x="938" y="179"/>
                  <a:pt x="938" y="184"/>
                </a:cubicBezTo>
                <a:close/>
                <a:moveTo>
                  <a:pt x="962" y="184"/>
                </a:moveTo>
                <a:cubicBezTo>
                  <a:pt x="962" y="189"/>
                  <a:pt x="966" y="193"/>
                  <a:pt x="971" y="193"/>
                </a:cubicBezTo>
                <a:cubicBezTo>
                  <a:pt x="976" y="193"/>
                  <a:pt x="980" y="189"/>
                  <a:pt x="980" y="184"/>
                </a:cubicBezTo>
                <a:cubicBezTo>
                  <a:pt x="980" y="179"/>
                  <a:pt x="976" y="175"/>
                  <a:pt x="971" y="175"/>
                </a:cubicBezTo>
                <a:cubicBezTo>
                  <a:pt x="966" y="175"/>
                  <a:pt x="962" y="179"/>
                  <a:pt x="962" y="184"/>
                </a:cubicBezTo>
                <a:close/>
                <a:moveTo>
                  <a:pt x="985" y="184"/>
                </a:moveTo>
                <a:cubicBezTo>
                  <a:pt x="985" y="189"/>
                  <a:pt x="989" y="193"/>
                  <a:pt x="994" y="193"/>
                </a:cubicBezTo>
                <a:cubicBezTo>
                  <a:pt x="999" y="193"/>
                  <a:pt x="1003" y="189"/>
                  <a:pt x="1003" y="184"/>
                </a:cubicBezTo>
                <a:cubicBezTo>
                  <a:pt x="1003" y="179"/>
                  <a:pt x="999" y="175"/>
                  <a:pt x="994" y="175"/>
                </a:cubicBezTo>
                <a:cubicBezTo>
                  <a:pt x="989" y="175"/>
                  <a:pt x="985" y="179"/>
                  <a:pt x="985" y="184"/>
                </a:cubicBezTo>
                <a:close/>
                <a:moveTo>
                  <a:pt x="1009" y="184"/>
                </a:moveTo>
                <a:cubicBezTo>
                  <a:pt x="1009" y="189"/>
                  <a:pt x="1013" y="193"/>
                  <a:pt x="1018" y="193"/>
                </a:cubicBezTo>
                <a:cubicBezTo>
                  <a:pt x="1023" y="193"/>
                  <a:pt x="1027" y="189"/>
                  <a:pt x="1027" y="184"/>
                </a:cubicBezTo>
                <a:cubicBezTo>
                  <a:pt x="1027" y="179"/>
                  <a:pt x="1023" y="175"/>
                  <a:pt x="1018" y="175"/>
                </a:cubicBezTo>
                <a:cubicBezTo>
                  <a:pt x="1013" y="175"/>
                  <a:pt x="1009" y="179"/>
                  <a:pt x="1009" y="184"/>
                </a:cubicBezTo>
                <a:close/>
                <a:moveTo>
                  <a:pt x="1032" y="184"/>
                </a:moveTo>
                <a:cubicBezTo>
                  <a:pt x="1032" y="189"/>
                  <a:pt x="1036" y="193"/>
                  <a:pt x="1041" y="193"/>
                </a:cubicBezTo>
                <a:cubicBezTo>
                  <a:pt x="1046" y="193"/>
                  <a:pt x="1050" y="189"/>
                  <a:pt x="1050" y="184"/>
                </a:cubicBezTo>
                <a:cubicBezTo>
                  <a:pt x="1050" y="179"/>
                  <a:pt x="1046" y="175"/>
                  <a:pt x="1041" y="175"/>
                </a:cubicBezTo>
                <a:cubicBezTo>
                  <a:pt x="1036" y="175"/>
                  <a:pt x="1032" y="179"/>
                  <a:pt x="1032" y="184"/>
                </a:cubicBezTo>
                <a:close/>
                <a:moveTo>
                  <a:pt x="1056" y="184"/>
                </a:moveTo>
                <a:cubicBezTo>
                  <a:pt x="1056" y="189"/>
                  <a:pt x="1060" y="193"/>
                  <a:pt x="1065" y="193"/>
                </a:cubicBezTo>
                <a:cubicBezTo>
                  <a:pt x="1070" y="193"/>
                  <a:pt x="1074" y="189"/>
                  <a:pt x="1074" y="184"/>
                </a:cubicBezTo>
                <a:cubicBezTo>
                  <a:pt x="1074" y="179"/>
                  <a:pt x="1070" y="175"/>
                  <a:pt x="1065" y="175"/>
                </a:cubicBezTo>
                <a:cubicBezTo>
                  <a:pt x="1060" y="175"/>
                  <a:pt x="1056" y="179"/>
                  <a:pt x="1056" y="184"/>
                </a:cubicBezTo>
                <a:close/>
                <a:moveTo>
                  <a:pt x="1079" y="184"/>
                </a:moveTo>
                <a:cubicBezTo>
                  <a:pt x="1079" y="189"/>
                  <a:pt x="1083" y="193"/>
                  <a:pt x="1088" y="193"/>
                </a:cubicBezTo>
                <a:cubicBezTo>
                  <a:pt x="1093" y="193"/>
                  <a:pt x="1097" y="189"/>
                  <a:pt x="1097" y="184"/>
                </a:cubicBezTo>
                <a:cubicBezTo>
                  <a:pt x="1097" y="179"/>
                  <a:pt x="1093" y="175"/>
                  <a:pt x="1088" y="175"/>
                </a:cubicBezTo>
                <a:cubicBezTo>
                  <a:pt x="1083" y="175"/>
                  <a:pt x="1079" y="179"/>
                  <a:pt x="1079" y="184"/>
                </a:cubicBezTo>
                <a:close/>
                <a:moveTo>
                  <a:pt x="1103" y="184"/>
                </a:moveTo>
                <a:cubicBezTo>
                  <a:pt x="1103" y="189"/>
                  <a:pt x="1107" y="193"/>
                  <a:pt x="1112" y="193"/>
                </a:cubicBezTo>
                <a:cubicBezTo>
                  <a:pt x="1117" y="193"/>
                  <a:pt x="1121" y="189"/>
                  <a:pt x="1121" y="184"/>
                </a:cubicBezTo>
                <a:cubicBezTo>
                  <a:pt x="1121" y="179"/>
                  <a:pt x="1117" y="175"/>
                  <a:pt x="1112" y="175"/>
                </a:cubicBezTo>
                <a:cubicBezTo>
                  <a:pt x="1107" y="175"/>
                  <a:pt x="1103" y="179"/>
                  <a:pt x="1103" y="184"/>
                </a:cubicBezTo>
                <a:close/>
                <a:moveTo>
                  <a:pt x="1126" y="184"/>
                </a:moveTo>
                <a:cubicBezTo>
                  <a:pt x="1126" y="189"/>
                  <a:pt x="1130" y="193"/>
                  <a:pt x="1135" y="193"/>
                </a:cubicBezTo>
                <a:cubicBezTo>
                  <a:pt x="1140" y="193"/>
                  <a:pt x="1144" y="189"/>
                  <a:pt x="1144" y="184"/>
                </a:cubicBezTo>
                <a:cubicBezTo>
                  <a:pt x="1144" y="179"/>
                  <a:pt x="1140" y="175"/>
                  <a:pt x="1135" y="175"/>
                </a:cubicBezTo>
                <a:cubicBezTo>
                  <a:pt x="1130" y="175"/>
                  <a:pt x="1126" y="179"/>
                  <a:pt x="1126" y="184"/>
                </a:cubicBezTo>
                <a:close/>
                <a:moveTo>
                  <a:pt x="1150" y="184"/>
                </a:moveTo>
                <a:cubicBezTo>
                  <a:pt x="1150" y="189"/>
                  <a:pt x="1154" y="193"/>
                  <a:pt x="1159" y="193"/>
                </a:cubicBezTo>
                <a:cubicBezTo>
                  <a:pt x="1164" y="193"/>
                  <a:pt x="1168" y="189"/>
                  <a:pt x="1168" y="184"/>
                </a:cubicBezTo>
                <a:cubicBezTo>
                  <a:pt x="1168" y="179"/>
                  <a:pt x="1164" y="175"/>
                  <a:pt x="1159" y="175"/>
                </a:cubicBezTo>
                <a:cubicBezTo>
                  <a:pt x="1154" y="175"/>
                  <a:pt x="1150" y="179"/>
                  <a:pt x="1150" y="184"/>
                </a:cubicBezTo>
                <a:close/>
                <a:moveTo>
                  <a:pt x="1173" y="184"/>
                </a:moveTo>
                <a:cubicBezTo>
                  <a:pt x="1173" y="189"/>
                  <a:pt x="1177" y="193"/>
                  <a:pt x="1182" y="193"/>
                </a:cubicBezTo>
                <a:cubicBezTo>
                  <a:pt x="1187" y="193"/>
                  <a:pt x="1191" y="189"/>
                  <a:pt x="1191" y="184"/>
                </a:cubicBezTo>
                <a:cubicBezTo>
                  <a:pt x="1191" y="179"/>
                  <a:pt x="1187" y="175"/>
                  <a:pt x="1182" y="175"/>
                </a:cubicBezTo>
                <a:cubicBezTo>
                  <a:pt x="1177" y="175"/>
                  <a:pt x="1173" y="179"/>
                  <a:pt x="1173" y="184"/>
                </a:cubicBezTo>
                <a:close/>
                <a:moveTo>
                  <a:pt x="1197" y="184"/>
                </a:moveTo>
                <a:cubicBezTo>
                  <a:pt x="1197" y="189"/>
                  <a:pt x="1201" y="193"/>
                  <a:pt x="1206" y="193"/>
                </a:cubicBezTo>
                <a:cubicBezTo>
                  <a:pt x="1211" y="193"/>
                  <a:pt x="1215" y="189"/>
                  <a:pt x="1215" y="184"/>
                </a:cubicBezTo>
                <a:cubicBezTo>
                  <a:pt x="1215" y="179"/>
                  <a:pt x="1211" y="175"/>
                  <a:pt x="1206" y="175"/>
                </a:cubicBezTo>
                <a:cubicBezTo>
                  <a:pt x="1201" y="175"/>
                  <a:pt x="1197" y="179"/>
                  <a:pt x="1197" y="184"/>
                </a:cubicBezTo>
                <a:close/>
                <a:moveTo>
                  <a:pt x="1220" y="184"/>
                </a:moveTo>
                <a:cubicBezTo>
                  <a:pt x="1220" y="189"/>
                  <a:pt x="1224" y="193"/>
                  <a:pt x="1229" y="193"/>
                </a:cubicBezTo>
                <a:cubicBezTo>
                  <a:pt x="1234" y="193"/>
                  <a:pt x="1238" y="189"/>
                  <a:pt x="1238" y="184"/>
                </a:cubicBezTo>
                <a:cubicBezTo>
                  <a:pt x="1238" y="179"/>
                  <a:pt x="1234" y="175"/>
                  <a:pt x="1229" y="175"/>
                </a:cubicBezTo>
                <a:cubicBezTo>
                  <a:pt x="1224" y="175"/>
                  <a:pt x="1220" y="179"/>
                  <a:pt x="1220" y="184"/>
                </a:cubicBezTo>
                <a:close/>
                <a:moveTo>
                  <a:pt x="1243" y="184"/>
                </a:moveTo>
                <a:cubicBezTo>
                  <a:pt x="1243" y="189"/>
                  <a:pt x="1248" y="193"/>
                  <a:pt x="1253" y="193"/>
                </a:cubicBezTo>
                <a:cubicBezTo>
                  <a:pt x="1258" y="193"/>
                  <a:pt x="1262" y="189"/>
                  <a:pt x="1262" y="184"/>
                </a:cubicBezTo>
                <a:cubicBezTo>
                  <a:pt x="1262" y="179"/>
                  <a:pt x="1258" y="175"/>
                  <a:pt x="1253" y="175"/>
                </a:cubicBezTo>
                <a:cubicBezTo>
                  <a:pt x="1248" y="175"/>
                  <a:pt x="1243" y="179"/>
                  <a:pt x="1243" y="184"/>
                </a:cubicBezTo>
                <a:close/>
                <a:moveTo>
                  <a:pt x="1267" y="184"/>
                </a:moveTo>
                <a:cubicBezTo>
                  <a:pt x="1267" y="189"/>
                  <a:pt x="1271" y="193"/>
                  <a:pt x="1276" y="193"/>
                </a:cubicBezTo>
                <a:cubicBezTo>
                  <a:pt x="1281" y="193"/>
                  <a:pt x="1285" y="189"/>
                  <a:pt x="1285" y="184"/>
                </a:cubicBezTo>
                <a:cubicBezTo>
                  <a:pt x="1285" y="179"/>
                  <a:pt x="1281" y="175"/>
                  <a:pt x="1276" y="175"/>
                </a:cubicBezTo>
                <a:cubicBezTo>
                  <a:pt x="1271" y="175"/>
                  <a:pt x="1267" y="179"/>
                  <a:pt x="1267" y="184"/>
                </a:cubicBezTo>
                <a:close/>
                <a:moveTo>
                  <a:pt x="1291" y="184"/>
                </a:moveTo>
                <a:cubicBezTo>
                  <a:pt x="1291" y="189"/>
                  <a:pt x="1295" y="193"/>
                  <a:pt x="1300" y="193"/>
                </a:cubicBezTo>
                <a:cubicBezTo>
                  <a:pt x="1305" y="193"/>
                  <a:pt x="1309" y="189"/>
                  <a:pt x="1309" y="184"/>
                </a:cubicBezTo>
                <a:cubicBezTo>
                  <a:pt x="1309" y="179"/>
                  <a:pt x="1305" y="175"/>
                  <a:pt x="1300" y="175"/>
                </a:cubicBezTo>
                <a:cubicBezTo>
                  <a:pt x="1295" y="175"/>
                  <a:pt x="1291" y="179"/>
                  <a:pt x="1291" y="184"/>
                </a:cubicBezTo>
                <a:close/>
                <a:moveTo>
                  <a:pt x="1314" y="184"/>
                </a:moveTo>
                <a:cubicBezTo>
                  <a:pt x="1314" y="189"/>
                  <a:pt x="1318" y="193"/>
                  <a:pt x="1323" y="193"/>
                </a:cubicBezTo>
                <a:cubicBezTo>
                  <a:pt x="1328" y="193"/>
                  <a:pt x="1332" y="189"/>
                  <a:pt x="1332" y="184"/>
                </a:cubicBezTo>
                <a:cubicBezTo>
                  <a:pt x="1332" y="179"/>
                  <a:pt x="1328" y="175"/>
                  <a:pt x="1323" y="175"/>
                </a:cubicBezTo>
                <a:cubicBezTo>
                  <a:pt x="1318" y="175"/>
                  <a:pt x="1314" y="179"/>
                  <a:pt x="1314" y="184"/>
                </a:cubicBezTo>
                <a:close/>
                <a:moveTo>
                  <a:pt x="1338" y="184"/>
                </a:moveTo>
                <a:cubicBezTo>
                  <a:pt x="1338" y="189"/>
                  <a:pt x="1342" y="193"/>
                  <a:pt x="1346" y="193"/>
                </a:cubicBezTo>
                <a:cubicBezTo>
                  <a:pt x="1351" y="193"/>
                  <a:pt x="1355" y="189"/>
                  <a:pt x="1355" y="184"/>
                </a:cubicBezTo>
                <a:cubicBezTo>
                  <a:pt x="1355" y="179"/>
                  <a:pt x="1351" y="175"/>
                  <a:pt x="1346" y="175"/>
                </a:cubicBezTo>
                <a:cubicBezTo>
                  <a:pt x="1342" y="175"/>
                  <a:pt x="1338" y="179"/>
                  <a:pt x="1338" y="184"/>
                </a:cubicBezTo>
                <a:close/>
                <a:moveTo>
                  <a:pt x="1361" y="184"/>
                </a:moveTo>
                <a:cubicBezTo>
                  <a:pt x="1361" y="189"/>
                  <a:pt x="1365" y="193"/>
                  <a:pt x="1370" y="193"/>
                </a:cubicBezTo>
                <a:cubicBezTo>
                  <a:pt x="1375" y="193"/>
                  <a:pt x="1379" y="189"/>
                  <a:pt x="1379" y="184"/>
                </a:cubicBezTo>
                <a:cubicBezTo>
                  <a:pt x="1379" y="179"/>
                  <a:pt x="1375" y="175"/>
                  <a:pt x="1370" y="175"/>
                </a:cubicBezTo>
                <a:cubicBezTo>
                  <a:pt x="1365" y="175"/>
                  <a:pt x="1361" y="179"/>
                  <a:pt x="1361" y="184"/>
                </a:cubicBezTo>
                <a:close/>
                <a:moveTo>
                  <a:pt x="1385" y="184"/>
                </a:moveTo>
                <a:cubicBezTo>
                  <a:pt x="1385" y="189"/>
                  <a:pt x="1389" y="193"/>
                  <a:pt x="1393" y="193"/>
                </a:cubicBezTo>
                <a:cubicBezTo>
                  <a:pt x="1398" y="193"/>
                  <a:pt x="1402" y="189"/>
                  <a:pt x="1402" y="184"/>
                </a:cubicBezTo>
                <a:cubicBezTo>
                  <a:pt x="1402" y="179"/>
                  <a:pt x="1398" y="175"/>
                  <a:pt x="1393" y="175"/>
                </a:cubicBezTo>
                <a:cubicBezTo>
                  <a:pt x="1389" y="175"/>
                  <a:pt x="1385" y="179"/>
                  <a:pt x="1385" y="184"/>
                </a:cubicBezTo>
                <a:close/>
                <a:moveTo>
                  <a:pt x="1408" y="184"/>
                </a:moveTo>
                <a:cubicBezTo>
                  <a:pt x="1408" y="189"/>
                  <a:pt x="1412" y="193"/>
                  <a:pt x="1417" y="193"/>
                </a:cubicBezTo>
                <a:cubicBezTo>
                  <a:pt x="1422" y="193"/>
                  <a:pt x="1426" y="189"/>
                  <a:pt x="1426" y="184"/>
                </a:cubicBezTo>
                <a:cubicBezTo>
                  <a:pt x="1426" y="179"/>
                  <a:pt x="1422" y="175"/>
                  <a:pt x="1417" y="175"/>
                </a:cubicBezTo>
                <a:cubicBezTo>
                  <a:pt x="1412" y="175"/>
                  <a:pt x="1408" y="179"/>
                  <a:pt x="1408" y="184"/>
                </a:cubicBezTo>
                <a:close/>
                <a:moveTo>
                  <a:pt x="1432" y="184"/>
                </a:moveTo>
                <a:cubicBezTo>
                  <a:pt x="1432" y="189"/>
                  <a:pt x="1436" y="193"/>
                  <a:pt x="1441" y="193"/>
                </a:cubicBezTo>
                <a:cubicBezTo>
                  <a:pt x="1445" y="193"/>
                  <a:pt x="1449" y="189"/>
                  <a:pt x="1449" y="184"/>
                </a:cubicBezTo>
                <a:cubicBezTo>
                  <a:pt x="1449" y="179"/>
                  <a:pt x="1445" y="175"/>
                  <a:pt x="1441" y="175"/>
                </a:cubicBezTo>
                <a:cubicBezTo>
                  <a:pt x="1436" y="175"/>
                  <a:pt x="1432" y="179"/>
                  <a:pt x="1432" y="184"/>
                </a:cubicBezTo>
                <a:close/>
                <a:moveTo>
                  <a:pt x="1455" y="184"/>
                </a:moveTo>
                <a:cubicBezTo>
                  <a:pt x="1455" y="189"/>
                  <a:pt x="1459" y="193"/>
                  <a:pt x="1464" y="193"/>
                </a:cubicBezTo>
                <a:cubicBezTo>
                  <a:pt x="1469" y="193"/>
                  <a:pt x="1473" y="189"/>
                  <a:pt x="1473" y="184"/>
                </a:cubicBezTo>
                <a:cubicBezTo>
                  <a:pt x="1473" y="179"/>
                  <a:pt x="1469" y="175"/>
                  <a:pt x="1464" y="175"/>
                </a:cubicBezTo>
                <a:cubicBezTo>
                  <a:pt x="1459" y="175"/>
                  <a:pt x="1455" y="179"/>
                  <a:pt x="1455" y="184"/>
                </a:cubicBezTo>
                <a:close/>
                <a:moveTo>
                  <a:pt x="1478" y="184"/>
                </a:moveTo>
                <a:cubicBezTo>
                  <a:pt x="1478" y="189"/>
                  <a:pt x="1482" y="193"/>
                  <a:pt x="1487" y="193"/>
                </a:cubicBezTo>
                <a:cubicBezTo>
                  <a:pt x="1492" y="193"/>
                  <a:pt x="1496" y="189"/>
                  <a:pt x="1496" y="184"/>
                </a:cubicBezTo>
                <a:cubicBezTo>
                  <a:pt x="1496" y="179"/>
                  <a:pt x="1492" y="175"/>
                  <a:pt x="1487" y="175"/>
                </a:cubicBezTo>
                <a:cubicBezTo>
                  <a:pt x="1482" y="175"/>
                  <a:pt x="1478" y="179"/>
                  <a:pt x="1478" y="184"/>
                </a:cubicBezTo>
                <a:close/>
                <a:moveTo>
                  <a:pt x="1502" y="184"/>
                </a:moveTo>
                <a:cubicBezTo>
                  <a:pt x="1502" y="189"/>
                  <a:pt x="1506" y="193"/>
                  <a:pt x="1511" y="193"/>
                </a:cubicBezTo>
                <a:cubicBezTo>
                  <a:pt x="1516" y="193"/>
                  <a:pt x="1520" y="189"/>
                  <a:pt x="1520" y="184"/>
                </a:cubicBezTo>
                <a:cubicBezTo>
                  <a:pt x="1520" y="179"/>
                  <a:pt x="1516" y="175"/>
                  <a:pt x="1511" y="175"/>
                </a:cubicBezTo>
                <a:cubicBezTo>
                  <a:pt x="1506" y="175"/>
                  <a:pt x="1502" y="179"/>
                  <a:pt x="1502" y="184"/>
                </a:cubicBezTo>
                <a:close/>
                <a:moveTo>
                  <a:pt x="1525" y="184"/>
                </a:moveTo>
                <a:cubicBezTo>
                  <a:pt x="1525" y="189"/>
                  <a:pt x="1529" y="193"/>
                  <a:pt x="1534" y="193"/>
                </a:cubicBezTo>
                <a:cubicBezTo>
                  <a:pt x="1539" y="193"/>
                  <a:pt x="1543" y="189"/>
                  <a:pt x="1543" y="184"/>
                </a:cubicBezTo>
                <a:cubicBezTo>
                  <a:pt x="1543" y="179"/>
                  <a:pt x="1539" y="175"/>
                  <a:pt x="1534" y="175"/>
                </a:cubicBezTo>
                <a:cubicBezTo>
                  <a:pt x="1529" y="175"/>
                  <a:pt x="1525" y="179"/>
                  <a:pt x="1525" y="184"/>
                </a:cubicBezTo>
                <a:close/>
                <a:moveTo>
                  <a:pt x="1549" y="184"/>
                </a:moveTo>
                <a:cubicBezTo>
                  <a:pt x="1549" y="189"/>
                  <a:pt x="1553" y="193"/>
                  <a:pt x="1558" y="193"/>
                </a:cubicBezTo>
                <a:cubicBezTo>
                  <a:pt x="1563" y="193"/>
                  <a:pt x="1567" y="189"/>
                  <a:pt x="1567" y="184"/>
                </a:cubicBezTo>
                <a:cubicBezTo>
                  <a:pt x="1567" y="179"/>
                  <a:pt x="1563" y="175"/>
                  <a:pt x="1558" y="175"/>
                </a:cubicBezTo>
                <a:cubicBezTo>
                  <a:pt x="1553" y="175"/>
                  <a:pt x="1549" y="179"/>
                  <a:pt x="1549" y="184"/>
                </a:cubicBezTo>
                <a:close/>
                <a:moveTo>
                  <a:pt x="1572" y="184"/>
                </a:moveTo>
                <a:cubicBezTo>
                  <a:pt x="1572" y="189"/>
                  <a:pt x="1576" y="193"/>
                  <a:pt x="1581" y="193"/>
                </a:cubicBezTo>
                <a:cubicBezTo>
                  <a:pt x="1586" y="193"/>
                  <a:pt x="1590" y="189"/>
                  <a:pt x="1590" y="184"/>
                </a:cubicBezTo>
                <a:cubicBezTo>
                  <a:pt x="1590" y="179"/>
                  <a:pt x="1586" y="175"/>
                  <a:pt x="1581" y="175"/>
                </a:cubicBezTo>
                <a:cubicBezTo>
                  <a:pt x="1576" y="175"/>
                  <a:pt x="1572" y="179"/>
                  <a:pt x="1572" y="184"/>
                </a:cubicBezTo>
                <a:close/>
                <a:moveTo>
                  <a:pt x="1596" y="184"/>
                </a:moveTo>
                <a:cubicBezTo>
                  <a:pt x="1596" y="189"/>
                  <a:pt x="1600" y="193"/>
                  <a:pt x="1605" y="193"/>
                </a:cubicBezTo>
                <a:cubicBezTo>
                  <a:pt x="1610" y="193"/>
                  <a:pt x="1614" y="189"/>
                  <a:pt x="1614" y="184"/>
                </a:cubicBezTo>
                <a:cubicBezTo>
                  <a:pt x="1614" y="179"/>
                  <a:pt x="1610" y="175"/>
                  <a:pt x="1605" y="175"/>
                </a:cubicBezTo>
                <a:cubicBezTo>
                  <a:pt x="1600" y="175"/>
                  <a:pt x="1596" y="179"/>
                  <a:pt x="1596" y="184"/>
                </a:cubicBezTo>
                <a:close/>
                <a:moveTo>
                  <a:pt x="1619" y="184"/>
                </a:moveTo>
                <a:cubicBezTo>
                  <a:pt x="1619" y="189"/>
                  <a:pt x="1623" y="193"/>
                  <a:pt x="1628" y="193"/>
                </a:cubicBezTo>
                <a:cubicBezTo>
                  <a:pt x="1633" y="193"/>
                  <a:pt x="1637" y="189"/>
                  <a:pt x="1637" y="184"/>
                </a:cubicBezTo>
                <a:cubicBezTo>
                  <a:pt x="1637" y="179"/>
                  <a:pt x="1633" y="175"/>
                  <a:pt x="1628" y="175"/>
                </a:cubicBezTo>
                <a:cubicBezTo>
                  <a:pt x="1623" y="175"/>
                  <a:pt x="1619" y="179"/>
                  <a:pt x="1619" y="184"/>
                </a:cubicBezTo>
                <a:close/>
                <a:moveTo>
                  <a:pt x="1643" y="184"/>
                </a:moveTo>
                <a:cubicBezTo>
                  <a:pt x="1643" y="189"/>
                  <a:pt x="1647" y="193"/>
                  <a:pt x="1652" y="193"/>
                </a:cubicBezTo>
                <a:cubicBezTo>
                  <a:pt x="1657" y="193"/>
                  <a:pt x="1661" y="189"/>
                  <a:pt x="1661" y="184"/>
                </a:cubicBezTo>
                <a:cubicBezTo>
                  <a:pt x="1661" y="179"/>
                  <a:pt x="1657" y="175"/>
                  <a:pt x="1652" y="175"/>
                </a:cubicBezTo>
                <a:cubicBezTo>
                  <a:pt x="1647" y="175"/>
                  <a:pt x="1643" y="179"/>
                  <a:pt x="1643" y="184"/>
                </a:cubicBezTo>
                <a:close/>
                <a:moveTo>
                  <a:pt x="1666" y="184"/>
                </a:moveTo>
                <a:cubicBezTo>
                  <a:pt x="1666" y="189"/>
                  <a:pt x="1670" y="193"/>
                  <a:pt x="1675" y="193"/>
                </a:cubicBezTo>
                <a:cubicBezTo>
                  <a:pt x="1680" y="193"/>
                  <a:pt x="1684" y="189"/>
                  <a:pt x="1684" y="184"/>
                </a:cubicBezTo>
                <a:cubicBezTo>
                  <a:pt x="1684" y="179"/>
                  <a:pt x="1680" y="175"/>
                  <a:pt x="1675" y="175"/>
                </a:cubicBezTo>
                <a:cubicBezTo>
                  <a:pt x="1670" y="175"/>
                  <a:pt x="1666" y="179"/>
                  <a:pt x="1666" y="184"/>
                </a:cubicBezTo>
                <a:close/>
                <a:moveTo>
                  <a:pt x="1690" y="184"/>
                </a:moveTo>
                <a:cubicBezTo>
                  <a:pt x="1690" y="189"/>
                  <a:pt x="1694" y="193"/>
                  <a:pt x="1699" y="193"/>
                </a:cubicBezTo>
                <a:cubicBezTo>
                  <a:pt x="1704" y="193"/>
                  <a:pt x="1708" y="189"/>
                  <a:pt x="1708" y="184"/>
                </a:cubicBezTo>
                <a:cubicBezTo>
                  <a:pt x="1708" y="179"/>
                  <a:pt x="1704" y="175"/>
                  <a:pt x="1699" y="175"/>
                </a:cubicBezTo>
                <a:cubicBezTo>
                  <a:pt x="1694" y="175"/>
                  <a:pt x="1690" y="179"/>
                  <a:pt x="1690" y="184"/>
                </a:cubicBezTo>
                <a:close/>
                <a:moveTo>
                  <a:pt x="0" y="184"/>
                </a:moveTo>
                <a:cubicBezTo>
                  <a:pt x="0" y="189"/>
                  <a:pt x="4" y="193"/>
                  <a:pt x="9" y="193"/>
                </a:cubicBezTo>
                <a:cubicBezTo>
                  <a:pt x="14" y="193"/>
                  <a:pt x="18" y="189"/>
                  <a:pt x="18" y="184"/>
                </a:cubicBezTo>
                <a:cubicBezTo>
                  <a:pt x="18" y="179"/>
                  <a:pt x="14" y="175"/>
                  <a:pt x="9" y="175"/>
                </a:cubicBezTo>
                <a:cubicBezTo>
                  <a:pt x="4" y="175"/>
                  <a:pt x="0" y="179"/>
                  <a:pt x="0" y="184"/>
                </a:cubicBezTo>
                <a:close/>
                <a:moveTo>
                  <a:pt x="23" y="184"/>
                </a:moveTo>
                <a:cubicBezTo>
                  <a:pt x="23" y="189"/>
                  <a:pt x="27" y="193"/>
                  <a:pt x="32" y="193"/>
                </a:cubicBezTo>
                <a:cubicBezTo>
                  <a:pt x="37" y="193"/>
                  <a:pt x="41" y="189"/>
                  <a:pt x="41" y="184"/>
                </a:cubicBezTo>
                <a:cubicBezTo>
                  <a:pt x="41" y="179"/>
                  <a:pt x="37" y="175"/>
                  <a:pt x="32" y="175"/>
                </a:cubicBezTo>
                <a:cubicBezTo>
                  <a:pt x="27" y="175"/>
                  <a:pt x="23" y="179"/>
                  <a:pt x="23" y="184"/>
                </a:cubicBezTo>
                <a:close/>
                <a:moveTo>
                  <a:pt x="46" y="184"/>
                </a:moveTo>
                <a:cubicBezTo>
                  <a:pt x="46" y="189"/>
                  <a:pt x="50" y="193"/>
                  <a:pt x="55" y="193"/>
                </a:cubicBezTo>
                <a:cubicBezTo>
                  <a:pt x="61" y="193"/>
                  <a:pt x="65" y="189"/>
                  <a:pt x="65" y="184"/>
                </a:cubicBezTo>
                <a:cubicBezTo>
                  <a:pt x="65" y="179"/>
                  <a:pt x="61" y="175"/>
                  <a:pt x="55" y="175"/>
                </a:cubicBezTo>
                <a:cubicBezTo>
                  <a:pt x="50" y="175"/>
                  <a:pt x="46" y="179"/>
                  <a:pt x="46" y="184"/>
                </a:cubicBezTo>
                <a:close/>
                <a:moveTo>
                  <a:pt x="70" y="184"/>
                </a:moveTo>
                <a:cubicBezTo>
                  <a:pt x="70" y="189"/>
                  <a:pt x="74" y="193"/>
                  <a:pt x="79" y="193"/>
                </a:cubicBezTo>
                <a:cubicBezTo>
                  <a:pt x="84" y="193"/>
                  <a:pt x="88" y="189"/>
                  <a:pt x="88" y="184"/>
                </a:cubicBezTo>
                <a:cubicBezTo>
                  <a:pt x="88" y="179"/>
                  <a:pt x="84" y="175"/>
                  <a:pt x="79" y="175"/>
                </a:cubicBezTo>
                <a:cubicBezTo>
                  <a:pt x="74" y="175"/>
                  <a:pt x="70" y="179"/>
                  <a:pt x="70" y="184"/>
                </a:cubicBezTo>
                <a:close/>
                <a:moveTo>
                  <a:pt x="93" y="206"/>
                </a:moveTo>
                <a:cubicBezTo>
                  <a:pt x="93" y="211"/>
                  <a:pt x="97" y="215"/>
                  <a:pt x="103" y="215"/>
                </a:cubicBezTo>
                <a:cubicBezTo>
                  <a:pt x="108" y="215"/>
                  <a:pt x="112" y="211"/>
                  <a:pt x="112" y="206"/>
                </a:cubicBezTo>
                <a:cubicBezTo>
                  <a:pt x="112" y="201"/>
                  <a:pt x="108" y="197"/>
                  <a:pt x="103" y="197"/>
                </a:cubicBezTo>
                <a:cubicBezTo>
                  <a:pt x="97" y="197"/>
                  <a:pt x="93" y="201"/>
                  <a:pt x="93" y="206"/>
                </a:cubicBezTo>
                <a:close/>
                <a:moveTo>
                  <a:pt x="117" y="206"/>
                </a:moveTo>
                <a:cubicBezTo>
                  <a:pt x="117" y="211"/>
                  <a:pt x="121" y="215"/>
                  <a:pt x="126" y="215"/>
                </a:cubicBezTo>
                <a:cubicBezTo>
                  <a:pt x="131" y="215"/>
                  <a:pt x="135" y="211"/>
                  <a:pt x="135" y="206"/>
                </a:cubicBezTo>
                <a:cubicBezTo>
                  <a:pt x="135" y="201"/>
                  <a:pt x="131" y="197"/>
                  <a:pt x="126" y="197"/>
                </a:cubicBezTo>
                <a:cubicBezTo>
                  <a:pt x="121" y="197"/>
                  <a:pt x="117" y="201"/>
                  <a:pt x="117" y="206"/>
                </a:cubicBezTo>
                <a:close/>
                <a:moveTo>
                  <a:pt x="140" y="206"/>
                </a:moveTo>
                <a:cubicBezTo>
                  <a:pt x="140" y="211"/>
                  <a:pt x="144" y="215"/>
                  <a:pt x="149" y="215"/>
                </a:cubicBezTo>
                <a:cubicBezTo>
                  <a:pt x="154" y="215"/>
                  <a:pt x="158" y="211"/>
                  <a:pt x="158" y="206"/>
                </a:cubicBezTo>
                <a:cubicBezTo>
                  <a:pt x="158" y="201"/>
                  <a:pt x="154" y="197"/>
                  <a:pt x="149" y="197"/>
                </a:cubicBezTo>
                <a:cubicBezTo>
                  <a:pt x="144" y="197"/>
                  <a:pt x="140" y="201"/>
                  <a:pt x="140" y="206"/>
                </a:cubicBezTo>
                <a:close/>
                <a:moveTo>
                  <a:pt x="164" y="206"/>
                </a:moveTo>
                <a:cubicBezTo>
                  <a:pt x="164" y="211"/>
                  <a:pt x="168" y="215"/>
                  <a:pt x="173" y="215"/>
                </a:cubicBezTo>
                <a:cubicBezTo>
                  <a:pt x="178" y="215"/>
                  <a:pt x="182" y="211"/>
                  <a:pt x="182" y="206"/>
                </a:cubicBezTo>
                <a:cubicBezTo>
                  <a:pt x="182" y="201"/>
                  <a:pt x="178" y="197"/>
                  <a:pt x="173" y="197"/>
                </a:cubicBezTo>
                <a:cubicBezTo>
                  <a:pt x="168" y="197"/>
                  <a:pt x="164" y="201"/>
                  <a:pt x="164" y="206"/>
                </a:cubicBezTo>
                <a:close/>
                <a:moveTo>
                  <a:pt x="187" y="206"/>
                </a:moveTo>
                <a:cubicBezTo>
                  <a:pt x="187" y="211"/>
                  <a:pt x="191" y="215"/>
                  <a:pt x="196" y="215"/>
                </a:cubicBezTo>
                <a:cubicBezTo>
                  <a:pt x="201" y="215"/>
                  <a:pt x="205" y="211"/>
                  <a:pt x="205" y="206"/>
                </a:cubicBezTo>
                <a:cubicBezTo>
                  <a:pt x="205" y="201"/>
                  <a:pt x="201" y="197"/>
                  <a:pt x="196" y="197"/>
                </a:cubicBezTo>
                <a:cubicBezTo>
                  <a:pt x="191" y="197"/>
                  <a:pt x="187" y="201"/>
                  <a:pt x="187" y="206"/>
                </a:cubicBezTo>
                <a:close/>
                <a:moveTo>
                  <a:pt x="211" y="206"/>
                </a:moveTo>
                <a:cubicBezTo>
                  <a:pt x="211" y="211"/>
                  <a:pt x="215" y="215"/>
                  <a:pt x="220" y="215"/>
                </a:cubicBezTo>
                <a:cubicBezTo>
                  <a:pt x="225" y="215"/>
                  <a:pt x="229" y="211"/>
                  <a:pt x="229" y="206"/>
                </a:cubicBezTo>
                <a:cubicBezTo>
                  <a:pt x="229" y="201"/>
                  <a:pt x="225" y="197"/>
                  <a:pt x="220" y="197"/>
                </a:cubicBezTo>
                <a:cubicBezTo>
                  <a:pt x="215" y="197"/>
                  <a:pt x="211" y="201"/>
                  <a:pt x="211" y="206"/>
                </a:cubicBezTo>
                <a:close/>
                <a:moveTo>
                  <a:pt x="235" y="206"/>
                </a:moveTo>
                <a:cubicBezTo>
                  <a:pt x="235" y="211"/>
                  <a:pt x="238" y="215"/>
                  <a:pt x="243" y="215"/>
                </a:cubicBezTo>
                <a:cubicBezTo>
                  <a:pt x="248" y="215"/>
                  <a:pt x="252" y="211"/>
                  <a:pt x="252" y="206"/>
                </a:cubicBezTo>
                <a:cubicBezTo>
                  <a:pt x="252" y="201"/>
                  <a:pt x="248" y="197"/>
                  <a:pt x="243" y="197"/>
                </a:cubicBezTo>
                <a:cubicBezTo>
                  <a:pt x="238" y="197"/>
                  <a:pt x="235" y="201"/>
                  <a:pt x="235" y="206"/>
                </a:cubicBezTo>
                <a:close/>
                <a:moveTo>
                  <a:pt x="258" y="206"/>
                </a:moveTo>
                <a:cubicBezTo>
                  <a:pt x="258" y="211"/>
                  <a:pt x="262" y="215"/>
                  <a:pt x="267" y="215"/>
                </a:cubicBezTo>
                <a:cubicBezTo>
                  <a:pt x="272" y="215"/>
                  <a:pt x="276" y="211"/>
                  <a:pt x="276" y="206"/>
                </a:cubicBezTo>
                <a:cubicBezTo>
                  <a:pt x="276" y="201"/>
                  <a:pt x="272" y="197"/>
                  <a:pt x="267" y="197"/>
                </a:cubicBezTo>
                <a:cubicBezTo>
                  <a:pt x="262" y="197"/>
                  <a:pt x="258" y="201"/>
                  <a:pt x="258" y="206"/>
                </a:cubicBezTo>
                <a:close/>
                <a:moveTo>
                  <a:pt x="281" y="206"/>
                </a:moveTo>
                <a:cubicBezTo>
                  <a:pt x="281" y="211"/>
                  <a:pt x="285" y="215"/>
                  <a:pt x="290" y="215"/>
                </a:cubicBezTo>
                <a:cubicBezTo>
                  <a:pt x="295" y="215"/>
                  <a:pt x="299" y="211"/>
                  <a:pt x="299" y="206"/>
                </a:cubicBezTo>
                <a:cubicBezTo>
                  <a:pt x="299" y="201"/>
                  <a:pt x="295" y="197"/>
                  <a:pt x="290" y="197"/>
                </a:cubicBezTo>
                <a:cubicBezTo>
                  <a:pt x="285" y="197"/>
                  <a:pt x="281" y="201"/>
                  <a:pt x="281" y="206"/>
                </a:cubicBezTo>
                <a:close/>
                <a:moveTo>
                  <a:pt x="305" y="206"/>
                </a:moveTo>
                <a:cubicBezTo>
                  <a:pt x="305" y="211"/>
                  <a:pt x="309" y="215"/>
                  <a:pt x="313" y="215"/>
                </a:cubicBezTo>
                <a:cubicBezTo>
                  <a:pt x="318" y="215"/>
                  <a:pt x="322" y="211"/>
                  <a:pt x="322" y="206"/>
                </a:cubicBezTo>
                <a:cubicBezTo>
                  <a:pt x="322" y="201"/>
                  <a:pt x="318" y="197"/>
                  <a:pt x="313" y="197"/>
                </a:cubicBezTo>
                <a:cubicBezTo>
                  <a:pt x="309" y="197"/>
                  <a:pt x="305" y="201"/>
                  <a:pt x="305" y="206"/>
                </a:cubicBezTo>
                <a:close/>
                <a:moveTo>
                  <a:pt x="328" y="206"/>
                </a:moveTo>
                <a:cubicBezTo>
                  <a:pt x="328" y="211"/>
                  <a:pt x="332" y="215"/>
                  <a:pt x="337" y="215"/>
                </a:cubicBezTo>
                <a:cubicBezTo>
                  <a:pt x="342" y="215"/>
                  <a:pt x="346" y="211"/>
                  <a:pt x="346" y="206"/>
                </a:cubicBezTo>
                <a:cubicBezTo>
                  <a:pt x="346" y="201"/>
                  <a:pt x="342" y="197"/>
                  <a:pt x="337" y="197"/>
                </a:cubicBezTo>
                <a:cubicBezTo>
                  <a:pt x="332" y="197"/>
                  <a:pt x="328" y="201"/>
                  <a:pt x="328" y="206"/>
                </a:cubicBezTo>
                <a:close/>
                <a:moveTo>
                  <a:pt x="352" y="206"/>
                </a:moveTo>
                <a:cubicBezTo>
                  <a:pt x="352" y="211"/>
                  <a:pt x="356" y="215"/>
                  <a:pt x="361" y="215"/>
                </a:cubicBezTo>
                <a:cubicBezTo>
                  <a:pt x="365" y="215"/>
                  <a:pt x="369" y="211"/>
                  <a:pt x="369" y="206"/>
                </a:cubicBezTo>
                <a:cubicBezTo>
                  <a:pt x="369" y="201"/>
                  <a:pt x="365" y="197"/>
                  <a:pt x="361" y="197"/>
                </a:cubicBezTo>
                <a:cubicBezTo>
                  <a:pt x="356" y="197"/>
                  <a:pt x="352" y="201"/>
                  <a:pt x="352" y="206"/>
                </a:cubicBezTo>
                <a:close/>
                <a:moveTo>
                  <a:pt x="445" y="206"/>
                </a:moveTo>
                <a:cubicBezTo>
                  <a:pt x="445" y="211"/>
                  <a:pt x="449" y="215"/>
                  <a:pt x="454" y="215"/>
                </a:cubicBezTo>
                <a:cubicBezTo>
                  <a:pt x="459" y="215"/>
                  <a:pt x="463" y="211"/>
                  <a:pt x="463" y="206"/>
                </a:cubicBezTo>
                <a:cubicBezTo>
                  <a:pt x="463" y="201"/>
                  <a:pt x="459" y="197"/>
                  <a:pt x="454" y="197"/>
                </a:cubicBezTo>
                <a:cubicBezTo>
                  <a:pt x="449" y="197"/>
                  <a:pt x="445" y="201"/>
                  <a:pt x="445" y="206"/>
                </a:cubicBezTo>
                <a:close/>
                <a:moveTo>
                  <a:pt x="610" y="206"/>
                </a:moveTo>
                <a:cubicBezTo>
                  <a:pt x="610" y="211"/>
                  <a:pt x="614" y="215"/>
                  <a:pt x="619" y="215"/>
                </a:cubicBezTo>
                <a:cubicBezTo>
                  <a:pt x="624" y="215"/>
                  <a:pt x="628" y="211"/>
                  <a:pt x="628" y="206"/>
                </a:cubicBezTo>
                <a:cubicBezTo>
                  <a:pt x="628" y="201"/>
                  <a:pt x="624" y="197"/>
                  <a:pt x="619" y="197"/>
                </a:cubicBezTo>
                <a:cubicBezTo>
                  <a:pt x="614" y="197"/>
                  <a:pt x="610" y="201"/>
                  <a:pt x="610" y="206"/>
                </a:cubicBezTo>
                <a:close/>
                <a:moveTo>
                  <a:pt x="703" y="184"/>
                </a:moveTo>
                <a:cubicBezTo>
                  <a:pt x="703" y="189"/>
                  <a:pt x="708" y="193"/>
                  <a:pt x="713" y="193"/>
                </a:cubicBezTo>
                <a:cubicBezTo>
                  <a:pt x="718" y="193"/>
                  <a:pt x="722" y="189"/>
                  <a:pt x="722" y="184"/>
                </a:cubicBezTo>
                <a:cubicBezTo>
                  <a:pt x="722" y="179"/>
                  <a:pt x="718" y="175"/>
                  <a:pt x="713" y="175"/>
                </a:cubicBezTo>
                <a:cubicBezTo>
                  <a:pt x="708" y="175"/>
                  <a:pt x="703" y="179"/>
                  <a:pt x="703" y="184"/>
                </a:cubicBezTo>
                <a:close/>
                <a:moveTo>
                  <a:pt x="845" y="206"/>
                </a:moveTo>
                <a:cubicBezTo>
                  <a:pt x="845" y="211"/>
                  <a:pt x="849" y="215"/>
                  <a:pt x="853" y="215"/>
                </a:cubicBezTo>
                <a:cubicBezTo>
                  <a:pt x="858" y="215"/>
                  <a:pt x="862" y="211"/>
                  <a:pt x="862" y="206"/>
                </a:cubicBezTo>
                <a:cubicBezTo>
                  <a:pt x="862" y="201"/>
                  <a:pt x="858" y="197"/>
                  <a:pt x="853" y="197"/>
                </a:cubicBezTo>
                <a:cubicBezTo>
                  <a:pt x="849" y="197"/>
                  <a:pt x="845" y="201"/>
                  <a:pt x="845" y="206"/>
                </a:cubicBezTo>
                <a:close/>
                <a:moveTo>
                  <a:pt x="868" y="206"/>
                </a:moveTo>
                <a:cubicBezTo>
                  <a:pt x="868" y="211"/>
                  <a:pt x="872" y="215"/>
                  <a:pt x="877" y="215"/>
                </a:cubicBezTo>
                <a:cubicBezTo>
                  <a:pt x="882" y="215"/>
                  <a:pt x="886" y="211"/>
                  <a:pt x="886" y="206"/>
                </a:cubicBezTo>
                <a:cubicBezTo>
                  <a:pt x="886" y="201"/>
                  <a:pt x="882" y="197"/>
                  <a:pt x="877" y="197"/>
                </a:cubicBezTo>
                <a:cubicBezTo>
                  <a:pt x="872" y="197"/>
                  <a:pt x="868" y="201"/>
                  <a:pt x="868" y="206"/>
                </a:cubicBezTo>
                <a:close/>
                <a:moveTo>
                  <a:pt x="892" y="206"/>
                </a:moveTo>
                <a:cubicBezTo>
                  <a:pt x="892" y="211"/>
                  <a:pt x="896" y="215"/>
                  <a:pt x="901" y="215"/>
                </a:cubicBezTo>
                <a:cubicBezTo>
                  <a:pt x="905" y="215"/>
                  <a:pt x="909" y="211"/>
                  <a:pt x="909" y="206"/>
                </a:cubicBezTo>
                <a:cubicBezTo>
                  <a:pt x="909" y="201"/>
                  <a:pt x="905" y="197"/>
                  <a:pt x="901" y="197"/>
                </a:cubicBezTo>
                <a:cubicBezTo>
                  <a:pt x="896" y="197"/>
                  <a:pt x="892" y="201"/>
                  <a:pt x="892" y="206"/>
                </a:cubicBezTo>
                <a:close/>
                <a:moveTo>
                  <a:pt x="938" y="206"/>
                </a:moveTo>
                <a:cubicBezTo>
                  <a:pt x="938" y="211"/>
                  <a:pt x="942" y="215"/>
                  <a:pt x="947" y="215"/>
                </a:cubicBezTo>
                <a:cubicBezTo>
                  <a:pt x="952" y="215"/>
                  <a:pt x="956" y="211"/>
                  <a:pt x="956" y="206"/>
                </a:cubicBezTo>
                <a:cubicBezTo>
                  <a:pt x="956" y="201"/>
                  <a:pt x="952" y="197"/>
                  <a:pt x="947" y="197"/>
                </a:cubicBezTo>
                <a:cubicBezTo>
                  <a:pt x="942" y="197"/>
                  <a:pt x="938" y="201"/>
                  <a:pt x="938" y="206"/>
                </a:cubicBezTo>
                <a:close/>
                <a:moveTo>
                  <a:pt x="962" y="206"/>
                </a:moveTo>
                <a:cubicBezTo>
                  <a:pt x="962" y="211"/>
                  <a:pt x="966" y="215"/>
                  <a:pt x="971" y="215"/>
                </a:cubicBezTo>
                <a:cubicBezTo>
                  <a:pt x="976" y="215"/>
                  <a:pt x="980" y="211"/>
                  <a:pt x="980" y="206"/>
                </a:cubicBezTo>
                <a:cubicBezTo>
                  <a:pt x="980" y="201"/>
                  <a:pt x="976" y="197"/>
                  <a:pt x="971" y="197"/>
                </a:cubicBezTo>
                <a:cubicBezTo>
                  <a:pt x="966" y="197"/>
                  <a:pt x="962" y="201"/>
                  <a:pt x="962" y="206"/>
                </a:cubicBezTo>
                <a:close/>
                <a:moveTo>
                  <a:pt x="985" y="206"/>
                </a:moveTo>
                <a:cubicBezTo>
                  <a:pt x="985" y="211"/>
                  <a:pt x="989" y="215"/>
                  <a:pt x="994" y="215"/>
                </a:cubicBezTo>
                <a:cubicBezTo>
                  <a:pt x="999" y="215"/>
                  <a:pt x="1003" y="211"/>
                  <a:pt x="1003" y="206"/>
                </a:cubicBezTo>
                <a:cubicBezTo>
                  <a:pt x="1003" y="201"/>
                  <a:pt x="999" y="197"/>
                  <a:pt x="994" y="197"/>
                </a:cubicBezTo>
                <a:cubicBezTo>
                  <a:pt x="989" y="197"/>
                  <a:pt x="985" y="201"/>
                  <a:pt x="985" y="206"/>
                </a:cubicBezTo>
                <a:close/>
                <a:moveTo>
                  <a:pt x="1009" y="206"/>
                </a:moveTo>
                <a:cubicBezTo>
                  <a:pt x="1009" y="211"/>
                  <a:pt x="1013" y="215"/>
                  <a:pt x="1018" y="215"/>
                </a:cubicBezTo>
                <a:cubicBezTo>
                  <a:pt x="1023" y="215"/>
                  <a:pt x="1027" y="211"/>
                  <a:pt x="1027" y="206"/>
                </a:cubicBezTo>
                <a:cubicBezTo>
                  <a:pt x="1027" y="201"/>
                  <a:pt x="1023" y="197"/>
                  <a:pt x="1018" y="197"/>
                </a:cubicBezTo>
                <a:cubicBezTo>
                  <a:pt x="1013" y="197"/>
                  <a:pt x="1009" y="201"/>
                  <a:pt x="1009" y="206"/>
                </a:cubicBezTo>
                <a:close/>
                <a:moveTo>
                  <a:pt x="1032" y="206"/>
                </a:moveTo>
                <a:cubicBezTo>
                  <a:pt x="1032" y="211"/>
                  <a:pt x="1036" y="215"/>
                  <a:pt x="1041" y="215"/>
                </a:cubicBezTo>
                <a:cubicBezTo>
                  <a:pt x="1046" y="215"/>
                  <a:pt x="1050" y="211"/>
                  <a:pt x="1050" y="206"/>
                </a:cubicBezTo>
                <a:cubicBezTo>
                  <a:pt x="1050" y="201"/>
                  <a:pt x="1046" y="197"/>
                  <a:pt x="1041" y="197"/>
                </a:cubicBezTo>
                <a:cubicBezTo>
                  <a:pt x="1036" y="197"/>
                  <a:pt x="1032" y="201"/>
                  <a:pt x="1032" y="206"/>
                </a:cubicBezTo>
                <a:close/>
                <a:moveTo>
                  <a:pt x="1056" y="206"/>
                </a:moveTo>
                <a:cubicBezTo>
                  <a:pt x="1056" y="211"/>
                  <a:pt x="1060" y="215"/>
                  <a:pt x="1065" y="215"/>
                </a:cubicBezTo>
                <a:cubicBezTo>
                  <a:pt x="1070" y="215"/>
                  <a:pt x="1074" y="211"/>
                  <a:pt x="1074" y="206"/>
                </a:cubicBezTo>
                <a:cubicBezTo>
                  <a:pt x="1074" y="201"/>
                  <a:pt x="1070" y="197"/>
                  <a:pt x="1065" y="197"/>
                </a:cubicBezTo>
                <a:cubicBezTo>
                  <a:pt x="1060" y="197"/>
                  <a:pt x="1056" y="201"/>
                  <a:pt x="1056" y="206"/>
                </a:cubicBezTo>
                <a:close/>
                <a:moveTo>
                  <a:pt x="1079" y="206"/>
                </a:moveTo>
                <a:cubicBezTo>
                  <a:pt x="1079" y="211"/>
                  <a:pt x="1083" y="215"/>
                  <a:pt x="1088" y="215"/>
                </a:cubicBezTo>
                <a:cubicBezTo>
                  <a:pt x="1093" y="215"/>
                  <a:pt x="1097" y="211"/>
                  <a:pt x="1097" y="206"/>
                </a:cubicBezTo>
                <a:cubicBezTo>
                  <a:pt x="1097" y="201"/>
                  <a:pt x="1093" y="197"/>
                  <a:pt x="1088" y="197"/>
                </a:cubicBezTo>
                <a:cubicBezTo>
                  <a:pt x="1083" y="197"/>
                  <a:pt x="1079" y="201"/>
                  <a:pt x="1079" y="206"/>
                </a:cubicBezTo>
                <a:close/>
                <a:moveTo>
                  <a:pt x="1103" y="206"/>
                </a:moveTo>
                <a:cubicBezTo>
                  <a:pt x="1103" y="211"/>
                  <a:pt x="1107" y="215"/>
                  <a:pt x="1112" y="215"/>
                </a:cubicBezTo>
                <a:cubicBezTo>
                  <a:pt x="1117" y="215"/>
                  <a:pt x="1121" y="211"/>
                  <a:pt x="1121" y="206"/>
                </a:cubicBezTo>
                <a:cubicBezTo>
                  <a:pt x="1121" y="201"/>
                  <a:pt x="1117" y="197"/>
                  <a:pt x="1112" y="197"/>
                </a:cubicBezTo>
                <a:cubicBezTo>
                  <a:pt x="1107" y="197"/>
                  <a:pt x="1103" y="201"/>
                  <a:pt x="1103" y="206"/>
                </a:cubicBezTo>
                <a:close/>
                <a:moveTo>
                  <a:pt x="1126" y="206"/>
                </a:moveTo>
                <a:cubicBezTo>
                  <a:pt x="1126" y="211"/>
                  <a:pt x="1130" y="215"/>
                  <a:pt x="1135" y="215"/>
                </a:cubicBezTo>
                <a:cubicBezTo>
                  <a:pt x="1140" y="215"/>
                  <a:pt x="1144" y="211"/>
                  <a:pt x="1144" y="206"/>
                </a:cubicBezTo>
                <a:cubicBezTo>
                  <a:pt x="1144" y="201"/>
                  <a:pt x="1140" y="197"/>
                  <a:pt x="1135" y="197"/>
                </a:cubicBezTo>
                <a:cubicBezTo>
                  <a:pt x="1130" y="197"/>
                  <a:pt x="1126" y="201"/>
                  <a:pt x="1126" y="206"/>
                </a:cubicBezTo>
                <a:close/>
                <a:moveTo>
                  <a:pt x="1150" y="206"/>
                </a:moveTo>
                <a:cubicBezTo>
                  <a:pt x="1150" y="211"/>
                  <a:pt x="1154" y="215"/>
                  <a:pt x="1159" y="215"/>
                </a:cubicBezTo>
                <a:cubicBezTo>
                  <a:pt x="1164" y="215"/>
                  <a:pt x="1168" y="211"/>
                  <a:pt x="1168" y="206"/>
                </a:cubicBezTo>
                <a:cubicBezTo>
                  <a:pt x="1168" y="201"/>
                  <a:pt x="1164" y="197"/>
                  <a:pt x="1159" y="197"/>
                </a:cubicBezTo>
                <a:cubicBezTo>
                  <a:pt x="1154" y="197"/>
                  <a:pt x="1150" y="201"/>
                  <a:pt x="1150" y="206"/>
                </a:cubicBezTo>
                <a:close/>
                <a:moveTo>
                  <a:pt x="1173" y="206"/>
                </a:moveTo>
                <a:cubicBezTo>
                  <a:pt x="1173" y="211"/>
                  <a:pt x="1177" y="215"/>
                  <a:pt x="1182" y="215"/>
                </a:cubicBezTo>
                <a:cubicBezTo>
                  <a:pt x="1187" y="215"/>
                  <a:pt x="1191" y="211"/>
                  <a:pt x="1191" y="206"/>
                </a:cubicBezTo>
                <a:cubicBezTo>
                  <a:pt x="1191" y="201"/>
                  <a:pt x="1187" y="197"/>
                  <a:pt x="1182" y="197"/>
                </a:cubicBezTo>
                <a:cubicBezTo>
                  <a:pt x="1177" y="197"/>
                  <a:pt x="1173" y="201"/>
                  <a:pt x="1173" y="206"/>
                </a:cubicBezTo>
                <a:close/>
                <a:moveTo>
                  <a:pt x="1197" y="206"/>
                </a:moveTo>
                <a:cubicBezTo>
                  <a:pt x="1197" y="211"/>
                  <a:pt x="1201" y="215"/>
                  <a:pt x="1206" y="215"/>
                </a:cubicBezTo>
                <a:cubicBezTo>
                  <a:pt x="1211" y="215"/>
                  <a:pt x="1215" y="211"/>
                  <a:pt x="1215" y="206"/>
                </a:cubicBezTo>
                <a:cubicBezTo>
                  <a:pt x="1215" y="201"/>
                  <a:pt x="1211" y="197"/>
                  <a:pt x="1206" y="197"/>
                </a:cubicBezTo>
                <a:cubicBezTo>
                  <a:pt x="1201" y="197"/>
                  <a:pt x="1197" y="201"/>
                  <a:pt x="1197" y="206"/>
                </a:cubicBezTo>
                <a:close/>
                <a:moveTo>
                  <a:pt x="1220" y="206"/>
                </a:moveTo>
                <a:cubicBezTo>
                  <a:pt x="1220" y="211"/>
                  <a:pt x="1224" y="215"/>
                  <a:pt x="1229" y="215"/>
                </a:cubicBezTo>
                <a:cubicBezTo>
                  <a:pt x="1234" y="215"/>
                  <a:pt x="1238" y="211"/>
                  <a:pt x="1238" y="206"/>
                </a:cubicBezTo>
                <a:cubicBezTo>
                  <a:pt x="1238" y="201"/>
                  <a:pt x="1234" y="197"/>
                  <a:pt x="1229" y="197"/>
                </a:cubicBezTo>
                <a:cubicBezTo>
                  <a:pt x="1224" y="197"/>
                  <a:pt x="1220" y="201"/>
                  <a:pt x="1220" y="206"/>
                </a:cubicBezTo>
                <a:close/>
                <a:moveTo>
                  <a:pt x="1243" y="206"/>
                </a:moveTo>
                <a:cubicBezTo>
                  <a:pt x="1243" y="211"/>
                  <a:pt x="1248" y="215"/>
                  <a:pt x="1253" y="215"/>
                </a:cubicBezTo>
                <a:cubicBezTo>
                  <a:pt x="1258" y="215"/>
                  <a:pt x="1262" y="211"/>
                  <a:pt x="1262" y="206"/>
                </a:cubicBezTo>
                <a:cubicBezTo>
                  <a:pt x="1262" y="201"/>
                  <a:pt x="1258" y="197"/>
                  <a:pt x="1253" y="197"/>
                </a:cubicBezTo>
                <a:cubicBezTo>
                  <a:pt x="1248" y="197"/>
                  <a:pt x="1243" y="201"/>
                  <a:pt x="1243" y="206"/>
                </a:cubicBezTo>
                <a:close/>
                <a:moveTo>
                  <a:pt x="1267" y="206"/>
                </a:moveTo>
                <a:cubicBezTo>
                  <a:pt x="1267" y="211"/>
                  <a:pt x="1271" y="215"/>
                  <a:pt x="1276" y="215"/>
                </a:cubicBezTo>
                <a:cubicBezTo>
                  <a:pt x="1281" y="215"/>
                  <a:pt x="1285" y="211"/>
                  <a:pt x="1285" y="206"/>
                </a:cubicBezTo>
                <a:cubicBezTo>
                  <a:pt x="1285" y="201"/>
                  <a:pt x="1281" y="197"/>
                  <a:pt x="1276" y="197"/>
                </a:cubicBezTo>
                <a:cubicBezTo>
                  <a:pt x="1271" y="197"/>
                  <a:pt x="1267" y="201"/>
                  <a:pt x="1267" y="206"/>
                </a:cubicBezTo>
                <a:close/>
                <a:moveTo>
                  <a:pt x="1291" y="206"/>
                </a:moveTo>
                <a:cubicBezTo>
                  <a:pt x="1291" y="211"/>
                  <a:pt x="1295" y="215"/>
                  <a:pt x="1300" y="215"/>
                </a:cubicBezTo>
                <a:cubicBezTo>
                  <a:pt x="1305" y="215"/>
                  <a:pt x="1309" y="211"/>
                  <a:pt x="1309" y="206"/>
                </a:cubicBezTo>
                <a:cubicBezTo>
                  <a:pt x="1309" y="201"/>
                  <a:pt x="1305" y="197"/>
                  <a:pt x="1300" y="197"/>
                </a:cubicBezTo>
                <a:cubicBezTo>
                  <a:pt x="1295" y="197"/>
                  <a:pt x="1291" y="201"/>
                  <a:pt x="1291" y="206"/>
                </a:cubicBezTo>
                <a:close/>
                <a:moveTo>
                  <a:pt x="1314" y="206"/>
                </a:moveTo>
                <a:cubicBezTo>
                  <a:pt x="1314" y="211"/>
                  <a:pt x="1318" y="215"/>
                  <a:pt x="1323" y="215"/>
                </a:cubicBezTo>
                <a:cubicBezTo>
                  <a:pt x="1328" y="215"/>
                  <a:pt x="1332" y="211"/>
                  <a:pt x="1332" y="206"/>
                </a:cubicBezTo>
                <a:cubicBezTo>
                  <a:pt x="1332" y="201"/>
                  <a:pt x="1328" y="197"/>
                  <a:pt x="1323" y="197"/>
                </a:cubicBezTo>
                <a:cubicBezTo>
                  <a:pt x="1318" y="197"/>
                  <a:pt x="1314" y="201"/>
                  <a:pt x="1314" y="206"/>
                </a:cubicBezTo>
                <a:close/>
                <a:moveTo>
                  <a:pt x="1338" y="206"/>
                </a:moveTo>
                <a:cubicBezTo>
                  <a:pt x="1338" y="211"/>
                  <a:pt x="1342" y="215"/>
                  <a:pt x="1346" y="215"/>
                </a:cubicBezTo>
                <a:cubicBezTo>
                  <a:pt x="1351" y="215"/>
                  <a:pt x="1355" y="211"/>
                  <a:pt x="1355" y="206"/>
                </a:cubicBezTo>
                <a:cubicBezTo>
                  <a:pt x="1355" y="201"/>
                  <a:pt x="1351" y="197"/>
                  <a:pt x="1346" y="197"/>
                </a:cubicBezTo>
                <a:cubicBezTo>
                  <a:pt x="1342" y="197"/>
                  <a:pt x="1338" y="201"/>
                  <a:pt x="1338" y="206"/>
                </a:cubicBezTo>
                <a:close/>
                <a:moveTo>
                  <a:pt x="1361" y="206"/>
                </a:moveTo>
                <a:cubicBezTo>
                  <a:pt x="1361" y="211"/>
                  <a:pt x="1365" y="215"/>
                  <a:pt x="1370" y="215"/>
                </a:cubicBezTo>
                <a:cubicBezTo>
                  <a:pt x="1375" y="215"/>
                  <a:pt x="1379" y="211"/>
                  <a:pt x="1379" y="206"/>
                </a:cubicBezTo>
                <a:cubicBezTo>
                  <a:pt x="1379" y="201"/>
                  <a:pt x="1375" y="197"/>
                  <a:pt x="1370" y="197"/>
                </a:cubicBezTo>
                <a:cubicBezTo>
                  <a:pt x="1365" y="197"/>
                  <a:pt x="1361" y="201"/>
                  <a:pt x="1361" y="206"/>
                </a:cubicBezTo>
                <a:close/>
                <a:moveTo>
                  <a:pt x="1385" y="206"/>
                </a:moveTo>
                <a:cubicBezTo>
                  <a:pt x="1385" y="211"/>
                  <a:pt x="1389" y="215"/>
                  <a:pt x="1393" y="215"/>
                </a:cubicBezTo>
                <a:cubicBezTo>
                  <a:pt x="1398" y="215"/>
                  <a:pt x="1402" y="211"/>
                  <a:pt x="1402" y="206"/>
                </a:cubicBezTo>
                <a:cubicBezTo>
                  <a:pt x="1402" y="201"/>
                  <a:pt x="1398" y="197"/>
                  <a:pt x="1393" y="197"/>
                </a:cubicBezTo>
                <a:cubicBezTo>
                  <a:pt x="1389" y="197"/>
                  <a:pt x="1385" y="201"/>
                  <a:pt x="1385" y="206"/>
                </a:cubicBezTo>
                <a:close/>
                <a:moveTo>
                  <a:pt x="1408" y="206"/>
                </a:moveTo>
                <a:cubicBezTo>
                  <a:pt x="1408" y="211"/>
                  <a:pt x="1412" y="215"/>
                  <a:pt x="1417" y="215"/>
                </a:cubicBezTo>
                <a:cubicBezTo>
                  <a:pt x="1422" y="215"/>
                  <a:pt x="1426" y="211"/>
                  <a:pt x="1426" y="206"/>
                </a:cubicBezTo>
                <a:cubicBezTo>
                  <a:pt x="1426" y="201"/>
                  <a:pt x="1422" y="197"/>
                  <a:pt x="1417" y="197"/>
                </a:cubicBezTo>
                <a:cubicBezTo>
                  <a:pt x="1412" y="197"/>
                  <a:pt x="1408" y="201"/>
                  <a:pt x="1408" y="206"/>
                </a:cubicBezTo>
                <a:close/>
                <a:moveTo>
                  <a:pt x="1432" y="206"/>
                </a:moveTo>
                <a:cubicBezTo>
                  <a:pt x="1432" y="211"/>
                  <a:pt x="1436" y="215"/>
                  <a:pt x="1441" y="215"/>
                </a:cubicBezTo>
                <a:cubicBezTo>
                  <a:pt x="1445" y="215"/>
                  <a:pt x="1449" y="211"/>
                  <a:pt x="1449" y="206"/>
                </a:cubicBezTo>
                <a:cubicBezTo>
                  <a:pt x="1449" y="201"/>
                  <a:pt x="1445" y="197"/>
                  <a:pt x="1441" y="197"/>
                </a:cubicBezTo>
                <a:cubicBezTo>
                  <a:pt x="1436" y="197"/>
                  <a:pt x="1432" y="201"/>
                  <a:pt x="1432" y="206"/>
                </a:cubicBezTo>
                <a:close/>
                <a:moveTo>
                  <a:pt x="1455" y="206"/>
                </a:moveTo>
                <a:cubicBezTo>
                  <a:pt x="1455" y="211"/>
                  <a:pt x="1459" y="215"/>
                  <a:pt x="1464" y="215"/>
                </a:cubicBezTo>
                <a:cubicBezTo>
                  <a:pt x="1469" y="215"/>
                  <a:pt x="1473" y="211"/>
                  <a:pt x="1473" y="206"/>
                </a:cubicBezTo>
                <a:cubicBezTo>
                  <a:pt x="1473" y="201"/>
                  <a:pt x="1469" y="197"/>
                  <a:pt x="1464" y="197"/>
                </a:cubicBezTo>
                <a:cubicBezTo>
                  <a:pt x="1459" y="197"/>
                  <a:pt x="1455" y="201"/>
                  <a:pt x="1455" y="206"/>
                </a:cubicBezTo>
                <a:close/>
                <a:moveTo>
                  <a:pt x="1478" y="206"/>
                </a:moveTo>
                <a:cubicBezTo>
                  <a:pt x="1478" y="211"/>
                  <a:pt x="1482" y="215"/>
                  <a:pt x="1487" y="215"/>
                </a:cubicBezTo>
                <a:cubicBezTo>
                  <a:pt x="1492" y="215"/>
                  <a:pt x="1496" y="211"/>
                  <a:pt x="1496" y="206"/>
                </a:cubicBezTo>
                <a:cubicBezTo>
                  <a:pt x="1496" y="201"/>
                  <a:pt x="1492" y="197"/>
                  <a:pt x="1487" y="197"/>
                </a:cubicBezTo>
                <a:cubicBezTo>
                  <a:pt x="1482" y="197"/>
                  <a:pt x="1478" y="201"/>
                  <a:pt x="1478" y="206"/>
                </a:cubicBezTo>
                <a:close/>
                <a:moveTo>
                  <a:pt x="1502" y="206"/>
                </a:moveTo>
                <a:cubicBezTo>
                  <a:pt x="1502" y="211"/>
                  <a:pt x="1506" y="215"/>
                  <a:pt x="1511" y="215"/>
                </a:cubicBezTo>
                <a:cubicBezTo>
                  <a:pt x="1516" y="215"/>
                  <a:pt x="1520" y="211"/>
                  <a:pt x="1520" y="206"/>
                </a:cubicBezTo>
                <a:cubicBezTo>
                  <a:pt x="1520" y="201"/>
                  <a:pt x="1516" y="197"/>
                  <a:pt x="1511" y="197"/>
                </a:cubicBezTo>
                <a:cubicBezTo>
                  <a:pt x="1506" y="197"/>
                  <a:pt x="1502" y="201"/>
                  <a:pt x="1502" y="206"/>
                </a:cubicBezTo>
                <a:close/>
                <a:moveTo>
                  <a:pt x="1525" y="206"/>
                </a:moveTo>
                <a:cubicBezTo>
                  <a:pt x="1525" y="211"/>
                  <a:pt x="1529" y="215"/>
                  <a:pt x="1534" y="215"/>
                </a:cubicBezTo>
                <a:cubicBezTo>
                  <a:pt x="1539" y="215"/>
                  <a:pt x="1543" y="211"/>
                  <a:pt x="1543" y="206"/>
                </a:cubicBezTo>
                <a:cubicBezTo>
                  <a:pt x="1543" y="201"/>
                  <a:pt x="1539" y="197"/>
                  <a:pt x="1534" y="197"/>
                </a:cubicBezTo>
                <a:cubicBezTo>
                  <a:pt x="1529" y="197"/>
                  <a:pt x="1525" y="201"/>
                  <a:pt x="1525" y="206"/>
                </a:cubicBezTo>
                <a:close/>
                <a:moveTo>
                  <a:pt x="1549" y="206"/>
                </a:moveTo>
                <a:cubicBezTo>
                  <a:pt x="1549" y="211"/>
                  <a:pt x="1553" y="215"/>
                  <a:pt x="1558" y="215"/>
                </a:cubicBezTo>
                <a:cubicBezTo>
                  <a:pt x="1563" y="215"/>
                  <a:pt x="1567" y="211"/>
                  <a:pt x="1567" y="206"/>
                </a:cubicBezTo>
                <a:cubicBezTo>
                  <a:pt x="1567" y="201"/>
                  <a:pt x="1563" y="197"/>
                  <a:pt x="1558" y="197"/>
                </a:cubicBezTo>
                <a:cubicBezTo>
                  <a:pt x="1553" y="197"/>
                  <a:pt x="1549" y="201"/>
                  <a:pt x="1549" y="206"/>
                </a:cubicBezTo>
                <a:close/>
                <a:moveTo>
                  <a:pt x="1572" y="206"/>
                </a:moveTo>
                <a:cubicBezTo>
                  <a:pt x="1572" y="211"/>
                  <a:pt x="1576" y="215"/>
                  <a:pt x="1581" y="215"/>
                </a:cubicBezTo>
                <a:cubicBezTo>
                  <a:pt x="1586" y="215"/>
                  <a:pt x="1590" y="211"/>
                  <a:pt x="1590" y="206"/>
                </a:cubicBezTo>
                <a:cubicBezTo>
                  <a:pt x="1590" y="201"/>
                  <a:pt x="1586" y="197"/>
                  <a:pt x="1581" y="197"/>
                </a:cubicBezTo>
                <a:cubicBezTo>
                  <a:pt x="1576" y="197"/>
                  <a:pt x="1572" y="201"/>
                  <a:pt x="1572" y="206"/>
                </a:cubicBezTo>
                <a:close/>
                <a:moveTo>
                  <a:pt x="1596" y="206"/>
                </a:moveTo>
                <a:cubicBezTo>
                  <a:pt x="1596" y="211"/>
                  <a:pt x="1600" y="215"/>
                  <a:pt x="1605" y="215"/>
                </a:cubicBezTo>
                <a:cubicBezTo>
                  <a:pt x="1610" y="215"/>
                  <a:pt x="1614" y="211"/>
                  <a:pt x="1614" y="206"/>
                </a:cubicBezTo>
                <a:cubicBezTo>
                  <a:pt x="1614" y="201"/>
                  <a:pt x="1610" y="197"/>
                  <a:pt x="1605" y="197"/>
                </a:cubicBezTo>
                <a:cubicBezTo>
                  <a:pt x="1600" y="197"/>
                  <a:pt x="1596" y="201"/>
                  <a:pt x="1596" y="206"/>
                </a:cubicBezTo>
                <a:close/>
                <a:moveTo>
                  <a:pt x="1619" y="206"/>
                </a:moveTo>
                <a:cubicBezTo>
                  <a:pt x="1619" y="211"/>
                  <a:pt x="1623" y="215"/>
                  <a:pt x="1628" y="215"/>
                </a:cubicBezTo>
                <a:cubicBezTo>
                  <a:pt x="1633" y="215"/>
                  <a:pt x="1637" y="211"/>
                  <a:pt x="1637" y="206"/>
                </a:cubicBezTo>
                <a:cubicBezTo>
                  <a:pt x="1637" y="201"/>
                  <a:pt x="1633" y="197"/>
                  <a:pt x="1628" y="197"/>
                </a:cubicBezTo>
                <a:cubicBezTo>
                  <a:pt x="1623" y="197"/>
                  <a:pt x="1619" y="201"/>
                  <a:pt x="1619" y="206"/>
                </a:cubicBezTo>
                <a:close/>
                <a:moveTo>
                  <a:pt x="1643" y="206"/>
                </a:moveTo>
                <a:cubicBezTo>
                  <a:pt x="1643" y="211"/>
                  <a:pt x="1647" y="215"/>
                  <a:pt x="1652" y="215"/>
                </a:cubicBezTo>
                <a:cubicBezTo>
                  <a:pt x="1657" y="215"/>
                  <a:pt x="1661" y="211"/>
                  <a:pt x="1661" y="206"/>
                </a:cubicBezTo>
                <a:cubicBezTo>
                  <a:pt x="1661" y="201"/>
                  <a:pt x="1657" y="197"/>
                  <a:pt x="1652" y="197"/>
                </a:cubicBezTo>
                <a:cubicBezTo>
                  <a:pt x="1647" y="197"/>
                  <a:pt x="1643" y="201"/>
                  <a:pt x="1643" y="206"/>
                </a:cubicBezTo>
                <a:close/>
                <a:moveTo>
                  <a:pt x="1666" y="206"/>
                </a:moveTo>
                <a:cubicBezTo>
                  <a:pt x="1666" y="211"/>
                  <a:pt x="1670" y="215"/>
                  <a:pt x="1675" y="215"/>
                </a:cubicBezTo>
                <a:cubicBezTo>
                  <a:pt x="1680" y="215"/>
                  <a:pt x="1684" y="211"/>
                  <a:pt x="1684" y="206"/>
                </a:cubicBezTo>
                <a:cubicBezTo>
                  <a:pt x="1684" y="201"/>
                  <a:pt x="1680" y="197"/>
                  <a:pt x="1675" y="197"/>
                </a:cubicBezTo>
                <a:cubicBezTo>
                  <a:pt x="1670" y="197"/>
                  <a:pt x="1666" y="201"/>
                  <a:pt x="1666" y="206"/>
                </a:cubicBezTo>
                <a:close/>
                <a:moveTo>
                  <a:pt x="0" y="206"/>
                </a:moveTo>
                <a:cubicBezTo>
                  <a:pt x="0" y="211"/>
                  <a:pt x="4" y="215"/>
                  <a:pt x="9" y="215"/>
                </a:cubicBezTo>
                <a:cubicBezTo>
                  <a:pt x="14" y="215"/>
                  <a:pt x="18" y="211"/>
                  <a:pt x="18" y="206"/>
                </a:cubicBezTo>
                <a:cubicBezTo>
                  <a:pt x="18" y="201"/>
                  <a:pt x="14" y="197"/>
                  <a:pt x="9" y="197"/>
                </a:cubicBezTo>
                <a:cubicBezTo>
                  <a:pt x="4" y="197"/>
                  <a:pt x="0" y="201"/>
                  <a:pt x="0" y="206"/>
                </a:cubicBezTo>
                <a:close/>
                <a:moveTo>
                  <a:pt x="23" y="206"/>
                </a:moveTo>
                <a:cubicBezTo>
                  <a:pt x="23" y="211"/>
                  <a:pt x="27" y="215"/>
                  <a:pt x="32" y="215"/>
                </a:cubicBezTo>
                <a:cubicBezTo>
                  <a:pt x="37" y="215"/>
                  <a:pt x="41" y="211"/>
                  <a:pt x="41" y="206"/>
                </a:cubicBezTo>
                <a:cubicBezTo>
                  <a:pt x="41" y="201"/>
                  <a:pt x="37" y="197"/>
                  <a:pt x="32" y="197"/>
                </a:cubicBezTo>
                <a:cubicBezTo>
                  <a:pt x="27" y="197"/>
                  <a:pt x="23" y="201"/>
                  <a:pt x="23" y="206"/>
                </a:cubicBezTo>
                <a:close/>
                <a:moveTo>
                  <a:pt x="46" y="206"/>
                </a:moveTo>
                <a:cubicBezTo>
                  <a:pt x="46" y="211"/>
                  <a:pt x="50" y="215"/>
                  <a:pt x="55" y="215"/>
                </a:cubicBezTo>
                <a:cubicBezTo>
                  <a:pt x="61" y="215"/>
                  <a:pt x="65" y="211"/>
                  <a:pt x="65" y="206"/>
                </a:cubicBezTo>
                <a:cubicBezTo>
                  <a:pt x="65" y="201"/>
                  <a:pt x="61" y="197"/>
                  <a:pt x="55" y="197"/>
                </a:cubicBezTo>
                <a:cubicBezTo>
                  <a:pt x="50" y="197"/>
                  <a:pt x="46" y="201"/>
                  <a:pt x="46" y="206"/>
                </a:cubicBezTo>
                <a:close/>
                <a:moveTo>
                  <a:pt x="70" y="206"/>
                </a:moveTo>
                <a:cubicBezTo>
                  <a:pt x="70" y="211"/>
                  <a:pt x="74" y="215"/>
                  <a:pt x="79" y="215"/>
                </a:cubicBezTo>
                <a:cubicBezTo>
                  <a:pt x="84" y="215"/>
                  <a:pt x="88" y="211"/>
                  <a:pt x="88" y="206"/>
                </a:cubicBezTo>
                <a:cubicBezTo>
                  <a:pt x="88" y="201"/>
                  <a:pt x="84" y="197"/>
                  <a:pt x="79" y="197"/>
                </a:cubicBezTo>
                <a:cubicBezTo>
                  <a:pt x="74" y="197"/>
                  <a:pt x="70" y="201"/>
                  <a:pt x="70" y="206"/>
                </a:cubicBezTo>
                <a:close/>
                <a:moveTo>
                  <a:pt x="164" y="227"/>
                </a:moveTo>
                <a:cubicBezTo>
                  <a:pt x="164" y="232"/>
                  <a:pt x="168" y="237"/>
                  <a:pt x="173" y="237"/>
                </a:cubicBezTo>
                <a:cubicBezTo>
                  <a:pt x="178" y="237"/>
                  <a:pt x="182" y="232"/>
                  <a:pt x="182" y="227"/>
                </a:cubicBezTo>
                <a:cubicBezTo>
                  <a:pt x="182" y="222"/>
                  <a:pt x="178" y="218"/>
                  <a:pt x="173" y="218"/>
                </a:cubicBezTo>
                <a:cubicBezTo>
                  <a:pt x="168" y="218"/>
                  <a:pt x="164" y="222"/>
                  <a:pt x="164" y="227"/>
                </a:cubicBezTo>
                <a:close/>
                <a:moveTo>
                  <a:pt x="187" y="227"/>
                </a:moveTo>
                <a:cubicBezTo>
                  <a:pt x="187" y="232"/>
                  <a:pt x="191" y="237"/>
                  <a:pt x="196" y="237"/>
                </a:cubicBezTo>
                <a:cubicBezTo>
                  <a:pt x="201" y="237"/>
                  <a:pt x="205" y="232"/>
                  <a:pt x="205" y="227"/>
                </a:cubicBezTo>
                <a:cubicBezTo>
                  <a:pt x="205" y="222"/>
                  <a:pt x="201" y="218"/>
                  <a:pt x="196" y="218"/>
                </a:cubicBezTo>
                <a:cubicBezTo>
                  <a:pt x="191" y="218"/>
                  <a:pt x="187" y="222"/>
                  <a:pt x="187" y="227"/>
                </a:cubicBezTo>
                <a:close/>
                <a:moveTo>
                  <a:pt x="211" y="227"/>
                </a:moveTo>
                <a:cubicBezTo>
                  <a:pt x="211" y="232"/>
                  <a:pt x="215" y="237"/>
                  <a:pt x="220" y="237"/>
                </a:cubicBezTo>
                <a:cubicBezTo>
                  <a:pt x="225" y="237"/>
                  <a:pt x="229" y="232"/>
                  <a:pt x="229" y="227"/>
                </a:cubicBezTo>
                <a:cubicBezTo>
                  <a:pt x="229" y="222"/>
                  <a:pt x="225" y="218"/>
                  <a:pt x="220" y="218"/>
                </a:cubicBezTo>
                <a:cubicBezTo>
                  <a:pt x="215" y="218"/>
                  <a:pt x="211" y="222"/>
                  <a:pt x="211" y="227"/>
                </a:cubicBezTo>
                <a:close/>
                <a:moveTo>
                  <a:pt x="235" y="227"/>
                </a:moveTo>
                <a:cubicBezTo>
                  <a:pt x="235" y="232"/>
                  <a:pt x="238" y="237"/>
                  <a:pt x="243" y="237"/>
                </a:cubicBezTo>
                <a:cubicBezTo>
                  <a:pt x="248" y="237"/>
                  <a:pt x="252" y="232"/>
                  <a:pt x="252" y="227"/>
                </a:cubicBezTo>
                <a:cubicBezTo>
                  <a:pt x="252" y="222"/>
                  <a:pt x="248" y="218"/>
                  <a:pt x="243" y="218"/>
                </a:cubicBezTo>
                <a:cubicBezTo>
                  <a:pt x="238" y="218"/>
                  <a:pt x="235" y="222"/>
                  <a:pt x="235" y="227"/>
                </a:cubicBezTo>
                <a:close/>
                <a:moveTo>
                  <a:pt x="258" y="227"/>
                </a:moveTo>
                <a:cubicBezTo>
                  <a:pt x="258" y="232"/>
                  <a:pt x="262" y="237"/>
                  <a:pt x="267" y="237"/>
                </a:cubicBezTo>
                <a:cubicBezTo>
                  <a:pt x="272" y="237"/>
                  <a:pt x="276" y="232"/>
                  <a:pt x="276" y="227"/>
                </a:cubicBezTo>
                <a:cubicBezTo>
                  <a:pt x="276" y="222"/>
                  <a:pt x="272" y="218"/>
                  <a:pt x="267" y="218"/>
                </a:cubicBezTo>
                <a:cubicBezTo>
                  <a:pt x="262" y="218"/>
                  <a:pt x="258" y="222"/>
                  <a:pt x="258" y="227"/>
                </a:cubicBezTo>
                <a:close/>
                <a:moveTo>
                  <a:pt x="281" y="227"/>
                </a:moveTo>
                <a:cubicBezTo>
                  <a:pt x="281" y="232"/>
                  <a:pt x="285" y="237"/>
                  <a:pt x="290" y="237"/>
                </a:cubicBezTo>
                <a:cubicBezTo>
                  <a:pt x="295" y="237"/>
                  <a:pt x="299" y="232"/>
                  <a:pt x="299" y="227"/>
                </a:cubicBezTo>
                <a:cubicBezTo>
                  <a:pt x="299" y="222"/>
                  <a:pt x="295" y="218"/>
                  <a:pt x="290" y="218"/>
                </a:cubicBezTo>
                <a:cubicBezTo>
                  <a:pt x="285" y="218"/>
                  <a:pt x="281" y="222"/>
                  <a:pt x="281" y="227"/>
                </a:cubicBezTo>
                <a:close/>
                <a:moveTo>
                  <a:pt x="305" y="227"/>
                </a:moveTo>
                <a:cubicBezTo>
                  <a:pt x="305" y="232"/>
                  <a:pt x="309" y="237"/>
                  <a:pt x="313" y="237"/>
                </a:cubicBezTo>
                <a:cubicBezTo>
                  <a:pt x="318" y="237"/>
                  <a:pt x="322" y="232"/>
                  <a:pt x="322" y="227"/>
                </a:cubicBezTo>
                <a:cubicBezTo>
                  <a:pt x="322" y="222"/>
                  <a:pt x="318" y="218"/>
                  <a:pt x="313" y="218"/>
                </a:cubicBezTo>
                <a:cubicBezTo>
                  <a:pt x="309" y="218"/>
                  <a:pt x="305" y="222"/>
                  <a:pt x="305" y="227"/>
                </a:cubicBezTo>
                <a:close/>
                <a:moveTo>
                  <a:pt x="328" y="227"/>
                </a:moveTo>
                <a:cubicBezTo>
                  <a:pt x="328" y="232"/>
                  <a:pt x="332" y="237"/>
                  <a:pt x="337" y="237"/>
                </a:cubicBezTo>
                <a:cubicBezTo>
                  <a:pt x="342" y="237"/>
                  <a:pt x="346" y="232"/>
                  <a:pt x="346" y="227"/>
                </a:cubicBezTo>
                <a:cubicBezTo>
                  <a:pt x="346" y="222"/>
                  <a:pt x="342" y="218"/>
                  <a:pt x="337" y="218"/>
                </a:cubicBezTo>
                <a:cubicBezTo>
                  <a:pt x="332" y="218"/>
                  <a:pt x="328" y="222"/>
                  <a:pt x="328" y="227"/>
                </a:cubicBezTo>
                <a:close/>
                <a:moveTo>
                  <a:pt x="352" y="227"/>
                </a:moveTo>
                <a:cubicBezTo>
                  <a:pt x="352" y="232"/>
                  <a:pt x="356" y="237"/>
                  <a:pt x="361" y="237"/>
                </a:cubicBezTo>
                <a:cubicBezTo>
                  <a:pt x="365" y="237"/>
                  <a:pt x="369" y="232"/>
                  <a:pt x="369" y="227"/>
                </a:cubicBezTo>
                <a:cubicBezTo>
                  <a:pt x="369" y="222"/>
                  <a:pt x="365" y="218"/>
                  <a:pt x="361" y="218"/>
                </a:cubicBezTo>
                <a:cubicBezTo>
                  <a:pt x="356" y="218"/>
                  <a:pt x="352" y="222"/>
                  <a:pt x="352" y="227"/>
                </a:cubicBezTo>
                <a:close/>
                <a:moveTo>
                  <a:pt x="445" y="227"/>
                </a:moveTo>
                <a:cubicBezTo>
                  <a:pt x="445" y="232"/>
                  <a:pt x="449" y="237"/>
                  <a:pt x="454" y="237"/>
                </a:cubicBezTo>
                <a:cubicBezTo>
                  <a:pt x="459" y="237"/>
                  <a:pt x="463" y="232"/>
                  <a:pt x="463" y="227"/>
                </a:cubicBezTo>
                <a:cubicBezTo>
                  <a:pt x="463" y="222"/>
                  <a:pt x="459" y="218"/>
                  <a:pt x="454" y="218"/>
                </a:cubicBezTo>
                <a:cubicBezTo>
                  <a:pt x="449" y="218"/>
                  <a:pt x="445" y="222"/>
                  <a:pt x="445" y="227"/>
                </a:cubicBezTo>
                <a:close/>
                <a:moveTo>
                  <a:pt x="469" y="227"/>
                </a:moveTo>
                <a:cubicBezTo>
                  <a:pt x="469" y="232"/>
                  <a:pt x="473" y="237"/>
                  <a:pt x="478" y="237"/>
                </a:cubicBezTo>
                <a:cubicBezTo>
                  <a:pt x="483" y="237"/>
                  <a:pt x="487" y="232"/>
                  <a:pt x="487" y="227"/>
                </a:cubicBezTo>
                <a:cubicBezTo>
                  <a:pt x="487" y="222"/>
                  <a:pt x="483" y="218"/>
                  <a:pt x="478" y="218"/>
                </a:cubicBezTo>
                <a:cubicBezTo>
                  <a:pt x="473" y="218"/>
                  <a:pt x="469" y="222"/>
                  <a:pt x="469" y="227"/>
                </a:cubicBezTo>
                <a:close/>
                <a:moveTo>
                  <a:pt x="492" y="227"/>
                </a:moveTo>
                <a:cubicBezTo>
                  <a:pt x="492" y="232"/>
                  <a:pt x="496" y="237"/>
                  <a:pt x="501" y="237"/>
                </a:cubicBezTo>
                <a:cubicBezTo>
                  <a:pt x="506" y="237"/>
                  <a:pt x="510" y="232"/>
                  <a:pt x="510" y="227"/>
                </a:cubicBezTo>
                <a:cubicBezTo>
                  <a:pt x="510" y="222"/>
                  <a:pt x="506" y="218"/>
                  <a:pt x="501" y="218"/>
                </a:cubicBezTo>
                <a:cubicBezTo>
                  <a:pt x="496" y="218"/>
                  <a:pt x="492" y="222"/>
                  <a:pt x="492" y="227"/>
                </a:cubicBezTo>
                <a:close/>
                <a:moveTo>
                  <a:pt x="798" y="227"/>
                </a:moveTo>
                <a:cubicBezTo>
                  <a:pt x="798" y="232"/>
                  <a:pt x="802" y="237"/>
                  <a:pt x="806" y="237"/>
                </a:cubicBezTo>
                <a:cubicBezTo>
                  <a:pt x="811" y="237"/>
                  <a:pt x="815" y="232"/>
                  <a:pt x="815" y="227"/>
                </a:cubicBezTo>
                <a:cubicBezTo>
                  <a:pt x="815" y="222"/>
                  <a:pt x="811" y="218"/>
                  <a:pt x="806" y="218"/>
                </a:cubicBezTo>
                <a:cubicBezTo>
                  <a:pt x="802" y="218"/>
                  <a:pt x="798" y="222"/>
                  <a:pt x="798" y="227"/>
                </a:cubicBezTo>
                <a:close/>
                <a:moveTo>
                  <a:pt x="845" y="227"/>
                </a:moveTo>
                <a:cubicBezTo>
                  <a:pt x="845" y="232"/>
                  <a:pt x="849" y="237"/>
                  <a:pt x="853" y="237"/>
                </a:cubicBezTo>
                <a:cubicBezTo>
                  <a:pt x="858" y="237"/>
                  <a:pt x="862" y="232"/>
                  <a:pt x="862" y="227"/>
                </a:cubicBezTo>
                <a:cubicBezTo>
                  <a:pt x="862" y="222"/>
                  <a:pt x="858" y="218"/>
                  <a:pt x="853" y="218"/>
                </a:cubicBezTo>
                <a:cubicBezTo>
                  <a:pt x="849" y="218"/>
                  <a:pt x="845" y="222"/>
                  <a:pt x="845" y="227"/>
                </a:cubicBezTo>
                <a:close/>
                <a:moveTo>
                  <a:pt x="868" y="227"/>
                </a:moveTo>
                <a:cubicBezTo>
                  <a:pt x="868" y="232"/>
                  <a:pt x="872" y="237"/>
                  <a:pt x="877" y="237"/>
                </a:cubicBezTo>
                <a:cubicBezTo>
                  <a:pt x="882" y="237"/>
                  <a:pt x="886" y="232"/>
                  <a:pt x="886" y="227"/>
                </a:cubicBezTo>
                <a:cubicBezTo>
                  <a:pt x="886" y="222"/>
                  <a:pt x="882" y="218"/>
                  <a:pt x="877" y="218"/>
                </a:cubicBezTo>
                <a:cubicBezTo>
                  <a:pt x="872" y="218"/>
                  <a:pt x="868" y="222"/>
                  <a:pt x="868" y="227"/>
                </a:cubicBezTo>
                <a:close/>
                <a:moveTo>
                  <a:pt x="892" y="227"/>
                </a:moveTo>
                <a:cubicBezTo>
                  <a:pt x="892" y="232"/>
                  <a:pt x="896" y="237"/>
                  <a:pt x="901" y="237"/>
                </a:cubicBezTo>
                <a:cubicBezTo>
                  <a:pt x="905" y="237"/>
                  <a:pt x="909" y="232"/>
                  <a:pt x="909" y="227"/>
                </a:cubicBezTo>
                <a:cubicBezTo>
                  <a:pt x="909" y="222"/>
                  <a:pt x="905" y="218"/>
                  <a:pt x="901" y="218"/>
                </a:cubicBezTo>
                <a:cubicBezTo>
                  <a:pt x="896" y="218"/>
                  <a:pt x="892" y="222"/>
                  <a:pt x="892" y="227"/>
                </a:cubicBezTo>
                <a:close/>
                <a:moveTo>
                  <a:pt x="938" y="227"/>
                </a:moveTo>
                <a:cubicBezTo>
                  <a:pt x="938" y="232"/>
                  <a:pt x="942" y="237"/>
                  <a:pt x="947" y="237"/>
                </a:cubicBezTo>
                <a:cubicBezTo>
                  <a:pt x="952" y="237"/>
                  <a:pt x="956" y="232"/>
                  <a:pt x="956" y="227"/>
                </a:cubicBezTo>
                <a:cubicBezTo>
                  <a:pt x="956" y="222"/>
                  <a:pt x="952" y="218"/>
                  <a:pt x="947" y="218"/>
                </a:cubicBezTo>
                <a:cubicBezTo>
                  <a:pt x="942" y="218"/>
                  <a:pt x="938" y="222"/>
                  <a:pt x="938" y="227"/>
                </a:cubicBezTo>
                <a:close/>
                <a:moveTo>
                  <a:pt x="962" y="227"/>
                </a:moveTo>
                <a:cubicBezTo>
                  <a:pt x="962" y="232"/>
                  <a:pt x="966" y="237"/>
                  <a:pt x="971" y="237"/>
                </a:cubicBezTo>
                <a:cubicBezTo>
                  <a:pt x="976" y="237"/>
                  <a:pt x="980" y="232"/>
                  <a:pt x="980" y="227"/>
                </a:cubicBezTo>
                <a:cubicBezTo>
                  <a:pt x="980" y="222"/>
                  <a:pt x="976" y="218"/>
                  <a:pt x="971" y="218"/>
                </a:cubicBezTo>
                <a:cubicBezTo>
                  <a:pt x="966" y="218"/>
                  <a:pt x="962" y="222"/>
                  <a:pt x="962" y="227"/>
                </a:cubicBezTo>
                <a:close/>
                <a:moveTo>
                  <a:pt x="985" y="227"/>
                </a:moveTo>
                <a:cubicBezTo>
                  <a:pt x="985" y="232"/>
                  <a:pt x="989" y="237"/>
                  <a:pt x="994" y="237"/>
                </a:cubicBezTo>
                <a:cubicBezTo>
                  <a:pt x="999" y="237"/>
                  <a:pt x="1003" y="232"/>
                  <a:pt x="1003" y="227"/>
                </a:cubicBezTo>
                <a:cubicBezTo>
                  <a:pt x="1003" y="222"/>
                  <a:pt x="999" y="218"/>
                  <a:pt x="994" y="218"/>
                </a:cubicBezTo>
                <a:cubicBezTo>
                  <a:pt x="989" y="218"/>
                  <a:pt x="985" y="222"/>
                  <a:pt x="985" y="227"/>
                </a:cubicBezTo>
                <a:close/>
                <a:moveTo>
                  <a:pt x="1009" y="227"/>
                </a:moveTo>
                <a:cubicBezTo>
                  <a:pt x="1009" y="232"/>
                  <a:pt x="1013" y="237"/>
                  <a:pt x="1018" y="237"/>
                </a:cubicBezTo>
                <a:cubicBezTo>
                  <a:pt x="1023" y="237"/>
                  <a:pt x="1027" y="232"/>
                  <a:pt x="1027" y="227"/>
                </a:cubicBezTo>
                <a:cubicBezTo>
                  <a:pt x="1027" y="222"/>
                  <a:pt x="1023" y="218"/>
                  <a:pt x="1018" y="218"/>
                </a:cubicBezTo>
                <a:cubicBezTo>
                  <a:pt x="1013" y="218"/>
                  <a:pt x="1009" y="222"/>
                  <a:pt x="1009" y="227"/>
                </a:cubicBezTo>
                <a:close/>
                <a:moveTo>
                  <a:pt x="1032" y="227"/>
                </a:moveTo>
                <a:cubicBezTo>
                  <a:pt x="1032" y="232"/>
                  <a:pt x="1036" y="237"/>
                  <a:pt x="1041" y="237"/>
                </a:cubicBezTo>
                <a:cubicBezTo>
                  <a:pt x="1046" y="237"/>
                  <a:pt x="1050" y="232"/>
                  <a:pt x="1050" y="227"/>
                </a:cubicBezTo>
                <a:cubicBezTo>
                  <a:pt x="1050" y="222"/>
                  <a:pt x="1046" y="218"/>
                  <a:pt x="1041" y="218"/>
                </a:cubicBezTo>
                <a:cubicBezTo>
                  <a:pt x="1036" y="218"/>
                  <a:pt x="1032" y="222"/>
                  <a:pt x="1032" y="227"/>
                </a:cubicBezTo>
                <a:close/>
                <a:moveTo>
                  <a:pt x="1056" y="227"/>
                </a:moveTo>
                <a:cubicBezTo>
                  <a:pt x="1056" y="232"/>
                  <a:pt x="1060" y="237"/>
                  <a:pt x="1065" y="237"/>
                </a:cubicBezTo>
                <a:cubicBezTo>
                  <a:pt x="1070" y="237"/>
                  <a:pt x="1074" y="232"/>
                  <a:pt x="1074" y="227"/>
                </a:cubicBezTo>
                <a:cubicBezTo>
                  <a:pt x="1074" y="222"/>
                  <a:pt x="1070" y="218"/>
                  <a:pt x="1065" y="218"/>
                </a:cubicBezTo>
                <a:cubicBezTo>
                  <a:pt x="1060" y="218"/>
                  <a:pt x="1056" y="222"/>
                  <a:pt x="1056" y="227"/>
                </a:cubicBezTo>
                <a:close/>
                <a:moveTo>
                  <a:pt x="1079" y="227"/>
                </a:moveTo>
                <a:cubicBezTo>
                  <a:pt x="1079" y="232"/>
                  <a:pt x="1083" y="237"/>
                  <a:pt x="1088" y="237"/>
                </a:cubicBezTo>
                <a:cubicBezTo>
                  <a:pt x="1093" y="237"/>
                  <a:pt x="1097" y="232"/>
                  <a:pt x="1097" y="227"/>
                </a:cubicBezTo>
                <a:cubicBezTo>
                  <a:pt x="1097" y="222"/>
                  <a:pt x="1093" y="218"/>
                  <a:pt x="1088" y="218"/>
                </a:cubicBezTo>
                <a:cubicBezTo>
                  <a:pt x="1083" y="218"/>
                  <a:pt x="1079" y="222"/>
                  <a:pt x="1079" y="227"/>
                </a:cubicBezTo>
                <a:close/>
                <a:moveTo>
                  <a:pt x="1103" y="227"/>
                </a:moveTo>
                <a:cubicBezTo>
                  <a:pt x="1103" y="232"/>
                  <a:pt x="1107" y="237"/>
                  <a:pt x="1112" y="237"/>
                </a:cubicBezTo>
                <a:cubicBezTo>
                  <a:pt x="1117" y="237"/>
                  <a:pt x="1121" y="232"/>
                  <a:pt x="1121" y="227"/>
                </a:cubicBezTo>
                <a:cubicBezTo>
                  <a:pt x="1121" y="222"/>
                  <a:pt x="1117" y="218"/>
                  <a:pt x="1112" y="218"/>
                </a:cubicBezTo>
                <a:cubicBezTo>
                  <a:pt x="1107" y="218"/>
                  <a:pt x="1103" y="222"/>
                  <a:pt x="1103" y="227"/>
                </a:cubicBezTo>
                <a:close/>
                <a:moveTo>
                  <a:pt x="1126" y="227"/>
                </a:moveTo>
                <a:cubicBezTo>
                  <a:pt x="1126" y="232"/>
                  <a:pt x="1130" y="237"/>
                  <a:pt x="1135" y="237"/>
                </a:cubicBezTo>
                <a:cubicBezTo>
                  <a:pt x="1140" y="237"/>
                  <a:pt x="1144" y="232"/>
                  <a:pt x="1144" y="227"/>
                </a:cubicBezTo>
                <a:cubicBezTo>
                  <a:pt x="1144" y="222"/>
                  <a:pt x="1140" y="218"/>
                  <a:pt x="1135" y="218"/>
                </a:cubicBezTo>
                <a:cubicBezTo>
                  <a:pt x="1130" y="218"/>
                  <a:pt x="1126" y="222"/>
                  <a:pt x="1126" y="227"/>
                </a:cubicBezTo>
                <a:close/>
                <a:moveTo>
                  <a:pt x="1150" y="227"/>
                </a:moveTo>
                <a:cubicBezTo>
                  <a:pt x="1150" y="232"/>
                  <a:pt x="1154" y="237"/>
                  <a:pt x="1159" y="237"/>
                </a:cubicBezTo>
                <a:cubicBezTo>
                  <a:pt x="1164" y="237"/>
                  <a:pt x="1168" y="232"/>
                  <a:pt x="1168" y="227"/>
                </a:cubicBezTo>
                <a:cubicBezTo>
                  <a:pt x="1168" y="222"/>
                  <a:pt x="1164" y="218"/>
                  <a:pt x="1159" y="218"/>
                </a:cubicBezTo>
                <a:cubicBezTo>
                  <a:pt x="1154" y="218"/>
                  <a:pt x="1150" y="222"/>
                  <a:pt x="1150" y="227"/>
                </a:cubicBezTo>
                <a:close/>
                <a:moveTo>
                  <a:pt x="1173" y="227"/>
                </a:moveTo>
                <a:cubicBezTo>
                  <a:pt x="1173" y="232"/>
                  <a:pt x="1177" y="237"/>
                  <a:pt x="1182" y="237"/>
                </a:cubicBezTo>
                <a:cubicBezTo>
                  <a:pt x="1187" y="237"/>
                  <a:pt x="1191" y="232"/>
                  <a:pt x="1191" y="227"/>
                </a:cubicBezTo>
                <a:cubicBezTo>
                  <a:pt x="1191" y="222"/>
                  <a:pt x="1187" y="218"/>
                  <a:pt x="1182" y="218"/>
                </a:cubicBezTo>
                <a:cubicBezTo>
                  <a:pt x="1177" y="218"/>
                  <a:pt x="1173" y="222"/>
                  <a:pt x="1173" y="227"/>
                </a:cubicBezTo>
                <a:close/>
                <a:moveTo>
                  <a:pt x="1197" y="227"/>
                </a:moveTo>
                <a:cubicBezTo>
                  <a:pt x="1197" y="232"/>
                  <a:pt x="1201" y="237"/>
                  <a:pt x="1206" y="237"/>
                </a:cubicBezTo>
                <a:cubicBezTo>
                  <a:pt x="1211" y="237"/>
                  <a:pt x="1215" y="232"/>
                  <a:pt x="1215" y="227"/>
                </a:cubicBezTo>
                <a:cubicBezTo>
                  <a:pt x="1215" y="222"/>
                  <a:pt x="1211" y="218"/>
                  <a:pt x="1206" y="218"/>
                </a:cubicBezTo>
                <a:cubicBezTo>
                  <a:pt x="1201" y="218"/>
                  <a:pt x="1197" y="222"/>
                  <a:pt x="1197" y="227"/>
                </a:cubicBezTo>
                <a:close/>
                <a:moveTo>
                  <a:pt x="1220" y="227"/>
                </a:moveTo>
                <a:cubicBezTo>
                  <a:pt x="1220" y="232"/>
                  <a:pt x="1224" y="237"/>
                  <a:pt x="1229" y="237"/>
                </a:cubicBezTo>
                <a:cubicBezTo>
                  <a:pt x="1234" y="237"/>
                  <a:pt x="1238" y="232"/>
                  <a:pt x="1238" y="227"/>
                </a:cubicBezTo>
                <a:cubicBezTo>
                  <a:pt x="1238" y="222"/>
                  <a:pt x="1234" y="218"/>
                  <a:pt x="1229" y="218"/>
                </a:cubicBezTo>
                <a:cubicBezTo>
                  <a:pt x="1224" y="218"/>
                  <a:pt x="1220" y="222"/>
                  <a:pt x="1220" y="227"/>
                </a:cubicBezTo>
                <a:close/>
                <a:moveTo>
                  <a:pt x="1243" y="227"/>
                </a:moveTo>
                <a:cubicBezTo>
                  <a:pt x="1243" y="232"/>
                  <a:pt x="1248" y="237"/>
                  <a:pt x="1253" y="237"/>
                </a:cubicBezTo>
                <a:cubicBezTo>
                  <a:pt x="1258" y="237"/>
                  <a:pt x="1262" y="232"/>
                  <a:pt x="1262" y="227"/>
                </a:cubicBezTo>
                <a:cubicBezTo>
                  <a:pt x="1262" y="222"/>
                  <a:pt x="1258" y="218"/>
                  <a:pt x="1253" y="218"/>
                </a:cubicBezTo>
                <a:cubicBezTo>
                  <a:pt x="1248" y="218"/>
                  <a:pt x="1243" y="222"/>
                  <a:pt x="1243" y="227"/>
                </a:cubicBezTo>
                <a:close/>
                <a:moveTo>
                  <a:pt x="1267" y="227"/>
                </a:moveTo>
                <a:cubicBezTo>
                  <a:pt x="1267" y="232"/>
                  <a:pt x="1271" y="237"/>
                  <a:pt x="1276" y="237"/>
                </a:cubicBezTo>
                <a:cubicBezTo>
                  <a:pt x="1281" y="237"/>
                  <a:pt x="1285" y="232"/>
                  <a:pt x="1285" y="227"/>
                </a:cubicBezTo>
                <a:cubicBezTo>
                  <a:pt x="1285" y="222"/>
                  <a:pt x="1281" y="218"/>
                  <a:pt x="1276" y="218"/>
                </a:cubicBezTo>
                <a:cubicBezTo>
                  <a:pt x="1271" y="218"/>
                  <a:pt x="1267" y="222"/>
                  <a:pt x="1267" y="227"/>
                </a:cubicBezTo>
                <a:close/>
                <a:moveTo>
                  <a:pt x="1291" y="227"/>
                </a:moveTo>
                <a:cubicBezTo>
                  <a:pt x="1291" y="232"/>
                  <a:pt x="1295" y="237"/>
                  <a:pt x="1300" y="237"/>
                </a:cubicBezTo>
                <a:cubicBezTo>
                  <a:pt x="1305" y="237"/>
                  <a:pt x="1309" y="232"/>
                  <a:pt x="1309" y="227"/>
                </a:cubicBezTo>
                <a:cubicBezTo>
                  <a:pt x="1309" y="222"/>
                  <a:pt x="1305" y="218"/>
                  <a:pt x="1300" y="218"/>
                </a:cubicBezTo>
                <a:cubicBezTo>
                  <a:pt x="1295" y="218"/>
                  <a:pt x="1291" y="222"/>
                  <a:pt x="1291" y="227"/>
                </a:cubicBezTo>
                <a:close/>
                <a:moveTo>
                  <a:pt x="1314" y="227"/>
                </a:moveTo>
                <a:cubicBezTo>
                  <a:pt x="1314" y="232"/>
                  <a:pt x="1318" y="237"/>
                  <a:pt x="1323" y="237"/>
                </a:cubicBezTo>
                <a:cubicBezTo>
                  <a:pt x="1328" y="237"/>
                  <a:pt x="1332" y="232"/>
                  <a:pt x="1332" y="227"/>
                </a:cubicBezTo>
                <a:cubicBezTo>
                  <a:pt x="1332" y="222"/>
                  <a:pt x="1328" y="218"/>
                  <a:pt x="1323" y="218"/>
                </a:cubicBezTo>
                <a:cubicBezTo>
                  <a:pt x="1318" y="218"/>
                  <a:pt x="1314" y="222"/>
                  <a:pt x="1314" y="227"/>
                </a:cubicBezTo>
                <a:close/>
                <a:moveTo>
                  <a:pt x="1338" y="227"/>
                </a:moveTo>
                <a:cubicBezTo>
                  <a:pt x="1338" y="232"/>
                  <a:pt x="1342" y="237"/>
                  <a:pt x="1346" y="237"/>
                </a:cubicBezTo>
                <a:cubicBezTo>
                  <a:pt x="1351" y="237"/>
                  <a:pt x="1355" y="232"/>
                  <a:pt x="1355" y="227"/>
                </a:cubicBezTo>
                <a:cubicBezTo>
                  <a:pt x="1355" y="222"/>
                  <a:pt x="1351" y="218"/>
                  <a:pt x="1346" y="218"/>
                </a:cubicBezTo>
                <a:cubicBezTo>
                  <a:pt x="1342" y="218"/>
                  <a:pt x="1338" y="222"/>
                  <a:pt x="1338" y="227"/>
                </a:cubicBezTo>
                <a:close/>
                <a:moveTo>
                  <a:pt x="1361" y="227"/>
                </a:moveTo>
                <a:cubicBezTo>
                  <a:pt x="1361" y="232"/>
                  <a:pt x="1365" y="237"/>
                  <a:pt x="1370" y="237"/>
                </a:cubicBezTo>
                <a:cubicBezTo>
                  <a:pt x="1375" y="237"/>
                  <a:pt x="1379" y="232"/>
                  <a:pt x="1379" y="227"/>
                </a:cubicBezTo>
                <a:cubicBezTo>
                  <a:pt x="1379" y="222"/>
                  <a:pt x="1375" y="218"/>
                  <a:pt x="1370" y="218"/>
                </a:cubicBezTo>
                <a:cubicBezTo>
                  <a:pt x="1365" y="218"/>
                  <a:pt x="1361" y="222"/>
                  <a:pt x="1361" y="227"/>
                </a:cubicBezTo>
                <a:close/>
                <a:moveTo>
                  <a:pt x="1385" y="227"/>
                </a:moveTo>
                <a:cubicBezTo>
                  <a:pt x="1385" y="232"/>
                  <a:pt x="1389" y="237"/>
                  <a:pt x="1393" y="237"/>
                </a:cubicBezTo>
                <a:cubicBezTo>
                  <a:pt x="1398" y="237"/>
                  <a:pt x="1402" y="232"/>
                  <a:pt x="1402" y="227"/>
                </a:cubicBezTo>
                <a:cubicBezTo>
                  <a:pt x="1402" y="222"/>
                  <a:pt x="1398" y="218"/>
                  <a:pt x="1393" y="218"/>
                </a:cubicBezTo>
                <a:cubicBezTo>
                  <a:pt x="1389" y="218"/>
                  <a:pt x="1385" y="222"/>
                  <a:pt x="1385" y="227"/>
                </a:cubicBezTo>
                <a:close/>
                <a:moveTo>
                  <a:pt x="1408" y="227"/>
                </a:moveTo>
                <a:cubicBezTo>
                  <a:pt x="1408" y="232"/>
                  <a:pt x="1412" y="237"/>
                  <a:pt x="1417" y="237"/>
                </a:cubicBezTo>
                <a:cubicBezTo>
                  <a:pt x="1422" y="237"/>
                  <a:pt x="1426" y="232"/>
                  <a:pt x="1426" y="227"/>
                </a:cubicBezTo>
                <a:cubicBezTo>
                  <a:pt x="1426" y="222"/>
                  <a:pt x="1422" y="218"/>
                  <a:pt x="1417" y="218"/>
                </a:cubicBezTo>
                <a:cubicBezTo>
                  <a:pt x="1412" y="218"/>
                  <a:pt x="1408" y="222"/>
                  <a:pt x="1408" y="227"/>
                </a:cubicBezTo>
                <a:close/>
                <a:moveTo>
                  <a:pt x="1432" y="227"/>
                </a:moveTo>
                <a:cubicBezTo>
                  <a:pt x="1432" y="232"/>
                  <a:pt x="1436" y="237"/>
                  <a:pt x="1441" y="237"/>
                </a:cubicBezTo>
                <a:cubicBezTo>
                  <a:pt x="1445" y="237"/>
                  <a:pt x="1449" y="232"/>
                  <a:pt x="1449" y="227"/>
                </a:cubicBezTo>
                <a:cubicBezTo>
                  <a:pt x="1449" y="222"/>
                  <a:pt x="1445" y="218"/>
                  <a:pt x="1441" y="218"/>
                </a:cubicBezTo>
                <a:cubicBezTo>
                  <a:pt x="1436" y="218"/>
                  <a:pt x="1432" y="222"/>
                  <a:pt x="1432" y="227"/>
                </a:cubicBezTo>
                <a:close/>
                <a:moveTo>
                  <a:pt x="1455" y="227"/>
                </a:moveTo>
                <a:cubicBezTo>
                  <a:pt x="1455" y="232"/>
                  <a:pt x="1459" y="237"/>
                  <a:pt x="1464" y="237"/>
                </a:cubicBezTo>
                <a:cubicBezTo>
                  <a:pt x="1469" y="237"/>
                  <a:pt x="1473" y="232"/>
                  <a:pt x="1473" y="227"/>
                </a:cubicBezTo>
                <a:cubicBezTo>
                  <a:pt x="1473" y="222"/>
                  <a:pt x="1469" y="218"/>
                  <a:pt x="1464" y="218"/>
                </a:cubicBezTo>
                <a:cubicBezTo>
                  <a:pt x="1459" y="218"/>
                  <a:pt x="1455" y="222"/>
                  <a:pt x="1455" y="227"/>
                </a:cubicBezTo>
                <a:close/>
                <a:moveTo>
                  <a:pt x="1478" y="227"/>
                </a:moveTo>
                <a:cubicBezTo>
                  <a:pt x="1478" y="232"/>
                  <a:pt x="1482" y="237"/>
                  <a:pt x="1487" y="237"/>
                </a:cubicBezTo>
                <a:cubicBezTo>
                  <a:pt x="1492" y="237"/>
                  <a:pt x="1496" y="232"/>
                  <a:pt x="1496" y="227"/>
                </a:cubicBezTo>
                <a:cubicBezTo>
                  <a:pt x="1496" y="222"/>
                  <a:pt x="1492" y="218"/>
                  <a:pt x="1487" y="218"/>
                </a:cubicBezTo>
                <a:cubicBezTo>
                  <a:pt x="1482" y="218"/>
                  <a:pt x="1478" y="222"/>
                  <a:pt x="1478" y="227"/>
                </a:cubicBezTo>
                <a:close/>
                <a:moveTo>
                  <a:pt x="1502" y="227"/>
                </a:moveTo>
                <a:cubicBezTo>
                  <a:pt x="1502" y="232"/>
                  <a:pt x="1506" y="237"/>
                  <a:pt x="1511" y="237"/>
                </a:cubicBezTo>
                <a:cubicBezTo>
                  <a:pt x="1516" y="237"/>
                  <a:pt x="1520" y="232"/>
                  <a:pt x="1520" y="227"/>
                </a:cubicBezTo>
                <a:cubicBezTo>
                  <a:pt x="1520" y="222"/>
                  <a:pt x="1516" y="218"/>
                  <a:pt x="1511" y="218"/>
                </a:cubicBezTo>
                <a:cubicBezTo>
                  <a:pt x="1506" y="218"/>
                  <a:pt x="1502" y="222"/>
                  <a:pt x="1502" y="227"/>
                </a:cubicBezTo>
                <a:close/>
                <a:moveTo>
                  <a:pt x="1596" y="227"/>
                </a:moveTo>
                <a:cubicBezTo>
                  <a:pt x="1596" y="232"/>
                  <a:pt x="1600" y="237"/>
                  <a:pt x="1605" y="237"/>
                </a:cubicBezTo>
                <a:cubicBezTo>
                  <a:pt x="1610" y="237"/>
                  <a:pt x="1614" y="232"/>
                  <a:pt x="1614" y="227"/>
                </a:cubicBezTo>
                <a:cubicBezTo>
                  <a:pt x="1614" y="222"/>
                  <a:pt x="1610" y="218"/>
                  <a:pt x="1605" y="218"/>
                </a:cubicBezTo>
                <a:cubicBezTo>
                  <a:pt x="1600" y="218"/>
                  <a:pt x="1596" y="222"/>
                  <a:pt x="1596" y="227"/>
                </a:cubicBezTo>
                <a:close/>
                <a:moveTo>
                  <a:pt x="1619" y="227"/>
                </a:moveTo>
                <a:cubicBezTo>
                  <a:pt x="1619" y="232"/>
                  <a:pt x="1623" y="237"/>
                  <a:pt x="1628" y="237"/>
                </a:cubicBezTo>
                <a:cubicBezTo>
                  <a:pt x="1633" y="237"/>
                  <a:pt x="1637" y="232"/>
                  <a:pt x="1637" y="227"/>
                </a:cubicBezTo>
                <a:cubicBezTo>
                  <a:pt x="1637" y="222"/>
                  <a:pt x="1633" y="218"/>
                  <a:pt x="1628" y="218"/>
                </a:cubicBezTo>
                <a:cubicBezTo>
                  <a:pt x="1623" y="218"/>
                  <a:pt x="1619" y="222"/>
                  <a:pt x="1619" y="227"/>
                </a:cubicBezTo>
                <a:close/>
                <a:moveTo>
                  <a:pt x="23" y="227"/>
                </a:moveTo>
                <a:cubicBezTo>
                  <a:pt x="23" y="232"/>
                  <a:pt x="27" y="237"/>
                  <a:pt x="32" y="237"/>
                </a:cubicBezTo>
                <a:cubicBezTo>
                  <a:pt x="37" y="237"/>
                  <a:pt x="41" y="232"/>
                  <a:pt x="41" y="227"/>
                </a:cubicBezTo>
                <a:cubicBezTo>
                  <a:pt x="41" y="222"/>
                  <a:pt x="37" y="218"/>
                  <a:pt x="32" y="218"/>
                </a:cubicBezTo>
                <a:cubicBezTo>
                  <a:pt x="27" y="218"/>
                  <a:pt x="23" y="222"/>
                  <a:pt x="23" y="227"/>
                </a:cubicBezTo>
                <a:close/>
                <a:moveTo>
                  <a:pt x="46" y="227"/>
                </a:moveTo>
                <a:cubicBezTo>
                  <a:pt x="46" y="232"/>
                  <a:pt x="50" y="237"/>
                  <a:pt x="55" y="237"/>
                </a:cubicBezTo>
                <a:cubicBezTo>
                  <a:pt x="61" y="237"/>
                  <a:pt x="65" y="232"/>
                  <a:pt x="65" y="227"/>
                </a:cubicBezTo>
                <a:cubicBezTo>
                  <a:pt x="65" y="222"/>
                  <a:pt x="61" y="218"/>
                  <a:pt x="55" y="218"/>
                </a:cubicBezTo>
                <a:cubicBezTo>
                  <a:pt x="50" y="218"/>
                  <a:pt x="46" y="222"/>
                  <a:pt x="46" y="227"/>
                </a:cubicBezTo>
                <a:close/>
                <a:moveTo>
                  <a:pt x="70" y="227"/>
                </a:moveTo>
                <a:cubicBezTo>
                  <a:pt x="70" y="232"/>
                  <a:pt x="74" y="237"/>
                  <a:pt x="79" y="237"/>
                </a:cubicBezTo>
                <a:cubicBezTo>
                  <a:pt x="84" y="237"/>
                  <a:pt x="88" y="232"/>
                  <a:pt x="88" y="227"/>
                </a:cubicBezTo>
                <a:cubicBezTo>
                  <a:pt x="88" y="222"/>
                  <a:pt x="84" y="218"/>
                  <a:pt x="79" y="218"/>
                </a:cubicBezTo>
                <a:cubicBezTo>
                  <a:pt x="74" y="218"/>
                  <a:pt x="70" y="222"/>
                  <a:pt x="70" y="227"/>
                </a:cubicBezTo>
                <a:close/>
                <a:moveTo>
                  <a:pt x="164" y="249"/>
                </a:moveTo>
                <a:cubicBezTo>
                  <a:pt x="164" y="254"/>
                  <a:pt x="168" y="258"/>
                  <a:pt x="173" y="258"/>
                </a:cubicBezTo>
                <a:cubicBezTo>
                  <a:pt x="178" y="258"/>
                  <a:pt x="182" y="254"/>
                  <a:pt x="182" y="249"/>
                </a:cubicBezTo>
                <a:cubicBezTo>
                  <a:pt x="182" y="244"/>
                  <a:pt x="178" y="240"/>
                  <a:pt x="173" y="240"/>
                </a:cubicBezTo>
                <a:cubicBezTo>
                  <a:pt x="168" y="240"/>
                  <a:pt x="164" y="244"/>
                  <a:pt x="164" y="249"/>
                </a:cubicBezTo>
                <a:close/>
                <a:moveTo>
                  <a:pt x="187" y="249"/>
                </a:moveTo>
                <a:cubicBezTo>
                  <a:pt x="187" y="254"/>
                  <a:pt x="191" y="258"/>
                  <a:pt x="196" y="258"/>
                </a:cubicBezTo>
                <a:cubicBezTo>
                  <a:pt x="201" y="258"/>
                  <a:pt x="205" y="254"/>
                  <a:pt x="205" y="249"/>
                </a:cubicBezTo>
                <a:cubicBezTo>
                  <a:pt x="205" y="244"/>
                  <a:pt x="201" y="240"/>
                  <a:pt x="196" y="240"/>
                </a:cubicBezTo>
                <a:cubicBezTo>
                  <a:pt x="191" y="240"/>
                  <a:pt x="187" y="244"/>
                  <a:pt x="187" y="249"/>
                </a:cubicBezTo>
                <a:close/>
                <a:moveTo>
                  <a:pt x="211" y="249"/>
                </a:moveTo>
                <a:cubicBezTo>
                  <a:pt x="211" y="254"/>
                  <a:pt x="215" y="258"/>
                  <a:pt x="220" y="258"/>
                </a:cubicBezTo>
                <a:cubicBezTo>
                  <a:pt x="225" y="258"/>
                  <a:pt x="229" y="254"/>
                  <a:pt x="229" y="249"/>
                </a:cubicBezTo>
                <a:cubicBezTo>
                  <a:pt x="229" y="244"/>
                  <a:pt x="225" y="240"/>
                  <a:pt x="220" y="240"/>
                </a:cubicBezTo>
                <a:cubicBezTo>
                  <a:pt x="215" y="240"/>
                  <a:pt x="211" y="244"/>
                  <a:pt x="211" y="249"/>
                </a:cubicBezTo>
                <a:close/>
                <a:moveTo>
                  <a:pt x="235" y="249"/>
                </a:moveTo>
                <a:cubicBezTo>
                  <a:pt x="235" y="254"/>
                  <a:pt x="238" y="258"/>
                  <a:pt x="243" y="258"/>
                </a:cubicBezTo>
                <a:cubicBezTo>
                  <a:pt x="248" y="258"/>
                  <a:pt x="252" y="254"/>
                  <a:pt x="252" y="249"/>
                </a:cubicBezTo>
                <a:cubicBezTo>
                  <a:pt x="252" y="244"/>
                  <a:pt x="248" y="240"/>
                  <a:pt x="243" y="240"/>
                </a:cubicBezTo>
                <a:cubicBezTo>
                  <a:pt x="238" y="240"/>
                  <a:pt x="235" y="244"/>
                  <a:pt x="235" y="249"/>
                </a:cubicBezTo>
                <a:close/>
                <a:moveTo>
                  <a:pt x="258" y="249"/>
                </a:moveTo>
                <a:cubicBezTo>
                  <a:pt x="258" y="254"/>
                  <a:pt x="262" y="258"/>
                  <a:pt x="267" y="258"/>
                </a:cubicBezTo>
                <a:cubicBezTo>
                  <a:pt x="272" y="258"/>
                  <a:pt x="276" y="254"/>
                  <a:pt x="276" y="249"/>
                </a:cubicBezTo>
                <a:cubicBezTo>
                  <a:pt x="276" y="244"/>
                  <a:pt x="272" y="240"/>
                  <a:pt x="267" y="240"/>
                </a:cubicBezTo>
                <a:cubicBezTo>
                  <a:pt x="262" y="240"/>
                  <a:pt x="258" y="244"/>
                  <a:pt x="258" y="249"/>
                </a:cubicBezTo>
                <a:close/>
                <a:moveTo>
                  <a:pt x="281" y="249"/>
                </a:moveTo>
                <a:cubicBezTo>
                  <a:pt x="281" y="254"/>
                  <a:pt x="285" y="258"/>
                  <a:pt x="290" y="258"/>
                </a:cubicBezTo>
                <a:cubicBezTo>
                  <a:pt x="295" y="258"/>
                  <a:pt x="299" y="254"/>
                  <a:pt x="299" y="249"/>
                </a:cubicBezTo>
                <a:cubicBezTo>
                  <a:pt x="299" y="244"/>
                  <a:pt x="295" y="240"/>
                  <a:pt x="290" y="240"/>
                </a:cubicBezTo>
                <a:cubicBezTo>
                  <a:pt x="285" y="240"/>
                  <a:pt x="281" y="244"/>
                  <a:pt x="281" y="249"/>
                </a:cubicBezTo>
                <a:close/>
                <a:moveTo>
                  <a:pt x="305" y="249"/>
                </a:moveTo>
                <a:cubicBezTo>
                  <a:pt x="305" y="254"/>
                  <a:pt x="309" y="258"/>
                  <a:pt x="313" y="258"/>
                </a:cubicBezTo>
                <a:cubicBezTo>
                  <a:pt x="318" y="258"/>
                  <a:pt x="322" y="254"/>
                  <a:pt x="322" y="249"/>
                </a:cubicBezTo>
                <a:cubicBezTo>
                  <a:pt x="322" y="244"/>
                  <a:pt x="318" y="240"/>
                  <a:pt x="313" y="240"/>
                </a:cubicBezTo>
                <a:cubicBezTo>
                  <a:pt x="309" y="240"/>
                  <a:pt x="305" y="244"/>
                  <a:pt x="305" y="249"/>
                </a:cubicBezTo>
                <a:close/>
                <a:moveTo>
                  <a:pt x="328" y="249"/>
                </a:moveTo>
                <a:cubicBezTo>
                  <a:pt x="328" y="254"/>
                  <a:pt x="332" y="258"/>
                  <a:pt x="337" y="258"/>
                </a:cubicBezTo>
                <a:cubicBezTo>
                  <a:pt x="342" y="258"/>
                  <a:pt x="346" y="254"/>
                  <a:pt x="346" y="249"/>
                </a:cubicBezTo>
                <a:cubicBezTo>
                  <a:pt x="346" y="244"/>
                  <a:pt x="342" y="240"/>
                  <a:pt x="337" y="240"/>
                </a:cubicBezTo>
                <a:cubicBezTo>
                  <a:pt x="332" y="240"/>
                  <a:pt x="328" y="244"/>
                  <a:pt x="328" y="249"/>
                </a:cubicBezTo>
                <a:close/>
                <a:moveTo>
                  <a:pt x="352" y="249"/>
                </a:moveTo>
                <a:cubicBezTo>
                  <a:pt x="352" y="254"/>
                  <a:pt x="356" y="258"/>
                  <a:pt x="361" y="258"/>
                </a:cubicBezTo>
                <a:cubicBezTo>
                  <a:pt x="365" y="258"/>
                  <a:pt x="369" y="254"/>
                  <a:pt x="369" y="249"/>
                </a:cubicBezTo>
                <a:cubicBezTo>
                  <a:pt x="369" y="244"/>
                  <a:pt x="365" y="240"/>
                  <a:pt x="361" y="240"/>
                </a:cubicBezTo>
                <a:cubicBezTo>
                  <a:pt x="356" y="240"/>
                  <a:pt x="352" y="244"/>
                  <a:pt x="352" y="249"/>
                </a:cubicBezTo>
                <a:close/>
                <a:moveTo>
                  <a:pt x="375" y="249"/>
                </a:moveTo>
                <a:cubicBezTo>
                  <a:pt x="375" y="254"/>
                  <a:pt x="379" y="258"/>
                  <a:pt x="384" y="258"/>
                </a:cubicBezTo>
                <a:cubicBezTo>
                  <a:pt x="389" y="258"/>
                  <a:pt x="393" y="254"/>
                  <a:pt x="393" y="249"/>
                </a:cubicBezTo>
                <a:cubicBezTo>
                  <a:pt x="393" y="244"/>
                  <a:pt x="389" y="240"/>
                  <a:pt x="384" y="240"/>
                </a:cubicBezTo>
                <a:cubicBezTo>
                  <a:pt x="379" y="240"/>
                  <a:pt x="375" y="244"/>
                  <a:pt x="375" y="249"/>
                </a:cubicBezTo>
                <a:close/>
                <a:moveTo>
                  <a:pt x="445" y="249"/>
                </a:moveTo>
                <a:cubicBezTo>
                  <a:pt x="445" y="254"/>
                  <a:pt x="449" y="258"/>
                  <a:pt x="454" y="258"/>
                </a:cubicBezTo>
                <a:cubicBezTo>
                  <a:pt x="459" y="258"/>
                  <a:pt x="463" y="254"/>
                  <a:pt x="463" y="249"/>
                </a:cubicBezTo>
                <a:cubicBezTo>
                  <a:pt x="463" y="244"/>
                  <a:pt x="459" y="240"/>
                  <a:pt x="454" y="240"/>
                </a:cubicBezTo>
                <a:cubicBezTo>
                  <a:pt x="449" y="240"/>
                  <a:pt x="445" y="244"/>
                  <a:pt x="445" y="249"/>
                </a:cubicBezTo>
                <a:close/>
                <a:moveTo>
                  <a:pt x="469" y="249"/>
                </a:moveTo>
                <a:cubicBezTo>
                  <a:pt x="469" y="254"/>
                  <a:pt x="473" y="258"/>
                  <a:pt x="478" y="258"/>
                </a:cubicBezTo>
                <a:cubicBezTo>
                  <a:pt x="483" y="258"/>
                  <a:pt x="487" y="254"/>
                  <a:pt x="487" y="249"/>
                </a:cubicBezTo>
                <a:cubicBezTo>
                  <a:pt x="487" y="244"/>
                  <a:pt x="483" y="240"/>
                  <a:pt x="478" y="240"/>
                </a:cubicBezTo>
                <a:cubicBezTo>
                  <a:pt x="473" y="240"/>
                  <a:pt x="469" y="244"/>
                  <a:pt x="469" y="249"/>
                </a:cubicBezTo>
                <a:close/>
                <a:moveTo>
                  <a:pt x="492" y="249"/>
                </a:moveTo>
                <a:cubicBezTo>
                  <a:pt x="492" y="254"/>
                  <a:pt x="496" y="258"/>
                  <a:pt x="501" y="258"/>
                </a:cubicBezTo>
                <a:cubicBezTo>
                  <a:pt x="506" y="258"/>
                  <a:pt x="510" y="254"/>
                  <a:pt x="510" y="249"/>
                </a:cubicBezTo>
                <a:cubicBezTo>
                  <a:pt x="510" y="244"/>
                  <a:pt x="506" y="240"/>
                  <a:pt x="501" y="240"/>
                </a:cubicBezTo>
                <a:cubicBezTo>
                  <a:pt x="496" y="240"/>
                  <a:pt x="492" y="244"/>
                  <a:pt x="492" y="249"/>
                </a:cubicBezTo>
                <a:close/>
                <a:moveTo>
                  <a:pt x="516" y="249"/>
                </a:moveTo>
                <a:cubicBezTo>
                  <a:pt x="516" y="254"/>
                  <a:pt x="520" y="258"/>
                  <a:pt x="525" y="258"/>
                </a:cubicBezTo>
                <a:cubicBezTo>
                  <a:pt x="530" y="258"/>
                  <a:pt x="534" y="254"/>
                  <a:pt x="534" y="249"/>
                </a:cubicBezTo>
                <a:cubicBezTo>
                  <a:pt x="534" y="244"/>
                  <a:pt x="530" y="240"/>
                  <a:pt x="525" y="240"/>
                </a:cubicBezTo>
                <a:cubicBezTo>
                  <a:pt x="520" y="240"/>
                  <a:pt x="516" y="244"/>
                  <a:pt x="516" y="249"/>
                </a:cubicBezTo>
                <a:close/>
                <a:moveTo>
                  <a:pt x="798" y="249"/>
                </a:moveTo>
                <a:cubicBezTo>
                  <a:pt x="798" y="254"/>
                  <a:pt x="802" y="258"/>
                  <a:pt x="806" y="258"/>
                </a:cubicBezTo>
                <a:cubicBezTo>
                  <a:pt x="811" y="258"/>
                  <a:pt x="815" y="254"/>
                  <a:pt x="815" y="249"/>
                </a:cubicBezTo>
                <a:cubicBezTo>
                  <a:pt x="815" y="244"/>
                  <a:pt x="811" y="240"/>
                  <a:pt x="806" y="240"/>
                </a:cubicBezTo>
                <a:cubicBezTo>
                  <a:pt x="802" y="240"/>
                  <a:pt x="798" y="244"/>
                  <a:pt x="798" y="249"/>
                </a:cubicBezTo>
                <a:close/>
                <a:moveTo>
                  <a:pt x="868" y="249"/>
                </a:moveTo>
                <a:cubicBezTo>
                  <a:pt x="868" y="254"/>
                  <a:pt x="872" y="258"/>
                  <a:pt x="877" y="258"/>
                </a:cubicBezTo>
                <a:cubicBezTo>
                  <a:pt x="882" y="258"/>
                  <a:pt x="886" y="254"/>
                  <a:pt x="886" y="249"/>
                </a:cubicBezTo>
                <a:cubicBezTo>
                  <a:pt x="886" y="244"/>
                  <a:pt x="882" y="240"/>
                  <a:pt x="877" y="240"/>
                </a:cubicBezTo>
                <a:cubicBezTo>
                  <a:pt x="872" y="240"/>
                  <a:pt x="868" y="244"/>
                  <a:pt x="868" y="249"/>
                </a:cubicBezTo>
                <a:close/>
                <a:moveTo>
                  <a:pt x="938" y="249"/>
                </a:moveTo>
                <a:cubicBezTo>
                  <a:pt x="938" y="254"/>
                  <a:pt x="942" y="258"/>
                  <a:pt x="947" y="258"/>
                </a:cubicBezTo>
                <a:cubicBezTo>
                  <a:pt x="952" y="258"/>
                  <a:pt x="956" y="254"/>
                  <a:pt x="956" y="249"/>
                </a:cubicBezTo>
                <a:cubicBezTo>
                  <a:pt x="956" y="244"/>
                  <a:pt x="952" y="240"/>
                  <a:pt x="947" y="240"/>
                </a:cubicBezTo>
                <a:cubicBezTo>
                  <a:pt x="942" y="240"/>
                  <a:pt x="938" y="244"/>
                  <a:pt x="938" y="249"/>
                </a:cubicBezTo>
                <a:close/>
                <a:moveTo>
                  <a:pt x="962" y="249"/>
                </a:moveTo>
                <a:cubicBezTo>
                  <a:pt x="962" y="254"/>
                  <a:pt x="966" y="258"/>
                  <a:pt x="971" y="258"/>
                </a:cubicBezTo>
                <a:cubicBezTo>
                  <a:pt x="976" y="258"/>
                  <a:pt x="980" y="254"/>
                  <a:pt x="980" y="249"/>
                </a:cubicBezTo>
                <a:cubicBezTo>
                  <a:pt x="980" y="244"/>
                  <a:pt x="976" y="240"/>
                  <a:pt x="971" y="240"/>
                </a:cubicBezTo>
                <a:cubicBezTo>
                  <a:pt x="966" y="240"/>
                  <a:pt x="962" y="244"/>
                  <a:pt x="962" y="249"/>
                </a:cubicBezTo>
                <a:close/>
                <a:moveTo>
                  <a:pt x="985" y="249"/>
                </a:moveTo>
                <a:cubicBezTo>
                  <a:pt x="985" y="254"/>
                  <a:pt x="989" y="258"/>
                  <a:pt x="994" y="258"/>
                </a:cubicBezTo>
                <a:cubicBezTo>
                  <a:pt x="999" y="258"/>
                  <a:pt x="1003" y="254"/>
                  <a:pt x="1003" y="249"/>
                </a:cubicBezTo>
                <a:cubicBezTo>
                  <a:pt x="1003" y="244"/>
                  <a:pt x="999" y="240"/>
                  <a:pt x="994" y="240"/>
                </a:cubicBezTo>
                <a:cubicBezTo>
                  <a:pt x="989" y="240"/>
                  <a:pt x="985" y="244"/>
                  <a:pt x="985" y="249"/>
                </a:cubicBezTo>
                <a:close/>
                <a:moveTo>
                  <a:pt x="1009" y="249"/>
                </a:moveTo>
                <a:cubicBezTo>
                  <a:pt x="1009" y="254"/>
                  <a:pt x="1013" y="258"/>
                  <a:pt x="1018" y="258"/>
                </a:cubicBezTo>
                <a:cubicBezTo>
                  <a:pt x="1023" y="258"/>
                  <a:pt x="1027" y="254"/>
                  <a:pt x="1027" y="249"/>
                </a:cubicBezTo>
                <a:cubicBezTo>
                  <a:pt x="1027" y="244"/>
                  <a:pt x="1023" y="240"/>
                  <a:pt x="1018" y="240"/>
                </a:cubicBezTo>
                <a:cubicBezTo>
                  <a:pt x="1013" y="240"/>
                  <a:pt x="1009" y="244"/>
                  <a:pt x="1009" y="249"/>
                </a:cubicBezTo>
                <a:close/>
                <a:moveTo>
                  <a:pt x="1032" y="249"/>
                </a:moveTo>
                <a:cubicBezTo>
                  <a:pt x="1032" y="254"/>
                  <a:pt x="1036" y="258"/>
                  <a:pt x="1041" y="258"/>
                </a:cubicBezTo>
                <a:cubicBezTo>
                  <a:pt x="1046" y="258"/>
                  <a:pt x="1050" y="254"/>
                  <a:pt x="1050" y="249"/>
                </a:cubicBezTo>
                <a:cubicBezTo>
                  <a:pt x="1050" y="244"/>
                  <a:pt x="1046" y="240"/>
                  <a:pt x="1041" y="240"/>
                </a:cubicBezTo>
                <a:cubicBezTo>
                  <a:pt x="1036" y="240"/>
                  <a:pt x="1032" y="244"/>
                  <a:pt x="1032" y="249"/>
                </a:cubicBezTo>
                <a:close/>
                <a:moveTo>
                  <a:pt x="1056" y="249"/>
                </a:moveTo>
                <a:cubicBezTo>
                  <a:pt x="1056" y="254"/>
                  <a:pt x="1060" y="258"/>
                  <a:pt x="1065" y="258"/>
                </a:cubicBezTo>
                <a:cubicBezTo>
                  <a:pt x="1070" y="258"/>
                  <a:pt x="1074" y="254"/>
                  <a:pt x="1074" y="249"/>
                </a:cubicBezTo>
                <a:cubicBezTo>
                  <a:pt x="1074" y="244"/>
                  <a:pt x="1070" y="240"/>
                  <a:pt x="1065" y="240"/>
                </a:cubicBezTo>
                <a:cubicBezTo>
                  <a:pt x="1060" y="240"/>
                  <a:pt x="1056" y="244"/>
                  <a:pt x="1056" y="249"/>
                </a:cubicBezTo>
                <a:close/>
                <a:moveTo>
                  <a:pt x="1079" y="249"/>
                </a:moveTo>
                <a:cubicBezTo>
                  <a:pt x="1079" y="254"/>
                  <a:pt x="1083" y="258"/>
                  <a:pt x="1088" y="258"/>
                </a:cubicBezTo>
                <a:cubicBezTo>
                  <a:pt x="1093" y="258"/>
                  <a:pt x="1097" y="254"/>
                  <a:pt x="1097" y="249"/>
                </a:cubicBezTo>
                <a:cubicBezTo>
                  <a:pt x="1097" y="244"/>
                  <a:pt x="1093" y="240"/>
                  <a:pt x="1088" y="240"/>
                </a:cubicBezTo>
                <a:cubicBezTo>
                  <a:pt x="1083" y="240"/>
                  <a:pt x="1079" y="244"/>
                  <a:pt x="1079" y="249"/>
                </a:cubicBezTo>
                <a:close/>
                <a:moveTo>
                  <a:pt x="1103" y="249"/>
                </a:moveTo>
                <a:cubicBezTo>
                  <a:pt x="1103" y="254"/>
                  <a:pt x="1107" y="258"/>
                  <a:pt x="1112" y="258"/>
                </a:cubicBezTo>
                <a:cubicBezTo>
                  <a:pt x="1117" y="258"/>
                  <a:pt x="1121" y="254"/>
                  <a:pt x="1121" y="249"/>
                </a:cubicBezTo>
                <a:cubicBezTo>
                  <a:pt x="1121" y="244"/>
                  <a:pt x="1117" y="240"/>
                  <a:pt x="1112" y="240"/>
                </a:cubicBezTo>
                <a:cubicBezTo>
                  <a:pt x="1107" y="240"/>
                  <a:pt x="1103" y="244"/>
                  <a:pt x="1103" y="249"/>
                </a:cubicBezTo>
                <a:close/>
                <a:moveTo>
                  <a:pt x="1126" y="249"/>
                </a:moveTo>
                <a:cubicBezTo>
                  <a:pt x="1126" y="254"/>
                  <a:pt x="1130" y="258"/>
                  <a:pt x="1135" y="258"/>
                </a:cubicBezTo>
                <a:cubicBezTo>
                  <a:pt x="1140" y="258"/>
                  <a:pt x="1144" y="254"/>
                  <a:pt x="1144" y="249"/>
                </a:cubicBezTo>
                <a:cubicBezTo>
                  <a:pt x="1144" y="244"/>
                  <a:pt x="1140" y="240"/>
                  <a:pt x="1135" y="240"/>
                </a:cubicBezTo>
                <a:cubicBezTo>
                  <a:pt x="1130" y="240"/>
                  <a:pt x="1126" y="244"/>
                  <a:pt x="1126" y="249"/>
                </a:cubicBezTo>
                <a:close/>
                <a:moveTo>
                  <a:pt x="1150" y="249"/>
                </a:moveTo>
                <a:cubicBezTo>
                  <a:pt x="1150" y="254"/>
                  <a:pt x="1154" y="258"/>
                  <a:pt x="1159" y="258"/>
                </a:cubicBezTo>
                <a:cubicBezTo>
                  <a:pt x="1164" y="258"/>
                  <a:pt x="1168" y="254"/>
                  <a:pt x="1168" y="249"/>
                </a:cubicBezTo>
                <a:cubicBezTo>
                  <a:pt x="1168" y="244"/>
                  <a:pt x="1164" y="240"/>
                  <a:pt x="1159" y="240"/>
                </a:cubicBezTo>
                <a:cubicBezTo>
                  <a:pt x="1154" y="240"/>
                  <a:pt x="1150" y="244"/>
                  <a:pt x="1150" y="249"/>
                </a:cubicBezTo>
                <a:close/>
                <a:moveTo>
                  <a:pt x="1173" y="249"/>
                </a:moveTo>
                <a:cubicBezTo>
                  <a:pt x="1173" y="254"/>
                  <a:pt x="1177" y="258"/>
                  <a:pt x="1182" y="258"/>
                </a:cubicBezTo>
                <a:cubicBezTo>
                  <a:pt x="1187" y="258"/>
                  <a:pt x="1191" y="254"/>
                  <a:pt x="1191" y="249"/>
                </a:cubicBezTo>
                <a:cubicBezTo>
                  <a:pt x="1191" y="244"/>
                  <a:pt x="1187" y="240"/>
                  <a:pt x="1182" y="240"/>
                </a:cubicBezTo>
                <a:cubicBezTo>
                  <a:pt x="1177" y="240"/>
                  <a:pt x="1173" y="244"/>
                  <a:pt x="1173" y="249"/>
                </a:cubicBezTo>
                <a:close/>
                <a:moveTo>
                  <a:pt x="1197" y="249"/>
                </a:moveTo>
                <a:cubicBezTo>
                  <a:pt x="1197" y="254"/>
                  <a:pt x="1201" y="258"/>
                  <a:pt x="1206" y="258"/>
                </a:cubicBezTo>
                <a:cubicBezTo>
                  <a:pt x="1211" y="258"/>
                  <a:pt x="1215" y="254"/>
                  <a:pt x="1215" y="249"/>
                </a:cubicBezTo>
                <a:cubicBezTo>
                  <a:pt x="1215" y="244"/>
                  <a:pt x="1211" y="240"/>
                  <a:pt x="1206" y="240"/>
                </a:cubicBezTo>
                <a:cubicBezTo>
                  <a:pt x="1201" y="240"/>
                  <a:pt x="1197" y="244"/>
                  <a:pt x="1197" y="249"/>
                </a:cubicBezTo>
                <a:close/>
                <a:moveTo>
                  <a:pt x="1220" y="249"/>
                </a:moveTo>
                <a:cubicBezTo>
                  <a:pt x="1220" y="254"/>
                  <a:pt x="1224" y="258"/>
                  <a:pt x="1229" y="258"/>
                </a:cubicBezTo>
                <a:cubicBezTo>
                  <a:pt x="1234" y="258"/>
                  <a:pt x="1238" y="254"/>
                  <a:pt x="1238" y="249"/>
                </a:cubicBezTo>
                <a:cubicBezTo>
                  <a:pt x="1238" y="244"/>
                  <a:pt x="1234" y="240"/>
                  <a:pt x="1229" y="240"/>
                </a:cubicBezTo>
                <a:cubicBezTo>
                  <a:pt x="1224" y="240"/>
                  <a:pt x="1220" y="244"/>
                  <a:pt x="1220" y="249"/>
                </a:cubicBezTo>
                <a:close/>
                <a:moveTo>
                  <a:pt x="1243" y="249"/>
                </a:moveTo>
                <a:cubicBezTo>
                  <a:pt x="1243" y="254"/>
                  <a:pt x="1248" y="258"/>
                  <a:pt x="1253" y="258"/>
                </a:cubicBezTo>
                <a:cubicBezTo>
                  <a:pt x="1258" y="258"/>
                  <a:pt x="1262" y="254"/>
                  <a:pt x="1262" y="249"/>
                </a:cubicBezTo>
                <a:cubicBezTo>
                  <a:pt x="1262" y="244"/>
                  <a:pt x="1258" y="240"/>
                  <a:pt x="1253" y="240"/>
                </a:cubicBezTo>
                <a:cubicBezTo>
                  <a:pt x="1248" y="240"/>
                  <a:pt x="1243" y="244"/>
                  <a:pt x="1243" y="249"/>
                </a:cubicBezTo>
                <a:close/>
                <a:moveTo>
                  <a:pt x="1267" y="249"/>
                </a:moveTo>
                <a:cubicBezTo>
                  <a:pt x="1267" y="254"/>
                  <a:pt x="1271" y="258"/>
                  <a:pt x="1276" y="258"/>
                </a:cubicBezTo>
                <a:cubicBezTo>
                  <a:pt x="1281" y="258"/>
                  <a:pt x="1285" y="254"/>
                  <a:pt x="1285" y="249"/>
                </a:cubicBezTo>
                <a:cubicBezTo>
                  <a:pt x="1285" y="244"/>
                  <a:pt x="1281" y="240"/>
                  <a:pt x="1276" y="240"/>
                </a:cubicBezTo>
                <a:cubicBezTo>
                  <a:pt x="1271" y="240"/>
                  <a:pt x="1267" y="244"/>
                  <a:pt x="1267" y="249"/>
                </a:cubicBezTo>
                <a:close/>
                <a:moveTo>
                  <a:pt x="1291" y="249"/>
                </a:moveTo>
                <a:cubicBezTo>
                  <a:pt x="1291" y="254"/>
                  <a:pt x="1295" y="258"/>
                  <a:pt x="1300" y="258"/>
                </a:cubicBezTo>
                <a:cubicBezTo>
                  <a:pt x="1305" y="258"/>
                  <a:pt x="1309" y="254"/>
                  <a:pt x="1309" y="249"/>
                </a:cubicBezTo>
                <a:cubicBezTo>
                  <a:pt x="1309" y="244"/>
                  <a:pt x="1305" y="240"/>
                  <a:pt x="1300" y="240"/>
                </a:cubicBezTo>
                <a:cubicBezTo>
                  <a:pt x="1295" y="240"/>
                  <a:pt x="1291" y="244"/>
                  <a:pt x="1291" y="249"/>
                </a:cubicBezTo>
                <a:close/>
                <a:moveTo>
                  <a:pt x="1314" y="249"/>
                </a:moveTo>
                <a:cubicBezTo>
                  <a:pt x="1314" y="254"/>
                  <a:pt x="1318" y="258"/>
                  <a:pt x="1323" y="258"/>
                </a:cubicBezTo>
                <a:cubicBezTo>
                  <a:pt x="1328" y="258"/>
                  <a:pt x="1332" y="254"/>
                  <a:pt x="1332" y="249"/>
                </a:cubicBezTo>
                <a:cubicBezTo>
                  <a:pt x="1332" y="244"/>
                  <a:pt x="1328" y="240"/>
                  <a:pt x="1323" y="240"/>
                </a:cubicBezTo>
                <a:cubicBezTo>
                  <a:pt x="1318" y="240"/>
                  <a:pt x="1314" y="244"/>
                  <a:pt x="1314" y="249"/>
                </a:cubicBezTo>
                <a:close/>
                <a:moveTo>
                  <a:pt x="1338" y="249"/>
                </a:moveTo>
                <a:cubicBezTo>
                  <a:pt x="1338" y="254"/>
                  <a:pt x="1342" y="258"/>
                  <a:pt x="1346" y="258"/>
                </a:cubicBezTo>
                <a:cubicBezTo>
                  <a:pt x="1351" y="258"/>
                  <a:pt x="1355" y="254"/>
                  <a:pt x="1355" y="249"/>
                </a:cubicBezTo>
                <a:cubicBezTo>
                  <a:pt x="1355" y="244"/>
                  <a:pt x="1351" y="240"/>
                  <a:pt x="1346" y="240"/>
                </a:cubicBezTo>
                <a:cubicBezTo>
                  <a:pt x="1342" y="240"/>
                  <a:pt x="1338" y="244"/>
                  <a:pt x="1338" y="249"/>
                </a:cubicBezTo>
                <a:close/>
                <a:moveTo>
                  <a:pt x="1361" y="249"/>
                </a:moveTo>
                <a:cubicBezTo>
                  <a:pt x="1361" y="254"/>
                  <a:pt x="1365" y="258"/>
                  <a:pt x="1370" y="258"/>
                </a:cubicBezTo>
                <a:cubicBezTo>
                  <a:pt x="1375" y="258"/>
                  <a:pt x="1379" y="254"/>
                  <a:pt x="1379" y="249"/>
                </a:cubicBezTo>
                <a:cubicBezTo>
                  <a:pt x="1379" y="244"/>
                  <a:pt x="1375" y="240"/>
                  <a:pt x="1370" y="240"/>
                </a:cubicBezTo>
                <a:cubicBezTo>
                  <a:pt x="1365" y="240"/>
                  <a:pt x="1361" y="244"/>
                  <a:pt x="1361" y="249"/>
                </a:cubicBezTo>
                <a:close/>
                <a:moveTo>
                  <a:pt x="1385" y="249"/>
                </a:moveTo>
                <a:cubicBezTo>
                  <a:pt x="1385" y="254"/>
                  <a:pt x="1389" y="258"/>
                  <a:pt x="1393" y="258"/>
                </a:cubicBezTo>
                <a:cubicBezTo>
                  <a:pt x="1398" y="258"/>
                  <a:pt x="1402" y="254"/>
                  <a:pt x="1402" y="249"/>
                </a:cubicBezTo>
                <a:cubicBezTo>
                  <a:pt x="1402" y="244"/>
                  <a:pt x="1398" y="240"/>
                  <a:pt x="1393" y="240"/>
                </a:cubicBezTo>
                <a:cubicBezTo>
                  <a:pt x="1389" y="240"/>
                  <a:pt x="1385" y="244"/>
                  <a:pt x="1385" y="249"/>
                </a:cubicBezTo>
                <a:close/>
                <a:moveTo>
                  <a:pt x="1408" y="249"/>
                </a:moveTo>
                <a:cubicBezTo>
                  <a:pt x="1408" y="254"/>
                  <a:pt x="1412" y="258"/>
                  <a:pt x="1417" y="258"/>
                </a:cubicBezTo>
                <a:cubicBezTo>
                  <a:pt x="1422" y="258"/>
                  <a:pt x="1426" y="254"/>
                  <a:pt x="1426" y="249"/>
                </a:cubicBezTo>
                <a:cubicBezTo>
                  <a:pt x="1426" y="244"/>
                  <a:pt x="1422" y="240"/>
                  <a:pt x="1417" y="240"/>
                </a:cubicBezTo>
                <a:cubicBezTo>
                  <a:pt x="1412" y="240"/>
                  <a:pt x="1408" y="244"/>
                  <a:pt x="1408" y="249"/>
                </a:cubicBezTo>
                <a:close/>
                <a:moveTo>
                  <a:pt x="1432" y="249"/>
                </a:moveTo>
                <a:cubicBezTo>
                  <a:pt x="1432" y="254"/>
                  <a:pt x="1436" y="258"/>
                  <a:pt x="1441" y="258"/>
                </a:cubicBezTo>
                <a:cubicBezTo>
                  <a:pt x="1445" y="258"/>
                  <a:pt x="1449" y="254"/>
                  <a:pt x="1449" y="249"/>
                </a:cubicBezTo>
                <a:cubicBezTo>
                  <a:pt x="1449" y="244"/>
                  <a:pt x="1445" y="240"/>
                  <a:pt x="1441" y="240"/>
                </a:cubicBezTo>
                <a:cubicBezTo>
                  <a:pt x="1436" y="240"/>
                  <a:pt x="1432" y="244"/>
                  <a:pt x="1432" y="249"/>
                </a:cubicBezTo>
                <a:close/>
                <a:moveTo>
                  <a:pt x="1455" y="249"/>
                </a:moveTo>
                <a:cubicBezTo>
                  <a:pt x="1455" y="254"/>
                  <a:pt x="1459" y="258"/>
                  <a:pt x="1464" y="258"/>
                </a:cubicBezTo>
                <a:cubicBezTo>
                  <a:pt x="1469" y="258"/>
                  <a:pt x="1473" y="254"/>
                  <a:pt x="1473" y="249"/>
                </a:cubicBezTo>
                <a:cubicBezTo>
                  <a:pt x="1473" y="244"/>
                  <a:pt x="1469" y="240"/>
                  <a:pt x="1464" y="240"/>
                </a:cubicBezTo>
                <a:cubicBezTo>
                  <a:pt x="1459" y="240"/>
                  <a:pt x="1455" y="244"/>
                  <a:pt x="1455" y="249"/>
                </a:cubicBezTo>
                <a:close/>
                <a:moveTo>
                  <a:pt x="1478" y="249"/>
                </a:moveTo>
                <a:cubicBezTo>
                  <a:pt x="1478" y="254"/>
                  <a:pt x="1482" y="258"/>
                  <a:pt x="1487" y="258"/>
                </a:cubicBezTo>
                <a:cubicBezTo>
                  <a:pt x="1492" y="258"/>
                  <a:pt x="1496" y="254"/>
                  <a:pt x="1496" y="249"/>
                </a:cubicBezTo>
                <a:cubicBezTo>
                  <a:pt x="1496" y="244"/>
                  <a:pt x="1492" y="240"/>
                  <a:pt x="1487" y="240"/>
                </a:cubicBezTo>
                <a:cubicBezTo>
                  <a:pt x="1482" y="240"/>
                  <a:pt x="1478" y="244"/>
                  <a:pt x="1478" y="249"/>
                </a:cubicBezTo>
                <a:close/>
                <a:moveTo>
                  <a:pt x="1596" y="249"/>
                </a:moveTo>
                <a:cubicBezTo>
                  <a:pt x="1596" y="254"/>
                  <a:pt x="1600" y="258"/>
                  <a:pt x="1605" y="258"/>
                </a:cubicBezTo>
                <a:cubicBezTo>
                  <a:pt x="1610" y="258"/>
                  <a:pt x="1614" y="254"/>
                  <a:pt x="1614" y="249"/>
                </a:cubicBezTo>
                <a:cubicBezTo>
                  <a:pt x="1614" y="244"/>
                  <a:pt x="1610" y="240"/>
                  <a:pt x="1605" y="240"/>
                </a:cubicBezTo>
                <a:cubicBezTo>
                  <a:pt x="1600" y="240"/>
                  <a:pt x="1596" y="244"/>
                  <a:pt x="1596" y="249"/>
                </a:cubicBezTo>
                <a:close/>
                <a:moveTo>
                  <a:pt x="1619" y="249"/>
                </a:moveTo>
                <a:cubicBezTo>
                  <a:pt x="1619" y="254"/>
                  <a:pt x="1623" y="258"/>
                  <a:pt x="1628" y="258"/>
                </a:cubicBezTo>
                <a:cubicBezTo>
                  <a:pt x="1633" y="258"/>
                  <a:pt x="1637" y="254"/>
                  <a:pt x="1637" y="249"/>
                </a:cubicBezTo>
                <a:cubicBezTo>
                  <a:pt x="1637" y="244"/>
                  <a:pt x="1633" y="240"/>
                  <a:pt x="1628" y="240"/>
                </a:cubicBezTo>
                <a:cubicBezTo>
                  <a:pt x="1623" y="240"/>
                  <a:pt x="1619" y="244"/>
                  <a:pt x="1619" y="249"/>
                </a:cubicBezTo>
                <a:close/>
                <a:moveTo>
                  <a:pt x="23" y="249"/>
                </a:moveTo>
                <a:cubicBezTo>
                  <a:pt x="23" y="254"/>
                  <a:pt x="27" y="258"/>
                  <a:pt x="32" y="258"/>
                </a:cubicBezTo>
                <a:cubicBezTo>
                  <a:pt x="37" y="258"/>
                  <a:pt x="41" y="254"/>
                  <a:pt x="41" y="249"/>
                </a:cubicBezTo>
                <a:cubicBezTo>
                  <a:pt x="41" y="244"/>
                  <a:pt x="37" y="240"/>
                  <a:pt x="32" y="240"/>
                </a:cubicBezTo>
                <a:cubicBezTo>
                  <a:pt x="27" y="240"/>
                  <a:pt x="23" y="244"/>
                  <a:pt x="23" y="249"/>
                </a:cubicBezTo>
                <a:close/>
                <a:moveTo>
                  <a:pt x="164" y="271"/>
                </a:moveTo>
                <a:cubicBezTo>
                  <a:pt x="164" y="276"/>
                  <a:pt x="168" y="280"/>
                  <a:pt x="173" y="280"/>
                </a:cubicBezTo>
                <a:cubicBezTo>
                  <a:pt x="178" y="280"/>
                  <a:pt x="182" y="276"/>
                  <a:pt x="182" y="271"/>
                </a:cubicBezTo>
                <a:cubicBezTo>
                  <a:pt x="182" y="266"/>
                  <a:pt x="178" y="262"/>
                  <a:pt x="173" y="262"/>
                </a:cubicBezTo>
                <a:cubicBezTo>
                  <a:pt x="168" y="262"/>
                  <a:pt x="164" y="266"/>
                  <a:pt x="164" y="271"/>
                </a:cubicBezTo>
                <a:close/>
                <a:moveTo>
                  <a:pt x="187" y="271"/>
                </a:moveTo>
                <a:cubicBezTo>
                  <a:pt x="187" y="276"/>
                  <a:pt x="191" y="280"/>
                  <a:pt x="196" y="280"/>
                </a:cubicBezTo>
                <a:cubicBezTo>
                  <a:pt x="201" y="280"/>
                  <a:pt x="205" y="276"/>
                  <a:pt x="205" y="271"/>
                </a:cubicBezTo>
                <a:cubicBezTo>
                  <a:pt x="205" y="266"/>
                  <a:pt x="201" y="262"/>
                  <a:pt x="196" y="262"/>
                </a:cubicBezTo>
                <a:cubicBezTo>
                  <a:pt x="191" y="262"/>
                  <a:pt x="187" y="266"/>
                  <a:pt x="187" y="271"/>
                </a:cubicBezTo>
                <a:close/>
                <a:moveTo>
                  <a:pt x="211" y="271"/>
                </a:moveTo>
                <a:cubicBezTo>
                  <a:pt x="211" y="276"/>
                  <a:pt x="215" y="280"/>
                  <a:pt x="220" y="280"/>
                </a:cubicBezTo>
                <a:cubicBezTo>
                  <a:pt x="225" y="280"/>
                  <a:pt x="229" y="276"/>
                  <a:pt x="229" y="271"/>
                </a:cubicBezTo>
                <a:cubicBezTo>
                  <a:pt x="229" y="266"/>
                  <a:pt x="225" y="262"/>
                  <a:pt x="220" y="262"/>
                </a:cubicBezTo>
                <a:cubicBezTo>
                  <a:pt x="215" y="262"/>
                  <a:pt x="211" y="266"/>
                  <a:pt x="211" y="271"/>
                </a:cubicBezTo>
                <a:close/>
                <a:moveTo>
                  <a:pt x="235" y="271"/>
                </a:moveTo>
                <a:cubicBezTo>
                  <a:pt x="235" y="276"/>
                  <a:pt x="238" y="280"/>
                  <a:pt x="243" y="280"/>
                </a:cubicBezTo>
                <a:cubicBezTo>
                  <a:pt x="248" y="280"/>
                  <a:pt x="252" y="276"/>
                  <a:pt x="252" y="271"/>
                </a:cubicBezTo>
                <a:cubicBezTo>
                  <a:pt x="252" y="266"/>
                  <a:pt x="248" y="262"/>
                  <a:pt x="243" y="262"/>
                </a:cubicBezTo>
                <a:cubicBezTo>
                  <a:pt x="238" y="262"/>
                  <a:pt x="235" y="266"/>
                  <a:pt x="235" y="271"/>
                </a:cubicBezTo>
                <a:close/>
                <a:moveTo>
                  <a:pt x="258" y="271"/>
                </a:moveTo>
                <a:cubicBezTo>
                  <a:pt x="258" y="276"/>
                  <a:pt x="262" y="280"/>
                  <a:pt x="267" y="280"/>
                </a:cubicBezTo>
                <a:cubicBezTo>
                  <a:pt x="272" y="280"/>
                  <a:pt x="276" y="276"/>
                  <a:pt x="276" y="271"/>
                </a:cubicBezTo>
                <a:cubicBezTo>
                  <a:pt x="276" y="266"/>
                  <a:pt x="272" y="262"/>
                  <a:pt x="267" y="262"/>
                </a:cubicBezTo>
                <a:cubicBezTo>
                  <a:pt x="262" y="262"/>
                  <a:pt x="258" y="266"/>
                  <a:pt x="258" y="271"/>
                </a:cubicBezTo>
                <a:close/>
                <a:moveTo>
                  <a:pt x="281" y="271"/>
                </a:moveTo>
                <a:cubicBezTo>
                  <a:pt x="281" y="276"/>
                  <a:pt x="285" y="280"/>
                  <a:pt x="290" y="280"/>
                </a:cubicBezTo>
                <a:cubicBezTo>
                  <a:pt x="295" y="280"/>
                  <a:pt x="299" y="276"/>
                  <a:pt x="299" y="271"/>
                </a:cubicBezTo>
                <a:cubicBezTo>
                  <a:pt x="299" y="266"/>
                  <a:pt x="295" y="262"/>
                  <a:pt x="290" y="262"/>
                </a:cubicBezTo>
                <a:cubicBezTo>
                  <a:pt x="285" y="262"/>
                  <a:pt x="281" y="266"/>
                  <a:pt x="281" y="271"/>
                </a:cubicBezTo>
                <a:close/>
                <a:moveTo>
                  <a:pt x="305" y="271"/>
                </a:moveTo>
                <a:cubicBezTo>
                  <a:pt x="305" y="276"/>
                  <a:pt x="309" y="280"/>
                  <a:pt x="313" y="280"/>
                </a:cubicBezTo>
                <a:cubicBezTo>
                  <a:pt x="318" y="280"/>
                  <a:pt x="322" y="276"/>
                  <a:pt x="322" y="271"/>
                </a:cubicBezTo>
                <a:cubicBezTo>
                  <a:pt x="322" y="266"/>
                  <a:pt x="318" y="262"/>
                  <a:pt x="313" y="262"/>
                </a:cubicBezTo>
                <a:cubicBezTo>
                  <a:pt x="309" y="262"/>
                  <a:pt x="305" y="266"/>
                  <a:pt x="305" y="271"/>
                </a:cubicBezTo>
                <a:close/>
                <a:moveTo>
                  <a:pt x="328" y="271"/>
                </a:moveTo>
                <a:cubicBezTo>
                  <a:pt x="328" y="276"/>
                  <a:pt x="332" y="280"/>
                  <a:pt x="337" y="280"/>
                </a:cubicBezTo>
                <a:cubicBezTo>
                  <a:pt x="342" y="280"/>
                  <a:pt x="346" y="276"/>
                  <a:pt x="346" y="271"/>
                </a:cubicBezTo>
                <a:cubicBezTo>
                  <a:pt x="346" y="266"/>
                  <a:pt x="342" y="262"/>
                  <a:pt x="337" y="262"/>
                </a:cubicBezTo>
                <a:cubicBezTo>
                  <a:pt x="332" y="262"/>
                  <a:pt x="328" y="266"/>
                  <a:pt x="328" y="271"/>
                </a:cubicBezTo>
                <a:close/>
                <a:moveTo>
                  <a:pt x="352" y="271"/>
                </a:moveTo>
                <a:cubicBezTo>
                  <a:pt x="352" y="276"/>
                  <a:pt x="356" y="280"/>
                  <a:pt x="361" y="280"/>
                </a:cubicBezTo>
                <a:cubicBezTo>
                  <a:pt x="365" y="280"/>
                  <a:pt x="369" y="276"/>
                  <a:pt x="369" y="271"/>
                </a:cubicBezTo>
                <a:cubicBezTo>
                  <a:pt x="369" y="266"/>
                  <a:pt x="365" y="262"/>
                  <a:pt x="361" y="262"/>
                </a:cubicBezTo>
                <a:cubicBezTo>
                  <a:pt x="356" y="262"/>
                  <a:pt x="352" y="266"/>
                  <a:pt x="352" y="271"/>
                </a:cubicBezTo>
                <a:close/>
                <a:moveTo>
                  <a:pt x="375" y="271"/>
                </a:moveTo>
                <a:cubicBezTo>
                  <a:pt x="375" y="276"/>
                  <a:pt x="379" y="280"/>
                  <a:pt x="384" y="280"/>
                </a:cubicBezTo>
                <a:cubicBezTo>
                  <a:pt x="389" y="280"/>
                  <a:pt x="393" y="276"/>
                  <a:pt x="393" y="271"/>
                </a:cubicBezTo>
                <a:cubicBezTo>
                  <a:pt x="393" y="266"/>
                  <a:pt x="389" y="262"/>
                  <a:pt x="384" y="262"/>
                </a:cubicBezTo>
                <a:cubicBezTo>
                  <a:pt x="379" y="262"/>
                  <a:pt x="375" y="266"/>
                  <a:pt x="375" y="271"/>
                </a:cubicBezTo>
                <a:close/>
                <a:moveTo>
                  <a:pt x="398" y="271"/>
                </a:moveTo>
                <a:cubicBezTo>
                  <a:pt x="398" y="276"/>
                  <a:pt x="402" y="280"/>
                  <a:pt x="407" y="280"/>
                </a:cubicBezTo>
                <a:cubicBezTo>
                  <a:pt x="412" y="280"/>
                  <a:pt x="416" y="276"/>
                  <a:pt x="416" y="271"/>
                </a:cubicBezTo>
                <a:cubicBezTo>
                  <a:pt x="416" y="266"/>
                  <a:pt x="412" y="262"/>
                  <a:pt x="407" y="262"/>
                </a:cubicBezTo>
                <a:cubicBezTo>
                  <a:pt x="402" y="262"/>
                  <a:pt x="398" y="266"/>
                  <a:pt x="398" y="271"/>
                </a:cubicBezTo>
                <a:close/>
                <a:moveTo>
                  <a:pt x="422" y="271"/>
                </a:moveTo>
                <a:cubicBezTo>
                  <a:pt x="422" y="276"/>
                  <a:pt x="426" y="280"/>
                  <a:pt x="431" y="280"/>
                </a:cubicBezTo>
                <a:cubicBezTo>
                  <a:pt x="436" y="280"/>
                  <a:pt x="440" y="276"/>
                  <a:pt x="440" y="271"/>
                </a:cubicBezTo>
                <a:cubicBezTo>
                  <a:pt x="440" y="266"/>
                  <a:pt x="436" y="262"/>
                  <a:pt x="431" y="262"/>
                </a:cubicBezTo>
                <a:cubicBezTo>
                  <a:pt x="426" y="262"/>
                  <a:pt x="422" y="266"/>
                  <a:pt x="422" y="271"/>
                </a:cubicBezTo>
                <a:close/>
                <a:moveTo>
                  <a:pt x="445" y="271"/>
                </a:moveTo>
                <a:cubicBezTo>
                  <a:pt x="445" y="276"/>
                  <a:pt x="449" y="280"/>
                  <a:pt x="454" y="280"/>
                </a:cubicBezTo>
                <a:cubicBezTo>
                  <a:pt x="459" y="280"/>
                  <a:pt x="463" y="276"/>
                  <a:pt x="463" y="271"/>
                </a:cubicBezTo>
                <a:cubicBezTo>
                  <a:pt x="463" y="266"/>
                  <a:pt x="459" y="262"/>
                  <a:pt x="454" y="262"/>
                </a:cubicBezTo>
                <a:cubicBezTo>
                  <a:pt x="449" y="262"/>
                  <a:pt x="445" y="266"/>
                  <a:pt x="445" y="271"/>
                </a:cubicBezTo>
                <a:close/>
                <a:moveTo>
                  <a:pt x="469" y="271"/>
                </a:moveTo>
                <a:cubicBezTo>
                  <a:pt x="469" y="276"/>
                  <a:pt x="473" y="280"/>
                  <a:pt x="478" y="280"/>
                </a:cubicBezTo>
                <a:cubicBezTo>
                  <a:pt x="483" y="280"/>
                  <a:pt x="487" y="276"/>
                  <a:pt x="487" y="271"/>
                </a:cubicBezTo>
                <a:cubicBezTo>
                  <a:pt x="487" y="266"/>
                  <a:pt x="483" y="262"/>
                  <a:pt x="478" y="262"/>
                </a:cubicBezTo>
                <a:cubicBezTo>
                  <a:pt x="473" y="262"/>
                  <a:pt x="469" y="266"/>
                  <a:pt x="469" y="271"/>
                </a:cubicBezTo>
                <a:close/>
                <a:moveTo>
                  <a:pt x="492" y="271"/>
                </a:moveTo>
                <a:cubicBezTo>
                  <a:pt x="492" y="276"/>
                  <a:pt x="496" y="280"/>
                  <a:pt x="501" y="280"/>
                </a:cubicBezTo>
                <a:cubicBezTo>
                  <a:pt x="506" y="280"/>
                  <a:pt x="510" y="276"/>
                  <a:pt x="510" y="271"/>
                </a:cubicBezTo>
                <a:cubicBezTo>
                  <a:pt x="510" y="266"/>
                  <a:pt x="506" y="262"/>
                  <a:pt x="501" y="262"/>
                </a:cubicBezTo>
                <a:cubicBezTo>
                  <a:pt x="496" y="262"/>
                  <a:pt x="492" y="266"/>
                  <a:pt x="492" y="271"/>
                </a:cubicBezTo>
                <a:close/>
                <a:moveTo>
                  <a:pt x="516" y="271"/>
                </a:moveTo>
                <a:cubicBezTo>
                  <a:pt x="516" y="276"/>
                  <a:pt x="520" y="280"/>
                  <a:pt x="525" y="280"/>
                </a:cubicBezTo>
                <a:cubicBezTo>
                  <a:pt x="530" y="280"/>
                  <a:pt x="534" y="276"/>
                  <a:pt x="534" y="271"/>
                </a:cubicBezTo>
                <a:cubicBezTo>
                  <a:pt x="534" y="266"/>
                  <a:pt x="530" y="262"/>
                  <a:pt x="525" y="262"/>
                </a:cubicBezTo>
                <a:cubicBezTo>
                  <a:pt x="520" y="262"/>
                  <a:pt x="516" y="266"/>
                  <a:pt x="516" y="271"/>
                </a:cubicBezTo>
                <a:close/>
                <a:moveTo>
                  <a:pt x="539" y="271"/>
                </a:moveTo>
                <a:cubicBezTo>
                  <a:pt x="539" y="276"/>
                  <a:pt x="543" y="280"/>
                  <a:pt x="548" y="280"/>
                </a:cubicBezTo>
                <a:cubicBezTo>
                  <a:pt x="553" y="280"/>
                  <a:pt x="557" y="276"/>
                  <a:pt x="557" y="271"/>
                </a:cubicBezTo>
                <a:cubicBezTo>
                  <a:pt x="557" y="266"/>
                  <a:pt x="553" y="262"/>
                  <a:pt x="548" y="262"/>
                </a:cubicBezTo>
                <a:cubicBezTo>
                  <a:pt x="543" y="262"/>
                  <a:pt x="539" y="266"/>
                  <a:pt x="539" y="271"/>
                </a:cubicBezTo>
                <a:close/>
                <a:moveTo>
                  <a:pt x="774" y="271"/>
                </a:moveTo>
                <a:cubicBezTo>
                  <a:pt x="774" y="276"/>
                  <a:pt x="778" y="280"/>
                  <a:pt x="783" y="280"/>
                </a:cubicBezTo>
                <a:cubicBezTo>
                  <a:pt x="788" y="280"/>
                  <a:pt x="792" y="276"/>
                  <a:pt x="792" y="271"/>
                </a:cubicBezTo>
                <a:cubicBezTo>
                  <a:pt x="792" y="266"/>
                  <a:pt x="788" y="262"/>
                  <a:pt x="783" y="262"/>
                </a:cubicBezTo>
                <a:cubicBezTo>
                  <a:pt x="778" y="262"/>
                  <a:pt x="774" y="266"/>
                  <a:pt x="774" y="271"/>
                </a:cubicBezTo>
                <a:close/>
                <a:moveTo>
                  <a:pt x="798" y="271"/>
                </a:moveTo>
                <a:cubicBezTo>
                  <a:pt x="798" y="276"/>
                  <a:pt x="802" y="280"/>
                  <a:pt x="806" y="280"/>
                </a:cubicBezTo>
                <a:cubicBezTo>
                  <a:pt x="811" y="280"/>
                  <a:pt x="815" y="276"/>
                  <a:pt x="815" y="271"/>
                </a:cubicBezTo>
                <a:cubicBezTo>
                  <a:pt x="815" y="266"/>
                  <a:pt x="811" y="262"/>
                  <a:pt x="806" y="262"/>
                </a:cubicBezTo>
                <a:cubicBezTo>
                  <a:pt x="802" y="262"/>
                  <a:pt x="798" y="266"/>
                  <a:pt x="798" y="271"/>
                </a:cubicBezTo>
                <a:close/>
                <a:moveTo>
                  <a:pt x="821" y="271"/>
                </a:moveTo>
                <a:cubicBezTo>
                  <a:pt x="821" y="276"/>
                  <a:pt x="825" y="280"/>
                  <a:pt x="830" y="280"/>
                </a:cubicBezTo>
                <a:cubicBezTo>
                  <a:pt x="835" y="280"/>
                  <a:pt x="839" y="276"/>
                  <a:pt x="839" y="271"/>
                </a:cubicBezTo>
                <a:cubicBezTo>
                  <a:pt x="839" y="266"/>
                  <a:pt x="835" y="262"/>
                  <a:pt x="830" y="262"/>
                </a:cubicBezTo>
                <a:cubicBezTo>
                  <a:pt x="825" y="262"/>
                  <a:pt x="821" y="266"/>
                  <a:pt x="821" y="271"/>
                </a:cubicBezTo>
                <a:close/>
                <a:moveTo>
                  <a:pt x="845" y="271"/>
                </a:moveTo>
                <a:cubicBezTo>
                  <a:pt x="845" y="276"/>
                  <a:pt x="849" y="280"/>
                  <a:pt x="853" y="280"/>
                </a:cubicBezTo>
                <a:cubicBezTo>
                  <a:pt x="858" y="280"/>
                  <a:pt x="862" y="276"/>
                  <a:pt x="862" y="271"/>
                </a:cubicBezTo>
                <a:cubicBezTo>
                  <a:pt x="862" y="266"/>
                  <a:pt x="858" y="262"/>
                  <a:pt x="853" y="262"/>
                </a:cubicBezTo>
                <a:cubicBezTo>
                  <a:pt x="849" y="262"/>
                  <a:pt x="845" y="266"/>
                  <a:pt x="845" y="271"/>
                </a:cubicBezTo>
                <a:close/>
                <a:moveTo>
                  <a:pt x="868" y="271"/>
                </a:moveTo>
                <a:cubicBezTo>
                  <a:pt x="868" y="276"/>
                  <a:pt x="872" y="280"/>
                  <a:pt x="877" y="280"/>
                </a:cubicBezTo>
                <a:cubicBezTo>
                  <a:pt x="882" y="280"/>
                  <a:pt x="886" y="276"/>
                  <a:pt x="886" y="271"/>
                </a:cubicBezTo>
                <a:cubicBezTo>
                  <a:pt x="886" y="266"/>
                  <a:pt x="882" y="262"/>
                  <a:pt x="877" y="262"/>
                </a:cubicBezTo>
                <a:cubicBezTo>
                  <a:pt x="872" y="262"/>
                  <a:pt x="868" y="266"/>
                  <a:pt x="868" y="271"/>
                </a:cubicBezTo>
                <a:close/>
                <a:moveTo>
                  <a:pt x="892" y="271"/>
                </a:moveTo>
                <a:cubicBezTo>
                  <a:pt x="892" y="276"/>
                  <a:pt x="896" y="280"/>
                  <a:pt x="901" y="280"/>
                </a:cubicBezTo>
                <a:cubicBezTo>
                  <a:pt x="905" y="280"/>
                  <a:pt x="909" y="276"/>
                  <a:pt x="909" y="271"/>
                </a:cubicBezTo>
                <a:cubicBezTo>
                  <a:pt x="909" y="266"/>
                  <a:pt x="905" y="262"/>
                  <a:pt x="901" y="262"/>
                </a:cubicBezTo>
                <a:cubicBezTo>
                  <a:pt x="896" y="262"/>
                  <a:pt x="892" y="266"/>
                  <a:pt x="892" y="271"/>
                </a:cubicBezTo>
                <a:close/>
                <a:moveTo>
                  <a:pt x="915" y="271"/>
                </a:moveTo>
                <a:cubicBezTo>
                  <a:pt x="915" y="276"/>
                  <a:pt x="919" y="280"/>
                  <a:pt x="924" y="280"/>
                </a:cubicBezTo>
                <a:cubicBezTo>
                  <a:pt x="929" y="280"/>
                  <a:pt x="933" y="276"/>
                  <a:pt x="933" y="271"/>
                </a:cubicBezTo>
                <a:cubicBezTo>
                  <a:pt x="933" y="266"/>
                  <a:pt x="929" y="262"/>
                  <a:pt x="924" y="262"/>
                </a:cubicBezTo>
                <a:cubicBezTo>
                  <a:pt x="919" y="262"/>
                  <a:pt x="915" y="266"/>
                  <a:pt x="915" y="271"/>
                </a:cubicBezTo>
                <a:close/>
                <a:moveTo>
                  <a:pt x="938" y="271"/>
                </a:moveTo>
                <a:cubicBezTo>
                  <a:pt x="938" y="276"/>
                  <a:pt x="942" y="280"/>
                  <a:pt x="947" y="280"/>
                </a:cubicBezTo>
                <a:cubicBezTo>
                  <a:pt x="952" y="280"/>
                  <a:pt x="956" y="276"/>
                  <a:pt x="956" y="271"/>
                </a:cubicBezTo>
                <a:cubicBezTo>
                  <a:pt x="956" y="266"/>
                  <a:pt x="952" y="262"/>
                  <a:pt x="947" y="262"/>
                </a:cubicBezTo>
                <a:cubicBezTo>
                  <a:pt x="942" y="262"/>
                  <a:pt x="938" y="266"/>
                  <a:pt x="938" y="271"/>
                </a:cubicBezTo>
                <a:close/>
                <a:moveTo>
                  <a:pt x="962" y="271"/>
                </a:moveTo>
                <a:cubicBezTo>
                  <a:pt x="962" y="276"/>
                  <a:pt x="966" y="280"/>
                  <a:pt x="971" y="280"/>
                </a:cubicBezTo>
                <a:cubicBezTo>
                  <a:pt x="976" y="280"/>
                  <a:pt x="980" y="276"/>
                  <a:pt x="980" y="271"/>
                </a:cubicBezTo>
                <a:cubicBezTo>
                  <a:pt x="980" y="266"/>
                  <a:pt x="976" y="262"/>
                  <a:pt x="971" y="262"/>
                </a:cubicBezTo>
                <a:cubicBezTo>
                  <a:pt x="966" y="262"/>
                  <a:pt x="962" y="266"/>
                  <a:pt x="962" y="271"/>
                </a:cubicBezTo>
                <a:close/>
                <a:moveTo>
                  <a:pt x="985" y="271"/>
                </a:moveTo>
                <a:cubicBezTo>
                  <a:pt x="985" y="276"/>
                  <a:pt x="989" y="280"/>
                  <a:pt x="994" y="280"/>
                </a:cubicBezTo>
                <a:cubicBezTo>
                  <a:pt x="999" y="280"/>
                  <a:pt x="1003" y="276"/>
                  <a:pt x="1003" y="271"/>
                </a:cubicBezTo>
                <a:cubicBezTo>
                  <a:pt x="1003" y="266"/>
                  <a:pt x="999" y="262"/>
                  <a:pt x="994" y="262"/>
                </a:cubicBezTo>
                <a:cubicBezTo>
                  <a:pt x="989" y="262"/>
                  <a:pt x="985" y="266"/>
                  <a:pt x="985" y="271"/>
                </a:cubicBezTo>
                <a:close/>
                <a:moveTo>
                  <a:pt x="1009" y="271"/>
                </a:moveTo>
                <a:cubicBezTo>
                  <a:pt x="1009" y="276"/>
                  <a:pt x="1013" y="280"/>
                  <a:pt x="1018" y="280"/>
                </a:cubicBezTo>
                <a:cubicBezTo>
                  <a:pt x="1023" y="280"/>
                  <a:pt x="1027" y="276"/>
                  <a:pt x="1027" y="271"/>
                </a:cubicBezTo>
                <a:cubicBezTo>
                  <a:pt x="1027" y="266"/>
                  <a:pt x="1023" y="262"/>
                  <a:pt x="1018" y="262"/>
                </a:cubicBezTo>
                <a:cubicBezTo>
                  <a:pt x="1013" y="262"/>
                  <a:pt x="1009" y="266"/>
                  <a:pt x="1009" y="271"/>
                </a:cubicBezTo>
                <a:close/>
                <a:moveTo>
                  <a:pt x="1032" y="271"/>
                </a:moveTo>
                <a:cubicBezTo>
                  <a:pt x="1032" y="276"/>
                  <a:pt x="1036" y="280"/>
                  <a:pt x="1041" y="280"/>
                </a:cubicBezTo>
                <a:cubicBezTo>
                  <a:pt x="1046" y="280"/>
                  <a:pt x="1050" y="276"/>
                  <a:pt x="1050" y="271"/>
                </a:cubicBezTo>
                <a:cubicBezTo>
                  <a:pt x="1050" y="266"/>
                  <a:pt x="1046" y="262"/>
                  <a:pt x="1041" y="262"/>
                </a:cubicBezTo>
                <a:cubicBezTo>
                  <a:pt x="1036" y="262"/>
                  <a:pt x="1032" y="266"/>
                  <a:pt x="1032" y="271"/>
                </a:cubicBezTo>
                <a:close/>
                <a:moveTo>
                  <a:pt x="1056" y="271"/>
                </a:moveTo>
                <a:cubicBezTo>
                  <a:pt x="1056" y="276"/>
                  <a:pt x="1060" y="280"/>
                  <a:pt x="1065" y="280"/>
                </a:cubicBezTo>
                <a:cubicBezTo>
                  <a:pt x="1070" y="280"/>
                  <a:pt x="1074" y="276"/>
                  <a:pt x="1074" y="271"/>
                </a:cubicBezTo>
                <a:cubicBezTo>
                  <a:pt x="1074" y="266"/>
                  <a:pt x="1070" y="262"/>
                  <a:pt x="1065" y="262"/>
                </a:cubicBezTo>
                <a:cubicBezTo>
                  <a:pt x="1060" y="262"/>
                  <a:pt x="1056" y="266"/>
                  <a:pt x="1056" y="271"/>
                </a:cubicBezTo>
                <a:close/>
                <a:moveTo>
                  <a:pt x="1079" y="271"/>
                </a:moveTo>
                <a:cubicBezTo>
                  <a:pt x="1079" y="276"/>
                  <a:pt x="1083" y="280"/>
                  <a:pt x="1088" y="280"/>
                </a:cubicBezTo>
                <a:cubicBezTo>
                  <a:pt x="1093" y="280"/>
                  <a:pt x="1097" y="276"/>
                  <a:pt x="1097" y="271"/>
                </a:cubicBezTo>
                <a:cubicBezTo>
                  <a:pt x="1097" y="266"/>
                  <a:pt x="1093" y="262"/>
                  <a:pt x="1088" y="262"/>
                </a:cubicBezTo>
                <a:cubicBezTo>
                  <a:pt x="1083" y="262"/>
                  <a:pt x="1079" y="266"/>
                  <a:pt x="1079" y="271"/>
                </a:cubicBezTo>
                <a:close/>
                <a:moveTo>
                  <a:pt x="1103" y="271"/>
                </a:moveTo>
                <a:cubicBezTo>
                  <a:pt x="1103" y="276"/>
                  <a:pt x="1107" y="280"/>
                  <a:pt x="1112" y="280"/>
                </a:cubicBezTo>
                <a:cubicBezTo>
                  <a:pt x="1117" y="280"/>
                  <a:pt x="1121" y="276"/>
                  <a:pt x="1121" y="271"/>
                </a:cubicBezTo>
                <a:cubicBezTo>
                  <a:pt x="1121" y="266"/>
                  <a:pt x="1117" y="262"/>
                  <a:pt x="1112" y="262"/>
                </a:cubicBezTo>
                <a:cubicBezTo>
                  <a:pt x="1107" y="262"/>
                  <a:pt x="1103" y="266"/>
                  <a:pt x="1103" y="271"/>
                </a:cubicBezTo>
                <a:close/>
                <a:moveTo>
                  <a:pt x="1126" y="271"/>
                </a:moveTo>
                <a:cubicBezTo>
                  <a:pt x="1126" y="276"/>
                  <a:pt x="1130" y="280"/>
                  <a:pt x="1135" y="280"/>
                </a:cubicBezTo>
                <a:cubicBezTo>
                  <a:pt x="1140" y="280"/>
                  <a:pt x="1144" y="276"/>
                  <a:pt x="1144" y="271"/>
                </a:cubicBezTo>
                <a:cubicBezTo>
                  <a:pt x="1144" y="266"/>
                  <a:pt x="1140" y="262"/>
                  <a:pt x="1135" y="262"/>
                </a:cubicBezTo>
                <a:cubicBezTo>
                  <a:pt x="1130" y="262"/>
                  <a:pt x="1126" y="266"/>
                  <a:pt x="1126" y="271"/>
                </a:cubicBezTo>
                <a:close/>
                <a:moveTo>
                  <a:pt x="1150" y="271"/>
                </a:moveTo>
                <a:cubicBezTo>
                  <a:pt x="1150" y="276"/>
                  <a:pt x="1154" y="280"/>
                  <a:pt x="1159" y="280"/>
                </a:cubicBezTo>
                <a:cubicBezTo>
                  <a:pt x="1164" y="280"/>
                  <a:pt x="1168" y="276"/>
                  <a:pt x="1168" y="271"/>
                </a:cubicBezTo>
                <a:cubicBezTo>
                  <a:pt x="1168" y="266"/>
                  <a:pt x="1164" y="262"/>
                  <a:pt x="1159" y="262"/>
                </a:cubicBezTo>
                <a:cubicBezTo>
                  <a:pt x="1154" y="262"/>
                  <a:pt x="1150" y="266"/>
                  <a:pt x="1150" y="271"/>
                </a:cubicBezTo>
                <a:close/>
                <a:moveTo>
                  <a:pt x="1173" y="271"/>
                </a:moveTo>
                <a:cubicBezTo>
                  <a:pt x="1173" y="276"/>
                  <a:pt x="1177" y="280"/>
                  <a:pt x="1182" y="280"/>
                </a:cubicBezTo>
                <a:cubicBezTo>
                  <a:pt x="1187" y="280"/>
                  <a:pt x="1191" y="276"/>
                  <a:pt x="1191" y="271"/>
                </a:cubicBezTo>
                <a:cubicBezTo>
                  <a:pt x="1191" y="266"/>
                  <a:pt x="1187" y="262"/>
                  <a:pt x="1182" y="262"/>
                </a:cubicBezTo>
                <a:cubicBezTo>
                  <a:pt x="1177" y="262"/>
                  <a:pt x="1173" y="266"/>
                  <a:pt x="1173" y="271"/>
                </a:cubicBezTo>
                <a:close/>
                <a:moveTo>
                  <a:pt x="1197" y="271"/>
                </a:moveTo>
                <a:cubicBezTo>
                  <a:pt x="1197" y="276"/>
                  <a:pt x="1201" y="280"/>
                  <a:pt x="1206" y="280"/>
                </a:cubicBezTo>
                <a:cubicBezTo>
                  <a:pt x="1211" y="280"/>
                  <a:pt x="1215" y="276"/>
                  <a:pt x="1215" y="271"/>
                </a:cubicBezTo>
                <a:cubicBezTo>
                  <a:pt x="1215" y="266"/>
                  <a:pt x="1211" y="262"/>
                  <a:pt x="1206" y="262"/>
                </a:cubicBezTo>
                <a:cubicBezTo>
                  <a:pt x="1201" y="262"/>
                  <a:pt x="1197" y="266"/>
                  <a:pt x="1197" y="271"/>
                </a:cubicBezTo>
                <a:close/>
                <a:moveTo>
                  <a:pt x="1220" y="271"/>
                </a:moveTo>
                <a:cubicBezTo>
                  <a:pt x="1220" y="276"/>
                  <a:pt x="1224" y="280"/>
                  <a:pt x="1229" y="280"/>
                </a:cubicBezTo>
                <a:cubicBezTo>
                  <a:pt x="1234" y="280"/>
                  <a:pt x="1238" y="276"/>
                  <a:pt x="1238" y="271"/>
                </a:cubicBezTo>
                <a:cubicBezTo>
                  <a:pt x="1238" y="266"/>
                  <a:pt x="1234" y="262"/>
                  <a:pt x="1229" y="262"/>
                </a:cubicBezTo>
                <a:cubicBezTo>
                  <a:pt x="1224" y="262"/>
                  <a:pt x="1220" y="266"/>
                  <a:pt x="1220" y="271"/>
                </a:cubicBezTo>
                <a:close/>
                <a:moveTo>
                  <a:pt x="1243" y="271"/>
                </a:moveTo>
                <a:cubicBezTo>
                  <a:pt x="1243" y="276"/>
                  <a:pt x="1248" y="280"/>
                  <a:pt x="1253" y="280"/>
                </a:cubicBezTo>
                <a:cubicBezTo>
                  <a:pt x="1258" y="280"/>
                  <a:pt x="1262" y="276"/>
                  <a:pt x="1262" y="271"/>
                </a:cubicBezTo>
                <a:cubicBezTo>
                  <a:pt x="1262" y="266"/>
                  <a:pt x="1258" y="262"/>
                  <a:pt x="1253" y="262"/>
                </a:cubicBezTo>
                <a:cubicBezTo>
                  <a:pt x="1248" y="262"/>
                  <a:pt x="1243" y="266"/>
                  <a:pt x="1243" y="271"/>
                </a:cubicBezTo>
                <a:close/>
                <a:moveTo>
                  <a:pt x="1267" y="271"/>
                </a:moveTo>
                <a:cubicBezTo>
                  <a:pt x="1267" y="276"/>
                  <a:pt x="1271" y="280"/>
                  <a:pt x="1276" y="280"/>
                </a:cubicBezTo>
                <a:cubicBezTo>
                  <a:pt x="1281" y="280"/>
                  <a:pt x="1285" y="276"/>
                  <a:pt x="1285" y="271"/>
                </a:cubicBezTo>
                <a:cubicBezTo>
                  <a:pt x="1285" y="266"/>
                  <a:pt x="1281" y="262"/>
                  <a:pt x="1276" y="262"/>
                </a:cubicBezTo>
                <a:cubicBezTo>
                  <a:pt x="1271" y="262"/>
                  <a:pt x="1267" y="266"/>
                  <a:pt x="1267" y="271"/>
                </a:cubicBezTo>
                <a:close/>
                <a:moveTo>
                  <a:pt x="1291" y="271"/>
                </a:moveTo>
                <a:cubicBezTo>
                  <a:pt x="1291" y="276"/>
                  <a:pt x="1295" y="280"/>
                  <a:pt x="1300" y="280"/>
                </a:cubicBezTo>
                <a:cubicBezTo>
                  <a:pt x="1305" y="280"/>
                  <a:pt x="1309" y="276"/>
                  <a:pt x="1309" y="271"/>
                </a:cubicBezTo>
                <a:cubicBezTo>
                  <a:pt x="1309" y="266"/>
                  <a:pt x="1305" y="262"/>
                  <a:pt x="1300" y="262"/>
                </a:cubicBezTo>
                <a:cubicBezTo>
                  <a:pt x="1295" y="262"/>
                  <a:pt x="1291" y="266"/>
                  <a:pt x="1291" y="271"/>
                </a:cubicBezTo>
                <a:close/>
                <a:moveTo>
                  <a:pt x="1314" y="271"/>
                </a:moveTo>
                <a:cubicBezTo>
                  <a:pt x="1314" y="276"/>
                  <a:pt x="1318" y="280"/>
                  <a:pt x="1323" y="280"/>
                </a:cubicBezTo>
                <a:cubicBezTo>
                  <a:pt x="1328" y="280"/>
                  <a:pt x="1332" y="276"/>
                  <a:pt x="1332" y="271"/>
                </a:cubicBezTo>
                <a:cubicBezTo>
                  <a:pt x="1332" y="266"/>
                  <a:pt x="1328" y="262"/>
                  <a:pt x="1323" y="262"/>
                </a:cubicBezTo>
                <a:cubicBezTo>
                  <a:pt x="1318" y="262"/>
                  <a:pt x="1314" y="266"/>
                  <a:pt x="1314" y="271"/>
                </a:cubicBezTo>
                <a:close/>
                <a:moveTo>
                  <a:pt x="1338" y="271"/>
                </a:moveTo>
                <a:cubicBezTo>
                  <a:pt x="1338" y="276"/>
                  <a:pt x="1342" y="280"/>
                  <a:pt x="1346" y="280"/>
                </a:cubicBezTo>
                <a:cubicBezTo>
                  <a:pt x="1351" y="280"/>
                  <a:pt x="1355" y="276"/>
                  <a:pt x="1355" y="271"/>
                </a:cubicBezTo>
                <a:cubicBezTo>
                  <a:pt x="1355" y="266"/>
                  <a:pt x="1351" y="262"/>
                  <a:pt x="1346" y="262"/>
                </a:cubicBezTo>
                <a:cubicBezTo>
                  <a:pt x="1342" y="262"/>
                  <a:pt x="1338" y="266"/>
                  <a:pt x="1338" y="271"/>
                </a:cubicBezTo>
                <a:close/>
                <a:moveTo>
                  <a:pt x="1361" y="271"/>
                </a:moveTo>
                <a:cubicBezTo>
                  <a:pt x="1361" y="276"/>
                  <a:pt x="1365" y="280"/>
                  <a:pt x="1370" y="280"/>
                </a:cubicBezTo>
                <a:cubicBezTo>
                  <a:pt x="1375" y="280"/>
                  <a:pt x="1379" y="276"/>
                  <a:pt x="1379" y="271"/>
                </a:cubicBezTo>
                <a:cubicBezTo>
                  <a:pt x="1379" y="266"/>
                  <a:pt x="1375" y="262"/>
                  <a:pt x="1370" y="262"/>
                </a:cubicBezTo>
                <a:cubicBezTo>
                  <a:pt x="1365" y="262"/>
                  <a:pt x="1361" y="266"/>
                  <a:pt x="1361" y="271"/>
                </a:cubicBezTo>
                <a:close/>
                <a:moveTo>
                  <a:pt x="1385" y="271"/>
                </a:moveTo>
                <a:cubicBezTo>
                  <a:pt x="1385" y="276"/>
                  <a:pt x="1389" y="280"/>
                  <a:pt x="1393" y="280"/>
                </a:cubicBezTo>
                <a:cubicBezTo>
                  <a:pt x="1398" y="280"/>
                  <a:pt x="1402" y="276"/>
                  <a:pt x="1402" y="271"/>
                </a:cubicBezTo>
                <a:cubicBezTo>
                  <a:pt x="1402" y="266"/>
                  <a:pt x="1398" y="262"/>
                  <a:pt x="1393" y="262"/>
                </a:cubicBezTo>
                <a:cubicBezTo>
                  <a:pt x="1389" y="262"/>
                  <a:pt x="1385" y="266"/>
                  <a:pt x="1385" y="271"/>
                </a:cubicBezTo>
                <a:close/>
                <a:moveTo>
                  <a:pt x="1408" y="271"/>
                </a:moveTo>
                <a:cubicBezTo>
                  <a:pt x="1408" y="276"/>
                  <a:pt x="1412" y="280"/>
                  <a:pt x="1417" y="280"/>
                </a:cubicBezTo>
                <a:cubicBezTo>
                  <a:pt x="1422" y="280"/>
                  <a:pt x="1426" y="276"/>
                  <a:pt x="1426" y="271"/>
                </a:cubicBezTo>
                <a:cubicBezTo>
                  <a:pt x="1426" y="266"/>
                  <a:pt x="1422" y="262"/>
                  <a:pt x="1417" y="262"/>
                </a:cubicBezTo>
                <a:cubicBezTo>
                  <a:pt x="1412" y="262"/>
                  <a:pt x="1408" y="266"/>
                  <a:pt x="1408" y="271"/>
                </a:cubicBezTo>
                <a:close/>
                <a:moveTo>
                  <a:pt x="1432" y="271"/>
                </a:moveTo>
                <a:cubicBezTo>
                  <a:pt x="1432" y="276"/>
                  <a:pt x="1436" y="280"/>
                  <a:pt x="1441" y="280"/>
                </a:cubicBezTo>
                <a:cubicBezTo>
                  <a:pt x="1445" y="280"/>
                  <a:pt x="1449" y="276"/>
                  <a:pt x="1449" y="271"/>
                </a:cubicBezTo>
                <a:cubicBezTo>
                  <a:pt x="1449" y="266"/>
                  <a:pt x="1445" y="262"/>
                  <a:pt x="1441" y="262"/>
                </a:cubicBezTo>
                <a:cubicBezTo>
                  <a:pt x="1436" y="262"/>
                  <a:pt x="1432" y="266"/>
                  <a:pt x="1432" y="271"/>
                </a:cubicBezTo>
                <a:close/>
                <a:moveTo>
                  <a:pt x="1455" y="271"/>
                </a:moveTo>
                <a:cubicBezTo>
                  <a:pt x="1455" y="276"/>
                  <a:pt x="1459" y="280"/>
                  <a:pt x="1464" y="280"/>
                </a:cubicBezTo>
                <a:cubicBezTo>
                  <a:pt x="1469" y="280"/>
                  <a:pt x="1473" y="276"/>
                  <a:pt x="1473" y="271"/>
                </a:cubicBezTo>
                <a:cubicBezTo>
                  <a:pt x="1473" y="266"/>
                  <a:pt x="1469" y="262"/>
                  <a:pt x="1464" y="262"/>
                </a:cubicBezTo>
                <a:cubicBezTo>
                  <a:pt x="1459" y="262"/>
                  <a:pt x="1455" y="266"/>
                  <a:pt x="1455" y="271"/>
                </a:cubicBezTo>
                <a:close/>
                <a:moveTo>
                  <a:pt x="1478" y="271"/>
                </a:moveTo>
                <a:cubicBezTo>
                  <a:pt x="1478" y="276"/>
                  <a:pt x="1482" y="280"/>
                  <a:pt x="1487" y="280"/>
                </a:cubicBezTo>
                <a:cubicBezTo>
                  <a:pt x="1492" y="280"/>
                  <a:pt x="1496" y="276"/>
                  <a:pt x="1496" y="271"/>
                </a:cubicBezTo>
                <a:cubicBezTo>
                  <a:pt x="1496" y="266"/>
                  <a:pt x="1492" y="262"/>
                  <a:pt x="1487" y="262"/>
                </a:cubicBezTo>
                <a:cubicBezTo>
                  <a:pt x="1482" y="262"/>
                  <a:pt x="1478" y="266"/>
                  <a:pt x="1478" y="271"/>
                </a:cubicBezTo>
                <a:close/>
                <a:moveTo>
                  <a:pt x="1502" y="271"/>
                </a:moveTo>
                <a:cubicBezTo>
                  <a:pt x="1502" y="276"/>
                  <a:pt x="1506" y="280"/>
                  <a:pt x="1511" y="280"/>
                </a:cubicBezTo>
                <a:cubicBezTo>
                  <a:pt x="1516" y="280"/>
                  <a:pt x="1520" y="276"/>
                  <a:pt x="1520" y="271"/>
                </a:cubicBezTo>
                <a:cubicBezTo>
                  <a:pt x="1520" y="266"/>
                  <a:pt x="1516" y="262"/>
                  <a:pt x="1511" y="262"/>
                </a:cubicBezTo>
                <a:cubicBezTo>
                  <a:pt x="1506" y="262"/>
                  <a:pt x="1502" y="266"/>
                  <a:pt x="1502" y="271"/>
                </a:cubicBezTo>
                <a:close/>
                <a:moveTo>
                  <a:pt x="1525" y="271"/>
                </a:moveTo>
                <a:cubicBezTo>
                  <a:pt x="1525" y="276"/>
                  <a:pt x="1529" y="280"/>
                  <a:pt x="1534" y="280"/>
                </a:cubicBezTo>
                <a:cubicBezTo>
                  <a:pt x="1539" y="280"/>
                  <a:pt x="1543" y="276"/>
                  <a:pt x="1543" y="271"/>
                </a:cubicBezTo>
                <a:cubicBezTo>
                  <a:pt x="1543" y="266"/>
                  <a:pt x="1539" y="262"/>
                  <a:pt x="1534" y="262"/>
                </a:cubicBezTo>
                <a:cubicBezTo>
                  <a:pt x="1529" y="262"/>
                  <a:pt x="1525" y="266"/>
                  <a:pt x="1525" y="271"/>
                </a:cubicBezTo>
                <a:close/>
                <a:moveTo>
                  <a:pt x="1596" y="271"/>
                </a:moveTo>
                <a:cubicBezTo>
                  <a:pt x="1596" y="276"/>
                  <a:pt x="1600" y="280"/>
                  <a:pt x="1605" y="280"/>
                </a:cubicBezTo>
                <a:cubicBezTo>
                  <a:pt x="1610" y="280"/>
                  <a:pt x="1614" y="276"/>
                  <a:pt x="1614" y="271"/>
                </a:cubicBezTo>
                <a:cubicBezTo>
                  <a:pt x="1614" y="266"/>
                  <a:pt x="1610" y="262"/>
                  <a:pt x="1605" y="262"/>
                </a:cubicBezTo>
                <a:cubicBezTo>
                  <a:pt x="1600" y="262"/>
                  <a:pt x="1596" y="266"/>
                  <a:pt x="1596" y="271"/>
                </a:cubicBezTo>
                <a:close/>
                <a:moveTo>
                  <a:pt x="211" y="293"/>
                </a:moveTo>
                <a:cubicBezTo>
                  <a:pt x="211" y="298"/>
                  <a:pt x="215" y="302"/>
                  <a:pt x="220" y="302"/>
                </a:cubicBezTo>
                <a:cubicBezTo>
                  <a:pt x="225" y="302"/>
                  <a:pt x="229" y="298"/>
                  <a:pt x="229" y="293"/>
                </a:cubicBezTo>
                <a:cubicBezTo>
                  <a:pt x="229" y="288"/>
                  <a:pt x="225" y="284"/>
                  <a:pt x="220" y="284"/>
                </a:cubicBezTo>
                <a:cubicBezTo>
                  <a:pt x="215" y="284"/>
                  <a:pt x="211" y="288"/>
                  <a:pt x="211" y="293"/>
                </a:cubicBezTo>
                <a:close/>
                <a:moveTo>
                  <a:pt x="235" y="293"/>
                </a:moveTo>
                <a:cubicBezTo>
                  <a:pt x="235" y="298"/>
                  <a:pt x="238" y="302"/>
                  <a:pt x="243" y="302"/>
                </a:cubicBezTo>
                <a:cubicBezTo>
                  <a:pt x="248" y="302"/>
                  <a:pt x="252" y="298"/>
                  <a:pt x="252" y="293"/>
                </a:cubicBezTo>
                <a:cubicBezTo>
                  <a:pt x="252" y="288"/>
                  <a:pt x="248" y="284"/>
                  <a:pt x="243" y="284"/>
                </a:cubicBezTo>
                <a:cubicBezTo>
                  <a:pt x="238" y="284"/>
                  <a:pt x="235" y="288"/>
                  <a:pt x="235" y="293"/>
                </a:cubicBezTo>
                <a:close/>
                <a:moveTo>
                  <a:pt x="258" y="293"/>
                </a:moveTo>
                <a:cubicBezTo>
                  <a:pt x="258" y="298"/>
                  <a:pt x="262" y="302"/>
                  <a:pt x="267" y="302"/>
                </a:cubicBezTo>
                <a:cubicBezTo>
                  <a:pt x="272" y="302"/>
                  <a:pt x="276" y="298"/>
                  <a:pt x="276" y="293"/>
                </a:cubicBezTo>
                <a:cubicBezTo>
                  <a:pt x="276" y="288"/>
                  <a:pt x="272" y="284"/>
                  <a:pt x="267" y="284"/>
                </a:cubicBezTo>
                <a:cubicBezTo>
                  <a:pt x="262" y="284"/>
                  <a:pt x="258" y="288"/>
                  <a:pt x="258" y="293"/>
                </a:cubicBezTo>
                <a:close/>
                <a:moveTo>
                  <a:pt x="281" y="293"/>
                </a:moveTo>
                <a:cubicBezTo>
                  <a:pt x="281" y="298"/>
                  <a:pt x="285" y="302"/>
                  <a:pt x="290" y="302"/>
                </a:cubicBezTo>
                <a:cubicBezTo>
                  <a:pt x="295" y="302"/>
                  <a:pt x="299" y="298"/>
                  <a:pt x="299" y="293"/>
                </a:cubicBezTo>
                <a:cubicBezTo>
                  <a:pt x="299" y="288"/>
                  <a:pt x="295" y="284"/>
                  <a:pt x="290" y="284"/>
                </a:cubicBezTo>
                <a:cubicBezTo>
                  <a:pt x="285" y="284"/>
                  <a:pt x="281" y="288"/>
                  <a:pt x="281" y="293"/>
                </a:cubicBezTo>
                <a:close/>
                <a:moveTo>
                  <a:pt x="305" y="293"/>
                </a:moveTo>
                <a:cubicBezTo>
                  <a:pt x="305" y="298"/>
                  <a:pt x="309" y="302"/>
                  <a:pt x="313" y="302"/>
                </a:cubicBezTo>
                <a:cubicBezTo>
                  <a:pt x="318" y="302"/>
                  <a:pt x="322" y="298"/>
                  <a:pt x="322" y="293"/>
                </a:cubicBezTo>
                <a:cubicBezTo>
                  <a:pt x="322" y="288"/>
                  <a:pt x="318" y="284"/>
                  <a:pt x="313" y="284"/>
                </a:cubicBezTo>
                <a:cubicBezTo>
                  <a:pt x="309" y="284"/>
                  <a:pt x="305" y="288"/>
                  <a:pt x="305" y="293"/>
                </a:cubicBezTo>
                <a:close/>
                <a:moveTo>
                  <a:pt x="328" y="293"/>
                </a:moveTo>
                <a:cubicBezTo>
                  <a:pt x="328" y="298"/>
                  <a:pt x="332" y="302"/>
                  <a:pt x="337" y="302"/>
                </a:cubicBezTo>
                <a:cubicBezTo>
                  <a:pt x="342" y="302"/>
                  <a:pt x="346" y="298"/>
                  <a:pt x="346" y="293"/>
                </a:cubicBezTo>
                <a:cubicBezTo>
                  <a:pt x="346" y="288"/>
                  <a:pt x="342" y="284"/>
                  <a:pt x="337" y="284"/>
                </a:cubicBezTo>
                <a:cubicBezTo>
                  <a:pt x="332" y="284"/>
                  <a:pt x="328" y="288"/>
                  <a:pt x="328" y="293"/>
                </a:cubicBezTo>
                <a:close/>
                <a:moveTo>
                  <a:pt x="352" y="293"/>
                </a:moveTo>
                <a:cubicBezTo>
                  <a:pt x="352" y="298"/>
                  <a:pt x="356" y="302"/>
                  <a:pt x="361" y="302"/>
                </a:cubicBezTo>
                <a:cubicBezTo>
                  <a:pt x="365" y="302"/>
                  <a:pt x="369" y="298"/>
                  <a:pt x="369" y="293"/>
                </a:cubicBezTo>
                <a:cubicBezTo>
                  <a:pt x="369" y="288"/>
                  <a:pt x="365" y="284"/>
                  <a:pt x="361" y="284"/>
                </a:cubicBezTo>
                <a:cubicBezTo>
                  <a:pt x="356" y="284"/>
                  <a:pt x="352" y="288"/>
                  <a:pt x="352" y="293"/>
                </a:cubicBezTo>
                <a:close/>
                <a:moveTo>
                  <a:pt x="375" y="293"/>
                </a:moveTo>
                <a:cubicBezTo>
                  <a:pt x="375" y="298"/>
                  <a:pt x="379" y="302"/>
                  <a:pt x="384" y="302"/>
                </a:cubicBezTo>
                <a:cubicBezTo>
                  <a:pt x="389" y="302"/>
                  <a:pt x="393" y="298"/>
                  <a:pt x="393" y="293"/>
                </a:cubicBezTo>
                <a:cubicBezTo>
                  <a:pt x="393" y="288"/>
                  <a:pt x="389" y="284"/>
                  <a:pt x="384" y="284"/>
                </a:cubicBezTo>
                <a:cubicBezTo>
                  <a:pt x="379" y="284"/>
                  <a:pt x="375" y="288"/>
                  <a:pt x="375" y="293"/>
                </a:cubicBezTo>
                <a:close/>
                <a:moveTo>
                  <a:pt x="398" y="293"/>
                </a:moveTo>
                <a:cubicBezTo>
                  <a:pt x="398" y="298"/>
                  <a:pt x="402" y="302"/>
                  <a:pt x="407" y="302"/>
                </a:cubicBezTo>
                <a:cubicBezTo>
                  <a:pt x="412" y="302"/>
                  <a:pt x="416" y="298"/>
                  <a:pt x="416" y="293"/>
                </a:cubicBezTo>
                <a:cubicBezTo>
                  <a:pt x="416" y="288"/>
                  <a:pt x="412" y="284"/>
                  <a:pt x="407" y="284"/>
                </a:cubicBezTo>
                <a:cubicBezTo>
                  <a:pt x="402" y="284"/>
                  <a:pt x="398" y="288"/>
                  <a:pt x="398" y="293"/>
                </a:cubicBezTo>
                <a:close/>
                <a:moveTo>
                  <a:pt x="422" y="293"/>
                </a:moveTo>
                <a:cubicBezTo>
                  <a:pt x="422" y="298"/>
                  <a:pt x="426" y="302"/>
                  <a:pt x="431" y="302"/>
                </a:cubicBezTo>
                <a:cubicBezTo>
                  <a:pt x="436" y="302"/>
                  <a:pt x="440" y="298"/>
                  <a:pt x="440" y="293"/>
                </a:cubicBezTo>
                <a:cubicBezTo>
                  <a:pt x="440" y="288"/>
                  <a:pt x="436" y="284"/>
                  <a:pt x="431" y="284"/>
                </a:cubicBezTo>
                <a:cubicBezTo>
                  <a:pt x="426" y="284"/>
                  <a:pt x="422" y="288"/>
                  <a:pt x="422" y="293"/>
                </a:cubicBezTo>
                <a:close/>
                <a:moveTo>
                  <a:pt x="445" y="293"/>
                </a:moveTo>
                <a:cubicBezTo>
                  <a:pt x="445" y="298"/>
                  <a:pt x="449" y="302"/>
                  <a:pt x="454" y="302"/>
                </a:cubicBezTo>
                <a:cubicBezTo>
                  <a:pt x="459" y="302"/>
                  <a:pt x="463" y="298"/>
                  <a:pt x="463" y="293"/>
                </a:cubicBezTo>
                <a:cubicBezTo>
                  <a:pt x="463" y="288"/>
                  <a:pt x="459" y="284"/>
                  <a:pt x="454" y="284"/>
                </a:cubicBezTo>
                <a:cubicBezTo>
                  <a:pt x="449" y="284"/>
                  <a:pt x="445" y="288"/>
                  <a:pt x="445" y="293"/>
                </a:cubicBezTo>
                <a:close/>
                <a:moveTo>
                  <a:pt x="469" y="293"/>
                </a:moveTo>
                <a:cubicBezTo>
                  <a:pt x="469" y="298"/>
                  <a:pt x="473" y="302"/>
                  <a:pt x="478" y="302"/>
                </a:cubicBezTo>
                <a:cubicBezTo>
                  <a:pt x="483" y="302"/>
                  <a:pt x="487" y="298"/>
                  <a:pt x="487" y="293"/>
                </a:cubicBezTo>
                <a:cubicBezTo>
                  <a:pt x="487" y="288"/>
                  <a:pt x="483" y="284"/>
                  <a:pt x="478" y="284"/>
                </a:cubicBezTo>
                <a:cubicBezTo>
                  <a:pt x="473" y="284"/>
                  <a:pt x="469" y="288"/>
                  <a:pt x="469" y="293"/>
                </a:cubicBezTo>
                <a:close/>
                <a:moveTo>
                  <a:pt x="492" y="293"/>
                </a:moveTo>
                <a:cubicBezTo>
                  <a:pt x="492" y="298"/>
                  <a:pt x="496" y="302"/>
                  <a:pt x="501" y="302"/>
                </a:cubicBezTo>
                <a:cubicBezTo>
                  <a:pt x="506" y="302"/>
                  <a:pt x="510" y="298"/>
                  <a:pt x="510" y="293"/>
                </a:cubicBezTo>
                <a:cubicBezTo>
                  <a:pt x="510" y="288"/>
                  <a:pt x="506" y="284"/>
                  <a:pt x="501" y="284"/>
                </a:cubicBezTo>
                <a:cubicBezTo>
                  <a:pt x="496" y="284"/>
                  <a:pt x="492" y="288"/>
                  <a:pt x="492" y="293"/>
                </a:cubicBezTo>
                <a:close/>
                <a:moveTo>
                  <a:pt x="516" y="293"/>
                </a:moveTo>
                <a:cubicBezTo>
                  <a:pt x="516" y="298"/>
                  <a:pt x="520" y="302"/>
                  <a:pt x="525" y="302"/>
                </a:cubicBezTo>
                <a:cubicBezTo>
                  <a:pt x="530" y="302"/>
                  <a:pt x="534" y="298"/>
                  <a:pt x="534" y="293"/>
                </a:cubicBezTo>
                <a:cubicBezTo>
                  <a:pt x="534" y="288"/>
                  <a:pt x="530" y="284"/>
                  <a:pt x="525" y="284"/>
                </a:cubicBezTo>
                <a:cubicBezTo>
                  <a:pt x="520" y="284"/>
                  <a:pt x="516" y="288"/>
                  <a:pt x="516" y="293"/>
                </a:cubicBezTo>
                <a:close/>
                <a:moveTo>
                  <a:pt x="539" y="293"/>
                </a:moveTo>
                <a:cubicBezTo>
                  <a:pt x="539" y="298"/>
                  <a:pt x="543" y="302"/>
                  <a:pt x="548" y="302"/>
                </a:cubicBezTo>
                <a:cubicBezTo>
                  <a:pt x="553" y="302"/>
                  <a:pt x="557" y="298"/>
                  <a:pt x="557" y="293"/>
                </a:cubicBezTo>
                <a:cubicBezTo>
                  <a:pt x="557" y="288"/>
                  <a:pt x="553" y="284"/>
                  <a:pt x="548" y="284"/>
                </a:cubicBezTo>
                <a:cubicBezTo>
                  <a:pt x="543" y="284"/>
                  <a:pt x="539" y="288"/>
                  <a:pt x="539" y="293"/>
                </a:cubicBezTo>
                <a:close/>
                <a:moveTo>
                  <a:pt x="798" y="293"/>
                </a:moveTo>
                <a:cubicBezTo>
                  <a:pt x="798" y="298"/>
                  <a:pt x="802" y="302"/>
                  <a:pt x="806" y="302"/>
                </a:cubicBezTo>
                <a:cubicBezTo>
                  <a:pt x="811" y="302"/>
                  <a:pt x="815" y="298"/>
                  <a:pt x="815" y="293"/>
                </a:cubicBezTo>
                <a:cubicBezTo>
                  <a:pt x="815" y="288"/>
                  <a:pt x="811" y="284"/>
                  <a:pt x="806" y="284"/>
                </a:cubicBezTo>
                <a:cubicBezTo>
                  <a:pt x="802" y="284"/>
                  <a:pt x="798" y="288"/>
                  <a:pt x="798" y="293"/>
                </a:cubicBezTo>
                <a:close/>
                <a:moveTo>
                  <a:pt x="821" y="293"/>
                </a:moveTo>
                <a:cubicBezTo>
                  <a:pt x="821" y="298"/>
                  <a:pt x="825" y="302"/>
                  <a:pt x="830" y="302"/>
                </a:cubicBezTo>
                <a:cubicBezTo>
                  <a:pt x="835" y="302"/>
                  <a:pt x="839" y="298"/>
                  <a:pt x="839" y="293"/>
                </a:cubicBezTo>
                <a:cubicBezTo>
                  <a:pt x="839" y="288"/>
                  <a:pt x="835" y="284"/>
                  <a:pt x="830" y="284"/>
                </a:cubicBezTo>
                <a:cubicBezTo>
                  <a:pt x="825" y="284"/>
                  <a:pt x="821" y="288"/>
                  <a:pt x="821" y="293"/>
                </a:cubicBezTo>
                <a:close/>
                <a:moveTo>
                  <a:pt x="845" y="293"/>
                </a:moveTo>
                <a:cubicBezTo>
                  <a:pt x="845" y="298"/>
                  <a:pt x="849" y="302"/>
                  <a:pt x="853" y="302"/>
                </a:cubicBezTo>
                <a:cubicBezTo>
                  <a:pt x="858" y="302"/>
                  <a:pt x="862" y="298"/>
                  <a:pt x="862" y="293"/>
                </a:cubicBezTo>
                <a:cubicBezTo>
                  <a:pt x="862" y="288"/>
                  <a:pt x="858" y="284"/>
                  <a:pt x="853" y="284"/>
                </a:cubicBezTo>
                <a:cubicBezTo>
                  <a:pt x="849" y="284"/>
                  <a:pt x="845" y="288"/>
                  <a:pt x="845" y="293"/>
                </a:cubicBezTo>
                <a:close/>
                <a:moveTo>
                  <a:pt x="868" y="293"/>
                </a:moveTo>
                <a:cubicBezTo>
                  <a:pt x="868" y="298"/>
                  <a:pt x="872" y="302"/>
                  <a:pt x="877" y="302"/>
                </a:cubicBezTo>
                <a:cubicBezTo>
                  <a:pt x="882" y="302"/>
                  <a:pt x="886" y="298"/>
                  <a:pt x="886" y="293"/>
                </a:cubicBezTo>
                <a:cubicBezTo>
                  <a:pt x="886" y="288"/>
                  <a:pt x="882" y="284"/>
                  <a:pt x="877" y="284"/>
                </a:cubicBezTo>
                <a:cubicBezTo>
                  <a:pt x="872" y="284"/>
                  <a:pt x="868" y="288"/>
                  <a:pt x="868" y="293"/>
                </a:cubicBezTo>
                <a:close/>
                <a:moveTo>
                  <a:pt x="892" y="293"/>
                </a:moveTo>
                <a:cubicBezTo>
                  <a:pt x="892" y="298"/>
                  <a:pt x="896" y="302"/>
                  <a:pt x="901" y="302"/>
                </a:cubicBezTo>
                <a:cubicBezTo>
                  <a:pt x="905" y="302"/>
                  <a:pt x="909" y="298"/>
                  <a:pt x="909" y="293"/>
                </a:cubicBezTo>
                <a:cubicBezTo>
                  <a:pt x="909" y="288"/>
                  <a:pt x="905" y="284"/>
                  <a:pt x="901" y="284"/>
                </a:cubicBezTo>
                <a:cubicBezTo>
                  <a:pt x="896" y="284"/>
                  <a:pt x="892" y="288"/>
                  <a:pt x="892" y="293"/>
                </a:cubicBezTo>
                <a:close/>
                <a:moveTo>
                  <a:pt x="915" y="293"/>
                </a:moveTo>
                <a:cubicBezTo>
                  <a:pt x="915" y="298"/>
                  <a:pt x="919" y="302"/>
                  <a:pt x="924" y="302"/>
                </a:cubicBezTo>
                <a:cubicBezTo>
                  <a:pt x="929" y="302"/>
                  <a:pt x="933" y="298"/>
                  <a:pt x="933" y="293"/>
                </a:cubicBezTo>
                <a:cubicBezTo>
                  <a:pt x="933" y="288"/>
                  <a:pt x="929" y="284"/>
                  <a:pt x="924" y="284"/>
                </a:cubicBezTo>
                <a:cubicBezTo>
                  <a:pt x="919" y="284"/>
                  <a:pt x="915" y="288"/>
                  <a:pt x="915" y="293"/>
                </a:cubicBezTo>
                <a:close/>
                <a:moveTo>
                  <a:pt x="938" y="293"/>
                </a:moveTo>
                <a:cubicBezTo>
                  <a:pt x="938" y="298"/>
                  <a:pt x="942" y="302"/>
                  <a:pt x="947" y="302"/>
                </a:cubicBezTo>
                <a:cubicBezTo>
                  <a:pt x="952" y="302"/>
                  <a:pt x="956" y="298"/>
                  <a:pt x="956" y="293"/>
                </a:cubicBezTo>
                <a:cubicBezTo>
                  <a:pt x="956" y="288"/>
                  <a:pt x="952" y="284"/>
                  <a:pt x="947" y="284"/>
                </a:cubicBezTo>
                <a:cubicBezTo>
                  <a:pt x="942" y="284"/>
                  <a:pt x="938" y="288"/>
                  <a:pt x="938" y="293"/>
                </a:cubicBezTo>
                <a:close/>
                <a:moveTo>
                  <a:pt x="962" y="293"/>
                </a:moveTo>
                <a:cubicBezTo>
                  <a:pt x="962" y="298"/>
                  <a:pt x="966" y="302"/>
                  <a:pt x="971" y="302"/>
                </a:cubicBezTo>
                <a:cubicBezTo>
                  <a:pt x="976" y="302"/>
                  <a:pt x="980" y="298"/>
                  <a:pt x="980" y="293"/>
                </a:cubicBezTo>
                <a:cubicBezTo>
                  <a:pt x="980" y="288"/>
                  <a:pt x="976" y="284"/>
                  <a:pt x="971" y="284"/>
                </a:cubicBezTo>
                <a:cubicBezTo>
                  <a:pt x="966" y="284"/>
                  <a:pt x="962" y="288"/>
                  <a:pt x="962" y="293"/>
                </a:cubicBezTo>
                <a:close/>
                <a:moveTo>
                  <a:pt x="985" y="293"/>
                </a:moveTo>
                <a:cubicBezTo>
                  <a:pt x="985" y="298"/>
                  <a:pt x="989" y="302"/>
                  <a:pt x="994" y="302"/>
                </a:cubicBezTo>
                <a:cubicBezTo>
                  <a:pt x="999" y="302"/>
                  <a:pt x="1003" y="298"/>
                  <a:pt x="1003" y="293"/>
                </a:cubicBezTo>
                <a:cubicBezTo>
                  <a:pt x="1003" y="288"/>
                  <a:pt x="999" y="284"/>
                  <a:pt x="994" y="284"/>
                </a:cubicBezTo>
                <a:cubicBezTo>
                  <a:pt x="989" y="284"/>
                  <a:pt x="985" y="288"/>
                  <a:pt x="985" y="293"/>
                </a:cubicBezTo>
                <a:close/>
                <a:moveTo>
                  <a:pt x="1009" y="293"/>
                </a:moveTo>
                <a:cubicBezTo>
                  <a:pt x="1009" y="298"/>
                  <a:pt x="1013" y="302"/>
                  <a:pt x="1018" y="302"/>
                </a:cubicBezTo>
                <a:cubicBezTo>
                  <a:pt x="1023" y="302"/>
                  <a:pt x="1027" y="298"/>
                  <a:pt x="1027" y="293"/>
                </a:cubicBezTo>
                <a:cubicBezTo>
                  <a:pt x="1027" y="288"/>
                  <a:pt x="1023" y="284"/>
                  <a:pt x="1018" y="284"/>
                </a:cubicBezTo>
                <a:cubicBezTo>
                  <a:pt x="1013" y="284"/>
                  <a:pt x="1009" y="288"/>
                  <a:pt x="1009" y="293"/>
                </a:cubicBezTo>
                <a:close/>
                <a:moveTo>
                  <a:pt x="1032" y="293"/>
                </a:moveTo>
                <a:cubicBezTo>
                  <a:pt x="1032" y="298"/>
                  <a:pt x="1036" y="302"/>
                  <a:pt x="1041" y="302"/>
                </a:cubicBezTo>
                <a:cubicBezTo>
                  <a:pt x="1046" y="302"/>
                  <a:pt x="1050" y="298"/>
                  <a:pt x="1050" y="293"/>
                </a:cubicBezTo>
                <a:cubicBezTo>
                  <a:pt x="1050" y="288"/>
                  <a:pt x="1046" y="284"/>
                  <a:pt x="1041" y="284"/>
                </a:cubicBezTo>
                <a:cubicBezTo>
                  <a:pt x="1036" y="284"/>
                  <a:pt x="1032" y="288"/>
                  <a:pt x="1032" y="293"/>
                </a:cubicBezTo>
                <a:close/>
                <a:moveTo>
                  <a:pt x="1056" y="293"/>
                </a:moveTo>
                <a:cubicBezTo>
                  <a:pt x="1056" y="298"/>
                  <a:pt x="1060" y="302"/>
                  <a:pt x="1065" y="302"/>
                </a:cubicBezTo>
                <a:cubicBezTo>
                  <a:pt x="1070" y="302"/>
                  <a:pt x="1074" y="298"/>
                  <a:pt x="1074" y="293"/>
                </a:cubicBezTo>
                <a:cubicBezTo>
                  <a:pt x="1074" y="288"/>
                  <a:pt x="1070" y="284"/>
                  <a:pt x="1065" y="284"/>
                </a:cubicBezTo>
                <a:cubicBezTo>
                  <a:pt x="1060" y="284"/>
                  <a:pt x="1056" y="288"/>
                  <a:pt x="1056" y="293"/>
                </a:cubicBezTo>
                <a:close/>
                <a:moveTo>
                  <a:pt x="1079" y="293"/>
                </a:moveTo>
                <a:cubicBezTo>
                  <a:pt x="1079" y="298"/>
                  <a:pt x="1083" y="302"/>
                  <a:pt x="1088" y="302"/>
                </a:cubicBezTo>
                <a:cubicBezTo>
                  <a:pt x="1093" y="302"/>
                  <a:pt x="1097" y="298"/>
                  <a:pt x="1097" y="293"/>
                </a:cubicBezTo>
                <a:cubicBezTo>
                  <a:pt x="1097" y="288"/>
                  <a:pt x="1093" y="284"/>
                  <a:pt x="1088" y="284"/>
                </a:cubicBezTo>
                <a:cubicBezTo>
                  <a:pt x="1083" y="284"/>
                  <a:pt x="1079" y="288"/>
                  <a:pt x="1079" y="293"/>
                </a:cubicBezTo>
                <a:close/>
                <a:moveTo>
                  <a:pt x="1103" y="293"/>
                </a:moveTo>
                <a:cubicBezTo>
                  <a:pt x="1103" y="298"/>
                  <a:pt x="1107" y="302"/>
                  <a:pt x="1112" y="302"/>
                </a:cubicBezTo>
                <a:cubicBezTo>
                  <a:pt x="1117" y="302"/>
                  <a:pt x="1121" y="298"/>
                  <a:pt x="1121" y="293"/>
                </a:cubicBezTo>
                <a:cubicBezTo>
                  <a:pt x="1121" y="288"/>
                  <a:pt x="1117" y="284"/>
                  <a:pt x="1112" y="284"/>
                </a:cubicBezTo>
                <a:cubicBezTo>
                  <a:pt x="1107" y="284"/>
                  <a:pt x="1103" y="288"/>
                  <a:pt x="1103" y="293"/>
                </a:cubicBezTo>
                <a:close/>
                <a:moveTo>
                  <a:pt x="1126" y="293"/>
                </a:moveTo>
                <a:cubicBezTo>
                  <a:pt x="1126" y="298"/>
                  <a:pt x="1130" y="302"/>
                  <a:pt x="1135" y="302"/>
                </a:cubicBezTo>
                <a:cubicBezTo>
                  <a:pt x="1140" y="302"/>
                  <a:pt x="1144" y="298"/>
                  <a:pt x="1144" y="293"/>
                </a:cubicBezTo>
                <a:cubicBezTo>
                  <a:pt x="1144" y="288"/>
                  <a:pt x="1140" y="284"/>
                  <a:pt x="1135" y="284"/>
                </a:cubicBezTo>
                <a:cubicBezTo>
                  <a:pt x="1130" y="284"/>
                  <a:pt x="1126" y="288"/>
                  <a:pt x="1126" y="293"/>
                </a:cubicBezTo>
                <a:close/>
                <a:moveTo>
                  <a:pt x="1150" y="293"/>
                </a:moveTo>
                <a:cubicBezTo>
                  <a:pt x="1150" y="298"/>
                  <a:pt x="1154" y="302"/>
                  <a:pt x="1159" y="302"/>
                </a:cubicBezTo>
                <a:cubicBezTo>
                  <a:pt x="1164" y="302"/>
                  <a:pt x="1168" y="298"/>
                  <a:pt x="1168" y="293"/>
                </a:cubicBezTo>
                <a:cubicBezTo>
                  <a:pt x="1168" y="288"/>
                  <a:pt x="1164" y="284"/>
                  <a:pt x="1159" y="284"/>
                </a:cubicBezTo>
                <a:cubicBezTo>
                  <a:pt x="1154" y="284"/>
                  <a:pt x="1150" y="288"/>
                  <a:pt x="1150" y="293"/>
                </a:cubicBezTo>
                <a:close/>
                <a:moveTo>
                  <a:pt x="1173" y="293"/>
                </a:moveTo>
                <a:cubicBezTo>
                  <a:pt x="1173" y="298"/>
                  <a:pt x="1177" y="302"/>
                  <a:pt x="1182" y="302"/>
                </a:cubicBezTo>
                <a:cubicBezTo>
                  <a:pt x="1187" y="302"/>
                  <a:pt x="1191" y="298"/>
                  <a:pt x="1191" y="293"/>
                </a:cubicBezTo>
                <a:cubicBezTo>
                  <a:pt x="1191" y="288"/>
                  <a:pt x="1187" y="284"/>
                  <a:pt x="1182" y="284"/>
                </a:cubicBezTo>
                <a:cubicBezTo>
                  <a:pt x="1177" y="284"/>
                  <a:pt x="1173" y="288"/>
                  <a:pt x="1173" y="293"/>
                </a:cubicBezTo>
                <a:close/>
                <a:moveTo>
                  <a:pt x="1197" y="293"/>
                </a:moveTo>
                <a:cubicBezTo>
                  <a:pt x="1197" y="298"/>
                  <a:pt x="1201" y="302"/>
                  <a:pt x="1206" y="302"/>
                </a:cubicBezTo>
                <a:cubicBezTo>
                  <a:pt x="1211" y="302"/>
                  <a:pt x="1215" y="298"/>
                  <a:pt x="1215" y="293"/>
                </a:cubicBezTo>
                <a:cubicBezTo>
                  <a:pt x="1215" y="288"/>
                  <a:pt x="1211" y="284"/>
                  <a:pt x="1206" y="284"/>
                </a:cubicBezTo>
                <a:cubicBezTo>
                  <a:pt x="1201" y="284"/>
                  <a:pt x="1197" y="288"/>
                  <a:pt x="1197" y="293"/>
                </a:cubicBezTo>
                <a:close/>
                <a:moveTo>
                  <a:pt x="1220" y="293"/>
                </a:moveTo>
                <a:cubicBezTo>
                  <a:pt x="1220" y="298"/>
                  <a:pt x="1224" y="302"/>
                  <a:pt x="1229" y="302"/>
                </a:cubicBezTo>
                <a:cubicBezTo>
                  <a:pt x="1234" y="302"/>
                  <a:pt x="1238" y="298"/>
                  <a:pt x="1238" y="293"/>
                </a:cubicBezTo>
                <a:cubicBezTo>
                  <a:pt x="1238" y="288"/>
                  <a:pt x="1234" y="284"/>
                  <a:pt x="1229" y="284"/>
                </a:cubicBezTo>
                <a:cubicBezTo>
                  <a:pt x="1224" y="284"/>
                  <a:pt x="1220" y="288"/>
                  <a:pt x="1220" y="293"/>
                </a:cubicBezTo>
                <a:close/>
                <a:moveTo>
                  <a:pt x="1243" y="293"/>
                </a:moveTo>
                <a:cubicBezTo>
                  <a:pt x="1243" y="298"/>
                  <a:pt x="1248" y="302"/>
                  <a:pt x="1253" y="302"/>
                </a:cubicBezTo>
                <a:cubicBezTo>
                  <a:pt x="1258" y="302"/>
                  <a:pt x="1262" y="298"/>
                  <a:pt x="1262" y="293"/>
                </a:cubicBezTo>
                <a:cubicBezTo>
                  <a:pt x="1262" y="288"/>
                  <a:pt x="1258" y="284"/>
                  <a:pt x="1253" y="284"/>
                </a:cubicBezTo>
                <a:cubicBezTo>
                  <a:pt x="1248" y="284"/>
                  <a:pt x="1243" y="288"/>
                  <a:pt x="1243" y="293"/>
                </a:cubicBezTo>
                <a:close/>
                <a:moveTo>
                  <a:pt x="1267" y="293"/>
                </a:moveTo>
                <a:cubicBezTo>
                  <a:pt x="1267" y="298"/>
                  <a:pt x="1271" y="302"/>
                  <a:pt x="1276" y="302"/>
                </a:cubicBezTo>
                <a:cubicBezTo>
                  <a:pt x="1281" y="302"/>
                  <a:pt x="1285" y="298"/>
                  <a:pt x="1285" y="293"/>
                </a:cubicBezTo>
                <a:cubicBezTo>
                  <a:pt x="1285" y="288"/>
                  <a:pt x="1281" y="284"/>
                  <a:pt x="1276" y="284"/>
                </a:cubicBezTo>
                <a:cubicBezTo>
                  <a:pt x="1271" y="284"/>
                  <a:pt x="1267" y="288"/>
                  <a:pt x="1267" y="293"/>
                </a:cubicBezTo>
                <a:close/>
                <a:moveTo>
                  <a:pt x="1291" y="293"/>
                </a:moveTo>
                <a:cubicBezTo>
                  <a:pt x="1291" y="298"/>
                  <a:pt x="1295" y="302"/>
                  <a:pt x="1300" y="302"/>
                </a:cubicBezTo>
                <a:cubicBezTo>
                  <a:pt x="1305" y="302"/>
                  <a:pt x="1309" y="298"/>
                  <a:pt x="1309" y="293"/>
                </a:cubicBezTo>
                <a:cubicBezTo>
                  <a:pt x="1309" y="288"/>
                  <a:pt x="1305" y="284"/>
                  <a:pt x="1300" y="284"/>
                </a:cubicBezTo>
                <a:cubicBezTo>
                  <a:pt x="1295" y="284"/>
                  <a:pt x="1291" y="288"/>
                  <a:pt x="1291" y="293"/>
                </a:cubicBezTo>
                <a:close/>
                <a:moveTo>
                  <a:pt x="1314" y="293"/>
                </a:moveTo>
                <a:cubicBezTo>
                  <a:pt x="1314" y="298"/>
                  <a:pt x="1318" y="302"/>
                  <a:pt x="1323" y="302"/>
                </a:cubicBezTo>
                <a:cubicBezTo>
                  <a:pt x="1328" y="302"/>
                  <a:pt x="1332" y="298"/>
                  <a:pt x="1332" y="293"/>
                </a:cubicBezTo>
                <a:cubicBezTo>
                  <a:pt x="1332" y="288"/>
                  <a:pt x="1328" y="284"/>
                  <a:pt x="1323" y="284"/>
                </a:cubicBezTo>
                <a:cubicBezTo>
                  <a:pt x="1318" y="284"/>
                  <a:pt x="1314" y="288"/>
                  <a:pt x="1314" y="293"/>
                </a:cubicBezTo>
                <a:close/>
                <a:moveTo>
                  <a:pt x="1338" y="293"/>
                </a:moveTo>
                <a:cubicBezTo>
                  <a:pt x="1338" y="298"/>
                  <a:pt x="1342" y="302"/>
                  <a:pt x="1346" y="302"/>
                </a:cubicBezTo>
                <a:cubicBezTo>
                  <a:pt x="1351" y="302"/>
                  <a:pt x="1355" y="298"/>
                  <a:pt x="1355" y="293"/>
                </a:cubicBezTo>
                <a:cubicBezTo>
                  <a:pt x="1355" y="288"/>
                  <a:pt x="1351" y="284"/>
                  <a:pt x="1346" y="284"/>
                </a:cubicBezTo>
                <a:cubicBezTo>
                  <a:pt x="1342" y="284"/>
                  <a:pt x="1338" y="288"/>
                  <a:pt x="1338" y="293"/>
                </a:cubicBezTo>
                <a:close/>
                <a:moveTo>
                  <a:pt x="1361" y="293"/>
                </a:moveTo>
                <a:cubicBezTo>
                  <a:pt x="1361" y="298"/>
                  <a:pt x="1365" y="302"/>
                  <a:pt x="1370" y="302"/>
                </a:cubicBezTo>
                <a:cubicBezTo>
                  <a:pt x="1375" y="302"/>
                  <a:pt x="1379" y="298"/>
                  <a:pt x="1379" y="293"/>
                </a:cubicBezTo>
                <a:cubicBezTo>
                  <a:pt x="1379" y="288"/>
                  <a:pt x="1375" y="284"/>
                  <a:pt x="1370" y="284"/>
                </a:cubicBezTo>
                <a:cubicBezTo>
                  <a:pt x="1365" y="284"/>
                  <a:pt x="1361" y="288"/>
                  <a:pt x="1361" y="293"/>
                </a:cubicBezTo>
                <a:close/>
                <a:moveTo>
                  <a:pt x="1385" y="293"/>
                </a:moveTo>
                <a:cubicBezTo>
                  <a:pt x="1385" y="298"/>
                  <a:pt x="1389" y="302"/>
                  <a:pt x="1393" y="302"/>
                </a:cubicBezTo>
                <a:cubicBezTo>
                  <a:pt x="1398" y="302"/>
                  <a:pt x="1402" y="298"/>
                  <a:pt x="1402" y="293"/>
                </a:cubicBezTo>
                <a:cubicBezTo>
                  <a:pt x="1402" y="288"/>
                  <a:pt x="1398" y="284"/>
                  <a:pt x="1393" y="284"/>
                </a:cubicBezTo>
                <a:cubicBezTo>
                  <a:pt x="1389" y="284"/>
                  <a:pt x="1385" y="288"/>
                  <a:pt x="1385" y="293"/>
                </a:cubicBezTo>
                <a:close/>
                <a:moveTo>
                  <a:pt x="1408" y="293"/>
                </a:moveTo>
                <a:cubicBezTo>
                  <a:pt x="1408" y="298"/>
                  <a:pt x="1412" y="302"/>
                  <a:pt x="1417" y="302"/>
                </a:cubicBezTo>
                <a:cubicBezTo>
                  <a:pt x="1422" y="302"/>
                  <a:pt x="1426" y="298"/>
                  <a:pt x="1426" y="293"/>
                </a:cubicBezTo>
                <a:cubicBezTo>
                  <a:pt x="1426" y="288"/>
                  <a:pt x="1422" y="284"/>
                  <a:pt x="1417" y="284"/>
                </a:cubicBezTo>
                <a:cubicBezTo>
                  <a:pt x="1412" y="284"/>
                  <a:pt x="1408" y="288"/>
                  <a:pt x="1408" y="293"/>
                </a:cubicBezTo>
                <a:close/>
                <a:moveTo>
                  <a:pt x="1432" y="293"/>
                </a:moveTo>
                <a:cubicBezTo>
                  <a:pt x="1432" y="298"/>
                  <a:pt x="1436" y="302"/>
                  <a:pt x="1441" y="302"/>
                </a:cubicBezTo>
                <a:cubicBezTo>
                  <a:pt x="1445" y="302"/>
                  <a:pt x="1449" y="298"/>
                  <a:pt x="1449" y="293"/>
                </a:cubicBezTo>
                <a:cubicBezTo>
                  <a:pt x="1449" y="288"/>
                  <a:pt x="1445" y="284"/>
                  <a:pt x="1441" y="284"/>
                </a:cubicBezTo>
                <a:cubicBezTo>
                  <a:pt x="1436" y="284"/>
                  <a:pt x="1432" y="288"/>
                  <a:pt x="1432" y="293"/>
                </a:cubicBezTo>
                <a:close/>
                <a:moveTo>
                  <a:pt x="1455" y="293"/>
                </a:moveTo>
                <a:cubicBezTo>
                  <a:pt x="1455" y="298"/>
                  <a:pt x="1459" y="302"/>
                  <a:pt x="1464" y="302"/>
                </a:cubicBezTo>
                <a:cubicBezTo>
                  <a:pt x="1469" y="302"/>
                  <a:pt x="1473" y="298"/>
                  <a:pt x="1473" y="293"/>
                </a:cubicBezTo>
                <a:cubicBezTo>
                  <a:pt x="1473" y="288"/>
                  <a:pt x="1469" y="284"/>
                  <a:pt x="1464" y="284"/>
                </a:cubicBezTo>
                <a:cubicBezTo>
                  <a:pt x="1459" y="284"/>
                  <a:pt x="1455" y="288"/>
                  <a:pt x="1455" y="293"/>
                </a:cubicBezTo>
                <a:close/>
                <a:moveTo>
                  <a:pt x="1478" y="293"/>
                </a:moveTo>
                <a:cubicBezTo>
                  <a:pt x="1478" y="298"/>
                  <a:pt x="1482" y="302"/>
                  <a:pt x="1487" y="302"/>
                </a:cubicBezTo>
                <a:cubicBezTo>
                  <a:pt x="1492" y="302"/>
                  <a:pt x="1496" y="298"/>
                  <a:pt x="1496" y="293"/>
                </a:cubicBezTo>
                <a:cubicBezTo>
                  <a:pt x="1496" y="288"/>
                  <a:pt x="1492" y="284"/>
                  <a:pt x="1487" y="284"/>
                </a:cubicBezTo>
                <a:cubicBezTo>
                  <a:pt x="1482" y="284"/>
                  <a:pt x="1478" y="288"/>
                  <a:pt x="1478" y="293"/>
                </a:cubicBezTo>
                <a:close/>
                <a:moveTo>
                  <a:pt x="1502" y="293"/>
                </a:moveTo>
                <a:cubicBezTo>
                  <a:pt x="1502" y="298"/>
                  <a:pt x="1506" y="302"/>
                  <a:pt x="1511" y="302"/>
                </a:cubicBezTo>
                <a:cubicBezTo>
                  <a:pt x="1516" y="302"/>
                  <a:pt x="1520" y="298"/>
                  <a:pt x="1520" y="293"/>
                </a:cubicBezTo>
                <a:cubicBezTo>
                  <a:pt x="1520" y="288"/>
                  <a:pt x="1516" y="284"/>
                  <a:pt x="1511" y="284"/>
                </a:cubicBezTo>
                <a:cubicBezTo>
                  <a:pt x="1506" y="284"/>
                  <a:pt x="1502" y="288"/>
                  <a:pt x="1502" y="293"/>
                </a:cubicBezTo>
                <a:close/>
                <a:moveTo>
                  <a:pt x="1525" y="293"/>
                </a:moveTo>
                <a:cubicBezTo>
                  <a:pt x="1525" y="298"/>
                  <a:pt x="1529" y="302"/>
                  <a:pt x="1534" y="302"/>
                </a:cubicBezTo>
                <a:cubicBezTo>
                  <a:pt x="1539" y="302"/>
                  <a:pt x="1543" y="298"/>
                  <a:pt x="1543" y="293"/>
                </a:cubicBezTo>
                <a:cubicBezTo>
                  <a:pt x="1543" y="288"/>
                  <a:pt x="1539" y="284"/>
                  <a:pt x="1534" y="284"/>
                </a:cubicBezTo>
                <a:cubicBezTo>
                  <a:pt x="1529" y="284"/>
                  <a:pt x="1525" y="288"/>
                  <a:pt x="1525" y="293"/>
                </a:cubicBezTo>
                <a:close/>
                <a:moveTo>
                  <a:pt x="1596" y="293"/>
                </a:moveTo>
                <a:cubicBezTo>
                  <a:pt x="1596" y="298"/>
                  <a:pt x="1600" y="302"/>
                  <a:pt x="1605" y="302"/>
                </a:cubicBezTo>
                <a:cubicBezTo>
                  <a:pt x="1610" y="302"/>
                  <a:pt x="1614" y="298"/>
                  <a:pt x="1614" y="293"/>
                </a:cubicBezTo>
                <a:cubicBezTo>
                  <a:pt x="1614" y="288"/>
                  <a:pt x="1610" y="284"/>
                  <a:pt x="1605" y="284"/>
                </a:cubicBezTo>
                <a:cubicBezTo>
                  <a:pt x="1600" y="284"/>
                  <a:pt x="1596" y="288"/>
                  <a:pt x="1596" y="293"/>
                </a:cubicBezTo>
                <a:close/>
                <a:moveTo>
                  <a:pt x="211" y="315"/>
                </a:moveTo>
                <a:cubicBezTo>
                  <a:pt x="211" y="320"/>
                  <a:pt x="215" y="324"/>
                  <a:pt x="220" y="324"/>
                </a:cubicBezTo>
                <a:cubicBezTo>
                  <a:pt x="225" y="324"/>
                  <a:pt x="229" y="320"/>
                  <a:pt x="229" y="315"/>
                </a:cubicBezTo>
                <a:cubicBezTo>
                  <a:pt x="229" y="310"/>
                  <a:pt x="225" y="306"/>
                  <a:pt x="220" y="306"/>
                </a:cubicBezTo>
                <a:cubicBezTo>
                  <a:pt x="215" y="306"/>
                  <a:pt x="211" y="310"/>
                  <a:pt x="211" y="315"/>
                </a:cubicBezTo>
                <a:close/>
                <a:moveTo>
                  <a:pt x="235" y="315"/>
                </a:moveTo>
                <a:cubicBezTo>
                  <a:pt x="235" y="320"/>
                  <a:pt x="238" y="324"/>
                  <a:pt x="243" y="324"/>
                </a:cubicBezTo>
                <a:cubicBezTo>
                  <a:pt x="248" y="324"/>
                  <a:pt x="252" y="320"/>
                  <a:pt x="252" y="315"/>
                </a:cubicBezTo>
                <a:cubicBezTo>
                  <a:pt x="252" y="310"/>
                  <a:pt x="248" y="306"/>
                  <a:pt x="243" y="306"/>
                </a:cubicBezTo>
                <a:cubicBezTo>
                  <a:pt x="238" y="306"/>
                  <a:pt x="235" y="310"/>
                  <a:pt x="235" y="315"/>
                </a:cubicBezTo>
                <a:close/>
                <a:moveTo>
                  <a:pt x="258" y="315"/>
                </a:moveTo>
                <a:cubicBezTo>
                  <a:pt x="258" y="320"/>
                  <a:pt x="262" y="324"/>
                  <a:pt x="267" y="324"/>
                </a:cubicBezTo>
                <a:cubicBezTo>
                  <a:pt x="272" y="324"/>
                  <a:pt x="276" y="320"/>
                  <a:pt x="276" y="315"/>
                </a:cubicBezTo>
                <a:cubicBezTo>
                  <a:pt x="276" y="310"/>
                  <a:pt x="272" y="306"/>
                  <a:pt x="267" y="306"/>
                </a:cubicBezTo>
                <a:cubicBezTo>
                  <a:pt x="262" y="306"/>
                  <a:pt x="258" y="310"/>
                  <a:pt x="258" y="315"/>
                </a:cubicBezTo>
                <a:close/>
                <a:moveTo>
                  <a:pt x="281" y="315"/>
                </a:moveTo>
                <a:cubicBezTo>
                  <a:pt x="281" y="320"/>
                  <a:pt x="285" y="324"/>
                  <a:pt x="290" y="324"/>
                </a:cubicBezTo>
                <a:cubicBezTo>
                  <a:pt x="295" y="324"/>
                  <a:pt x="299" y="320"/>
                  <a:pt x="299" y="315"/>
                </a:cubicBezTo>
                <a:cubicBezTo>
                  <a:pt x="299" y="310"/>
                  <a:pt x="295" y="306"/>
                  <a:pt x="290" y="306"/>
                </a:cubicBezTo>
                <a:cubicBezTo>
                  <a:pt x="285" y="306"/>
                  <a:pt x="281" y="310"/>
                  <a:pt x="281" y="315"/>
                </a:cubicBezTo>
                <a:close/>
                <a:moveTo>
                  <a:pt x="305" y="315"/>
                </a:moveTo>
                <a:cubicBezTo>
                  <a:pt x="305" y="320"/>
                  <a:pt x="309" y="324"/>
                  <a:pt x="313" y="324"/>
                </a:cubicBezTo>
                <a:cubicBezTo>
                  <a:pt x="318" y="324"/>
                  <a:pt x="322" y="320"/>
                  <a:pt x="322" y="315"/>
                </a:cubicBezTo>
                <a:cubicBezTo>
                  <a:pt x="322" y="310"/>
                  <a:pt x="318" y="306"/>
                  <a:pt x="313" y="306"/>
                </a:cubicBezTo>
                <a:cubicBezTo>
                  <a:pt x="309" y="306"/>
                  <a:pt x="305" y="310"/>
                  <a:pt x="305" y="315"/>
                </a:cubicBezTo>
                <a:close/>
                <a:moveTo>
                  <a:pt x="328" y="315"/>
                </a:moveTo>
                <a:cubicBezTo>
                  <a:pt x="328" y="320"/>
                  <a:pt x="332" y="324"/>
                  <a:pt x="337" y="324"/>
                </a:cubicBezTo>
                <a:cubicBezTo>
                  <a:pt x="342" y="324"/>
                  <a:pt x="346" y="320"/>
                  <a:pt x="346" y="315"/>
                </a:cubicBezTo>
                <a:cubicBezTo>
                  <a:pt x="346" y="310"/>
                  <a:pt x="342" y="306"/>
                  <a:pt x="337" y="306"/>
                </a:cubicBezTo>
                <a:cubicBezTo>
                  <a:pt x="332" y="306"/>
                  <a:pt x="328" y="310"/>
                  <a:pt x="328" y="315"/>
                </a:cubicBezTo>
                <a:close/>
                <a:moveTo>
                  <a:pt x="352" y="315"/>
                </a:moveTo>
                <a:cubicBezTo>
                  <a:pt x="352" y="320"/>
                  <a:pt x="356" y="324"/>
                  <a:pt x="361" y="324"/>
                </a:cubicBezTo>
                <a:cubicBezTo>
                  <a:pt x="365" y="324"/>
                  <a:pt x="369" y="320"/>
                  <a:pt x="369" y="315"/>
                </a:cubicBezTo>
                <a:cubicBezTo>
                  <a:pt x="369" y="310"/>
                  <a:pt x="365" y="306"/>
                  <a:pt x="361" y="306"/>
                </a:cubicBezTo>
                <a:cubicBezTo>
                  <a:pt x="356" y="306"/>
                  <a:pt x="352" y="310"/>
                  <a:pt x="352" y="315"/>
                </a:cubicBezTo>
                <a:close/>
                <a:moveTo>
                  <a:pt x="375" y="315"/>
                </a:moveTo>
                <a:cubicBezTo>
                  <a:pt x="375" y="320"/>
                  <a:pt x="379" y="324"/>
                  <a:pt x="384" y="324"/>
                </a:cubicBezTo>
                <a:cubicBezTo>
                  <a:pt x="389" y="324"/>
                  <a:pt x="393" y="320"/>
                  <a:pt x="393" y="315"/>
                </a:cubicBezTo>
                <a:cubicBezTo>
                  <a:pt x="393" y="310"/>
                  <a:pt x="389" y="306"/>
                  <a:pt x="384" y="306"/>
                </a:cubicBezTo>
                <a:cubicBezTo>
                  <a:pt x="379" y="306"/>
                  <a:pt x="375" y="310"/>
                  <a:pt x="375" y="315"/>
                </a:cubicBezTo>
                <a:close/>
                <a:moveTo>
                  <a:pt x="398" y="315"/>
                </a:moveTo>
                <a:cubicBezTo>
                  <a:pt x="398" y="320"/>
                  <a:pt x="402" y="324"/>
                  <a:pt x="407" y="324"/>
                </a:cubicBezTo>
                <a:cubicBezTo>
                  <a:pt x="412" y="324"/>
                  <a:pt x="416" y="320"/>
                  <a:pt x="416" y="315"/>
                </a:cubicBezTo>
                <a:cubicBezTo>
                  <a:pt x="416" y="310"/>
                  <a:pt x="412" y="306"/>
                  <a:pt x="407" y="306"/>
                </a:cubicBezTo>
                <a:cubicBezTo>
                  <a:pt x="402" y="306"/>
                  <a:pt x="398" y="310"/>
                  <a:pt x="398" y="315"/>
                </a:cubicBezTo>
                <a:close/>
                <a:moveTo>
                  <a:pt x="422" y="315"/>
                </a:moveTo>
                <a:cubicBezTo>
                  <a:pt x="422" y="320"/>
                  <a:pt x="426" y="324"/>
                  <a:pt x="431" y="324"/>
                </a:cubicBezTo>
                <a:cubicBezTo>
                  <a:pt x="436" y="324"/>
                  <a:pt x="440" y="320"/>
                  <a:pt x="440" y="315"/>
                </a:cubicBezTo>
                <a:cubicBezTo>
                  <a:pt x="440" y="310"/>
                  <a:pt x="436" y="306"/>
                  <a:pt x="431" y="306"/>
                </a:cubicBezTo>
                <a:cubicBezTo>
                  <a:pt x="426" y="306"/>
                  <a:pt x="422" y="310"/>
                  <a:pt x="422" y="315"/>
                </a:cubicBezTo>
                <a:close/>
                <a:moveTo>
                  <a:pt x="445" y="315"/>
                </a:moveTo>
                <a:cubicBezTo>
                  <a:pt x="445" y="320"/>
                  <a:pt x="449" y="324"/>
                  <a:pt x="454" y="324"/>
                </a:cubicBezTo>
                <a:cubicBezTo>
                  <a:pt x="459" y="324"/>
                  <a:pt x="463" y="320"/>
                  <a:pt x="463" y="315"/>
                </a:cubicBezTo>
                <a:cubicBezTo>
                  <a:pt x="463" y="310"/>
                  <a:pt x="459" y="306"/>
                  <a:pt x="454" y="306"/>
                </a:cubicBezTo>
                <a:cubicBezTo>
                  <a:pt x="449" y="306"/>
                  <a:pt x="445" y="310"/>
                  <a:pt x="445" y="315"/>
                </a:cubicBezTo>
                <a:close/>
                <a:moveTo>
                  <a:pt x="469" y="315"/>
                </a:moveTo>
                <a:cubicBezTo>
                  <a:pt x="469" y="320"/>
                  <a:pt x="473" y="324"/>
                  <a:pt x="478" y="324"/>
                </a:cubicBezTo>
                <a:cubicBezTo>
                  <a:pt x="483" y="324"/>
                  <a:pt x="487" y="320"/>
                  <a:pt x="487" y="315"/>
                </a:cubicBezTo>
                <a:cubicBezTo>
                  <a:pt x="487" y="310"/>
                  <a:pt x="483" y="306"/>
                  <a:pt x="478" y="306"/>
                </a:cubicBezTo>
                <a:cubicBezTo>
                  <a:pt x="473" y="306"/>
                  <a:pt x="469" y="310"/>
                  <a:pt x="469" y="315"/>
                </a:cubicBezTo>
                <a:close/>
                <a:moveTo>
                  <a:pt x="492" y="315"/>
                </a:moveTo>
                <a:cubicBezTo>
                  <a:pt x="492" y="320"/>
                  <a:pt x="496" y="324"/>
                  <a:pt x="501" y="324"/>
                </a:cubicBezTo>
                <a:cubicBezTo>
                  <a:pt x="506" y="324"/>
                  <a:pt x="510" y="320"/>
                  <a:pt x="510" y="315"/>
                </a:cubicBezTo>
                <a:cubicBezTo>
                  <a:pt x="510" y="310"/>
                  <a:pt x="506" y="306"/>
                  <a:pt x="501" y="306"/>
                </a:cubicBezTo>
                <a:cubicBezTo>
                  <a:pt x="496" y="306"/>
                  <a:pt x="492" y="310"/>
                  <a:pt x="492" y="315"/>
                </a:cubicBezTo>
                <a:close/>
                <a:moveTo>
                  <a:pt x="516" y="315"/>
                </a:moveTo>
                <a:cubicBezTo>
                  <a:pt x="516" y="320"/>
                  <a:pt x="520" y="324"/>
                  <a:pt x="525" y="324"/>
                </a:cubicBezTo>
                <a:cubicBezTo>
                  <a:pt x="530" y="324"/>
                  <a:pt x="534" y="320"/>
                  <a:pt x="534" y="315"/>
                </a:cubicBezTo>
                <a:cubicBezTo>
                  <a:pt x="534" y="310"/>
                  <a:pt x="530" y="306"/>
                  <a:pt x="525" y="306"/>
                </a:cubicBezTo>
                <a:cubicBezTo>
                  <a:pt x="520" y="306"/>
                  <a:pt x="516" y="310"/>
                  <a:pt x="516" y="315"/>
                </a:cubicBezTo>
                <a:close/>
                <a:moveTo>
                  <a:pt x="539" y="315"/>
                </a:moveTo>
                <a:cubicBezTo>
                  <a:pt x="539" y="320"/>
                  <a:pt x="543" y="324"/>
                  <a:pt x="548" y="324"/>
                </a:cubicBezTo>
                <a:cubicBezTo>
                  <a:pt x="553" y="324"/>
                  <a:pt x="557" y="320"/>
                  <a:pt x="557" y="315"/>
                </a:cubicBezTo>
                <a:cubicBezTo>
                  <a:pt x="557" y="310"/>
                  <a:pt x="553" y="306"/>
                  <a:pt x="548" y="306"/>
                </a:cubicBezTo>
                <a:cubicBezTo>
                  <a:pt x="543" y="306"/>
                  <a:pt x="539" y="310"/>
                  <a:pt x="539" y="315"/>
                </a:cubicBezTo>
                <a:close/>
                <a:moveTo>
                  <a:pt x="821" y="315"/>
                </a:moveTo>
                <a:cubicBezTo>
                  <a:pt x="821" y="320"/>
                  <a:pt x="825" y="324"/>
                  <a:pt x="830" y="324"/>
                </a:cubicBezTo>
                <a:cubicBezTo>
                  <a:pt x="835" y="324"/>
                  <a:pt x="839" y="320"/>
                  <a:pt x="839" y="315"/>
                </a:cubicBezTo>
                <a:cubicBezTo>
                  <a:pt x="839" y="310"/>
                  <a:pt x="835" y="306"/>
                  <a:pt x="830" y="306"/>
                </a:cubicBezTo>
                <a:cubicBezTo>
                  <a:pt x="825" y="306"/>
                  <a:pt x="821" y="310"/>
                  <a:pt x="821" y="315"/>
                </a:cubicBezTo>
                <a:close/>
                <a:moveTo>
                  <a:pt x="845" y="315"/>
                </a:moveTo>
                <a:cubicBezTo>
                  <a:pt x="845" y="320"/>
                  <a:pt x="849" y="324"/>
                  <a:pt x="853" y="324"/>
                </a:cubicBezTo>
                <a:cubicBezTo>
                  <a:pt x="858" y="324"/>
                  <a:pt x="862" y="320"/>
                  <a:pt x="862" y="315"/>
                </a:cubicBezTo>
                <a:cubicBezTo>
                  <a:pt x="862" y="310"/>
                  <a:pt x="858" y="306"/>
                  <a:pt x="853" y="306"/>
                </a:cubicBezTo>
                <a:cubicBezTo>
                  <a:pt x="849" y="306"/>
                  <a:pt x="845" y="310"/>
                  <a:pt x="845" y="315"/>
                </a:cubicBezTo>
                <a:close/>
                <a:moveTo>
                  <a:pt x="868" y="315"/>
                </a:moveTo>
                <a:cubicBezTo>
                  <a:pt x="868" y="320"/>
                  <a:pt x="872" y="324"/>
                  <a:pt x="877" y="324"/>
                </a:cubicBezTo>
                <a:cubicBezTo>
                  <a:pt x="882" y="324"/>
                  <a:pt x="886" y="320"/>
                  <a:pt x="886" y="315"/>
                </a:cubicBezTo>
                <a:cubicBezTo>
                  <a:pt x="886" y="310"/>
                  <a:pt x="882" y="306"/>
                  <a:pt x="877" y="306"/>
                </a:cubicBezTo>
                <a:cubicBezTo>
                  <a:pt x="872" y="306"/>
                  <a:pt x="868" y="310"/>
                  <a:pt x="868" y="315"/>
                </a:cubicBezTo>
                <a:close/>
                <a:moveTo>
                  <a:pt x="892" y="315"/>
                </a:moveTo>
                <a:cubicBezTo>
                  <a:pt x="892" y="320"/>
                  <a:pt x="896" y="324"/>
                  <a:pt x="901" y="324"/>
                </a:cubicBezTo>
                <a:cubicBezTo>
                  <a:pt x="905" y="324"/>
                  <a:pt x="909" y="320"/>
                  <a:pt x="909" y="315"/>
                </a:cubicBezTo>
                <a:cubicBezTo>
                  <a:pt x="909" y="310"/>
                  <a:pt x="905" y="306"/>
                  <a:pt x="901" y="306"/>
                </a:cubicBezTo>
                <a:cubicBezTo>
                  <a:pt x="896" y="306"/>
                  <a:pt x="892" y="310"/>
                  <a:pt x="892" y="315"/>
                </a:cubicBezTo>
                <a:close/>
                <a:moveTo>
                  <a:pt x="915" y="315"/>
                </a:moveTo>
                <a:cubicBezTo>
                  <a:pt x="915" y="320"/>
                  <a:pt x="919" y="324"/>
                  <a:pt x="924" y="324"/>
                </a:cubicBezTo>
                <a:cubicBezTo>
                  <a:pt x="929" y="324"/>
                  <a:pt x="933" y="320"/>
                  <a:pt x="933" y="315"/>
                </a:cubicBezTo>
                <a:cubicBezTo>
                  <a:pt x="933" y="310"/>
                  <a:pt x="929" y="306"/>
                  <a:pt x="924" y="306"/>
                </a:cubicBezTo>
                <a:cubicBezTo>
                  <a:pt x="919" y="306"/>
                  <a:pt x="915" y="310"/>
                  <a:pt x="915" y="315"/>
                </a:cubicBezTo>
                <a:close/>
                <a:moveTo>
                  <a:pt x="938" y="315"/>
                </a:moveTo>
                <a:cubicBezTo>
                  <a:pt x="938" y="320"/>
                  <a:pt x="942" y="324"/>
                  <a:pt x="947" y="324"/>
                </a:cubicBezTo>
                <a:cubicBezTo>
                  <a:pt x="952" y="324"/>
                  <a:pt x="956" y="320"/>
                  <a:pt x="956" y="315"/>
                </a:cubicBezTo>
                <a:cubicBezTo>
                  <a:pt x="956" y="310"/>
                  <a:pt x="952" y="306"/>
                  <a:pt x="947" y="306"/>
                </a:cubicBezTo>
                <a:cubicBezTo>
                  <a:pt x="942" y="306"/>
                  <a:pt x="938" y="310"/>
                  <a:pt x="938" y="315"/>
                </a:cubicBezTo>
                <a:close/>
                <a:moveTo>
                  <a:pt x="962" y="315"/>
                </a:moveTo>
                <a:cubicBezTo>
                  <a:pt x="962" y="320"/>
                  <a:pt x="966" y="324"/>
                  <a:pt x="971" y="324"/>
                </a:cubicBezTo>
                <a:cubicBezTo>
                  <a:pt x="976" y="324"/>
                  <a:pt x="980" y="320"/>
                  <a:pt x="980" y="315"/>
                </a:cubicBezTo>
                <a:cubicBezTo>
                  <a:pt x="980" y="310"/>
                  <a:pt x="976" y="306"/>
                  <a:pt x="971" y="306"/>
                </a:cubicBezTo>
                <a:cubicBezTo>
                  <a:pt x="966" y="306"/>
                  <a:pt x="962" y="310"/>
                  <a:pt x="962" y="315"/>
                </a:cubicBezTo>
                <a:close/>
                <a:moveTo>
                  <a:pt x="985" y="315"/>
                </a:moveTo>
                <a:cubicBezTo>
                  <a:pt x="985" y="320"/>
                  <a:pt x="989" y="324"/>
                  <a:pt x="994" y="324"/>
                </a:cubicBezTo>
                <a:cubicBezTo>
                  <a:pt x="999" y="324"/>
                  <a:pt x="1003" y="320"/>
                  <a:pt x="1003" y="315"/>
                </a:cubicBezTo>
                <a:cubicBezTo>
                  <a:pt x="1003" y="310"/>
                  <a:pt x="999" y="306"/>
                  <a:pt x="994" y="306"/>
                </a:cubicBezTo>
                <a:cubicBezTo>
                  <a:pt x="989" y="306"/>
                  <a:pt x="985" y="310"/>
                  <a:pt x="985" y="315"/>
                </a:cubicBezTo>
                <a:close/>
                <a:moveTo>
                  <a:pt x="1009" y="315"/>
                </a:moveTo>
                <a:cubicBezTo>
                  <a:pt x="1009" y="320"/>
                  <a:pt x="1013" y="324"/>
                  <a:pt x="1018" y="324"/>
                </a:cubicBezTo>
                <a:cubicBezTo>
                  <a:pt x="1023" y="324"/>
                  <a:pt x="1027" y="320"/>
                  <a:pt x="1027" y="315"/>
                </a:cubicBezTo>
                <a:cubicBezTo>
                  <a:pt x="1027" y="310"/>
                  <a:pt x="1023" y="306"/>
                  <a:pt x="1018" y="306"/>
                </a:cubicBezTo>
                <a:cubicBezTo>
                  <a:pt x="1013" y="306"/>
                  <a:pt x="1009" y="310"/>
                  <a:pt x="1009" y="315"/>
                </a:cubicBezTo>
                <a:close/>
                <a:moveTo>
                  <a:pt x="1032" y="315"/>
                </a:moveTo>
                <a:cubicBezTo>
                  <a:pt x="1032" y="320"/>
                  <a:pt x="1036" y="324"/>
                  <a:pt x="1041" y="324"/>
                </a:cubicBezTo>
                <a:cubicBezTo>
                  <a:pt x="1046" y="324"/>
                  <a:pt x="1050" y="320"/>
                  <a:pt x="1050" y="315"/>
                </a:cubicBezTo>
                <a:cubicBezTo>
                  <a:pt x="1050" y="310"/>
                  <a:pt x="1046" y="306"/>
                  <a:pt x="1041" y="306"/>
                </a:cubicBezTo>
                <a:cubicBezTo>
                  <a:pt x="1036" y="306"/>
                  <a:pt x="1032" y="310"/>
                  <a:pt x="1032" y="315"/>
                </a:cubicBezTo>
                <a:close/>
                <a:moveTo>
                  <a:pt x="1056" y="315"/>
                </a:moveTo>
                <a:cubicBezTo>
                  <a:pt x="1056" y="320"/>
                  <a:pt x="1060" y="324"/>
                  <a:pt x="1065" y="324"/>
                </a:cubicBezTo>
                <a:cubicBezTo>
                  <a:pt x="1070" y="324"/>
                  <a:pt x="1074" y="320"/>
                  <a:pt x="1074" y="315"/>
                </a:cubicBezTo>
                <a:cubicBezTo>
                  <a:pt x="1074" y="310"/>
                  <a:pt x="1070" y="306"/>
                  <a:pt x="1065" y="306"/>
                </a:cubicBezTo>
                <a:cubicBezTo>
                  <a:pt x="1060" y="306"/>
                  <a:pt x="1056" y="310"/>
                  <a:pt x="1056" y="315"/>
                </a:cubicBezTo>
                <a:close/>
                <a:moveTo>
                  <a:pt x="1079" y="315"/>
                </a:moveTo>
                <a:cubicBezTo>
                  <a:pt x="1079" y="320"/>
                  <a:pt x="1083" y="324"/>
                  <a:pt x="1088" y="324"/>
                </a:cubicBezTo>
                <a:cubicBezTo>
                  <a:pt x="1093" y="324"/>
                  <a:pt x="1097" y="320"/>
                  <a:pt x="1097" y="315"/>
                </a:cubicBezTo>
                <a:cubicBezTo>
                  <a:pt x="1097" y="310"/>
                  <a:pt x="1093" y="306"/>
                  <a:pt x="1088" y="306"/>
                </a:cubicBezTo>
                <a:cubicBezTo>
                  <a:pt x="1083" y="306"/>
                  <a:pt x="1079" y="310"/>
                  <a:pt x="1079" y="315"/>
                </a:cubicBezTo>
                <a:close/>
                <a:moveTo>
                  <a:pt x="1103" y="315"/>
                </a:moveTo>
                <a:cubicBezTo>
                  <a:pt x="1103" y="320"/>
                  <a:pt x="1107" y="324"/>
                  <a:pt x="1112" y="324"/>
                </a:cubicBezTo>
                <a:cubicBezTo>
                  <a:pt x="1117" y="324"/>
                  <a:pt x="1121" y="320"/>
                  <a:pt x="1121" y="315"/>
                </a:cubicBezTo>
                <a:cubicBezTo>
                  <a:pt x="1121" y="310"/>
                  <a:pt x="1117" y="306"/>
                  <a:pt x="1112" y="306"/>
                </a:cubicBezTo>
                <a:cubicBezTo>
                  <a:pt x="1107" y="306"/>
                  <a:pt x="1103" y="310"/>
                  <a:pt x="1103" y="315"/>
                </a:cubicBezTo>
                <a:close/>
                <a:moveTo>
                  <a:pt x="1126" y="315"/>
                </a:moveTo>
                <a:cubicBezTo>
                  <a:pt x="1126" y="320"/>
                  <a:pt x="1130" y="324"/>
                  <a:pt x="1135" y="324"/>
                </a:cubicBezTo>
                <a:cubicBezTo>
                  <a:pt x="1140" y="324"/>
                  <a:pt x="1144" y="320"/>
                  <a:pt x="1144" y="315"/>
                </a:cubicBezTo>
                <a:cubicBezTo>
                  <a:pt x="1144" y="310"/>
                  <a:pt x="1140" y="306"/>
                  <a:pt x="1135" y="306"/>
                </a:cubicBezTo>
                <a:cubicBezTo>
                  <a:pt x="1130" y="306"/>
                  <a:pt x="1126" y="310"/>
                  <a:pt x="1126" y="315"/>
                </a:cubicBezTo>
                <a:close/>
                <a:moveTo>
                  <a:pt x="1150" y="315"/>
                </a:moveTo>
                <a:cubicBezTo>
                  <a:pt x="1150" y="320"/>
                  <a:pt x="1154" y="324"/>
                  <a:pt x="1159" y="324"/>
                </a:cubicBezTo>
                <a:cubicBezTo>
                  <a:pt x="1164" y="324"/>
                  <a:pt x="1168" y="320"/>
                  <a:pt x="1168" y="315"/>
                </a:cubicBezTo>
                <a:cubicBezTo>
                  <a:pt x="1168" y="310"/>
                  <a:pt x="1164" y="306"/>
                  <a:pt x="1159" y="306"/>
                </a:cubicBezTo>
                <a:cubicBezTo>
                  <a:pt x="1154" y="306"/>
                  <a:pt x="1150" y="310"/>
                  <a:pt x="1150" y="315"/>
                </a:cubicBezTo>
                <a:close/>
                <a:moveTo>
                  <a:pt x="1173" y="315"/>
                </a:moveTo>
                <a:cubicBezTo>
                  <a:pt x="1173" y="320"/>
                  <a:pt x="1177" y="324"/>
                  <a:pt x="1182" y="324"/>
                </a:cubicBezTo>
                <a:cubicBezTo>
                  <a:pt x="1187" y="324"/>
                  <a:pt x="1191" y="320"/>
                  <a:pt x="1191" y="315"/>
                </a:cubicBezTo>
                <a:cubicBezTo>
                  <a:pt x="1191" y="310"/>
                  <a:pt x="1187" y="306"/>
                  <a:pt x="1182" y="306"/>
                </a:cubicBezTo>
                <a:cubicBezTo>
                  <a:pt x="1177" y="306"/>
                  <a:pt x="1173" y="310"/>
                  <a:pt x="1173" y="315"/>
                </a:cubicBezTo>
                <a:close/>
                <a:moveTo>
                  <a:pt x="1197" y="315"/>
                </a:moveTo>
                <a:cubicBezTo>
                  <a:pt x="1197" y="320"/>
                  <a:pt x="1201" y="324"/>
                  <a:pt x="1206" y="324"/>
                </a:cubicBezTo>
                <a:cubicBezTo>
                  <a:pt x="1211" y="324"/>
                  <a:pt x="1215" y="320"/>
                  <a:pt x="1215" y="315"/>
                </a:cubicBezTo>
                <a:cubicBezTo>
                  <a:pt x="1215" y="310"/>
                  <a:pt x="1211" y="306"/>
                  <a:pt x="1206" y="306"/>
                </a:cubicBezTo>
                <a:cubicBezTo>
                  <a:pt x="1201" y="306"/>
                  <a:pt x="1197" y="310"/>
                  <a:pt x="1197" y="315"/>
                </a:cubicBezTo>
                <a:close/>
                <a:moveTo>
                  <a:pt x="1220" y="315"/>
                </a:moveTo>
                <a:cubicBezTo>
                  <a:pt x="1220" y="320"/>
                  <a:pt x="1224" y="324"/>
                  <a:pt x="1229" y="324"/>
                </a:cubicBezTo>
                <a:cubicBezTo>
                  <a:pt x="1234" y="324"/>
                  <a:pt x="1238" y="320"/>
                  <a:pt x="1238" y="315"/>
                </a:cubicBezTo>
                <a:cubicBezTo>
                  <a:pt x="1238" y="310"/>
                  <a:pt x="1234" y="306"/>
                  <a:pt x="1229" y="306"/>
                </a:cubicBezTo>
                <a:cubicBezTo>
                  <a:pt x="1224" y="306"/>
                  <a:pt x="1220" y="310"/>
                  <a:pt x="1220" y="315"/>
                </a:cubicBezTo>
                <a:close/>
                <a:moveTo>
                  <a:pt x="1243" y="315"/>
                </a:moveTo>
                <a:cubicBezTo>
                  <a:pt x="1243" y="320"/>
                  <a:pt x="1248" y="324"/>
                  <a:pt x="1253" y="324"/>
                </a:cubicBezTo>
                <a:cubicBezTo>
                  <a:pt x="1258" y="324"/>
                  <a:pt x="1262" y="320"/>
                  <a:pt x="1262" y="315"/>
                </a:cubicBezTo>
                <a:cubicBezTo>
                  <a:pt x="1262" y="310"/>
                  <a:pt x="1258" y="306"/>
                  <a:pt x="1253" y="306"/>
                </a:cubicBezTo>
                <a:cubicBezTo>
                  <a:pt x="1248" y="306"/>
                  <a:pt x="1243" y="310"/>
                  <a:pt x="1243" y="315"/>
                </a:cubicBezTo>
                <a:close/>
                <a:moveTo>
                  <a:pt x="1267" y="315"/>
                </a:moveTo>
                <a:cubicBezTo>
                  <a:pt x="1267" y="320"/>
                  <a:pt x="1271" y="324"/>
                  <a:pt x="1276" y="324"/>
                </a:cubicBezTo>
                <a:cubicBezTo>
                  <a:pt x="1281" y="324"/>
                  <a:pt x="1285" y="320"/>
                  <a:pt x="1285" y="315"/>
                </a:cubicBezTo>
                <a:cubicBezTo>
                  <a:pt x="1285" y="310"/>
                  <a:pt x="1281" y="306"/>
                  <a:pt x="1276" y="306"/>
                </a:cubicBezTo>
                <a:cubicBezTo>
                  <a:pt x="1271" y="306"/>
                  <a:pt x="1267" y="310"/>
                  <a:pt x="1267" y="315"/>
                </a:cubicBezTo>
                <a:close/>
                <a:moveTo>
                  <a:pt x="1291" y="315"/>
                </a:moveTo>
                <a:cubicBezTo>
                  <a:pt x="1291" y="320"/>
                  <a:pt x="1295" y="324"/>
                  <a:pt x="1300" y="324"/>
                </a:cubicBezTo>
                <a:cubicBezTo>
                  <a:pt x="1305" y="324"/>
                  <a:pt x="1309" y="320"/>
                  <a:pt x="1309" y="315"/>
                </a:cubicBezTo>
                <a:cubicBezTo>
                  <a:pt x="1309" y="310"/>
                  <a:pt x="1305" y="306"/>
                  <a:pt x="1300" y="306"/>
                </a:cubicBezTo>
                <a:cubicBezTo>
                  <a:pt x="1295" y="306"/>
                  <a:pt x="1291" y="310"/>
                  <a:pt x="1291" y="315"/>
                </a:cubicBezTo>
                <a:close/>
                <a:moveTo>
                  <a:pt x="1314" y="315"/>
                </a:moveTo>
                <a:cubicBezTo>
                  <a:pt x="1314" y="320"/>
                  <a:pt x="1318" y="324"/>
                  <a:pt x="1323" y="324"/>
                </a:cubicBezTo>
                <a:cubicBezTo>
                  <a:pt x="1328" y="324"/>
                  <a:pt x="1332" y="320"/>
                  <a:pt x="1332" y="315"/>
                </a:cubicBezTo>
                <a:cubicBezTo>
                  <a:pt x="1332" y="310"/>
                  <a:pt x="1328" y="306"/>
                  <a:pt x="1323" y="306"/>
                </a:cubicBezTo>
                <a:cubicBezTo>
                  <a:pt x="1318" y="306"/>
                  <a:pt x="1314" y="310"/>
                  <a:pt x="1314" y="315"/>
                </a:cubicBezTo>
                <a:close/>
                <a:moveTo>
                  <a:pt x="1338" y="315"/>
                </a:moveTo>
                <a:cubicBezTo>
                  <a:pt x="1338" y="320"/>
                  <a:pt x="1342" y="324"/>
                  <a:pt x="1346" y="324"/>
                </a:cubicBezTo>
                <a:cubicBezTo>
                  <a:pt x="1351" y="324"/>
                  <a:pt x="1355" y="320"/>
                  <a:pt x="1355" y="315"/>
                </a:cubicBezTo>
                <a:cubicBezTo>
                  <a:pt x="1355" y="310"/>
                  <a:pt x="1351" y="306"/>
                  <a:pt x="1346" y="306"/>
                </a:cubicBezTo>
                <a:cubicBezTo>
                  <a:pt x="1342" y="306"/>
                  <a:pt x="1338" y="310"/>
                  <a:pt x="1338" y="315"/>
                </a:cubicBezTo>
                <a:close/>
                <a:moveTo>
                  <a:pt x="1361" y="315"/>
                </a:moveTo>
                <a:cubicBezTo>
                  <a:pt x="1361" y="320"/>
                  <a:pt x="1365" y="324"/>
                  <a:pt x="1370" y="324"/>
                </a:cubicBezTo>
                <a:cubicBezTo>
                  <a:pt x="1375" y="324"/>
                  <a:pt x="1379" y="320"/>
                  <a:pt x="1379" y="315"/>
                </a:cubicBezTo>
                <a:cubicBezTo>
                  <a:pt x="1379" y="310"/>
                  <a:pt x="1375" y="306"/>
                  <a:pt x="1370" y="306"/>
                </a:cubicBezTo>
                <a:cubicBezTo>
                  <a:pt x="1365" y="306"/>
                  <a:pt x="1361" y="310"/>
                  <a:pt x="1361" y="315"/>
                </a:cubicBezTo>
                <a:close/>
                <a:moveTo>
                  <a:pt x="1385" y="315"/>
                </a:moveTo>
                <a:cubicBezTo>
                  <a:pt x="1385" y="320"/>
                  <a:pt x="1389" y="324"/>
                  <a:pt x="1393" y="324"/>
                </a:cubicBezTo>
                <a:cubicBezTo>
                  <a:pt x="1398" y="324"/>
                  <a:pt x="1402" y="320"/>
                  <a:pt x="1402" y="315"/>
                </a:cubicBezTo>
                <a:cubicBezTo>
                  <a:pt x="1402" y="310"/>
                  <a:pt x="1398" y="306"/>
                  <a:pt x="1393" y="306"/>
                </a:cubicBezTo>
                <a:cubicBezTo>
                  <a:pt x="1389" y="306"/>
                  <a:pt x="1385" y="310"/>
                  <a:pt x="1385" y="315"/>
                </a:cubicBezTo>
                <a:close/>
                <a:moveTo>
                  <a:pt x="1408" y="315"/>
                </a:moveTo>
                <a:cubicBezTo>
                  <a:pt x="1408" y="320"/>
                  <a:pt x="1412" y="324"/>
                  <a:pt x="1417" y="324"/>
                </a:cubicBezTo>
                <a:cubicBezTo>
                  <a:pt x="1422" y="324"/>
                  <a:pt x="1426" y="320"/>
                  <a:pt x="1426" y="315"/>
                </a:cubicBezTo>
                <a:cubicBezTo>
                  <a:pt x="1426" y="310"/>
                  <a:pt x="1422" y="306"/>
                  <a:pt x="1417" y="306"/>
                </a:cubicBezTo>
                <a:cubicBezTo>
                  <a:pt x="1412" y="306"/>
                  <a:pt x="1408" y="310"/>
                  <a:pt x="1408" y="315"/>
                </a:cubicBezTo>
                <a:close/>
                <a:moveTo>
                  <a:pt x="1432" y="315"/>
                </a:moveTo>
                <a:cubicBezTo>
                  <a:pt x="1432" y="320"/>
                  <a:pt x="1436" y="324"/>
                  <a:pt x="1441" y="324"/>
                </a:cubicBezTo>
                <a:cubicBezTo>
                  <a:pt x="1445" y="324"/>
                  <a:pt x="1449" y="320"/>
                  <a:pt x="1449" y="315"/>
                </a:cubicBezTo>
                <a:cubicBezTo>
                  <a:pt x="1449" y="310"/>
                  <a:pt x="1445" y="306"/>
                  <a:pt x="1441" y="306"/>
                </a:cubicBezTo>
                <a:cubicBezTo>
                  <a:pt x="1436" y="306"/>
                  <a:pt x="1432" y="310"/>
                  <a:pt x="1432" y="315"/>
                </a:cubicBezTo>
                <a:close/>
                <a:moveTo>
                  <a:pt x="1455" y="315"/>
                </a:moveTo>
                <a:cubicBezTo>
                  <a:pt x="1455" y="320"/>
                  <a:pt x="1459" y="324"/>
                  <a:pt x="1464" y="324"/>
                </a:cubicBezTo>
                <a:cubicBezTo>
                  <a:pt x="1469" y="324"/>
                  <a:pt x="1473" y="320"/>
                  <a:pt x="1473" y="315"/>
                </a:cubicBezTo>
                <a:cubicBezTo>
                  <a:pt x="1473" y="310"/>
                  <a:pt x="1469" y="306"/>
                  <a:pt x="1464" y="306"/>
                </a:cubicBezTo>
                <a:cubicBezTo>
                  <a:pt x="1459" y="306"/>
                  <a:pt x="1455" y="310"/>
                  <a:pt x="1455" y="315"/>
                </a:cubicBezTo>
                <a:close/>
                <a:moveTo>
                  <a:pt x="1478" y="315"/>
                </a:moveTo>
                <a:cubicBezTo>
                  <a:pt x="1478" y="320"/>
                  <a:pt x="1482" y="324"/>
                  <a:pt x="1487" y="324"/>
                </a:cubicBezTo>
                <a:cubicBezTo>
                  <a:pt x="1492" y="324"/>
                  <a:pt x="1496" y="320"/>
                  <a:pt x="1496" y="315"/>
                </a:cubicBezTo>
                <a:cubicBezTo>
                  <a:pt x="1496" y="310"/>
                  <a:pt x="1492" y="306"/>
                  <a:pt x="1487" y="306"/>
                </a:cubicBezTo>
                <a:cubicBezTo>
                  <a:pt x="1482" y="306"/>
                  <a:pt x="1478" y="310"/>
                  <a:pt x="1478" y="315"/>
                </a:cubicBezTo>
                <a:close/>
                <a:moveTo>
                  <a:pt x="1502" y="315"/>
                </a:moveTo>
                <a:cubicBezTo>
                  <a:pt x="1502" y="320"/>
                  <a:pt x="1506" y="324"/>
                  <a:pt x="1511" y="324"/>
                </a:cubicBezTo>
                <a:cubicBezTo>
                  <a:pt x="1516" y="324"/>
                  <a:pt x="1520" y="320"/>
                  <a:pt x="1520" y="315"/>
                </a:cubicBezTo>
                <a:cubicBezTo>
                  <a:pt x="1520" y="310"/>
                  <a:pt x="1516" y="306"/>
                  <a:pt x="1511" y="306"/>
                </a:cubicBezTo>
                <a:cubicBezTo>
                  <a:pt x="1506" y="306"/>
                  <a:pt x="1502" y="310"/>
                  <a:pt x="1502" y="315"/>
                </a:cubicBezTo>
                <a:close/>
                <a:moveTo>
                  <a:pt x="1525" y="315"/>
                </a:moveTo>
                <a:cubicBezTo>
                  <a:pt x="1525" y="320"/>
                  <a:pt x="1529" y="324"/>
                  <a:pt x="1534" y="324"/>
                </a:cubicBezTo>
                <a:cubicBezTo>
                  <a:pt x="1539" y="324"/>
                  <a:pt x="1543" y="320"/>
                  <a:pt x="1543" y="315"/>
                </a:cubicBezTo>
                <a:cubicBezTo>
                  <a:pt x="1543" y="310"/>
                  <a:pt x="1539" y="306"/>
                  <a:pt x="1534" y="306"/>
                </a:cubicBezTo>
                <a:cubicBezTo>
                  <a:pt x="1529" y="306"/>
                  <a:pt x="1525" y="310"/>
                  <a:pt x="1525" y="315"/>
                </a:cubicBezTo>
                <a:close/>
                <a:moveTo>
                  <a:pt x="1549" y="315"/>
                </a:moveTo>
                <a:cubicBezTo>
                  <a:pt x="1549" y="320"/>
                  <a:pt x="1553" y="324"/>
                  <a:pt x="1558" y="324"/>
                </a:cubicBezTo>
                <a:cubicBezTo>
                  <a:pt x="1563" y="324"/>
                  <a:pt x="1567" y="320"/>
                  <a:pt x="1567" y="315"/>
                </a:cubicBezTo>
                <a:cubicBezTo>
                  <a:pt x="1567" y="310"/>
                  <a:pt x="1563" y="306"/>
                  <a:pt x="1558" y="306"/>
                </a:cubicBezTo>
                <a:cubicBezTo>
                  <a:pt x="1553" y="306"/>
                  <a:pt x="1549" y="310"/>
                  <a:pt x="1549" y="315"/>
                </a:cubicBezTo>
                <a:close/>
                <a:moveTo>
                  <a:pt x="211" y="337"/>
                </a:moveTo>
                <a:cubicBezTo>
                  <a:pt x="211" y="342"/>
                  <a:pt x="215" y="345"/>
                  <a:pt x="220" y="345"/>
                </a:cubicBezTo>
                <a:cubicBezTo>
                  <a:pt x="225" y="345"/>
                  <a:pt x="229" y="342"/>
                  <a:pt x="229" y="337"/>
                </a:cubicBezTo>
                <a:cubicBezTo>
                  <a:pt x="229" y="332"/>
                  <a:pt x="225" y="328"/>
                  <a:pt x="220" y="328"/>
                </a:cubicBezTo>
                <a:cubicBezTo>
                  <a:pt x="215" y="328"/>
                  <a:pt x="211" y="332"/>
                  <a:pt x="211" y="337"/>
                </a:cubicBezTo>
                <a:close/>
                <a:moveTo>
                  <a:pt x="235" y="337"/>
                </a:moveTo>
                <a:cubicBezTo>
                  <a:pt x="235" y="342"/>
                  <a:pt x="238" y="345"/>
                  <a:pt x="243" y="345"/>
                </a:cubicBezTo>
                <a:cubicBezTo>
                  <a:pt x="248" y="345"/>
                  <a:pt x="252" y="342"/>
                  <a:pt x="252" y="337"/>
                </a:cubicBezTo>
                <a:cubicBezTo>
                  <a:pt x="252" y="332"/>
                  <a:pt x="248" y="328"/>
                  <a:pt x="243" y="328"/>
                </a:cubicBezTo>
                <a:cubicBezTo>
                  <a:pt x="238" y="328"/>
                  <a:pt x="235" y="332"/>
                  <a:pt x="235" y="337"/>
                </a:cubicBezTo>
                <a:close/>
                <a:moveTo>
                  <a:pt x="258" y="337"/>
                </a:moveTo>
                <a:cubicBezTo>
                  <a:pt x="258" y="342"/>
                  <a:pt x="262" y="345"/>
                  <a:pt x="267" y="345"/>
                </a:cubicBezTo>
                <a:cubicBezTo>
                  <a:pt x="272" y="345"/>
                  <a:pt x="276" y="342"/>
                  <a:pt x="276" y="337"/>
                </a:cubicBezTo>
                <a:cubicBezTo>
                  <a:pt x="276" y="332"/>
                  <a:pt x="272" y="328"/>
                  <a:pt x="267" y="328"/>
                </a:cubicBezTo>
                <a:cubicBezTo>
                  <a:pt x="262" y="328"/>
                  <a:pt x="258" y="332"/>
                  <a:pt x="258" y="337"/>
                </a:cubicBezTo>
                <a:close/>
                <a:moveTo>
                  <a:pt x="281" y="337"/>
                </a:moveTo>
                <a:cubicBezTo>
                  <a:pt x="281" y="342"/>
                  <a:pt x="285" y="345"/>
                  <a:pt x="290" y="345"/>
                </a:cubicBezTo>
                <a:cubicBezTo>
                  <a:pt x="295" y="345"/>
                  <a:pt x="299" y="342"/>
                  <a:pt x="299" y="337"/>
                </a:cubicBezTo>
                <a:cubicBezTo>
                  <a:pt x="299" y="332"/>
                  <a:pt x="295" y="328"/>
                  <a:pt x="290" y="328"/>
                </a:cubicBezTo>
                <a:cubicBezTo>
                  <a:pt x="285" y="328"/>
                  <a:pt x="281" y="332"/>
                  <a:pt x="281" y="337"/>
                </a:cubicBezTo>
                <a:close/>
                <a:moveTo>
                  <a:pt x="305" y="337"/>
                </a:moveTo>
                <a:cubicBezTo>
                  <a:pt x="305" y="342"/>
                  <a:pt x="309" y="345"/>
                  <a:pt x="313" y="345"/>
                </a:cubicBezTo>
                <a:cubicBezTo>
                  <a:pt x="318" y="345"/>
                  <a:pt x="322" y="342"/>
                  <a:pt x="322" y="337"/>
                </a:cubicBezTo>
                <a:cubicBezTo>
                  <a:pt x="322" y="332"/>
                  <a:pt x="318" y="328"/>
                  <a:pt x="313" y="328"/>
                </a:cubicBezTo>
                <a:cubicBezTo>
                  <a:pt x="309" y="328"/>
                  <a:pt x="305" y="332"/>
                  <a:pt x="305" y="337"/>
                </a:cubicBezTo>
                <a:close/>
                <a:moveTo>
                  <a:pt x="328" y="337"/>
                </a:moveTo>
                <a:cubicBezTo>
                  <a:pt x="328" y="342"/>
                  <a:pt x="332" y="345"/>
                  <a:pt x="337" y="345"/>
                </a:cubicBezTo>
                <a:cubicBezTo>
                  <a:pt x="342" y="345"/>
                  <a:pt x="346" y="342"/>
                  <a:pt x="346" y="337"/>
                </a:cubicBezTo>
                <a:cubicBezTo>
                  <a:pt x="346" y="332"/>
                  <a:pt x="342" y="328"/>
                  <a:pt x="337" y="328"/>
                </a:cubicBezTo>
                <a:cubicBezTo>
                  <a:pt x="332" y="328"/>
                  <a:pt x="328" y="332"/>
                  <a:pt x="328" y="337"/>
                </a:cubicBezTo>
                <a:close/>
                <a:moveTo>
                  <a:pt x="352" y="337"/>
                </a:moveTo>
                <a:cubicBezTo>
                  <a:pt x="352" y="342"/>
                  <a:pt x="356" y="345"/>
                  <a:pt x="361" y="345"/>
                </a:cubicBezTo>
                <a:cubicBezTo>
                  <a:pt x="365" y="345"/>
                  <a:pt x="369" y="342"/>
                  <a:pt x="369" y="337"/>
                </a:cubicBezTo>
                <a:cubicBezTo>
                  <a:pt x="369" y="332"/>
                  <a:pt x="365" y="328"/>
                  <a:pt x="361" y="328"/>
                </a:cubicBezTo>
                <a:cubicBezTo>
                  <a:pt x="356" y="328"/>
                  <a:pt x="352" y="332"/>
                  <a:pt x="352" y="337"/>
                </a:cubicBezTo>
                <a:close/>
                <a:moveTo>
                  <a:pt x="375" y="337"/>
                </a:moveTo>
                <a:cubicBezTo>
                  <a:pt x="375" y="342"/>
                  <a:pt x="379" y="345"/>
                  <a:pt x="384" y="345"/>
                </a:cubicBezTo>
                <a:cubicBezTo>
                  <a:pt x="389" y="345"/>
                  <a:pt x="393" y="342"/>
                  <a:pt x="393" y="337"/>
                </a:cubicBezTo>
                <a:cubicBezTo>
                  <a:pt x="393" y="332"/>
                  <a:pt x="389" y="328"/>
                  <a:pt x="384" y="328"/>
                </a:cubicBezTo>
                <a:cubicBezTo>
                  <a:pt x="379" y="328"/>
                  <a:pt x="375" y="332"/>
                  <a:pt x="375" y="337"/>
                </a:cubicBezTo>
                <a:close/>
                <a:moveTo>
                  <a:pt x="398" y="337"/>
                </a:moveTo>
                <a:cubicBezTo>
                  <a:pt x="398" y="342"/>
                  <a:pt x="402" y="345"/>
                  <a:pt x="407" y="345"/>
                </a:cubicBezTo>
                <a:cubicBezTo>
                  <a:pt x="412" y="345"/>
                  <a:pt x="416" y="342"/>
                  <a:pt x="416" y="337"/>
                </a:cubicBezTo>
                <a:cubicBezTo>
                  <a:pt x="416" y="332"/>
                  <a:pt x="412" y="328"/>
                  <a:pt x="407" y="328"/>
                </a:cubicBezTo>
                <a:cubicBezTo>
                  <a:pt x="402" y="328"/>
                  <a:pt x="398" y="332"/>
                  <a:pt x="398" y="337"/>
                </a:cubicBezTo>
                <a:close/>
                <a:moveTo>
                  <a:pt x="422" y="337"/>
                </a:moveTo>
                <a:cubicBezTo>
                  <a:pt x="422" y="342"/>
                  <a:pt x="426" y="345"/>
                  <a:pt x="431" y="345"/>
                </a:cubicBezTo>
                <a:cubicBezTo>
                  <a:pt x="436" y="345"/>
                  <a:pt x="440" y="342"/>
                  <a:pt x="440" y="337"/>
                </a:cubicBezTo>
                <a:cubicBezTo>
                  <a:pt x="440" y="332"/>
                  <a:pt x="436" y="328"/>
                  <a:pt x="431" y="328"/>
                </a:cubicBezTo>
                <a:cubicBezTo>
                  <a:pt x="426" y="328"/>
                  <a:pt x="422" y="332"/>
                  <a:pt x="422" y="337"/>
                </a:cubicBezTo>
                <a:close/>
                <a:moveTo>
                  <a:pt x="445" y="337"/>
                </a:moveTo>
                <a:cubicBezTo>
                  <a:pt x="445" y="342"/>
                  <a:pt x="449" y="345"/>
                  <a:pt x="454" y="345"/>
                </a:cubicBezTo>
                <a:cubicBezTo>
                  <a:pt x="459" y="345"/>
                  <a:pt x="463" y="342"/>
                  <a:pt x="463" y="337"/>
                </a:cubicBezTo>
                <a:cubicBezTo>
                  <a:pt x="463" y="332"/>
                  <a:pt x="459" y="328"/>
                  <a:pt x="454" y="328"/>
                </a:cubicBezTo>
                <a:cubicBezTo>
                  <a:pt x="449" y="328"/>
                  <a:pt x="445" y="332"/>
                  <a:pt x="445" y="337"/>
                </a:cubicBezTo>
                <a:close/>
                <a:moveTo>
                  <a:pt x="469" y="337"/>
                </a:moveTo>
                <a:cubicBezTo>
                  <a:pt x="469" y="342"/>
                  <a:pt x="473" y="345"/>
                  <a:pt x="478" y="345"/>
                </a:cubicBezTo>
                <a:cubicBezTo>
                  <a:pt x="483" y="345"/>
                  <a:pt x="487" y="342"/>
                  <a:pt x="487" y="337"/>
                </a:cubicBezTo>
                <a:cubicBezTo>
                  <a:pt x="487" y="332"/>
                  <a:pt x="483" y="328"/>
                  <a:pt x="478" y="328"/>
                </a:cubicBezTo>
                <a:cubicBezTo>
                  <a:pt x="473" y="328"/>
                  <a:pt x="469" y="332"/>
                  <a:pt x="469" y="337"/>
                </a:cubicBezTo>
                <a:close/>
                <a:moveTo>
                  <a:pt x="492" y="337"/>
                </a:moveTo>
                <a:cubicBezTo>
                  <a:pt x="492" y="342"/>
                  <a:pt x="496" y="345"/>
                  <a:pt x="501" y="345"/>
                </a:cubicBezTo>
                <a:cubicBezTo>
                  <a:pt x="506" y="345"/>
                  <a:pt x="510" y="342"/>
                  <a:pt x="510" y="337"/>
                </a:cubicBezTo>
                <a:cubicBezTo>
                  <a:pt x="510" y="332"/>
                  <a:pt x="506" y="328"/>
                  <a:pt x="501" y="328"/>
                </a:cubicBezTo>
                <a:cubicBezTo>
                  <a:pt x="496" y="328"/>
                  <a:pt x="492" y="332"/>
                  <a:pt x="492" y="337"/>
                </a:cubicBezTo>
                <a:close/>
                <a:moveTo>
                  <a:pt x="821" y="337"/>
                </a:moveTo>
                <a:cubicBezTo>
                  <a:pt x="821" y="342"/>
                  <a:pt x="825" y="345"/>
                  <a:pt x="830" y="345"/>
                </a:cubicBezTo>
                <a:cubicBezTo>
                  <a:pt x="835" y="345"/>
                  <a:pt x="839" y="342"/>
                  <a:pt x="839" y="337"/>
                </a:cubicBezTo>
                <a:cubicBezTo>
                  <a:pt x="839" y="332"/>
                  <a:pt x="835" y="328"/>
                  <a:pt x="830" y="328"/>
                </a:cubicBezTo>
                <a:cubicBezTo>
                  <a:pt x="825" y="328"/>
                  <a:pt x="821" y="332"/>
                  <a:pt x="821" y="337"/>
                </a:cubicBezTo>
                <a:close/>
                <a:moveTo>
                  <a:pt x="845" y="337"/>
                </a:moveTo>
                <a:cubicBezTo>
                  <a:pt x="845" y="342"/>
                  <a:pt x="849" y="345"/>
                  <a:pt x="853" y="345"/>
                </a:cubicBezTo>
                <a:cubicBezTo>
                  <a:pt x="858" y="345"/>
                  <a:pt x="862" y="342"/>
                  <a:pt x="862" y="337"/>
                </a:cubicBezTo>
                <a:cubicBezTo>
                  <a:pt x="862" y="332"/>
                  <a:pt x="858" y="328"/>
                  <a:pt x="853" y="328"/>
                </a:cubicBezTo>
                <a:cubicBezTo>
                  <a:pt x="849" y="328"/>
                  <a:pt x="845" y="332"/>
                  <a:pt x="845" y="337"/>
                </a:cubicBezTo>
                <a:close/>
                <a:moveTo>
                  <a:pt x="868" y="337"/>
                </a:moveTo>
                <a:cubicBezTo>
                  <a:pt x="868" y="342"/>
                  <a:pt x="872" y="345"/>
                  <a:pt x="877" y="345"/>
                </a:cubicBezTo>
                <a:cubicBezTo>
                  <a:pt x="882" y="345"/>
                  <a:pt x="886" y="342"/>
                  <a:pt x="886" y="337"/>
                </a:cubicBezTo>
                <a:cubicBezTo>
                  <a:pt x="886" y="332"/>
                  <a:pt x="882" y="328"/>
                  <a:pt x="877" y="328"/>
                </a:cubicBezTo>
                <a:cubicBezTo>
                  <a:pt x="872" y="328"/>
                  <a:pt x="868" y="332"/>
                  <a:pt x="868" y="337"/>
                </a:cubicBezTo>
                <a:close/>
                <a:moveTo>
                  <a:pt x="892" y="337"/>
                </a:moveTo>
                <a:cubicBezTo>
                  <a:pt x="892" y="342"/>
                  <a:pt x="896" y="345"/>
                  <a:pt x="901" y="345"/>
                </a:cubicBezTo>
                <a:cubicBezTo>
                  <a:pt x="905" y="345"/>
                  <a:pt x="909" y="342"/>
                  <a:pt x="909" y="337"/>
                </a:cubicBezTo>
                <a:cubicBezTo>
                  <a:pt x="909" y="332"/>
                  <a:pt x="905" y="328"/>
                  <a:pt x="901" y="328"/>
                </a:cubicBezTo>
                <a:cubicBezTo>
                  <a:pt x="896" y="328"/>
                  <a:pt x="892" y="332"/>
                  <a:pt x="892" y="337"/>
                </a:cubicBezTo>
                <a:close/>
                <a:moveTo>
                  <a:pt x="915" y="337"/>
                </a:moveTo>
                <a:cubicBezTo>
                  <a:pt x="915" y="342"/>
                  <a:pt x="919" y="345"/>
                  <a:pt x="924" y="345"/>
                </a:cubicBezTo>
                <a:cubicBezTo>
                  <a:pt x="929" y="345"/>
                  <a:pt x="933" y="342"/>
                  <a:pt x="933" y="337"/>
                </a:cubicBezTo>
                <a:cubicBezTo>
                  <a:pt x="933" y="332"/>
                  <a:pt x="929" y="328"/>
                  <a:pt x="924" y="328"/>
                </a:cubicBezTo>
                <a:cubicBezTo>
                  <a:pt x="919" y="328"/>
                  <a:pt x="915" y="332"/>
                  <a:pt x="915" y="337"/>
                </a:cubicBezTo>
                <a:close/>
                <a:moveTo>
                  <a:pt x="938" y="337"/>
                </a:moveTo>
                <a:cubicBezTo>
                  <a:pt x="938" y="342"/>
                  <a:pt x="942" y="345"/>
                  <a:pt x="947" y="345"/>
                </a:cubicBezTo>
                <a:cubicBezTo>
                  <a:pt x="952" y="345"/>
                  <a:pt x="956" y="342"/>
                  <a:pt x="956" y="337"/>
                </a:cubicBezTo>
                <a:cubicBezTo>
                  <a:pt x="956" y="332"/>
                  <a:pt x="952" y="328"/>
                  <a:pt x="947" y="328"/>
                </a:cubicBezTo>
                <a:cubicBezTo>
                  <a:pt x="942" y="328"/>
                  <a:pt x="938" y="332"/>
                  <a:pt x="938" y="337"/>
                </a:cubicBezTo>
                <a:close/>
                <a:moveTo>
                  <a:pt x="962" y="337"/>
                </a:moveTo>
                <a:cubicBezTo>
                  <a:pt x="962" y="342"/>
                  <a:pt x="966" y="345"/>
                  <a:pt x="971" y="345"/>
                </a:cubicBezTo>
                <a:cubicBezTo>
                  <a:pt x="976" y="345"/>
                  <a:pt x="980" y="342"/>
                  <a:pt x="980" y="337"/>
                </a:cubicBezTo>
                <a:cubicBezTo>
                  <a:pt x="980" y="332"/>
                  <a:pt x="976" y="328"/>
                  <a:pt x="971" y="328"/>
                </a:cubicBezTo>
                <a:cubicBezTo>
                  <a:pt x="966" y="328"/>
                  <a:pt x="962" y="332"/>
                  <a:pt x="962" y="337"/>
                </a:cubicBezTo>
                <a:close/>
                <a:moveTo>
                  <a:pt x="1009" y="337"/>
                </a:moveTo>
                <a:cubicBezTo>
                  <a:pt x="1009" y="342"/>
                  <a:pt x="1013" y="345"/>
                  <a:pt x="1018" y="345"/>
                </a:cubicBezTo>
                <a:cubicBezTo>
                  <a:pt x="1023" y="345"/>
                  <a:pt x="1027" y="342"/>
                  <a:pt x="1027" y="337"/>
                </a:cubicBezTo>
                <a:cubicBezTo>
                  <a:pt x="1027" y="332"/>
                  <a:pt x="1023" y="328"/>
                  <a:pt x="1018" y="328"/>
                </a:cubicBezTo>
                <a:cubicBezTo>
                  <a:pt x="1013" y="328"/>
                  <a:pt x="1009" y="332"/>
                  <a:pt x="1009" y="337"/>
                </a:cubicBezTo>
                <a:close/>
                <a:moveTo>
                  <a:pt x="1032" y="337"/>
                </a:moveTo>
                <a:cubicBezTo>
                  <a:pt x="1032" y="342"/>
                  <a:pt x="1036" y="345"/>
                  <a:pt x="1041" y="345"/>
                </a:cubicBezTo>
                <a:cubicBezTo>
                  <a:pt x="1046" y="345"/>
                  <a:pt x="1050" y="342"/>
                  <a:pt x="1050" y="337"/>
                </a:cubicBezTo>
                <a:cubicBezTo>
                  <a:pt x="1050" y="332"/>
                  <a:pt x="1046" y="328"/>
                  <a:pt x="1041" y="328"/>
                </a:cubicBezTo>
                <a:cubicBezTo>
                  <a:pt x="1036" y="328"/>
                  <a:pt x="1032" y="332"/>
                  <a:pt x="1032" y="337"/>
                </a:cubicBezTo>
                <a:close/>
                <a:moveTo>
                  <a:pt x="1056" y="337"/>
                </a:moveTo>
                <a:cubicBezTo>
                  <a:pt x="1056" y="342"/>
                  <a:pt x="1060" y="345"/>
                  <a:pt x="1065" y="345"/>
                </a:cubicBezTo>
                <a:cubicBezTo>
                  <a:pt x="1070" y="345"/>
                  <a:pt x="1074" y="342"/>
                  <a:pt x="1074" y="337"/>
                </a:cubicBezTo>
                <a:cubicBezTo>
                  <a:pt x="1074" y="332"/>
                  <a:pt x="1070" y="328"/>
                  <a:pt x="1065" y="328"/>
                </a:cubicBezTo>
                <a:cubicBezTo>
                  <a:pt x="1060" y="328"/>
                  <a:pt x="1056" y="332"/>
                  <a:pt x="1056" y="337"/>
                </a:cubicBezTo>
                <a:close/>
                <a:moveTo>
                  <a:pt x="1079" y="337"/>
                </a:moveTo>
                <a:cubicBezTo>
                  <a:pt x="1079" y="342"/>
                  <a:pt x="1083" y="345"/>
                  <a:pt x="1088" y="345"/>
                </a:cubicBezTo>
                <a:cubicBezTo>
                  <a:pt x="1093" y="345"/>
                  <a:pt x="1097" y="342"/>
                  <a:pt x="1097" y="337"/>
                </a:cubicBezTo>
                <a:cubicBezTo>
                  <a:pt x="1097" y="332"/>
                  <a:pt x="1093" y="328"/>
                  <a:pt x="1088" y="328"/>
                </a:cubicBezTo>
                <a:cubicBezTo>
                  <a:pt x="1083" y="328"/>
                  <a:pt x="1079" y="332"/>
                  <a:pt x="1079" y="337"/>
                </a:cubicBezTo>
                <a:close/>
                <a:moveTo>
                  <a:pt x="1103" y="337"/>
                </a:moveTo>
                <a:cubicBezTo>
                  <a:pt x="1103" y="342"/>
                  <a:pt x="1107" y="345"/>
                  <a:pt x="1112" y="345"/>
                </a:cubicBezTo>
                <a:cubicBezTo>
                  <a:pt x="1117" y="345"/>
                  <a:pt x="1121" y="342"/>
                  <a:pt x="1121" y="337"/>
                </a:cubicBezTo>
                <a:cubicBezTo>
                  <a:pt x="1121" y="332"/>
                  <a:pt x="1117" y="328"/>
                  <a:pt x="1112" y="328"/>
                </a:cubicBezTo>
                <a:cubicBezTo>
                  <a:pt x="1107" y="328"/>
                  <a:pt x="1103" y="332"/>
                  <a:pt x="1103" y="337"/>
                </a:cubicBezTo>
                <a:close/>
                <a:moveTo>
                  <a:pt x="1150" y="337"/>
                </a:moveTo>
                <a:cubicBezTo>
                  <a:pt x="1150" y="342"/>
                  <a:pt x="1154" y="345"/>
                  <a:pt x="1159" y="345"/>
                </a:cubicBezTo>
                <a:cubicBezTo>
                  <a:pt x="1164" y="345"/>
                  <a:pt x="1168" y="342"/>
                  <a:pt x="1168" y="337"/>
                </a:cubicBezTo>
                <a:cubicBezTo>
                  <a:pt x="1168" y="332"/>
                  <a:pt x="1164" y="328"/>
                  <a:pt x="1159" y="328"/>
                </a:cubicBezTo>
                <a:cubicBezTo>
                  <a:pt x="1154" y="328"/>
                  <a:pt x="1150" y="332"/>
                  <a:pt x="1150" y="337"/>
                </a:cubicBezTo>
                <a:close/>
                <a:moveTo>
                  <a:pt x="1173" y="337"/>
                </a:moveTo>
                <a:cubicBezTo>
                  <a:pt x="1173" y="342"/>
                  <a:pt x="1177" y="345"/>
                  <a:pt x="1182" y="345"/>
                </a:cubicBezTo>
                <a:cubicBezTo>
                  <a:pt x="1187" y="345"/>
                  <a:pt x="1191" y="342"/>
                  <a:pt x="1191" y="337"/>
                </a:cubicBezTo>
                <a:cubicBezTo>
                  <a:pt x="1191" y="332"/>
                  <a:pt x="1187" y="328"/>
                  <a:pt x="1182" y="328"/>
                </a:cubicBezTo>
                <a:cubicBezTo>
                  <a:pt x="1177" y="328"/>
                  <a:pt x="1173" y="332"/>
                  <a:pt x="1173" y="337"/>
                </a:cubicBezTo>
                <a:close/>
                <a:moveTo>
                  <a:pt x="1197" y="337"/>
                </a:moveTo>
                <a:cubicBezTo>
                  <a:pt x="1197" y="342"/>
                  <a:pt x="1201" y="345"/>
                  <a:pt x="1206" y="345"/>
                </a:cubicBezTo>
                <a:cubicBezTo>
                  <a:pt x="1211" y="345"/>
                  <a:pt x="1215" y="342"/>
                  <a:pt x="1215" y="337"/>
                </a:cubicBezTo>
                <a:cubicBezTo>
                  <a:pt x="1215" y="332"/>
                  <a:pt x="1211" y="328"/>
                  <a:pt x="1206" y="328"/>
                </a:cubicBezTo>
                <a:cubicBezTo>
                  <a:pt x="1201" y="328"/>
                  <a:pt x="1197" y="332"/>
                  <a:pt x="1197" y="337"/>
                </a:cubicBezTo>
                <a:close/>
                <a:moveTo>
                  <a:pt x="1220" y="337"/>
                </a:moveTo>
                <a:cubicBezTo>
                  <a:pt x="1220" y="342"/>
                  <a:pt x="1224" y="345"/>
                  <a:pt x="1229" y="345"/>
                </a:cubicBezTo>
                <a:cubicBezTo>
                  <a:pt x="1234" y="345"/>
                  <a:pt x="1238" y="342"/>
                  <a:pt x="1238" y="337"/>
                </a:cubicBezTo>
                <a:cubicBezTo>
                  <a:pt x="1238" y="332"/>
                  <a:pt x="1234" y="328"/>
                  <a:pt x="1229" y="328"/>
                </a:cubicBezTo>
                <a:cubicBezTo>
                  <a:pt x="1224" y="328"/>
                  <a:pt x="1220" y="332"/>
                  <a:pt x="1220" y="337"/>
                </a:cubicBezTo>
                <a:close/>
                <a:moveTo>
                  <a:pt x="1243" y="337"/>
                </a:moveTo>
                <a:cubicBezTo>
                  <a:pt x="1243" y="342"/>
                  <a:pt x="1248" y="345"/>
                  <a:pt x="1253" y="345"/>
                </a:cubicBezTo>
                <a:cubicBezTo>
                  <a:pt x="1258" y="345"/>
                  <a:pt x="1262" y="342"/>
                  <a:pt x="1262" y="337"/>
                </a:cubicBezTo>
                <a:cubicBezTo>
                  <a:pt x="1262" y="332"/>
                  <a:pt x="1258" y="328"/>
                  <a:pt x="1253" y="328"/>
                </a:cubicBezTo>
                <a:cubicBezTo>
                  <a:pt x="1248" y="328"/>
                  <a:pt x="1243" y="332"/>
                  <a:pt x="1243" y="337"/>
                </a:cubicBezTo>
                <a:close/>
                <a:moveTo>
                  <a:pt x="1267" y="337"/>
                </a:moveTo>
                <a:cubicBezTo>
                  <a:pt x="1267" y="342"/>
                  <a:pt x="1271" y="345"/>
                  <a:pt x="1276" y="345"/>
                </a:cubicBezTo>
                <a:cubicBezTo>
                  <a:pt x="1281" y="345"/>
                  <a:pt x="1285" y="342"/>
                  <a:pt x="1285" y="337"/>
                </a:cubicBezTo>
                <a:cubicBezTo>
                  <a:pt x="1285" y="332"/>
                  <a:pt x="1281" y="328"/>
                  <a:pt x="1276" y="328"/>
                </a:cubicBezTo>
                <a:cubicBezTo>
                  <a:pt x="1271" y="328"/>
                  <a:pt x="1267" y="332"/>
                  <a:pt x="1267" y="337"/>
                </a:cubicBezTo>
                <a:close/>
                <a:moveTo>
                  <a:pt x="1291" y="337"/>
                </a:moveTo>
                <a:cubicBezTo>
                  <a:pt x="1291" y="342"/>
                  <a:pt x="1295" y="345"/>
                  <a:pt x="1300" y="345"/>
                </a:cubicBezTo>
                <a:cubicBezTo>
                  <a:pt x="1305" y="345"/>
                  <a:pt x="1309" y="342"/>
                  <a:pt x="1309" y="337"/>
                </a:cubicBezTo>
                <a:cubicBezTo>
                  <a:pt x="1309" y="332"/>
                  <a:pt x="1305" y="328"/>
                  <a:pt x="1300" y="328"/>
                </a:cubicBezTo>
                <a:cubicBezTo>
                  <a:pt x="1295" y="328"/>
                  <a:pt x="1291" y="332"/>
                  <a:pt x="1291" y="337"/>
                </a:cubicBezTo>
                <a:close/>
                <a:moveTo>
                  <a:pt x="1314" y="337"/>
                </a:moveTo>
                <a:cubicBezTo>
                  <a:pt x="1314" y="342"/>
                  <a:pt x="1318" y="345"/>
                  <a:pt x="1323" y="345"/>
                </a:cubicBezTo>
                <a:cubicBezTo>
                  <a:pt x="1328" y="345"/>
                  <a:pt x="1332" y="342"/>
                  <a:pt x="1332" y="337"/>
                </a:cubicBezTo>
                <a:cubicBezTo>
                  <a:pt x="1332" y="332"/>
                  <a:pt x="1328" y="328"/>
                  <a:pt x="1323" y="328"/>
                </a:cubicBezTo>
                <a:cubicBezTo>
                  <a:pt x="1318" y="328"/>
                  <a:pt x="1314" y="332"/>
                  <a:pt x="1314" y="337"/>
                </a:cubicBezTo>
                <a:close/>
                <a:moveTo>
                  <a:pt x="1338" y="337"/>
                </a:moveTo>
                <a:cubicBezTo>
                  <a:pt x="1338" y="342"/>
                  <a:pt x="1342" y="345"/>
                  <a:pt x="1346" y="345"/>
                </a:cubicBezTo>
                <a:cubicBezTo>
                  <a:pt x="1351" y="345"/>
                  <a:pt x="1355" y="342"/>
                  <a:pt x="1355" y="337"/>
                </a:cubicBezTo>
                <a:cubicBezTo>
                  <a:pt x="1355" y="332"/>
                  <a:pt x="1351" y="328"/>
                  <a:pt x="1346" y="328"/>
                </a:cubicBezTo>
                <a:cubicBezTo>
                  <a:pt x="1342" y="328"/>
                  <a:pt x="1338" y="332"/>
                  <a:pt x="1338" y="337"/>
                </a:cubicBezTo>
                <a:close/>
                <a:moveTo>
                  <a:pt x="1361" y="337"/>
                </a:moveTo>
                <a:cubicBezTo>
                  <a:pt x="1361" y="342"/>
                  <a:pt x="1365" y="345"/>
                  <a:pt x="1370" y="345"/>
                </a:cubicBezTo>
                <a:cubicBezTo>
                  <a:pt x="1375" y="345"/>
                  <a:pt x="1379" y="342"/>
                  <a:pt x="1379" y="337"/>
                </a:cubicBezTo>
                <a:cubicBezTo>
                  <a:pt x="1379" y="332"/>
                  <a:pt x="1375" y="328"/>
                  <a:pt x="1370" y="328"/>
                </a:cubicBezTo>
                <a:cubicBezTo>
                  <a:pt x="1365" y="328"/>
                  <a:pt x="1361" y="332"/>
                  <a:pt x="1361" y="337"/>
                </a:cubicBezTo>
                <a:close/>
                <a:moveTo>
                  <a:pt x="1385" y="337"/>
                </a:moveTo>
                <a:cubicBezTo>
                  <a:pt x="1385" y="342"/>
                  <a:pt x="1389" y="345"/>
                  <a:pt x="1393" y="345"/>
                </a:cubicBezTo>
                <a:cubicBezTo>
                  <a:pt x="1398" y="345"/>
                  <a:pt x="1402" y="342"/>
                  <a:pt x="1402" y="337"/>
                </a:cubicBezTo>
                <a:cubicBezTo>
                  <a:pt x="1402" y="332"/>
                  <a:pt x="1398" y="328"/>
                  <a:pt x="1393" y="328"/>
                </a:cubicBezTo>
                <a:cubicBezTo>
                  <a:pt x="1389" y="328"/>
                  <a:pt x="1385" y="332"/>
                  <a:pt x="1385" y="337"/>
                </a:cubicBezTo>
                <a:close/>
                <a:moveTo>
                  <a:pt x="1408" y="337"/>
                </a:moveTo>
                <a:cubicBezTo>
                  <a:pt x="1408" y="342"/>
                  <a:pt x="1412" y="345"/>
                  <a:pt x="1417" y="345"/>
                </a:cubicBezTo>
                <a:cubicBezTo>
                  <a:pt x="1422" y="345"/>
                  <a:pt x="1426" y="342"/>
                  <a:pt x="1426" y="337"/>
                </a:cubicBezTo>
                <a:cubicBezTo>
                  <a:pt x="1426" y="332"/>
                  <a:pt x="1422" y="328"/>
                  <a:pt x="1417" y="328"/>
                </a:cubicBezTo>
                <a:cubicBezTo>
                  <a:pt x="1412" y="328"/>
                  <a:pt x="1408" y="332"/>
                  <a:pt x="1408" y="337"/>
                </a:cubicBezTo>
                <a:close/>
                <a:moveTo>
                  <a:pt x="1432" y="337"/>
                </a:moveTo>
                <a:cubicBezTo>
                  <a:pt x="1432" y="342"/>
                  <a:pt x="1436" y="345"/>
                  <a:pt x="1441" y="345"/>
                </a:cubicBezTo>
                <a:cubicBezTo>
                  <a:pt x="1445" y="345"/>
                  <a:pt x="1449" y="342"/>
                  <a:pt x="1449" y="337"/>
                </a:cubicBezTo>
                <a:cubicBezTo>
                  <a:pt x="1449" y="332"/>
                  <a:pt x="1445" y="328"/>
                  <a:pt x="1441" y="328"/>
                </a:cubicBezTo>
                <a:cubicBezTo>
                  <a:pt x="1436" y="328"/>
                  <a:pt x="1432" y="332"/>
                  <a:pt x="1432" y="337"/>
                </a:cubicBezTo>
                <a:close/>
                <a:moveTo>
                  <a:pt x="1455" y="337"/>
                </a:moveTo>
                <a:cubicBezTo>
                  <a:pt x="1455" y="342"/>
                  <a:pt x="1459" y="345"/>
                  <a:pt x="1464" y="345"/>
                </a:cubicBezTo>
                <a:cubicBezTo>
                  <a:pt x="1469" y="345"/>
                  <a:pt x="1473" y="342"/>
                  <a:pt x="1473" y="337"/>
                </a:cubicBezTo>
                <a:cubicBezTo>
                  <a:pt x="1473" y="332"/>
                  <a:pt x="1469" y="328"/>
                  <a:pt x="1464" y="328"/>
                </a:cubicBezTo>
                <a:cubicBezTo>
                  <a:pt x="1459" y="328"/>
                  <a:pt x="1455" y="332"/>
                  <a:pt x="1455" y="337"/>
                </a:cubicBezTo>
                <a:close/>
                <a:moveTo>
                  <a:pt x="1478" y="337"/>
                </a:moveTo>
                <a:cubicBezTo>
                  <a:pt x="1478" y="342"/>
                  <a:pt x="1482" y="345"/>
                  <a:pt x="1487" y="345"/>
                </a:cubicBezTo>
                <a:cubicBezTo>
                  <a:pt x="1492" y="345"/>
                  <a:pt x="1496" y="342"/>
                  <a:pt x="1496" y="337"/>
                </a:cubicBezTo>
                <a:cubicBezTo>
                  <a:pt x="1496" y="332"/>
                  <a:pt x="1492" y="328"/>
                  <a:pt x="1487" y="328"/>
                </a:cubicBezTo>
                <a:cubicBezTo>
                  <a:pt x="1482" y="328"/>
                  <a:pt x="1478" y="332"/>
                  <a:pt x="1478" y="337"/>
                </a:cubicBezTo>
                <a:close/>
                <a:moveTo>
                  <a:pt x="211" y="358"/>
                </a:moveTo>
                <a:cubicBezTo>
                  <a:pt x="211" y="363"/>
                  <a:pt x="215" y="367"/>
                  <a:pt x="220" y="367"/>
                </a:cubicBezTo>
                <a:cubicBezTo>
                  <a:pt x="225" y="367"/>
                  <a:pt x="229" y="363"/>
                  <a:pt x="229" y="358"/>
                </a:cubicBezTo>
                <a:cubicBezTo>
                  <a:pt x="229" y="353"/>
                  <a:pt x="225" y="349"/>
                  <a:pt x="220" y="349"/>
                </a:cubicBezTo>
                <a:cubicBezTo>
                  <a:pt x="215" y="349"/>
                  <a:pt x="211" y="353"/>
                  <a:pt x="211" y="358"/>
                </a:cubicBezTo>
                <a:close/>
                <a:moveTo>
                  <a:pt x="235" y="358"/>
                </a:moveTo>
                <a:cubicBezTo>
                  <a:pt x="235" y="363"/>
                  <a:pt x="238" y="367"/>
                  <a:pt x="243" y="367"/>
                </a:cubicBezTo>
                <a:cubicBezTo>
                  <a:pt x="248" y="367"/>
                  <a:pt x="252" y="363"/>
                  <a:pt x="252" y="358"/>
                </a:cubicBezTo>
                <a:cubicBezTo>
                  <a:pt x="252" y="353"/>
                  <a:pt x="248" y="349"/>
                  <a:pt x="243" y="349"/>
                </a:cubicBezTo>
                <a:cubicBezTo>
                  <a:pt x="238" y="349"/>
                  <a:pt x="235" y="353"/>
                  <a:pt x="235" y="358"/>
                </a:cubicBezTo>
                <a:close/>
                <a:moveTo>
                  <a:pt x="258" y="358"/>
                </a:moveTo>
                <a:cubicBezTo>
                  <a:pt x="258" y="363"/>
                  <a:pt x="262" y="367"/>
                  <a:pt x="267" y="367"/>
                </a:cubicBezTo>
                <a:cubicBezTo>
                  <a:pt x="272" y="367"/>
                  <a:pt x="276" y="363"/>
                  <a:pt x="276" y="358"/>
                </a:cubicBezTo>
                <a:cubicBezTo>
                  <a:pt x="276" y="353"/>
                  <a:pt x="272" y="349"/>
                  <a:pt x="267" y="349"/>
                </a:cubicBezTo>
                <a:cubicBezTo>
                  <a:pt x="262" y="349"/>
                  <a:pt x="258" y="353"/>
                  <a:pt x="258" y="358"/>
                </a:cubicBezTo>
                <a:close/>
                <a:moveTo>
                  <a:pt x="281" y="358"/>
                </a:moveTo>
                <a:cubicBezTo>
                  <a:pt x="281" y="363"/>
                  <a:pt x="285" y="367"/>
                  <a:pt x="290" y="367"/>
                </a:cubicBezTo>
                <a:cubicBezTo>
                  <a:pt x="295" y="367"/>
                  <a:pt x="299" y="363"/>
                  <a:pt x="299" y="358"/>
                </a:cubicBezTo>
                <a:cubicBezTo>
                  <a:pt x="299" y="353"/>
                  <a:pt x="295" y="349"/>
                  <a:pt x="290" y="349"/>
                </a:cubicBezTo>
                <a:cubicBezTo>
                  <a:pt x="285" y="349"/>
                  <a:pt x="281" y="353"/>
                  <a:pt x="281" y="358"/>
                </a:cubicBezTo>
                <a:close/>
                <a:moveTo>
                  <a:pt x="305" y="358"/>
                </a:moveTo>
                <a:cubicBezTo>
                  <a:pt x="305" y="363"/>
                  <a:pt x="309" y="367"/>
                  <a:pt x="313" y="367"/>
                </a:cubicBezTo>
                <a:cubicBezTo>
                  <a:pt x="318" y="367"/>
                  <a:pt x="322" y="363"/>
                  <a:pt x="322" y="358"/>
                </a:cubicBezTo>
                <a:cubicBezTo>
                  <a:pt x="322" y="353"/>
                  <a:pt x="318" y="349"/>
                  <a:pt x="313" y="349"/>
                </a:cubicBezTo>
                <a:cubicBezTo>
                  <a:pt x="309" y="349"/>
                  <a:pt x="305" y="353"/>
                  <a:pt x="305" y="358"/>
                </a:cubicBezTo>
                <a:close/>
                <a:moveTo>
                  <a:pt x="328" y="358"/>
                </a:moveTo>
                <a:cubicBezTo>
                  <a:pt x="328" y="363"/>
                  <a:pt x="332" y="367"/>
                  <a:pt x="337" y="367"/>
                </a:cubicBezTo>
                <a:cubicBezTo>
                  <a:pt x="342" y="367"/>
                  <a:pt x="346" y="363"/>
                  <a:pt x="346" y="358"/>
                </a:cubicBezTo>
                <a:cubicBezTo>
                  <a:pt x="346" y="353"/>
                  <a:pt x="342" y="349"/>
                  <a:pt x="337" y="349"/>
                </a:cubicBezTo>
                <a:cubicBezTo>
                  <a:pt x="332" y="349"/>
                  <a:pt x="328" y="353"/>
                  <a:pt x="328" y="358"/>
                </a:cubicBezTo>
                <a:close/>
                <a:moveTo>
                  <a:pt x="352" y="358"/>
                </a:moveTo>
                <a:cubicBezTo>
                  <a:pt x="352" y="363"/>
                  <a:pt x="356" y="367"/>
                  <a:pt x="361" y="367"/>
                </a:cubicBezTo>
                <a:cubicBezTo>
                  <a:pt x="365" y="367"/>
                  <a:pt x="369" y="363"/>
                  <a:pt x="369" y="358"/>
                </a:cubicBezTo>
                <a:cubicBezTo>
                  <a:pt x="369" y="353"/>
                  <a:pt x="365" y="349"/>
                  <a:pt x="361" y="349"/>
                </a:cubicBezTo>
                <a:cubicBezTo>
                  <a:pt x="356" y="349"/>
                  <a:pt x="352" y="353"/>
                  <a:pt x="352" y="358"/>
                </a:cubicBezTo>
                <a:close/>
                <a:moveTo>
                  <a:pt x="375" y="358"/>
                </a:moveTo>
                <a:cubicBezTo>
                  <a:pt x="375" y="363"/>
                  <a:pt x="379" y="367"/>
                  <a:pt x="384" y="367"/>
                </a:cubicBezTo>
                <a:cubicBezTo>
                  <a:pt x="389" y="367"/>
                  <a:pt x="393" y="363"/>
                  <a:pt x="393" y="358"/>
                </a:cubicBezTo>
                <a:cubicBezTo>
                  <a:pt x="393" y="353"/>
                  <a:pt x="389" y="349"/>
                  <a:pt x="384" y="349"/>
                </a:cubicBezTo>
                <a:cubicBezTo>
                  <a:pt x="379" y="349"/>
                  <a:pt x="375" y="353"/>
                  <a:pt x="375" y="358"/>
                </a:cubicBezTo>
                <a:close/>
                <a:moveTo>
                  <a:pt x="398" y="358"/>
                </a:moveTo>
                <a:cubicBezTo>
                  <a:pt x="398" y="363"/>
                  <a:pt x="402" y="367"/>
                  <a:pt x="407" y="367"/>
                </a:cubicBezTo>
                <a:cubicBezTo>
                  <a:pt x="412" y="367"/>
                  <a:pt x="416" y="363"/>
                  <a:pt x="416" y="358"/>
                </a:cubicBezTo>
                <a:cubicBezTo>
                  <a:pt x="416" y="353"/>
                  <a:pt x="412" y="349"/>
                  <a:pt x="407" y="349"/>
                </a:cubicBezTo>
                <a:cubicBezTo>
                  <a:pt x="402" y="349"/>
                  <a:pt x="398" y="353"/>
                  <a:pt x="398" y="358"/>
                </a:cubicBezTo>
                <a:close/>
                <a:moveTo>
                  <a:pt x="422" y="358"/>
                </a:moveTo>
                <a:cubicBezTo>
                  <a:pt x="422" y="363"/>
                  <a:pt x="426" y="367"/>
                  <a:pt x="431" y="367"/>
                </a:cubicBezTo>
                <a:cubicBezTo>
                  <a:pt x="436" y="367"/>
                  <a:pt x="440" y="363"/>
                  <a:pt x="440" y="358"/>
                </a:cubicBezTo>
                <a:cubicBezTo>
                  <a:pt x="440" y="353"/>
                  <a:pt x="436" y="349"/>
                  <a:pt x="431" y="349"/>
                </a:cubicBezTo>
                <a:cubicBezTo>
                  <a:pt x="426" y="349"/>
                  <a:pt x="422" y="353"/>
                  <a:pt x="422" y="358"/>
                </a:cubicBezTo>
                <a:close/>
                <a:moveTo>
                  <a:pt x="445" y="358"/>
                </a:moveTo>
                <a:cubicBezTo>
                  <a:pt x="445" y="363"/>
                  <a:pt x="449" y="367"/>
                  <a:pt x="454" y="367"/>
                </a:cubicBezTo>
                <a:cubicBezTo>
                  <a:pt x="459" y="367"/>
                  <a:pt x="463" y="363"/>
                  <a:pt x="463" y="358"/>
                </a:cubicBezTo>
                <a:cubicBezTo>
                  <a:pt x="463" y="353"/>
                  <a:pt x="459" y="349"/>
                  <a:pt x="454" y="349"/>
                </a:cubicBezTo>
                <a:cubicBezTo>
                  <a:pt x="449" y="349"/>
                  <a:pt x="445" y="353"/>
                  <a:pt x="445" y="358"/>
                </a:cubicBezTo>
                <a:close/>
                <a:moveTo>
                  <a:pt x="469" y="358"/>
                </a:moveTo>
                <a:cubicBezTo>
                  <a:pt x="469" y="363"/>
                  <a:pt x="473" y="367"/>
                  <a:pt x="478" y="367"/>
                </a:cubicBezTo>
                <a:cubicBezTo>
                  <a:pt x="483" y="367"/>
                  <a:pt x="487" y="363"/>
                  <a:pt x="487" y="358"/>
                </a:cubicBezTo>
                <a:cubicBezTo>
                  <a:pt x="487" y="353"/>
                  <a:pt x="483" y="349"/>
                  <a:pt x="478" y="349"/>
                </a:cubicBezTo>
                <a:cubicBezTo>
                  <a:pt x="473" y="349"/>
                  <a:pt x="469" y="353"/>
                  <a:pt x="469" y="358"/>
                </a:cubicBezTo>
                <a:close/>
                <a:moveTo>
                  <a:pt x="774" y="358"/>
                </a:moveTo>
                <a:cubicBezTo>
                  <a:pt x="774" y="363"/>
                  <a:pt x="778" y="367"/>
                  <a:pt x="783" y="367"/>
                </a:cubicBezTo>
                <a:cubicBezTo>
                  <a:pt x="788" y="367"/>
                  <a:pt x="792" y="363"/>
                  <a:pt x="792" y="358"/>
                </a:cubicBezTo>
                <a:cubicBezTo>
                  <a:pt x="792" y="353"/>
                  <a:pt x="788" y="349"/>
                  <a:pt x="783" y="349"/>
                </a:cubicBezTo>
                <a:cubicBezTo>
                  <a:pt x="778" y="349"/>
                  <a:pt x="774" y="353"/>
                  <a:pt x="774" y="358"/>
                </a:cubicBezTo>
                <a:close/>
                <a:moveTo>
                  <a:pt x="798" y="358"/>
                </a:moveTo>
                <a:cubicBezTo>
                  <a:pt x="798" y="363"/>
                  <a:pt x="802" y="367"/>
                  <a:pt x="806" y="367"/>
                </a:cubicBezTo>
                <a:cubicBezTo>
                  <a:pt x="811" y="367"/>
                  <a:pt x="815" y="363"/>
                  <a:pt x="815" y="358"/>
                </a:cubicBezTo>
                <a:cubicBezTo>
                  <a:pt x="815" y="353"/>
                  <a:pt x="811" y="349"/>
                  <a:pt x="806" y="349"/>
                </a:cubicBezTo>
                <a:cubicBezTo>
                  <a:pt x="802" y="349"/>
                  <a:pt x="798" y="353"/>
                  <a:pt x="798" y="358"/>
                </a:cubicBezTo>
                <a:close/>
                <a:moveTo>
                  <a:pt x="821" y="358"/>
                </a:moveTo>
                <a:cubicBezTo>
                  <a:pt x="821" y="363"/>
                  <a:pt x="825" y="367"/>
                  <a:pt x="830" y="367"/>
                </a:cubicBezTo>
                <a:cubicBezTo>
                  <a:pt x="835" y="367"/>
                  <a:pt x="839" y="363"/>
                  <a:pt x="839" y="358"/>
                </a:cubicBezTo>
                <a:cubicBezTo>
                  <a:pt x="839" y="353"/>
                  <a:pt x="835" y="349"/>
                  <a:pt x="830" y="349"/>
                </a:cubicBezTo>
                <a:cubicBezTo>
                  <a:pt x="825" y="349"/>
                  <a:pt x="821" y="353"/>
                  <a:pt x="821" y="358"/>
                </a:cubicBezTo>
                <a:close/>
                <a:moveTo>
                  <a:pt x="892" y="358"/>
                </a:moveTo>
                <a:cubicBezTo>
                  <a:pt x="892" y="363"/>
                  <a:pt x="896" y="367"/>
                  <a:pt x="901" y="367"/>
                </a:cubicBezTo>
                <a:cubicBezTo>
                  <a:pt x="905" y="367"/>
                  <a:pt x="909" y="363"/>
                  <a:pt x="909" y="358"/>
                </a:cubicBezTo>
                <a:cubicBezTo>
                  <a:pt x="909" y="353"/>
                  <a:pt x="905" y="349"/>
                  <a:pt x="901" y="349"/>
                </a:cubicBezTo>
                <a:cubicBezTo>
                  <a:pt x="896" y="349"/>
                  <a:pt x="892" y="353"/>
                  <a:pt x="892" y="358"/>
                </a:cubicBezTo>
                <a:close/>
                <a:moveTo>
                  <a:pt x="915" y="358"/>
                </a:moveTo>
                <a:cubicBezTo>
                  <a:pt x="915" y="363"/>
                  <a:pt x="919" y="367"/>
                  <a:pt x="924" y="367"/>
                </a:cubicBezTo>
                <a:cubicBezTo>
                  <a:pt x="929" y="367"/>
                  <a:pt x="933" y="363"/>
                  <a:pt x="933" y="358"/>
                </a:cubicBezTo>
                <a:cubicBezTo>
                  <a:pt x="933" y="353"/>
                  <a:pt x="929" y="349"/>
                  <a:pt x="924" y="349"/>
                </a:cubicBezTo>
                <a:cubicBezTo>
                  <a:pt x="919" y="349"/>
                  <a:pt x="915" y="353"/>
                  <a:pt x="915" y="358"/>
                </a:cubicBezTo>
                <a:close/>
                <a:moveTo>
                  <a:pt x="938" y="358"/>
                </a:moveTo>
                <a:cubicBezTo>
                  <a:pt x="938" y="363"/>
                  <a:pt x="942" y="367"/>
                  <a:pt x="947" y="367"/>
                </a:cubicBezTo>
                <a:cubicBezTo>
                  <a:pt x="952" y="367"/>
                  <a:pt x="956" y="363"/>
                  <a:pt x="956" y="358"/>
                </a:cubicBezTo>
                <a:cubicBezTo>
                  <a:pt x="956" y="353"/>
                  <a:pt x="952" y="349"/>
                  <a:pt x="947" y="349"/>
                </a:cubicBezTo>
                <a:cubicBezTo>
                  <a:pt x="942" y="349"/>
                  <a:pt x="938" y="353"/>
                  <a:pt x="938" y="358"/>
                </a:cubicBezTo>
                <a:close/>
                <a:moveTo>
                  <a:pt x="962" y="358"/>
                </a:moveTo>
                <a:cubicBezTo>
                  <a:pt x="962" y="363"/>
                  <a:pt x="966" y="367"/>
                  <a:pt x="971" y="367"/>
                </a:cubicBezTo>
                <a:cubicBezTo>
                  <a:pt x="976" y="367"/>
                  <a:pt x="980" y="363"/>
                  <a:pt x="980" y="358"/>
                </a:cubicBezTo>
                <a:cubicBezTo>
                  <a:pt x="980" y="353"/>
                  <a:pt x="976" y="349"/>
                  <a:pt x="971" y="349"/>
                </a:cubicBezTo>
                <a:cubicBezTo>
                  <a:pt x="966" y="349"/>
                  <a:pt x="962" y="353"/>
                  <a:pt x="962" y="358"/>
                </a:cubicBezTo>
                <a:close/>
                <a:moveTo>
                  <a:pt x="985" y="358"/>
                </a:moveTo>
                <a:cubicBezTo>
                  <a:pt x="985" y="363"/>
                  <a:pt x="989" y="367"/>
                  <a:pt x="994" y="367"/>
                </a:cubicBezTo>
                <a:cubicBezTo>
                  <a:pt x="999" y="367"/>
                  <a:pt x="1003" y="363"/>
                  <a:pt x="1003" y="358"/>
                </a:cubicBezTo>
                <a:cubicBezTo>
                  <a:pt x="1003" y="353"/>
                  <a:pt x="999" y="349"/>
                  <a:pt x="994" y="349"/>
                </a:cubicBezTo>
                <a:cubicBezTo>
                  <a:pt x="989" y="349"/>
                  <a:pt x="985" y="353"/>
                  <a:pt x="985" y="358"/>
                </a:cubicBezTo>
                <a:close/>
                <a:moveTo>
                  <a:pt x="1009" y="358"/>
                </a:moveTo>
                <a:cubicBezTo>
                  <a:pt x="1009" y="363"/>
                  <a:pt x="1013" y="367"/>
                  <a:pt x="1018" y="367"/>
                </a:cubicBezTo>
                <a:cubicBezTo>
                  <a:pt x="1023" y="367"/>
                  <a:pt x="1027" y="363"/>
                  <a:pt x="1027" y="358"/>
                </a:cubicBezTo>
                <a:cubicBezTo>
                  <a:pt x="1027" y="353"/>
                  <a:pt x="1023" y="349"/>
                  <a:pt x="1018" y="349"/>
                </a:cubicBezTo>
                <a:cubicBezTo>
                  <a:pt x="1013" y="349"/>
                  <a:pt x="1009" y="353"/>
                  <a:pt x="1009" y="358"/>
                </a:cubicBezTo>
                <a:close/>
                <a:moveTo>
                  <a:pt x="1032" y="358"/>
                </a:moveTo>
                <a:cubicBezTo>
                  <a:pt x="1032" y="363"/>
                  <a:pt x="1036" y="367"/>
                  <a:pt x="1041" y="367"/>
                </a:cubicBezTo>
                <a:cubicBezTo>
                  <a:pt x="1046" y="367"/>
                  <a:pt x="1050" y="363"/>
                  <a:pt x="1050" y="358"/>
                </a:cubicBezTo>
                <a:cubicBezTo>
                  <a:pt x="1050" y="353"/>
                  <a:pt x="1046" y="349"/>
                  <a:pt x="1041" y="349"/>
                </a:cubicBezTo>
                <a:cubicBezTo>
                  <a:pt x="1036" y="349"/>
                  <a:pt x="1032" y="353"/>
                  <a:pt x="1032" y="358"/>
                </a:cubicBezTo>
                <a:close/>
                <a:moveTo>
                  <a:pt x="1056" y="358"/>
                </a:moveTo>
                <a:cubicBezTo>
                  <a:pt x="1056" y="363"/>
                  <a:pt x="1060" y="367"/>
                  <a:pt x="1065" y="367"/>
                </a:cubicBezTo>
                <a:cubicBezTo>
                  <a:pt x="1070" y="367"/>
                  <a:pt x="1074" y="363"/>
                  <a:pt x="1074" y="358"/>
                </a:cubicBezTo>
                <a:cubicBezTo>
                  <a:pt x="1074" y="353"/>
                  <a:pt x="1070" y="349"/>
                  <a:pt x="1065" y="349"/>
                </a:cubicBezTo>
                <a:cubicBezTo>
                  <a:pt x="1060" y="349"/>
                  <a:pt x="1056" y="353"/>
                  <a:pt x="1056" y="358"/>
                </a:cubicBezTo>
                <a:close/>
                <a:moveTo>
                  <a:pt x="1103" y="358"/>
                </a:moveTo>
                <a:cubicBezTo>
                  <a:pt x="1103" y="363"/>
                  <a:pt x="1107" y="367"/>
                  <a:pt x="1112" y="367"/>
                </a:cubicBezTo>
                <a:cubicBezTo>
                  <a:pt x="1117" y="367"/>
                  <a:pt x="1121" y="363"/>
                  <a:pt x="1121" y="358"/>
                </a:cubicBezTo>
                <a:cubicBezTo>
                  <a:pt x="1121" y="353"/>
                  <a:pt x="1117" y="349"/>
                  <a:pt x="1112" y="349"/>
                </a:cubicBezTo>
                <a:cubicBezTo>
                  <a:pt x="1107" y="349"/>
                  <a:pt x="1103" y="353"/>
                  <a:pt x="1103" y="358"/>
                </a:cubicBezTo>
                <a:close/>
                <a:moveTo>
                  <a:pt x="1126" y="358"/>
                </a:moveTo>
                <a:cubicBezTo>
                  <a:pt x="1126" y="363"/>
                  <a:pt x="1130" y="367"/>
                  <a:pt x="1135" y="367"/>
                </a:cubicBezTo>
                <a:cubicBezTo>
                  <a:pt x="1140" y="367"/>
                  <a:pt x="1144" y="363"/>
                  <a:pt x="1144" y="358"/>
                </a:cubicBezTo>
                <a:cubicBezTo>
                  <a:pt x="1144" y="353"/>
                  <a:pt x="1140" y="349"/>
                  <a:pt x="1135" y="349"/>
                </a:cubicBezTo>
                <a:cubicBezTo>
                  <a:pt x="1130" y="349"/>
                  <a:pt x="1126" y="353"/>
                  <a:pt x="1126" y="358"/>
                </a:cubicBezTo>
                <a:close/>
                <a:moveTo>
                  <a:pt x="1150" y="358"/>
                </a:moveTo>
                <a:cubicBezTo>
                  <a:pt x="1150" y="363"/>
                  <a:pt x="1154" y="367"/>
                  <a:pt x="1159" y="367"/>
                </a:cubicBezTo>
                <a:cubicBezTo>
                  <a:pt x="1164" y="367"/>
                  <a:pt x="1168" y="363"/>
                  <a:pt x="1168" y="358"/>
                </a:cubicBezTo>
                <a:cubicBezTo>
                  <a:pt x="1168" y="353"/>
                  <a:pt x="1164" y="349"/>
                  <a:pt x="1159" y="349"/>
                </a:cubicBezTo>
                <a:cubicBezTo>
                  <a:pt x="1154" y="349"/>
                  <a:pt x="1150" y="353"/>
                  <a:pt x="1150" y="358"/>
                </a:cubicBezTo>
                <a:close/>
                <a:moveTo>
                  <a:pt x="1173" y="358"/>
                </a:moveTo>
                <a:cubicBezTo>
                  <a:pt x="1173" y="363"/>
                  <a:pt x="1177" y="367"/>
                  <a:pt x="1182" y="367"/>
                </a:cubicBezTo>
                <a:cubicBezTo>
                  <a:pt x="1187" y="367"/>
                  <a:pt x="1191" y="363"/>
                  <a:pt x="1191" y="358"/>
                </a:cubicBezTo>
                <a:cubicBezTo>
                  <a:pt x="1191" y="353"/>
                  <a:pt x="1187" y="349"/>
                  <a:pt x="1182" y="349"/>
                </a:cubicBezTo>
                <a:cubicBezTo>
                  <a:pt x="1177" y="349"/>
                  <a:pt x="1173" y="353"/>
                  <a:pt x="1173" y="358"/>
                </a:cubicBezTo>
                <a:close/>
                <a:moveTo>
                  <a:pt x="1197" y="358"/>
                </a:moveTo>
                <a:cubicBezTo>
                  <a:pt x="1197" y="363"/>
                  <a:pt x="1201" y="367"/>
                  <a:pt x="1206" y="367"/>
                </a:cubicBezTo>
                <a:cubicBezTo>
                  <a:pt x="1211" y="367"/>
                  <a:pt x="1215" y="363"/>
                  <a:pt x="1215" y="358"/>
                </a:cubicBezTo>
                <a:cubicBezTo>
                  <a:pt x="1215" y="353"/>
                  <a:pt x="1211" y="349"/>
                  <a:pt x="1206" y="349"/>
                </a:cubicBezTo>
                <a:cubicBezTo>
                  <a:pt x="1201" y="349"/>
                  <a:pt x="1197" y="353"/>
                  <a:pt x="1197" y="358"/>
                </a:cubicBezTo>
                <a:close/>
                <a:moveTo>
                  <a:pt x="1220" y="358"/>
                </a:moveTo>
                <a:cubicBezTo>
                  <a:pt x="1220" y="363"/>
                  <a:pt x="1224" y="367"/>
                  <a:pt x="1229" y="367"/>
                </a:cubicBezTo>
                <a:cubicBezTo>
                  <a:pt x="1234" y="367"/>
                  <a:pt x="1238" y="363"/>
                  <a:pt x="1238" y="358"/>
                </a:cubicBezTo>
                <a:cubicBezTo>
                  <a:pt x="1238" y="353"/>
                  <a:pt x="1234" y="349"/>
                  <a:pt x="1229" y="349"/>
                </a:cubicBezTo>
                <a:cubicBezTo>
                  <a:pt x="1224" y="349"/>
                  <a:pt x="1220" y="353"/>
                  <a:pt x="1220" y="358"/>
                </a:cubicBezTo>
                <a:close/>
                <a:moveTo>
                  <a:pt x="1243" y="358"/>
                </a:moveTo>
                <a:cubicBezTo>
                  <a:pt x="1243" y="363"/>
                  <a:pt x="1248" y="367"/>
                  <a:pt x="1253" y="367"/>
                </a:cubicBezTo>
                <a:cubicBezTo>
                  <a:pt x="1258" y="367"/>
                  <a:pt x="1262" y="363"/>
                  <a:pt x="1262" y="358"/>
                </a:cubicBezTo>
                <a:cubicBezTo>
                  <a:pt x="1262" y="353"/>
                  <a:pt x="1258" y="349"/>
                  <a:pt x="1253" y="349"/>
                </a:cubicBezTo>
                <a:cubicBezTo>
                  <a:pt x="1248" y="349"/>
                  <a:pt x="1243" y="353"/>
                  <a:pt x="1243" y="358"/>
                </a:cubicBezTo>
                <a:close/>
                <a:moveTo>
                  <a:pt x="1267" y="358"/>
                </a:moveTo>
                <a:cubicBezTo>
                  <a:pt x="1267" y="363"/>
                  <a:pt x="1271" y="367"/>
                  <a:pt x="1276" y="367"/>
                </a:cubicBezTo>
                <a:cubicBezTo>
                  <a:pt x="1281" y="367"/>
                  <a:pt x="1285" y="363"/>
                  <a:pt x="1285" y="358"/>
                </a:cubicBezTo>
                <a:cubicBezTo>
                  <a:pt x="1285" y="353"/>
                  <a:pt x="1281" y="349"/>
                  <a:pt x="1276" y="349"/>
                </a:cubicBezTo>
                <a:cubicBezTo>
                  <a:pt x="1271" y="349"/>
                  <a:pt x="1267" y="353"/>
                  <a:pt x="1267" y="358"/>
                </a:cubicBezTo>
                <a:close/>
                <a:moveTo>
                  <a:pt x="1291" y="358"/>
                </a:moveTo>
                <a:cubicBezTo>
                  <a:pt x="1291" y="363"/>
                  <a:pt x="1295" y="367"/>
                  <a:pt x="1300" y="367"/>
                </a:cubicBezTo>
                <a:cubicBezTo>
                  <a:pt x="1305" y="367"/>
                  <a:pt x="1309" y="363"/>
                  <a:pt x="1309" y="358"/>
                </a:cubicBezTo>
                <a:cubicBezTo>
                  <a:pt x="1309" y="353"/>
                  <a:pt x="1305" y="349"/>
                  <a:pt x="1300" y="349"/>
                </a:cubicBezTo>
                <a:cubicBezTo>
                  <a:pt x="1295" y="349"/>
                  <a:pt x="1291" y="353"/>
                  <a:pt x="1291" y="358"/>
                </a:cubicBezTo>
                <a:close/>
                <a:moveTo>
                  <a:pt x="1314" y="358"/>
                </a:moveTo>
                <a:cubicBezTo>
                  <a:pt x="1314" y="363"/>
                  <a:pt x="1318" y="367"/>
                  <a:pt x="1323" y="367"/>
                </a:cubicBezTo>
                <a:cubicBezTo>
                  <a:pt x="1328" y="367"/>
                  <a:pt x="1332" y="363"/>
                  <a:pt x="1332" y="358"/>
                </a:cubicBezTo>
                <a:cubicBezTo>
                  <a:pt x="1332" y="353"/>
                  <a:pt x="1328" y="349"/>
                  <a:pt x="1323" y="349"/>
                </a:cubicBezTo>
                <a:cubicBezTo>
                  <a:pt x="1318" y="349"/>
                  <a:pt x="1314" y="353"/>
                  <a:pt x="1314" y="358"/>
                </a:cubicBezTo>
                <a:close/>
                <a:moveTo>
                  <a:pt x="1338" y="358"/>
                </a:moveTo>
                <a:cubicBezTo>
                  <a:pt x="1338" y="363"/>
                  <a:pt x="1342" y="367"/>
                  <a:pt x="1346" y="367"/>
                </a:cubicBezTo>
                <a:cubicBezTo>
                  <a:pt x="1351" y="367"/>
                  <a:pt x="1355" y="363"/>
                  <a:pt x="1355" y="358"/>
                </a:cubicBezTo>
                <a:cubicBezTo>
                  <a:pt x="1355" y="353"/>
                  <a:pt x="1351" y="349"/>
                  <a:pt x="1346" y="349"/>
                </a:cubicBezTo>
                <a:cubicBezTo>
                  <a:pt x="1342" y="349"/>
                  <a:pt x="1338" y="353"/>
                  <a:pt x="1338" y="358"/>
                </a:cubicBezTo>
                <a:close/>
                <a:moveTo>
                  <a:pt x="1361" y="358"/>
                </a:moveTo>
                <a:cubicBezTo>
                  <a:pt x="1361" y="363"/>
                  <a:pt x="1365" y="367"/>
                  <a:pt x="1370" y="367"/>
                </a:cubicBezTo>
                <a:cubicBezTo>
                  <a:pt x="1375" y="367"/>
                  <a:pt x="1379" y="363"/>
                  <a:pt x="1379" y="358"/>
                </a:cubicBezTo>
                <a:cubicBezTo>
                  <a:pt x="1379" y="353"/>
                  <a:pt x="1375" y="349"/>
                  <a:pt x="1370" y="349"/>
                </a:cubicBezTo>
                <a:cubicBezTo>
                  <a:pt x="1365" y="349"/>
                  <a:pt x="1361" y="353"/>
                  <a:pt x="1361" y="358"/>
                </a:cubicBezTo>
                <a:close/>
                <a:moveTo>
                  <a:pt x="1385" y="358"/>
                </a:moveTo>
                <a:cubicBezTo>
                  <a:pt x="1385" y="363"/>
                  <a:pt x="1389" y="367"/>
                  <a:pt x="1393" y="367"/>
                </a:cubicBezTo>
                <a:cubicBezTo>
                  <a:pt x="1398" y="367"/>
                  <a:pt x="1402" y="363"/>
                  <a:pt x="1402" y="358"/>
                </a:cubicBezTo>
                <a:cubicBezTo>
                  <a:pt x="1402" y="353"/>
                  <a:pt x="1398" y="349"/>
                  <a:pt x="1393" y="349"/>
                </a:cubicBezTo>
                <a:cubicBezTo>
                  <a:pt x="1389" y="349"/>
                  <a:pt x="1385" y="353"/>
                  <a:pt x="1385" y="358"/>
                </a:cubicBezTo>
                <a:close/>
                <a:moveTo>
                  <a:pt x="1408" y="358"/>
                </a:moveTo>
                <a:cubicBezTo>
                  <a:pt x="1408" y="363"/>
                  <a:pt x="1412" y="367"/>
                  <a:pt x="1417" y="367"/>
                </a:cubicBezTo>
                <a:cubicBezTo>
                  <a:pt x="1422" y="367"/>
                  <a:pt x="1426" y="363"/>
                  <a:pt x="1426" y="358"/>
                </a:cubicBezTo>
                <a:cubicBezTo>
                  <a:pt x="1426" y="353"/>
                  <a:pt x="1422" y="349"/>
                  <a:pt x="1417" y="349"/>
                </a:cubicBezTo>
                <a:cubicBezTo>
                  <a:pt x="1412" y="349"/>
                  <a:pt x="1408" y="353"/>
                  <a:pt x="1408" y="358"/>
                </a:cubicBezTo>
                <a:close/>
                <a:moveTo>
                  <a:pt x="1432" y="358"/>
                </a:moveTo>
                <a:cubicBezTo>
                  <a:pt x="1432" y="363"/>
                  <a:pt x="1436" y="367"/>
                  <a:pt x="1441" y="367"/>
                </a:cubicBezTo>
                <a:cubicBezTo>
                  <a:pt x="1445" y="367"/>
                  <a:pt x="1449" y="363"/>
                  <a:pt x="1449" y="358"/>
                </a:cubicBezTo>
                <a:cubicBezTo>
                  <a:pt x="1449" y="353"/>
                  <a:pt x="1445" y="349"/>
                  <a:pt x="1441" y="349"/>
                </a:cubicBezTo>
                <a:cubicBezTo>
                  <a:pt x="1436" y="349"/>
                  <a:pt x="1432" y="353"/>
                  <a:pt x="1432" y="358"/>
                </a:cubicBezTo>
                <a:close/>
                <a:moveTo>
                  <a:pt x="1455" y="358"/>
                </a:moveTo>
                <a:cubicBezTo>
                  <a:pt x="1455" y="363"/>
                  <a:pt x="1459" y="367"/>
                  <a:pt x="1464" y="367"/>
                </a:cubicBezTo>
                <a:cubicBezTo>
                  <a:pt x="1469" y="367"/>
                  <a:pt x="1473" y="363"/>
                  <a:pt x="1473" y="358"/>
                </a:cubicBezTo>
                <a:cubicBezTo>
                  <a:pt x="1473" y="353"/>
                  <a:pt x="1469" y="349"/>
                  <a:pt x="1464" y="349"/>
                </a:cubicBezTo>
                <a:cubicBezTo>
                  <a:pt x="1459" y="349"/>
                  <a:pt x="1455" y="353"/>
                  <a:pt x="1455" y="358"/>
                </a:cubicBezTo>
                <a:close/>
                <a:moveTo>
                  <a:pt x="1502" y="358"/>
                </a:moveTo>
                <a:cubicBezTo>
                  <a:pt x="1502" y="363"/>
                  <a:pt x="1506" y="367"/>
                  <a:pt x="1511" y="367"/>
                </a:cubicBezTo>
                <a:cubicBezTo>
                  <a:pt x="1516" y="367"/>
                  <a:pt x="1520" y="363"/>
                  <a:pt x="1520" y="358"/>
                </a:cubicBezTo>
                <a:cubicBezTo>
                  <a:pt x="1520" y="353"/>
                  <a:pt x="1516" y="349"/>
                  <a:pt x="1511" y="349"/>
                </a:cubicBezTo>
                <a:cubicBezTo>
                  <a:pt x="1506" y="349"/>
                  <a:pt x="1502" y="353"/>
                  <a:pt x="1502" y="358"/>
                </a:cubicBezTo>
                <a:close/>
                <a:moveTo>
                  <a:pt x="211" y="380"/>
                </a:moveTo>
                <a:cubicBezTo>
                  <a:pt x="211" y="385"/>
                  <a:pt x="215" y="389"/>
                  <a:pt x="220" y="389"/>
                </a:cubicBezTo>
                <a:cubicBezTo>
                  <a:pt x="225" y="389"/>
                  <a:pt x="229" y="385"/>
                  <a:pt x="229" y="380"/>
                </a:cubicBezTo>
                <a:cubicBezTo>
                  <a:pt x="229" y="375"/>
                  <a:pt x="225" y="371"/>
                  <a:pt x="220" y="371"/>
                </a:cubicBezTo>
                <a:cubicBezTo>
                  <a:pt x="215" y="371"/>
                  <a:pt x="211" y="375"/>
                  <a:pt x="211" y="380"/>
                </a:cubicBezTo>
                <a:close/>
                <a:moveTo>
                  <a:pt x="235" y="380"/>
                </a:moveTo>
                <a:cubicBezTo>
                  <a:pt x="235" y="385"/>
                  <a:pt x="238" y="389"/>
                  <a:pt x="243" y="389"/>
                </a:cubicBezTo>
                <a:cubicBezTo>
                  <a:pt x="248" y="389"/>
                  <a:pt x="252" y="385"/>
                  <a:pt x="252" y="380"/>
                </a:cubicBezTo>
                <a:cubicBezTo>
                  <a:pt x="252" y="375"/>
                  <a:pt x="248" y="371"/>
                  <a:pt x="243" y="371"/>
                </a:cubicBezTo>
                <a:cubicBezTo>
                  <a:pt x="238" y="371"/>
                  <a:pt x="235" y="375"/>
                  <a:pt x="235" y="380"/>
                </a:cubicBezTo>
                <a:close/>
                <a:moveTo>
                  <a:pt x="258" y="380"/>
                </a:moveTo>
                <a:cubicBezTo>
                  <a:pt x="258" y="385"/>
                  <a:pt x="262" y="389"/>
                  <a:pt x="267" y="389"/>
                </a:cubicBezTo>
                <a:cubicBezTo>
                  <a:pt x="272" y="389"/>
                  <a:pt x="276" y="385"/>
                  <a:pt x="276" y="380"/>
                </a:cubicBezTo>
                <a:cubicBezTo>
                  <a:pt x="276" y="375"/>
                  <a:pt x="272" y="371"/>
                  <a:pt x="267" y="371"/>
                </a:cubicBezTo>
                <a:cubicBezTo>
                  <a:pt x="262" y="371"/>
                  <a:pt x="258" y="375"/>
                  <a:pt x="258" y="380"/>
                </a:cubicBezTo>
                <a:close/>
                <a:moveTo>
                  <a:pt x="281" y="380"/>
                </a:moveTo>
                <a:cubicBezTo>
                  <a:pt x="281" y="385"/>
                  <a:pt x="285" y="389"/>
                  <a:pt x="290" y="389"/>
                </a:cubicBezTo>
                <a:cubicBezTo>
                  <a:pt x="295" y="389"/>
                  <a:pt x="299" y="385"/>
                  <a:pt x="299" y="380"/>
                </a:cubicBezTo>
                <a:cubicBezTo>
                  <a:pt x="299" y="375"/>
                  <a:pt x="295" y="371"/>
                  <a:pt x="290" y="371"/>
                </a:cubicBezTo>
                <a:cubicBezTo>
                  <a:pt x="285" y="371"/>
                  <a:pt x="281" y="375"/>
                  <a:pt x="281" y="380"/>
                </a:cubicBezTo>
                <a:close/>
                <a:moveTo>
                  <a:pt x="305" y="380"/>
                </a:moveTo>
                <a:cubicBezTo>
                  <a:pt x="305" y="385"/>
                  <a:pt x="309" y="389"/>
                  <a:pt x="313" y="389"/>
                </a:cubicBezTo>
                <a:cubicBezTo>
                  <a:pt x="318" y="389"/>
                  <a:pt x="322" y="385"/>
                  <a:pt x="322" y="380"/>
                </a:cubicBezTo>
                <a:cubicBezTo>
                  <a:pt x="322" y="375"/>
                  <a:pt x="318" y="371"/>
                  <a:pt x="313" y="371"/>
                </a:cubicBezTo>
                <a:cubicBezTo>
                  <a:pt x="309" y="371"/>
                  <a:pt x="305" y="375"/>
                  <a:pt x="305" y="380"/>
                </a:cubicBezTo>
                <a:close/>
                <a:moveTo>
                  <a:pt x="328" y="380"/>
                </a:moveTo>
                <a:cubicBezTo>
                  <a:pt x="328" y="385"/>
                  <a:pt x="332" y="389"/>
                  <a:pt x="337" y="389"/>
                </a:cubicBezTo>
                <a:cubicBezTo>
                  <a:pt x="342" y="389"/>
                  <a:pt x="346" y="385"/>
                  <a:pt x="346" y="380"/>
                </a:cubicBezTo>
                <a:cubicBezTo>
                  <a:pt x="346" y="375"/>
                  <a:pt x="342" y="371"/>
                  <a:pt x="337" y="371"/>
                </a:cubicBezTo>
                <a:cubicBezTo>
                  <a:pt x="332" y="371"/>
                  <a:pt x="328" y="375"/>
                  <a:pt x="328" y="380"/>
                </a:cubicBezTo>
                <a:close/>
                <a:moveTo>
                  <a:pt x="352" y="380"/>
                </a:moveTo>
                <a:cubicBezTo>
                  <a:pt x="352" y="385"/>
                  <a:pt x="356" y="389"/>
                  <a:pt x="361" y="389"/>
                </a:cubicBezTo>
                <a:cubicBezTo>
                  <a:pt x="365" y="389"/>
                  <a:pt x="369" y="385"/>
                  <a:pt x="369" y="380"/>
                </a:cubicBezTo>
                <a:cubicBezTo>
                  <a:pt x="369" y="375"/>
                  <a:pt x="365" y="371"/>
                  <a:pt x="361" y="371"/>
                </a:cubicBezTo>
                <a:cubicBezTo>
                  <a:pt x="356" y="371"/>
                  <a:pt x="352" y="375"/>
                  <a:pt x="352" y="380"/>
                </a:cubicBezTo>
                <a:close/>
                <a:moveTo>
                  <a:pt x="375" y="380"/>
                </a:moveTo>
                <a:cubicBezTo>
                  <a:pt x="375" y="385"/>
                  <a:pt x="379" y="389"/>
                  <a:pt x="384" y="389"/>
                </a:cubicBezTo>
                <a:cubicBezTo>
                  <a:pt x="389" y="389"/>
                  <a:pt x="393" y="385"/>
                  <a:pt x="393" y="380"/>
                </a:cubicBezTo>
                <a:cubicBezTo>
                  <a:pt x="393" y="375"/>
                  <a:pt x="389" y="371"/>
                  <a:pt x="384" y="371"/>
                </a:cubicBezTo>
                <a:cubicBezTo>
                  <a:pt x="379" y="371"/>
                  <a:pt x="375" y="375"/>
                  <a:pt x="375" y="380"/>
                </a:cubicBezTo>
                <a:close/>
                <a:moveTo>
                  <a:pt x="398" y="380"/>
                </a:moveTo>
                <a:cubicBezTo>
                  <a:pt x="398" y="385"/>
                  <a:pt x="402" y="389"/>
                  <a:pt x="407" y="389"/>
                </a:cubicBezTo>
                <a:cubicBezTo>
                  <a:pt x="412" y="389"/>
                  <a:pt x="416" y="385"/>
                  <a:pt x="416" y="380"/>
                </a:cubicBezTo>
                <a:cubicBezTo>
                  <a:pt x="416" y="375"/>
                  <a:pt x="412" y="371"/>
                  <a:pt x="407" y="371"/>
                </a:cubicBezTo>
                <a:cubicBezTo>
                  <a:pt x="402" y="371"/>
                  <a:pt x="398" y="375"/>
                  <a:pt x="398" y="380"/>
                </a:cubicBezTo>
                <a:close/>
                <a:moveTo>
                  <a:pt x="422" y="380"/>
                </a:moveTo>
                <a:cubicBezTo>
                  <a:pt x="422" y="385"/>
                  <a:pt x="426" y="389"/>
                  <a:pt x="431" y="389"/>
                </a:cubicBezTo>
                <a:cubicBezTo>
                  <a:pt x="436" y="389"/>
                  <a:pt x="440" y="385"/>
                  <a:pt x="440" y="380"/>
                </a:cubicBezTo>
                <a:cubicBezTo>
                  <a:pt x="440" y="375"/>
                  <a:pt x="436" y="371"/>
                  <a:pt x="431" y="371"/>
                </a:cubicBezTo>
                <a:cubicBezTo>
                  <a:pt x="426" y="371"/>
                  <a:pt x="422" y="375"/>
                  <a:pt x="422" y="380"/>
                </a:cubicBezTo>
                <a:close/>
                <a:moveTo>
                  <a:pt x="445" y="380"/>
                </a:moveTo>
                <a:cubicBezTo>
                  <a:pt x="445" y="385"/>
                  <a:pt x="449" y="389"/>
                  <a:pt x="454" y="389"/>
                </a:cubicBezTo>
                <a:cubicBezTo>
                  <a:pt x="459" y="389"/>
                  <a:pt x="463" y="385"/>
                  <a:pt x="463" y="380"/>
                </a:cubicBezTo>
                <a:cubicBezTo>
                  <a:pt x="463" y="375"/>
                  <a:pt x="459" y="371"/>
                  <a:pt x="454" y="371"/>
                </a:cubicBezTo>
                <a:cubicBezTo>
                  <a:pt x="449" y="371"/>
                  <a:pt x="445" y="375"/>
                  <a:pt x="445" y="380"/>
                </a:cubicBezTo>
                <a:close/>
                <a:moveTo>
                  <a:pt x="774" y="380"/>
                </a:moveTo>
                <a:cubicBezTo>
                  <a:pt x="774" y="385"/>
                  <a:pt x="778" y="389"/>
                  <a:pt x="783" y="389"/>
                </a:cubicBezTo>
                <a:cubicBezTo>
                  <a:pt x="788" y="389"/>
                  <a:pt x="792" y="385"/>
                  <a:pt x="792" y="380"/>
                </a:cubicBezTo>
                <a:cubicBezTo>
                  <a:pt x="792" y="375"/>
                  <a:pt x="788" y="371"/>
                  <a:pt x="783" y="371"/>
                </a:cubicBezTo>
                <a:cubicBezTo>
                  <a:pt x="778" y="371"/>
                  <a:pt x="774" y="375"/>
                  <a:pt x="774" y="380"/>
                </a:cubicBezTo>
                <a:close/>
                <a:moveTo>
                  <a:pt x="798" y="380"/>
                </a:moveTo>
                <a:cubicBezTo>
                  <a:pt x="798" y="385"/>
                  <a:pt x="802" y="389"/>
                  <a:pt x="806" y="389"/>
                </a:cubicBezTo>
                <a:cubicBezTo>
                  <a:pt x="811" y="389"/>
                  <a:pt x="815" y="385"/>
                  <a:pt x="815" y="380"/>
                </a:cubicBezTo>
                <a:cubicBezTo>
                  <a:pt x="815" y="375"/>
                  <a:pt x="811" y="371"/>
                  <a:pt x="806" y="371"/>
                </a:cubicBezTo>
                <a:cubicBezTo>
                  <a:pt x="802" y="371"/>
                  <a:pt x="798" y="375"/>
                  <a:pt x="798" y="380"/>
                </a:cubicBezTo>
                <a:close/>
                <a:moveTo>
                  <a:pt x="892" y="380"/>
                </a:moveTo>
                <a:cubicBezTo>
                  <a:pt x="892" y="385"/>
                  <a:pt x="896" y="389"/>
                  <a:pt x="901" y="389"/>
                </a:cubicBezTo>
                <a:cubicBezTo>
                  <a:pt x="905" y="389"/>
                  <a:pt x="909" y="385"/>
                  <a:pt x="909" y="380"/>
                </a:cubicBezTo>
                <a:cubicBezTo>
                  <a:pt x="909" y="375"/>
                  <a:pt x="905" y="371"/>
                  <a:pt x="901" y="371"/>
                </a:cubicBezTo>
                <a:cubicBezTo>
                  <a:pt x="896" y="371"/>
                  <a:pt x="892" y="375"/>
                  <a:pt x="892" y="380"/>
                </a:cubicBezTo>
                <a:close/>
                <a:moveTo>
                  <a:pt x="938" y="380"/>
                </a:moveTo>
                <a:cubicBezTo>
                  <a:pt x="938" y="385"/>
                  <a:pt x="942" y="389"/>
                  <a:pt x="947" y="389"/>
                </a:cubicBezTo>
                <a:cubicBezTo>
                  <a:pt x="952" y="389"/>
                  <a:pt x="956" y="385"/>
                  <a:pt x="956" y="380"/>
                </a:cubicBezTo>
                <a:cubicBezTo>
                  <a:pt x="956" y="375"/>
                  <a:pt x="952" y="371"/>
                  <a:pt x="947" y="371"/>
                </a:cubicBezTo>
                <a:cubicBezTo>
                  <a:pt x="942" y="371"/>
                  <a:pt x="938" y="375"/>
                  <a:pt x="938" y="380"/>
                </a:cubicBezTo>
                <a:close/>
                <a:moveTo>
                  <a:pt x="962" y="380"/>
                </a:moveTo>
                <a:cubicBezTo>
                  <a:pt x="962" y="385"/>
                  <a:pt x="966" y="389"/>
                  <a:pt x="971" y="389"/>
                </a:cubicBezTo>
                <a:cubicBezTo>
                  <a:pt x="976" y="389"/>
                  <a:pt x="980" y="385"/>
                  <a:pt x="980" y="380"/>
                </a:cubicBezTo>
                <a:cubicBezTo>
                  <a:pt x="980" y="375"/>
                  <a:pt x="976" y="371"/>
                  <a:pt x="971" y="371"/>
                </a:cubicBezTo>
                <a:cubicBezTo>
                  <a:pt x="966" y="371"/>
                  <a:pt x="962" y="375"/>
                  <a:pt x="962" y="380"/>
                </a:cubicBezTo>
                <a:close/>
                <a:moveTo>
                  <a:pt x="985" y="380"/>
                </a:moveTo>
                <a:cubicBezTo>
                  <a:pt x="985" y="385"/>
                  <a:pt x="989" y="389"/>
                  <a:pt x="994" y="389"/>
                </a:cubicBezTo>
                <a:cubicBezTo>
                  <a:pt x="999" y="389"/>
                  <a:pt x="1003" y="385"/>
                  <a:pt x="1003" y="380"/>
                </a:cubicBezTo>
                <a:cubicBezTo>
                  <a:pt x="1003" y="375"/>
                  <a:pt x="999" y="371"/>
                  <a:pt x="994" y="371"/>
                </a:cubicBezTo>
                <a:cubicBezTo>
                  <a:pt x="989" y="371"/>
                  <a:pt x="985" y="375"/>
                  <a:pt x="985" y="380"/>
                </a:cubicBezTo>
                <a:close/>
                <a:moveTo>
                  <a:pt x="1009" y="380"/>
                </a:moveTo>
                <a:cubicBezTo>
                  <a:pt x="1009" y="385"/>
                  <a:pt x="1013" y="389"/>
                  <a:pt x="1018" y="389"/>
                </a:cubicBezTo>
                <a:cubicBezTo>
                  <a:pt x="1023" y="389"/>
                  <a:pt x="1027" y="385"/>
                  <a:pt x="1027" y="380"/>
                </a:cubicBezTo>
                <a:cubicBezTo>
                  <a:pt x="1027" y="375"/>
                  <a:pt x="1023" y="371"/>
                  <a:pt x="1018" y="371"/>
                </a:cubicBezTo>
                <a:cubicBezTo>
                  <a:pt x="1013" y="371"/>
                  <a:pt x="1009" y="375"/>
                  <a:pt x="1009" y="380"/>
                </a:cubicBezTo>
                <a:close/>
                <a:moveTo>
                  <a:pt x="1032" y="380"/>
                </a:moveTo>
                <a:cubicBezTo>
                  <a:pt x="1032" y="385"/>
                  <a:pt x="1036" y="389"/>
                  <a:pt x="1041" y="389"/>
                </a:cubicBezTo>
                <a:cubicBezTo>
                  <a:pt x="1046" y="389"/>
                  <a:pt x="1050" y="385"/>
                  <a:pt x="1050" y="380"/>
                </a:cubicBezTo>
                <a:cubicBezTo>
                  <a:pt x="1050" y="375"/>
                  <a:pt x="1046" y="371"/>
                  <a:pt x="1041" y="371"/>
                </a:cubicBezTo>
                <a:cubicBezTo>
                  <a:pt x="1036" y="371"/>
                  <a:pt x="1032" y="375"/>
                  <a:pt x="1032" y="380"/>
                </a:cubicBezTo>
                <a:close/>
                <a:moveTo>
                  <a:pt x="1056" y="380"/>
                </a:moveTo>
                <a:cubicBezTo>
                  <a:pt x="1056" y="385"/>
                  <a:pt x="1060" y="389"/>
                  <a:pt x="1065" y="389"/>
                </a:cubicBezTo>
                <a:cubicBezTo>
                  <a:pt x="1070" y="389"/>
                  <a:pt x="1074" y="385"/>
                  <a:pt x="1074" y="380"/>
                </a:cubicBezTo>
                <a:cubicBezTo>
                  <a:pt x="1074" y="375"/>
                  <a:pt x="1070" y="371"/>
                  <a:pt x="1065" y="371"/>
                </a:cubicBezTo>
                <a:cubicBezTo>
                  <a:pt x="1060" y="371"/>
                  <a:pt x="1056" y="375"/>
                  <a:pt x="1056" y="380"/>
                </a:cubicBezTo>
                <a:close/>
                <a:moveTo>
                  <a:pt x="1103" y="380"/>
                </a:moveTo>
                <a:cubicBezTo>
                  <a:pt x="1103" y="385"/>
                  <a:pt x="1107" y="389"/>
                  <a:pt x="1112" y="389"/>
                </a:cubicBezTo>
                <a:cubicBezTo>
                  <a:pt x="1117" y="389"/>
                  <a:pt x="1121" y="385"/>
                  <a:pt x="1121" y="380"/>
                </a:cubicBezTo>
                <a:cubicBezTo>
                  <a:pt x="1121" y="375"/>
                  <a:pt x="1117" y="371"/>
                  <a:pt x="1112" y="371"/>
                </a:cubicBezTo>
                <a:cubicBezTo>
                  <a:pt x="1107" y="371"/>
                  <a:pt x="1103" y="375"/>
                  <a:pt x="1103" y="380"/>
                </a:cubicBezTo>
                <a:close/>
                <a:moveTo>
                  <a:pt x="1126" y="380"/>
                </a:moveTo>
                <a:cubicBezTo>
                  <a:pt x="1126" y="385"/>
                  <a:pt x="1130" y="389"/>
                  <a:pt x="1135" y="389"/>
                </a:cubicBezTo>
                <a:cubicBezTo>
                  <a:pt x="1140" y="389"/>
                  <a:pt x="1144" y="385"/>
                  <a:pt x="1144" y="380"/>
                </a:cubicBezTo>
                <a:cubicBezTo>
                  <a:pt x="1144" y="375"/>
                  <a:pt x="1140" y="371"/>
                  <a:pt x="1135" y="371"/>
                </a:cubicBezTo>
                <a:cubicBezTo>
                  <a:pt x="1130" y="371"/>
                  <a:pt x="1126" y="375"/>
                  <a:pt x="1126" y="380"/>
                </a:cubicBezTo>
                <a:close/>
                <a:moveTo>
                  <a:pt x="1150" y="380"/>
                </a:moveTo>
                <a:cubicBezTo>
                  <a:pt x="1150" y="385"/>
                  <a:pt x="1154" y="389"/>
                  <a:pt x="1159" y="389"/>
                </a:cubicBezTo>
                <a:cubicBezTo>
                  <a:pt x="1164" y="389"/>
                  <a:pt x="1168" y="385"/>
                  <a:pt x="1168" y="380"/>
                </a:cubicBezTo>
                <a:cubicBezTo>
                  <a:pt x="1168" y="375"/>
                  <a:pt x="1164" y="371"/>
                  <a:pt x="1159" y="371"/>
                </a:cubicBezTo>
                <a:cubicBezTo>
                  <a:pt x="1154" y="371"/>
                  <a:pt x="1150" y="375"/>
                  <a:pt x="1150" y="380"/>
                </a:cubicBezTo>
                <a:close/>
                <a:moveTo>
                  <a:pt x="1173" y="380"/>
                </a:moveTo>
                <a:cubicBezTo>
                  <a:pt x="1173" y="385"/>
                  <a:pt x="1177" y="389"/>
                  <a:pt x="1182" y="389"/>
                </a:cubicBezTo>
                <a:cubicBezTo>
                  <a:pt x="1187" y="389"/>
                  <a:pt x="1191" y="385"/>
                  <a:pt x="1191" y="380"/>
                </a:cubicBezTo>
                <a:cubicBezTo>
                  <a:pt x="1191" y="375"/>
                  <a:pt x="1187" y="371"/>
                  <a:pt x="1182" y="371"/>
                </a:cubicBezTo>
                <a:cubicBezTo>
                  <a:pt x="1177" y="371"/>
                  <a:pt x="1173" y="375"/>
                  <a:pt x="1173" y="380"/>
                </a:cubicBezTo>
                <a:close/>
                <a:moveTo>
                  <a:pt x="1197" y="380"/>
                </a:moveTo>
                <a:cubicBezTo>
                  <a:pt x="1197" y="385"/>
                  <a:pt x="1201" y="389"/>
                  <a:pt x="1206" y="389"/>
                </a:cubicBezTo>
                <a:cubicBezTo>
                  <a:pt x="1211" y="389"/>
                  <a:pt x="1215" y="385"/>
                  <a:pt x="1215" y="380"/>
                </a:cubicBezTo>
                <a:cubicBezTo>
                  <a:pt x="1215" y="375"/>
                  <a:pt x="1211" y="371"/>
                  <a:pt x="1206" y="371"/>
                </a:cubicBezTo>
                <a:cubicBezTo>
                  <a:pt x="1201" y="371"/>
                  <a:pt x="1197" y="375"/>
                  <a:pt x="1197" y="380"/>
                </a:cubicBezTo>
                <a:close/>
                <a:moveTo>
                  <a:pt x="1220" y="380"/>
                </a:moveTo>
                <a:cubicBezTo>
                  <a:pt x="1220" y="385"/>
                  <a:pt x="1224" y="389"/>
                  <a:pt x="1229" y="389"/>
                </a:cubicBezTo>
                <a:cubicBezTo>
                  <a:pt x="1234" y="389"/>
                  <a:pt x="1238" y="385"/>
                  <a:pt x="1238" y="380"/>
                </a:cubicBezTo>
                <a:cubicBezTo>
                  <a:pt x="1238" y="375"/>
                  <a:pt x="1234" y="371"/>
                  <a:pt x="1229" y="371"/>
                </a:cubicBezTo>
                <a:cubicBezTo>
                  <a:pt x="1224" y="371"/>
                  <a:pt x="1220" y="375"/>
                  <a:pt x="1220" y="380"/>
                </a:cubicBezTo>
                <a:close/>
                <a:moveTo>
                  <a:pt x="1243" y="380"/>
                </a:moveTo>
                <a:cubicBezTo>
                  <a:pt x="1243" y="385"/>
                  <a:pt x="1248" y="389"/>
                  <a:pt x="1253" y="389"/>
                </a:cubicBezTo>
                <a:cubicBezTo>
                  <a:pt x="1258" y="389"/>
                  <a:pt x="1262" y="385"/>
                  <a:pt x="1262" y="380"/>
                </a:cubicBezTo>
                <a:cubicBezTo>
                  <a:pt x="1262" y="375"/>
                  <a:pt x="1258" y="371"/>
                  <a:pt x="1253" y="371"/>
                </a:cubicBezTo>
                <a:cubicBezTo>
                  <a:pt x="1248" y="371"/>
                  <a:pt x="1243" y="375"/>
                  <a:pt x="1243" y="380"/>
                </a:cubicBezTo>
                <a:close/>
                <a:moveTo>
                  <a:pt x="1267" y="380"/>
                </a:moveTo>
                <a:cubicBezTo>
                  <a:pt x="1267" y="385"/>
                  <a:pt x="1271" y="389"/>
                  <a:pt x="1276" y="389"/>
                </a:cubicBezTo>
                <a:cubicBezTo>
                  <a:pt x="1281" y="389"/>
                  <a:pt x="1285" y="385"/>
                  <a:pt x="1285" y="380"/>
                </a:cubicBezTo>
                <a:cubicBezTo>
                  <a:pt x="1285" y="375"/>
                  <a:pt x="1281" y="371"/>
                  <a:pt x="1276" y="371"/>
                </a:cubicBezTo>
                <a:cubicBezTo>
                  <a:pt x="1271" y="371"/>
                  <a:pt x="1267" y="375"/>
                  <a:pt x="1267" y="380"/>
                </a:cubicBezTo>
                <a:close/>
                <a:moveTo>
                  <a:pt x="1291" y="380"/>
                </a:moveTo>
                <a:cubicBezTo>
                  <a:pt x="1291" y="385"/>
                  <a:pt x="1295" y="389"/>
                  <a:pt x="1300" y="389"/>
                </a:cubicBezTo>
                <a:cubicBezTo>
                  <a:pt x="1305" y="389"/>
                  <a:pt x="1309" y="385"/>
                  <a:pt x="1309" y="380"/>
                </a:cubicBezTo>
                <a:cubicBezTo>
                  <a:pt x="1309" y="375"/>
                  <a:pt x="1305" y="371"/>
                  <a:pt x="1300" y="371"/>
                </a:cubicBezTo>
                <a:cubicBezTo>
                  <a:pt x="1295" y="371"/>
                  <a:pt x="1291" y="375"/>
                  <a:pt x="1291" y="380"/>
                </a:cubicBezTo>
                <a:close/>
                <a:moveTo>
                  <a:pt x="1314" y="380"/>
                </a:moveTo>
                <a:cubicBezTo>
                  <a:pt x="1314" y="385"/>
                  <a:pt x="1318" y="389"/>
                  <a:pt x="1323" y="389"/>
                </a:cubicBezTo>
                <a:cubicBezTo>
                  <a:pt x="1328" y="389"/>
                  <a:pt x="1332" y="385"/>
                  <a:pt x="1332" y="380"/>
                </a:cubicBezTo>
                <a:cubicBezTo>
                  <a:pt x="1332" y="375"/>
                  <a:pt x="1328" y="371"/>
                  <a:pt x="1323" y="371"/>
                </a:cubicBezTo>
                <a:cubicBezTo>
                  <a:pt x="1318" y="371"/>
                  <a:pt x="1314" y="375"/>
                  <a:pt x="1314" y="380"/>
                </a:cubicBezTo>
                <a:close/>
                <a:moveTo>
                  <a:pt x="1338" y="380"/>
                </a:moveTo>
                <a:cubicBezTo>
                  <a:pt x="1338" y="385"/>
                  <a:pt x="1342" y="389"/>
                  <a:pt x="1346" y="389"/>
                </a:cubicBezTo>
                <a:cubicBezTo>
                  <a:pt x="1351" y="389"/>
                  <a:pt x="1355" y="385"/>
                  <a:pt x="1355" y="380"/>
                </a:cubicBezTo>
                <a:cubicBezTo>
                  <a:pt x="1355" y="375"/>
                  <a:pt x="1351" y="371"/>
                  <a:pt x="1346" y="371"/>
                </a:cubicBezTo>
                <a:cubicBezTo>
                  <a:pt x="1342" y="371"/>
                  <a:pt x="1338" y="375"/>
                  <a:pt x="1338" y="380"/>
                </a:cubicBezTo>
                <a:close/>
                <a:moveTo>
                  <a:pt x="1361" y="380"/>
                </a:moveTo>
                <a:cubicBezTo>
                  <a:pt x="1361" y="385"/>
                  <a:pt x="1365" y="389"/>
                  <a:pt x="1370" y="389"/>
                </a:cubicBezTo>
                <a:cubicBezTo>
                  <a:pt x="1375" y="389"/>
                  <a:pt x="1379" y="385"/>
                  <a:pt x="1379" y="380"/>
                </a:cubicBezTo>
                <a:cubicBezTo>
                  <a:pt x="1379" y="375"/>
                  <a:pt x="1375" y="371"/>
                  <a:pt x="1370" y="371"/>
                </a:cubicBezTo>
                <a:cubicBezTo>
                  <a:pt x="1365" y="371"/>
                  <a:pt x="1361" y="375"/>
                  <a:pt x="1361" y="380"/>
                </a:cubicBezTo>
                <a:close/>
                <a:moveTo>
                  <a:pt x="1385" y="380"/>
                </a:moveTo>
                <a:cubicBezTo>
                  <a:pt x="1385" y="385"/>
                  <a:pt x="1389" y="389"/>
                  <a:pt x="1393" y="389"/>
                </a:cubicBezTo>
                <a:cubicBezTo>
                  <a:pt x="1398" y="389"/>
                  <a:pt x="1402" y="385"/>
                  <a:pt x="1402" y="380"/>
                </a:cubicBezTo>
                <a:cubicBezTo>
                  <a:pt x="1402" y="375"/>
                  <a:pt x="1398" y="371"/>
                  <a:pt x="1393" y="371"/>
                </a:cubicBezTo>
                <a:cubicBezTo>
                  <a:pt x="1389" y="371"/>
                  <a:pt x="1385" y="375"/>
                  <a:pt x="1385" y="380"/>
                </a:cubicBezTo>
                <a:close/>
                <a:moveTo>
                  <a:pt x="1408" y="380"/>
                </a:moveTo>
                <a:cubicBezTo>
                  <a:pt x="1408" y="385"/>
                  <a:pt x="1412" y="389"/>
                  <a:pt x="1417" y="389"/>
                </a:cubicBezTo>
                <a:cubicBezTo>
                  <a:pt x="1422" y="389"/>
                  <a:pt x="1426" y="385"/>
                  <a:pt x="1426" y="380"/>
                </a:cubicBezTo>
                <a:cubicBezTo>
                  <a:pt x="1426" y="375"/>
                  <a:pt x="1422" y="371"/>
                  <a:pt x="1417" y="371"/>
                </a:cubicBezTo>
                <a:cubicBezTo>
                  <a:pt x="1412" y="371"/>
                  <a:pt x="1408" y="375"/>
                  <a:pt x="1408" y="380"/>
                </a:cubicBezTo>
                <a:close/>
                <a:moveTo>
                  <a:pt x="1455" y="380"/>
                </a:moveTo>
                <a:cubicBezTo>
                  <a:pt x="1455" y="385"/>
                  <a:pt x="1459" y="389"/>
                  <a:pt x="1464" y="389"/>
                </a:cubicBezTo>
                <a:cubicBezTo>
                  <a:pt x="1469" y="389"/>
                  <a:pt x="1473" y="385"/>
                  <a:pt x="1473" y="380"/>
                </a:cubicBezTo>
                <a:cubicBezTo>
                  <a:pt x="1473" y="375"/>
                  <a:pt x="1469" y="371"/>
                  <a:pt x="1464" y="371"/>
                </a:cubicBezTo>
                <a:cubicBezTo>
                  <a:pt x="1459" y="371"/>
                  <a:pt x="1455" y="375"/>
                  <a:pt x="1455" y="380"/>
                </a:cubicBezTo>
                <a:close/>
                <a:moveTo>
                  <a:pt x="1502" y="380"/>
                </a:moveTo>
                <a:cubicBezTo>
                  <a:pt x="1502" y="385"/>
                  <a:pt x="1506" y="389"/>
                  <a:pt x="1511" y="389"/>
                </a:cubicBezTo>
                <a:cubicBezTo>
                  <a:pt x="1516" y="389"/>
                  <a:pt x="1520" y="385"/>
                  <a:pt x="1520" y="380"/>
                </a:cubicBezTo>
                <a:cubicBezTo>
                  <a:pt x="1520" y="375"/>
                  <a:pt x="1516" y="371"/>
                  <a:pt x="1511" y="371"/>
                </a:cubicBezTo>
                <a:cubicBezTo>
                  <a:pt x="1506" y="371"/>
                  <a:pt x="1502" y="375"/>
                  <a:pt x="1502" y="380"/>
                </a:cubicBezTo>
                <a:close/>
                <a:moveTo>
                  <a:pt x="235" y="402"/>
                </a:moveTo>
                <a:cubicBezTo>
                  <a:pt x="235" y="407"/>
                  <a:pt x="238" y="411"/>
                  <a:pt x="243" y="411"/>
                </a:cubicBezTo>
                <a:cubicBezTo>
                  <a:pt x="248" y="411"/>
                  <a:pt x="252" y="407"/>
                  <a:pt x="252" y="402"/>
                </a:cubicBezTo>
                <a:cubicBezTo>
                  <a:pt x="252" y="397"/>
                  <a:pt x="248" y="393"/>
                  <a:pt x="243" y="393"/>
                </a:cubicBezTo>
                <a:cubicBezTo>
                  <a:pt x="238" y="393"/>
                  <a:pt x="235" y="397"/>
                  <a:pt x="235" y="402"/>
                </a:cubicBezTo>
                <a:close/>
                <a:moveTo>
                  <a:pt x="258" y="402"/>
                </a:moveTo>
                <a:cubicBezTo>
                  <a:pt x="258" y="407"/>
                  <a:pt x="262" y="411"/>
                  <a:pt x="267" y="411"/>
                </a:cubicBezTo>
                <a:cubicBezTo>
                  <a:pt x="272" y="411"/>
                  <a:pt x="276" y="407"/>
                  <a:pt x="276" y="402"/>
                </a:cubicBezTo>
                <a:cubicBezTo>
                  <a:pt x="276" y="397"/>
                  <a:pt x="272" y="393"/>
                  <a:pt x="267" y="393"/>
                </a:cubicBezTo>
                <a:cubicBezTo>
                  <a:pt x="262" y="393"/>
                  <a:pt x="258" y="397"/>
                  <a:pt x="258" y="402"/>
                </a:cubicBezTo>
                <a:close/>
                <a:moveTo>
                  <a:pt x="281" y="402"/>
                </a:moveTo>
                <a:cubicBezTo>
                  <a:pt x="281" y="407"/>
                  <a:pt x="285" y="411"/>
                  <a:pt x="290" y="411"/>
                </a:cubicBezTo>
                <a:cubicBezTo>
                  <a:pt x="295" y="411"/>
                  <a:pt x="299" y="407"/>
                  <a:pt x="299" y="402"/>
                </a:cubicBezTo>
                <a:cubicBezTo>
                  <a:pt x="299" y="397"/>
                  <a:pt x="295" y="393"/>
                  <a:pt x="290" y="393"/>
                </a:cubicBezTo>
                <a:cubicBezTo>
                  <a:pt x="285" y="393"/>
                  <a:pt x="281" y="397"/>
                  <a:pt x="281" y="402"/>
                </a:cubicBezTo>
                <a:close/>
                <a:moveTo>
                  <a:pt x="305" y="402"/>
                </a:moveTo>
                <a:cubicBezTo>
                  <a:pt x="305" y="407"/>
                  <a:pt x="309" y="411"/>
                  <a:pt x="313" y="411"/>
                </a:cubicBezTo>
                <a:cubicBezTo>
                  <a:pt x="318" y="411"/>
                  <a:pt x="322" y="407"/>
                  <a:pt x="322" y="402"/>
                </a:cubicBezTo>
                <a:cubicBezTo>
                  <a:pt x="322" y="397"/>
                  <a:pt x="318" y="393"/>
                  <a:pt x="313" y="393"/>
                </a:cubicBezTo>
                <a:cubicBezTo>
                  <a:pt x="309" y="393"/>
                  <a:pt x="305" y="397"/>
                  <a:pt x="305" y="402"/>
                </a:cubicBezTo>
                <a:close/>
                <a:moveTo>
                  <a:pt x="328" y="402"/>
                </a:moveTo>
                <a:cubicBezTo>
                  <a:pt x="328" y="407"/>
                  <a:pt x="332" y="411"/>
                  <a:pt x="337" y="411"/>
                </a:cubicBezTo>
                <a:cubicBezTo>
                  <a:pt x="342" y="411"/>
                  <a:pt x="346" y="407"/>
                  <a:pt x="346" y="402"/>
                </a:cubicBezTo>
                <a:cubicBezTo>
                  <a:pt x="346" y="397"/>
                  <a:pt x="342" y="393"/>
                  <a:pt x="337" y="393"/>
                </a:cubicBezTo>
                <a:cubicBezTo>
                  <a:pt x="332" y="393"/>
                  <a:pt x="328" y="397"/>
                  <a:pt x="328" y="402"/>
                </a:cubicBezTo>
                <a:close/>
                <a:moveTo>
                  <a:pt x="352" y="402"/>
                </a:moveTo>
                <a:cubicBezTo>
                  <a:pt x="352" y="407"/>
                  <a:pt x="356" y="411"/>
                  <a:pt x="361" y="411"/>
                </a:cubicBezTo>
                <a:cubicBezTo>
                  <a:pt x="365" y="411"/>
                  <a:pt x="369" y="407"/>
                  <a:pt x="369" y="402"/>
                </a:cubicBezTo>
                <a:cubicBezTo>
                  <a:pt x="369" y="397"/>
                  <a:pt x="365" y="393"/>
                  <a:pt x="361" y="393"/>
                </a:cubicBezTo>
                <a:cubicBezTo>
                  <a:pt x="356" y="393"/>
                  <a:pt x="352" y="397"/>
                  <a:pt x="352" y="402"/>
                </a:cubicBezTo>
                <a:close/>
                <a:moveTo>
                  <a:pt x="375" y="402"/>
                </a:moveTo>
                <a:cubicBezTo>
                  <a:pt x="375" y="407"/>
                  <a:pt x="379" y="411"/>
                  <a:pt x="384" y="411"/>
                </a:cubicBezTo>
                <a:cubicBezTo>
                  <a:pt x="389" y="411"/>
                  <a:pt x="393" y="407"/>
                  <a:pt x="393" y="402"/>
                </a:cubicBezTo>
                <a:cubicBezTo>
                  <a:pt x="393" y="397"/>
                  <a:pt x="389" y="393"/>
                  <a:pt x="384" y="393"/>
                </a:cubicBezTo>
                <a:cubicBezTo>
                  <a:pt x="379" y="393"/>
                  <a:pt x="375" y="397"/>
                  <a:pt x="375" y="402"/>
                </a:cubicBezTo>
                <a:close/>
                <a:moveTo>
                  <a:pt x="398" y="402"/>
                </a:moveTo>
                <a:cubicBezTo>
                  <a:pt x="398" y="407"/>
                  <a:pt x="402" y="411"/>
                  <a:pt x="407" y="411"/>
                </a:cubicBezTo>
                <a:cubicBezTo>
                  <a:pt x="412" y="411"/>
                  <a:pt x="416" y="407"/>
                  <a:pt x="416" y="402"/>
                </a:cubicBezTo>
                <a:cubicBezTo>
                  <a:pt x="416" y="397"/>
                  <a:pt x="412" y="393"/>
                  <a:pt x="407" y="393"/>
                </a:cubicBezTo>
                <a:cubicBezTo>
                  <a:pt x="402" y="393"/>
                  <a:pt x="398" y="397"/>
                  <a:pt x="398" y="402"/>
                </a:cubicBezTo>
                <a:close/>
                <a:moveTo>
                  <a:pt x="422" y="402"/>
                </a:moveTo>
                <a:cubicBezTo>
                  <a:pt x="422" y="407"/>
                  <a:pt x="426" y="411"/>
                  <a:pt x="431" y="411"/>
                </a:cubicBezTo>
                <a:cubicBezTo>
                  <a:pt x="436" y="411"/>
                  <a:pt x="440" y="407"/>
                  <a:pt x="440" y="402"/>
                </a:cubicBezTo>
                <a:cubicBezTo>
                  <a:pt x="440" y="397"/>
                  <a:pt x="436" y="393"/>
                  <a:pt x="431" y="393"/>
                </a:cubicBezTo>
                <a:cubicBezTo>
                  <a:pt x="426" y="393"/>
                  <a:pt x="422" y="397"/>
                  <a:pt x="422" y="402"/>
                </a:cubicBezTo>
                <a:close/>
                <a:moveTo>
                  <a:pt x="798" y="402"/>
                </a:moveTo>
                <a:cubicBezTo>
                  <a:pt x="798" y="407"/>
                  <a:pt x="802" y="411"/>
                  <a:pt x="806" y="411"/>
                </a:cubicBezTo>
                <a:cubicBezTo>
                  <a:pt x="811" y="411"/>
                  <a:pt x="815" y="407"/>
                  <a:pt x="815" y="402"/>
                </a:cubicBezTo>
                <a:cubicBezTo>
                  <a:pt x="815" y="397"/>
                  <a:pt x="811" y="393"/>
                  <a:pt x="806" y="393"/>
                </a:cubicBezTo>
                <a:cubicBezTo>
                  <a:pt x="802" y="393"/>
                  <a:pt x="798" y="397"/>
                  <a:pt x="798" y="402"/>
                </a:cubicBezTo>
                <a:close/>
                <a:moveTo>
                  <a:pt x="821" y="402"/>
                </a:moveTo>
                <a:cubicBezTo>
                  <a:pt x="821" y="407"/>
                  <a:pt x="825" y="411"/>
                  <a:pt x="830" y="411"/>
                </a:cubicBezTo>
                <a:cubicBezTo>
                  <a:pt x="835" y="411"/>
                  <a:pt x="839" y="407"/>
                  <a:pt x="839" y="402"/>
                </a:cubicBezTo>
                <a:cubicBezTo>
                  <a:pt x="839" y="397"/>
                  <a:pt x="835" y="393"/>
                  <a:pt x="830" y="393"/>
                </a:cubicBezTo>
                <a:cubicBezTo>
                  <a:pt x="825" y="393"/>
                  <a:pt x="821" y="397"/>
                  <a:pt x="821" y="402"/>
                </a:cubicBezTo>
                <a:close/>
                <a:moveTo>
                  <a:pt x="845" y="402"/>
                </a:moveTo>
                <a:cubicBezTo>
                  <a:pt x="845" y="407"/>
                  <a:pt x="849" y="411"/>
                  <a:pt x="853" y="411"/>
                </a:cubicBezTo>
                <a:cubicBezTo>
                  <a:pt x="858" y="411"/>
                  <a:pt x="862" y="407"/>
                  <a:pt x="862" y="402"/>
                </a:cubicBezTo>
                <a:cubicBezTo>
                  <a:pt x="862" y="397"/>
                  <a:pt x="858" y="393"/>
                  <a:pt x="853" y="393"/>
                </a:cubicBezTo>
                <a:cubicBezTo>
                  <a:pt x="849" y="393"/>
                  <a:pt x="845" y="397"/>
                  <a:pt x="845" y="402"/>
                </a:cubicBezTo>
                <a:close/>
                <a:moveTo>
                  <a:pt x="868" y="402"/>
                </a:moveTo>
                <a:cubicBezTo>
                  <a:pt x="868" y="407"/>
                  <a:pt x="872" y="411"/>
                  <a:pt x="877" y="411"/>
                </a:cubicBezTo>
                <a:cubicBezTo>
                  <a:pt x="882" y="411"/>
                  <a:pt x="886" y="407"/>
                  <a:pt x="886" y="402"/>
                </a:cubicBezTo>
                <a:cubicBezTo>
                  <a:pt x="886" y="397"/>
                  <a:pt x="882" y="393"/>
                  <a:pt x="877" y="393"/>
                </a:cubicBezTo>
                <a:cubicBezTo>
                  <a:pt x="872" y="393"/>
                  <a:pt x="868" y="397"/>
                  <a:pt x="868" y="402"/>
                </a:cubicBezTo>
                <a:close/>
                <a:moveTo>
                  <a:pt x="1009" y="402"/>
                </a:moveTo>
                <a:cubicBezTo>
                  <a:pt x="1009" y="407"/>
                  <a:pt x="1013" y="411"/>
                  <a:pt x="1018" y="411"/>
                </a:cubicBezTo>
                <a:cubicBezTo>
                  <a:pt x="1023" y="411"/>
                  <a:pt x="1027" y="407"/>
                  <a:pt x="1027" y="402"/>
                </a:cubicBezTo>
                <a:cubicBezTo>
                  <a:pt x="1027" y="397"/>
                  <a:pt x="1023" y="393"/>
                  <a:pt x="1018" y="393"/>
                </a:cubicBezTo>
                <a:cubicBezTo>
                  <a:pt x="1013" y="393"/>
                  <a:pt x="1009" y="397"/>
                  <a:pt x="1009" y="402"/>
                </a:cubicBezTo>
                <a:close/>
                <a:moveTo>
                  <a:pt x="1032" y="402"/>
                </a:moveTo>
                <a:cubicBezTo>
                  <a:pt x="1032" y="407"/>
                  <a:pt x="1036" y="411"/>
                  <a:pt x="1041" y="411"/>
                </a:cubicBezTo>
                <a:cubicBezTo>
                  <a:pt x="1046" y="411"/>
                  <a:pt x="1050" y="407"/>
                  <a:pt x="1050" y="402"/>
                </a:cubicBezTo>
                <a:cubicBezTo>
                  <a:pt x="1050" y="397"/>
                  <a:pt x="1046" y="393"/>
                  <a:pt x="1041" y="393"/>
                </a:cubicBezTo>
                <a:cubicBezTo>
                  <a:pt x="1036" y="393"/>
                  <a:pt x="1032" y="397"/>
                  <a:pt x="1032" y="402"/>
                </a:cubicBezTo>
                <a:close/>
                <a:moveTo>
                  <a:pt x="1056" y="402"/>
                </a:moveTo>
                <a:cubicBezTo>
                  <a:pt x="1056" y="407"/>
                  <a:pt x="1060" y="411"/>
                  <a:pt x="1065" y="411"/>
                </a:cubicBezTo>
                <a:cubicBezTo>
                  <a:pt x="1070" y="411"/>
                  <a:pt x="1074" y="407"/>
                  <a:pt x="1074" y="402"/>
                </a:cubicBezTo>
                <a:cubicBezTo>
                  <a:pt x="1074" y="397"/>
                  <a:pt x="1070" y="393"/>
                  <a:pt x="1065" y="393"/>
                </a:cubicBezTo>
                <a:cubicBezTo>
                  <a:pt x="1060" y="393"/>
                  <a:pt x="1056" y="397"/>
                  <a:pt x="1056" y="402"/>
                </a:cubicBezTo>
                <a:close/>
                <a:moveTo>
                  <a:pt x="1079" y="402"/>
                </a:moveTo>
                <a:cubicBezTo>
                  <a:pt x="1079" y="407"/>
                  <a:pt x="1083" y="411"/>
                  <a:pt x="1088" y="411"/>
                </a:cubicBezTo>
                <a:cubicBezTo>
                  <a:pt x="1093" y="411"/>
                  <a:pt x="1097" y="407"/>
                  <a:pt x="1097" y="402"/>
                </a:cubicBezTo>
                <a:cubicBezTo>
                  <a:pt x="1097" y="397"/>
                  <a:pt x="1093" y="393"/>
                  <a:pt x="1088" y="393"/>
                </a:cubicBezTo>
                <a:cubicBezTo>
                  <a:pt x="1083" y="393"/>
                  <a:pt x="1079" y="397"/>
                  <a:pt x="1079" y="402"/>
                </a:cubicBezTo>
                <a:close/>
                <a:moveTo>
                  <a:pt x="1103" y="402"/>
                </a:moveTo>
                <a:cubicBezTo>
                  <a:pt x="1103" y="407"/>
                  <a:pt x="1107" y="411"/>
                  <a:pt x="1112" y="411"/>
                </a:cubicBezTo>
                <a:cubicBezTo>
                  <a:pt x="1117" y="411"/>
                  <a:pt x="1121" y="407"/>
                  <a:pt x="1121" y="402"/>
                </a:cubicBezTo>
                <a:cubicBezTo>
                  <a:pt x="1121" y="397"/>
                  <a:pt x="1117" y="393"/>
                  <a:pt x="1112" y="393"/>
                </a:cubicBezTo>
                <a:cubicBezTo>
                  <a:pt x="1107" y="393"/>
                  <a:pt x="1103" y="397"/>
                  <a:pt x="1103" y="402"/>
                </a:cubicBezTo>
                <a:close/>
                <a:moveTo>
                  <a:pt x="1126" y="402"/>
                </a:moveTo>
                <a:cubicBezTo>
                  <a:pt x="1126" y="407"/>
                  <a:pt x="1130" y="411"/>
                  <a:pt x="1135" y="411"/>
                </a:cubicBezTo>
                <a:cubicBezTo>
                  <a:pt x="1140" y="411"/>
                  <a:pt x="1144" y="407"/>
                  <a:pt x="1144" y="402"/>
                </a:cubicBezTo>
                <a:cubicBezTo>
                  <a:pt x="1144" y="397"/>
                  <a:pt x="1140" y="393"/>
                  <a:pt x="1135" y="393"/>
                </a:cubicBezTo>
                <a:cubicBezTo>
                  <a:pt x="1130" y="393"/>
                  <a:pt x="1126" y="397"/>
                  <a:pt x="1126" y="402"/>
                </a:cubicBezTo>
                <a:close/>
                <a:moveTo>
                  <a:pt x="1150" y="402"/>
                </a:moveTo>
                <a:cubicBezTo>
                  <a:pt x="1150" y="407"/>
                  <a:pt x="1154" y="411"/>
                  <a:pt x="1159" y="411"/>
                </a:cubicBezTo>
                <a:cubicBezTo>
                  <a:pt x="1164" y="411"/>
                  <a:pt x="1168" y="407"/>
                  <a:pt x="1168" y="402"/>
                </a:cubicBezTo>
                <a:cubicBezTo>
                  <a:pt x="1168" y="397"/>
                  <a:pt x="1164" y="393"/>
                  <a:pt x="1159" y="393"/>
                </a:cubicBezTo>
                <a:cubicBezTo>
                  <a:pt x="1154" y="393"/>
                  <a:pt x="1150" y="397"/>
                  <a:pt x="1150" y="402"/>
                </a:cubicBezTo>
                <a:close/>
                <a:moveTo>
                  <a:pt x="1173" y="402"/>
                </a:moveTo>
                <a:cubicBezTo>
                  <a:pt x="1173" y="407"/>
                  <a:pt x="1177" y="411"/>
                  <a:pt x="1182" y="411"/>
                </a:cubicBezTo>
                <a:cubicBezTo>
                  <a:pt x="1187" y="411"/>
                  <a:pt x="1191" y="407"/>
                  <a:pt x="1191" y="402"/>
                </a:cubicBezTo>
                <a:cubicBezTo>
                  <a:pt x="1191" y="397"/>
                  <a:pt x="1187" y="393"/>
                  <a:pt x="1182" y="393"/>
                </a:cubicBezTo>
                <a:cubicBezTo>
                  <a:pt x="1177" y="393"/>
                  <a:pt x="1173" y="397"/>
                  <a:pt x="1173" y="402"/>
                </a:cubicBezTo>
                <a:close/>
                <a:moveTo>
                  <a:pt x="1197" y="402"/>
                </a:moveTo>
                <a:cubicBezTo>
                  <a:pt x="1197" y="407"/>
                  <a:pt x="1201" y="411"/>
                  <a:pt x="1206" y="411"/>
                </a:cubicBezTo>
                <a:cubicBezTo>
                  <a:pt x="1211" y="411"/>
                  <a:pt x="1215" y="407"/>
                  <a:pt x="1215" y="402"/>
                </a:cubicBezTo>
                <a:cubicBezTo>
                  <a:pt x="1215" y="397"/>
                  <a:pt x="1211" y="393"/>
                  <a:pt x="1206" y="393"/>
                </a:cubicBezTo>
                <a:cubicBezTo>
                  <a:pt x="1201" y="393"/>
                  <a:pt x="1197" y="397"/>
                  <a:pt x="1197" y="402"/>
                </a:cubicBezTo>
                <a:close/>
                <a:moveTo>
                  <a:pt x="1220" y="402"/>
                </a:moveTo>
                <a:cubicBezTo>
                  <a:pt x="1220" y="407"/>
                  <a:pt x="1224" y="411"/>
                  <a:pt x="1229" y="411"/>
                </a:cubicBezTo>
                <a:cubicBezTo>
                  <a:pt x="1234" y="411"/>
                  <a:pt x="1238" y="407"/>
                  <a:pt x="1238" y="402"/>
                </a:cubicBezTo>
                <a:cubicBezTo>
                  <a:pt x="1238" y="397"/>
                  <a:pt x="1234" y="393"/>
                  <a:pt x="1229" y="393"/>
                </a:cubicBezTo>
                <a:cubicBezTo>
                  <a:pt x="1224" y="393"/>
                  <a:pt x="1220" y="397"/>
                  <a:pt x="1220" y="402"/>
                </a:cubicBezTo>
                <a:close/>
                <a:moveTo>
                  <a:pt x="1243" y="402"/>
                </a:moveTo>
                <a:cubicBezTo>
                  <a:pt x="1243" y="407"/>
                  <a:pt x="1248" y="411"/>
                  <a:pt x="1253" y="411"/>
                </a:cubicBezTo>
                <a:cubicBezTo>
                  <a:pt x="1258" y="411"/>
                  <a:pt x="1262" y="407"/>
                  <a:pt x="1262" y="402"/>
                </a:cubicBezTo>
                <a:cubicBezTo>
                  <a:pt x="1262" y="397"/>
                  <a:pt x="1258" y="393"/>
                  <a:pt x="1253" y="393"/>
                </a:cubicBezTo>
                <a:cubicBezTo>
                  <a:pt x="1248" y="393"/>
                  <a:pt x="1243" y="397"/>
                  <a:pt x="1243" y="402"/>
                </a:cubicBezTo>
                <a:close/>
                <a:moveTo>
                  <a:pt x="1267" y="402"/>
                </a:moveTo>
                <a:cubicBezTo>
                  <a:pt x="1267" y="407"/>
                  <a:pt x="1271" y="411"/>
                  <a:pt x="1276" y="411"/>
                </a:cubicBezTo>
                <a:cubicBezTo>
                  <a:pt x="1281" y="411"/>
                  <a:pt x="1285" y="407"/>
                  <a:pt x="1285" y="402"/>
                </a:cubicBezTo>
                <a:cubicBezTo>
                  <a:pt x="1285" y="397"/>
                  <a:pt x="1281" y="393"/>
                  <a:pt x="1276" y="393"/>
                </a:cubicBezTo>
                <a:cubicBezTo>
                  <a:pt x="1271" y="393"/>
                  <a:pt x="1267" y="397"/>
                  <a:pt x="1267" y="402"/>
                </a:cubicBezTo>
                <a:close/>
                <a:moveTo>
                  <a:pt x="1291" y="402"/>
                </a:moveTo>
                <a:cubicBezTo>
                  <a:pt x="1291" y="407"/>
                  <a:pt x="1295" y="411"/>
                  <a:pt x="1300" y="411"/>
                </a:cubicBezTo>
                <a:cubicBezTo>
                  <a:pt x="1305" y="411"/>
                  <a:pt x="1309" y="407"/>
                  <a:pt x="1309" y="402"/>
                </a:cubicBezTo>
                <a:cubicBezTo>
                  <a:pt x="1309" y="397"/>
                  <a:pt x="1305" y="393"/>
                  <a:pt x="1300" y="393"/>
                </a:cubicBezTo>
                <a:cubicBezTo>
                  <a:pt x="1295" y="393"/>
                  <a:pt x="1291" y="397"/>
                  <a:pt x="1291" y="402"/>
                </a:cubicBezTo>
                <a:close/>
                <a:moveTo>
                  <a:pt x="1314" y="402"/>
                </a:moveTo>
                <a:cubicBezTo>
                  <a:pt x="1314" y="407"/>
                  <a:pt x="1318" y="411"/>
                  <a:pt x="1323" y="411"/>
                </a:cubicBezTo>
                <a:cubicBezTo>
                  <a:pt x="1328" y="411"/>
                  <a:pt x="1332" y="407"/>
                  <a:pt x="1332" y="402"/>
                </a:cubicBezTo>
                <a:cubicBezTo>
                  <a:pt x="1332" y="397"/>
                  <a:pt x="1328" y="393"/>
                  <a:pt x="1323" y="393"/>
                </a:cubicBezTo>
                <a:cubicBezTo>
                  <a:pt x="1318" y="393"/>
                  <a:pt x="1314" y="397"/>
                  <a:pt x="1314" y="402"/>
                </a:cubicBezTo>
                <a:close/>
                <a:moveTo>
                  <a:pt x="1338" y="402"/>
                </a:moveTo>
                <a:cubicBezTo>
                  <a:pt x="1338" y="407"/>
                  <a:pt x="1342" y="411"/>
                  <a:pt x="1346" y="411"/>
                </a:cubicBezTo>
                <a:cubicBezTo>
                  <a:pt x="1351" y="411"/>
                  <a:pt x="1355" y="407"/>
                  <a:pt x="1355" y="402"/>
                </a:cubicBezTo>
                <a:cubicBezTo>
                  <a:pt x="1355" y="397"/>
                  <a:pt x="1351" y="393"/>
                  <a:pt x="1346" y="393"/>
                </a:cubicBezTo>
                <a:cubicBezTo>
                  <a:pt x="1342" y="393"/>
                  <a:pt x="1338" y="397"/>
                  <a:pt x="1338" y="402"/>
                </a:cubicBezTo>
                <a:close/>
                <a:moveTo>
                  <a:pt x="1361" y="402"/>
                </a:moveTo>
                <a:cubicBezTo>
                  <a:pt x="1361" y="407"/>
                  <a:pt x="1365" y="411"/>
                  <a:pt x="1370" y="411"/>
                </a:cubicBezTo>
                <a:cubicBezTo>
                  <a:pt x="1375" y="411"/>
                  <a:pt x="1379" y="407"/>
                  <a:pt x="1379" y="402"/>
                </a:cubicBezTo>
                <a:cubicBezTo>
                  <a:pt x="1379" y="397"/>
                  <a:pt x="1375" y="393"/>
                  <a:pt x="1370" y="393"/>
                </a:cubicBezTo>
                <a:cubicBezTo>
                  <a:pt x="1365" y="393"/>
                  <a:pt x="1361" y="397"/>
                  <a:pt x="1361" y="402"/>
                </a:cubicBezTo>
                <a:close/>
                <a:moveTo>
                  <a:pt x="1385" y="402"/>
                </a:moveTo>
                <a:cubicBezTo>
                  <a:pt x="1385" y="407"/>
                  <a:pt x="1389" y="411"/>
                  <a:pt x="1393" y="411"/>
                </a:cubicBezTo>
                <a:cubicBezTo>
                  <a:pt x="1398" y="411"/>
                  <a:pt x="1402" y="407"/>
                  <a:pt x="1402" y="402"/>
                </a:cubicBezTo>
                <a:cubicBezTo>
                  <a:pt x="1402" y="397"/>
                  <a:pt x="1398" y="393"/>
                  <a:pt x="1393" y="393"/>
                </a:cubicBezTo>
                <a:cubicBezTo>
                  <a:pt x="1389" y="393"/>
                  <a:pt x="1385" y="397"/>
                  <a:pt x="1385" y="402"/>
                </a:cubicBezTo>
                <a:close/>
                <a:moveTo>
                  <a:pt x="1408" y="402"/>
                </a:moveTo>
                <a:cubicBezTo>
                  <a:pt x="1408" y="407"/>
                  <a:pt x="1412" y="411"/>
                  <a:pt x="1417" y="411"/>
                </a:cubicBezTo>
                <a:cubicBezTo>
                  <a:pt x="1422" y="411"/>
                  <a:pt x="1426" y="407"/>
                  <a:pt x="1426" y="402"/>
                </a:cubicBezTo>
                <a:cubicBezTo>
                  <a:pt x="1426" y="397"/>
                  <a:pt x="1422" y="393"/>
                  <a:pt x="1417" y="393"/>
                </a:cubicBezTo>
                <a:cubicBezTo>
                  <a:pt x="1412" y="393"/>
                  <a:pt x="1408" y="397"/>
                  <a:pt x="1408" y="402"/>
                </a:cubicBezTo>
                <a:close/>
                <a:moveTo>
                  <a:pt x="1478" y="402"/>
                </a:moveTo>
                <a:cubicBezTo>
                  <a:pt x="1478" y="407"/>
                  <a:pt x="1482" y="411"/>
                  <a:pt x="1487" y="411"/>
                </a:cubicBezTo>
                <a:cubicBezTo>
                  <a:pt x="1492" y="411"/>
                  <a:pt x="1496" y="407"/>
                  <a:pt x="1496" y="402"/>
                </a:cubicBezTo>
                <a:cubicBezTo>
                  <a:pt x="1496" y="397"/>
                  <a:pt x="1492" y="393"/>
                  <a:pt x="1487" y="393"/>
                </a:cubicBezTo>
                <a:cubicBezTo>
                  <a:pt x="1482" y="393"/>
                  <a:pt x="1478" y="397"/>
                  <a:pt x="1478" y="402"/>
                </a:cubicBezTo>
                <a:close/>
                <a:moveTo>
                  <a:pt x="1502" y="402"/>
                </a:moveTo>
                <a:cubicBezTo>
                  <a:pt x="1502" y="407"/>
                  <a:pt x="1506" y="411"/>
                  <a:pt x="1511" y="411"/>
                </a:cubicBezTo>
                <a:cubicBezTo>
                  <a:pt x="1516" y="411"/>
                  <a:pt x="1520" y="407"/>
                  <a:pt x="1520" y="402"/>
                </a:cubicBezTo>
                <a:cubicBezTo>
                  <a:pt x="1520" y="397"/>
                  <a:pt x="1516" y="393"/>
                  <a:pt x="1511" y="393"/>
                </a:cubicBezTo>
                <a:cubicBezTo>
                  <a:pt x="1506" y="393"/>
                  <a:pt x="1502" y="397"/>
                  <a:pt x="1502" y="402"/>
                </a:cubicBezTo>
                <a:close/>
                <a:moveTo>
                  <a:pt x="258" y="424"/>
                </a:moveTo>
                <a:cubicBezTo>
                  <a:pt x="258" y="429"/>
                  <a:pt x="262" y="433"/>
                  <a:pt x="267" y="433"/>
                </a:cubicBezTo>
                <a:cubicBezTo>
                  <a:pt x="272" y="433"/>
                  <a:pt x="276" y="429"/>
                  <a:pt x="276" y="424"/>
                </a:cubicBezTo>
                <a:cubicBezTo>
                  <a:pt x="276" y="419"/>
                  <a:pt x="272" y="415"/>
                  <a:pt x="267" y="415"/>
                </a:cubicBezTo>
                <a:cubicBezTo>
                  <a:pt x="262" y="415"/>
                  <a:pt x="258" y="419"/>
                  <a:pt x="258" y="424"/>
                </a:cubicBezTo>
                <a:close/>
                <a:moveTo>
                  <a:pt x="281" y="424"/>
                </a:moveTo>
                <a:cubicBezTo>
                  <a:pt x="281" y="429"/>
                  <a:pt x="285" y="433"/>
                  <a:pt x="290" y="433"/>
                </a:cubicBezTo>
                <a:cubicBezTo>
                  <a:pt x="295" y="433"/>
                  <a:pt x="299" y="429"/>
                  <a:pt x="299" y="424"/>
                </a:cubicBezTo>
                <a:cubicBezTo>
                  <a:pt x="299" y="419"/>
                  <a:pt x="295" y="415"/>
                  <a:pt x="290" y="415"/>
                </a:cubicBezTo>
                <a:cubicBezTo>
                  <a:pt x="285" y="415"/>
                  <a:pt x="281" y="419"/>
                  <a:pt x="281" y="424"/>
                </a:cubicBezTo>
                <a:close/>
                <a:moveTo>
                  <a:pt x="305" y="424"/>
                </a:moveTo>
                <a:cubicBezTo>
                  <a:pt x="305" y="429"/>
                  <a:pt x="309" y="433"/>
                  <a:pt x="313" y="433"/>
                </a:cubicBezTo>
                <a:cubicBezTo>
                  <a:pt x="318" y="433"/>
                  <a:pt x="322" y="429"/>
                  <a:pt x="322" y="424"/>
                </a:cubicBezTo>
                <a:cubicBezTo>
                  <a:pt x="322" y="419"/>
                  <a:pt x="318" y="415"/>
                  <a:pt x="313" y="415"/>
                </a:cubicBezTo>
                <a:cubicBezTo>
                  <a:pt x="309" y="415"/>
                  <a:pt x="305" y="419"/>
                  <a:pt x="305" y="424"/>
                </a:cubicBezTo>
                <a:close/>
                <a:moveTo>
                  <a:pt x="328" y="424"/>
                </a:moveTo>
                <a:cubicBezTo>
                  <a:pt x="328" y="429"/>
                  <a:pt x="332" y="433"/>
                  <a:pt x="337" y="433"/>
                </a:cubicBezTo>
                <a:cubicBezTo>
                  <a:pt x="342" y="433"/>
                  <a:pt x="346" y="429"/>
                  <a:pt x="346" y="424"/>
                </a:cubicBezTo>
                <a:cubicBezTo>
                  <a:pt x="346" y="419"/>
                  <a:pt x="342" y="415"/>
                  <a:pt x="337" y="415"/>
                </a:cubicBezTo>
                <a:cubicBezTo>
                  <a:pt x="332" y="415"/>
                  <a:pt x="328" y="419"/>
                  <a:pt x="328" y="424"/>
                </a:cubicBezTo>
                <a:close/>
                <a:moveTo>
                  <a:pt x="352" y="424"/>
                </a:moveTo>
                <a:cubicBezTo>
                  <a:pt x="352" y="429"/>
                  <a:pt x="356" y="433"/>
                  <a:pt x="361" y="433"/>
                </a:cubicBezTo>
                <a:cubicBezTo>
                  <a:pt x="365" y="433"/>
                  <a:pt x="369" y="429"/>
                  <a:pt x="369" y="424"/>
                </a:cubicBezTo>
                <a:cubicBezTo>
                  <a:pt x="369" y="419"/>
                  <a:pt x="365" y="415"/>
                  <a:pt x="361" y="415"/>
                </a:cubicBezTo>
                <a:cubicBezTo>
                  <a:pt x="356" y="415"/>
                  <a:pt x="352" y="419"/>
                  <a:pt x="352" y="424"/>
                </a:cubicBezTo>
                <a:close/>
                <a:moveTo>
                  <a:pt x="375" y="424"/>
                </a:moveTo>
                <a:cubicBezTo>
                  <a:pt x="375" y="429"/>
                  <a:pt x="379" y="433"/>
                  <a:pt x="384" y="433"/>
                </a:cubicBezTo>
                <a:cubicBezTo>
                  <a:pt x="389" y="433"/>
                  <a:pt x="393" y="429"/>
                  <a:pt x="393" y="424"/>
                </a:cubicBezTo>
                <a:cubicBezTo>
                  <a:pt x="393" y="419"/>
                  <a:pt x="389" y="415"/>
                  <a:pt x="384" y="415"/>
                </a:cubicBezTo>
                <a:cubicBezTo>
                  <a:pt x="379" y="415"/>
                  <a:pt x="375" y="419"/>
                  <a:pt x="375" y="424"/>
                </a:cubicBezTo>
                <a:close/>
                <a:moveTo>
                  <a:pt x="398" y="424"/>
                </a:moveTo>
                <a:cubicBezTo>
                  <a:pt x="398" y="429"/>
                  <a:pt x="402" y="433"/>
                  <a:pt x="407" y="433"/>
                </a:cubicBezTo>
                <a:cubicBezTo>
                  <a:pt x="412" y="433"/>
                  <a:pt x="416" y="429"/>
                  <a:pt x="416" y="424"/>
                </a:cubicBezTo>
                <a:cubicBezTo>
                  <a:pt x="416" y="419"/>
                  <a:pt x="412" y="415"/>
                  <a:pt x="407" y="415"/>
                </a:cubicBezTo>
                <a:cubicBezTo>
                  <a:pt x="402" y="415"/>
                  <a:pt x="398" y="419"/>
                  <a:pt x="398" y="424"/>
                </a:cubicBezTo>
                <a:close/>
                <a:moveTo>
                  <a:pt x="422" y="424"/>
                </a:moveTo>
                <a:cubicBezTo>
                  <a:pt x="422" y="429"/>
                  <a:pt x="426" y="433"/>
                  <a:pt x="431" y="433"/>
                </a:cubicBezTo>
                <a:cubicBezTo>
                  <a:pt x="436" y="433"/>
                  <a:pt x="440" y="429"/>
                  <a:pt x="440" y="424"/>
                </a:cubicBezTo>
                <a:cubicBezTo>
                  <a:pt x="440" y="419"/>
                  <a:pt x="436" y="415"/>
                  <a:pt x="431" y="415"/>
                </a:cubicBezTo>
                <a:cubicBezTo>
                  <a:pt x="426" y="415"/>
                  <a:pt x="422" y="419"/>
                  <a:pt x="422" y="424"/>
                </a:cubicBezTo>
                <a:close/>
                <a:moveTo>
                  <a:pt x="774" y="424"/>
                </a:moveTo>
                <a:cubicBezTo>
                  <a:pt x="774" y="429"/>
                  <a:pt x="778" y="433"/>
                  <a:pt x="783" y="433"/>
                </a:cubicBezTo>
                <a:cubicBezTo>
                  <a:pt x="788" y="433"/>
                  <a:pt x="792" y="429"/>
                  <a:pt x="792" y="424"/>
                </a:cubicBezTo>
                <a:cubicBezTo>
                  <a:pt x="792" y="419"/>
                  <a:pt x="788" y="415"/>
                  <a:pt x="783" y="415"/>
                </a:cubicBezTo>
                <a:cubicBezTo>
                  <a:pt x="778" y="415"/>
                  <a:pt x="774" y="419"/>
                  <a:pt x="774" y="424"/>
                </a:cubicBezTo>
                <a:close/>
                <a:moveTo>
                  <a:pt x="798" y="424"/>
                </a:moveTo>
                <a:cubicBezTo>
                  <a:pt x="798" y="429"/>
                  <a:pt x="802" y="433"/>
                  <a:pt x="806" y="433"/>
                </a:cubicBezTo>
                <a:cubicBezTo>
                  <a:pt x="811" y="433"/>
                  <a:pt x="815" y="429"/>
                  <a:pt x="815" y="424"/>
                </a:cubicBezTo>
                <a:cubicBezTo>
                  <a:pt x="815" y="419"/>
                  <a:pt x="811" y="415"/>
                  <a:pt x="806" y="415"/>
                </a:cubicBezTo>
                <a:cubicBezTo>
                  <a:pt x="802" y="415"/>
                  <a:pt x="798" y="419"/>
                  <a:pt x="798" y="424"/>
                </a:cubicBezTo>
                <a:close/>
                <a:moveTo>
                  <a:pt x="821" y="424"/>
                </a:moveTo>
                <a:cubicBezTo>
                  <a:pt x="821" y="429"/>
                  <a:pt x="825" y="433"/>
                  <a:pt x="830" y="433"/>
                </a:cubicBezTo>
                <a:cubicBezTo>
                  <a:pt x="835" y="433"/>
                  <a:pt x="839" y="429"/>
                  <a:pt x="839" y="424"/>
                </a:cubicBezTo>
                <a:cubicBezTo>
                  <a:pt x="839" y="419"/>
                  <a:pt x="835" y="415"/>
                  <a:pt x="830" y="415"/>
                </a:cubicBezTo>
                <a:cubicBezTo>
                  <a:pt x="825" y="415"/>
                  <a:pt x="821" y="419"/>
                  <a:pt x="821" y="424"/>
                </a:cubicBezTo>
                <a:close/>
                <a:moveTo>
                  <a:pt x="845" y="424"/>
                </a:moveTo>
                <a:cubicBezTo>
                  <a:pt x="845" y="429"/>
                  <a:pt x="849" y="433"/>
                  <a:pt x="853" y="433"/>
                </a:cubicBezTo>
                <a:cubicBezTo>
                  <a:pt x="858" y="433"/>
                  <a:pt x="862" y="429"/>
                  <a:pt x="862" y="424"/>
                </a:cubicBezTo>
                <a:cubicBezTo>
                  <a:pt x="862" y="419"/>
                  <a:pt x="858" y="415"/>
                  <a:pt x="853" y="415"/>
                </a:cubicBezTo>
                <a:cubicBezTo>
                  <a:pt x="849" y="415"/>
                  <a:pt x="845" y="419"/>
                  <a:pt x="845" y="424"/>
                </a:cubicBezTo>
                <a:close/>
                <a:moveTo>
                  <a:pt x="868" y="424"/>
                </a:moveTo>
                <a:cubicBezTo>
                  <a:pt x="868" y="429"/>
                  <a:pt x="872" y="433"/>
                  <a:pt x="877" y="433"/>
                </a:cubicBezTo>
                <a:cubicBezTo>
                  <a:pt x="882" y="433"/>
                  <a:pt x="886" y="429"/>
                  <a:pt x="886" y="424"/>
                </a:cubicBezTo>
                <a:cubicBezTo>
                  <a:pt x="886" y="419"/>
                  <a:pt x="882" y="415"/>
                  <a:pt x="877" y="415"/>
                </a:cubicBezTo>
                <a:cubicBezTo>
                  <a:pt x="872" y="415"/>
                  <a:pt x="868" y="419"/>
                  <a:pt x="868" y="424"/>
                </a:cubicBezTo>
                <a:close/>
                <a:moveTo>
                  <a:pt x="892" y="424"/>
                </a:moveTo>
                <a:cubicBezTo>
                  <a:pt x="892" y="429"/>
                  <a:pt x="896" y="433"/>
                  <a:pt x="901" y="433"/>
                </a:cubicBezTo>
                <a:cubicBezTo>
                  <a:pt x="905" y="433"/>
                  <a:pt x="909" y="429"/>
                  <a:pt x="909" y="424"/>
                </a:cubicBezTo>
                <a:cubicBezTo>
                  <a:pt x="909" y="419"/>
                  <a:pt x="905" y="415"/>
                  <a:pt x="901" y="415"/>
                </a:cubicBezTo>
                <a:cubicBezTo>
                  <a:pt x="896" y="415"/>
                  <a:pt x="892" y="419"/>
                  <a:pt x="892" y="424"/>
                </a:cubicBezTo>
                <a:close/>
                <a:moveTo>
                  <a:pt x="915" y="424"/>
                </a:moveTo>
                <a:cubicBezTo>
                  <a:pt x="915" y="429"/>
                  <a:pt x="919" y="433"/>
                  <a:pt x="924" y="433"/>
                </a:cubicBezTo>
                <a:cubicBezTo>
                  <a:pt x="929" y="433"/>
                  <a:pt x="933" y="429"/>
                  <a:pt x="933" y="424"/>
                </a:cubicBezTo>
                <a:cubicBezTo>
                  <a:pt x="933" y="419"/>
                  <a:pt x="929" y="415"/>
                  <a:pt x="924" y="415"/>
                </a:cubicBezTo>
                <a:cubicBezTo>
                  <a:pt x="919" y="415"/>
                  <a:pt x="915" y="419"/>
                  <a:pt x="915" y="424"/>
                </a:cubicBezTo>
                <a:close/>
                <a:moveTo>
                  <a:pt x="938" y="424"/>
                </a:moveTo>
                <a:cubicBezTo>
                  <a:pt x="938" y="429"/>
                  <a:pt x="942" y="433"/>
                  <a:pt x="947" y="433"/>
                </a:cubicBezTo>
                <a:cubicBezTo>
                  <a:pt x="952" y="433"/>
                  <a:pt x="956" y="429"/>
                  <a:pt x="956" y="424"/>
                </a:cubicBezTo>
                <a:cubicBezTo>
                  <a:pt x="956" y="419"/>
                  <a:pt x="952" y="415"/>
                  <a:pt x="947" y="415"/>
                </a:cubicBezTo>
                <a:cubicBezTo>
                  <a:pt x="942" y="415"/>
                  <a:pt x="938" y="419"/>
                  <a:pt x="938" y="424"/>
                </a:cubicBezTo>
                <a:close/>
                <a:moveTo>
                  <a:pt x="962" y="424"/>
                </a:moveTo>
                <a:cubicBezTo>
                  <a:pt x="962" y="429"/>
                  <a:pt x="966" y="433"/>
                  <a:pt x="971" y="433"/>
                </a:cubicBezTo>
                <a:cubicBezTo>
                  <a:pt x="976" y="433"/>
                  <a:pt x="980" y="429"/>
                  <a:pt x="980" y="424"/>
                </a:cubicBezTo>
                <a:cubicBezTo>
                  <a:pt x="980" y="419"/>
                  <a:pt x="976" y="415"/>
                  <a:pt x="971" y="415"/>
                </a:cubicBezTo>
                <a:cubicBezTo>
                  <a:pt x="966" y="415"/>
                  <a:pt x="962" y="419"/>
                  <a:pt x="962" y="424"/>
                </a:cubicBezTo>
                <a:close/>
                <a:moveTo>
                  <a:pt x="1009" y="424"/>
                </a:moveTo>
                <a:cubicBezTo>
                  <a:pt x="1009" y="429"/>
                  <a:pt x="1013" y="433"/>
                  <a:pt x="1018" y="433"/>
                </a:cubicBezTo>
                <a:cubicBezTo>
                  <a:pt x="1023" y="433"/>
                  <a:pt x="1027" y="429"/>
                  <a:pt x="1027" y="424"/>
                </a:cubicBezTo>
                <a:cubicBezTo>
                  <a:pt x="1027" y="419"/>
                  <a:pt x="1023" y="415"/>
                  <a:pt x="1018" y="415"/>
                </a:cubicBezTo>
                <a:cubicBezTo>
                  <a:pt x="1013" y="415"/>
                  <a:pt x="1009" y="419"/>
                  <a:pt x="1009" y="424"/>
                </a:cubicBezTo>
                <a:close/>
                <a:moveTo>
                  <a:pt x="1032" y="424"/>
                </a:moveTo>
                <a:cubicBezTo>
                  <a:pt x="1032" y="429"/>
                  <a:pt x="1036" y="433"/>
                  <a:pt x="1041" y="433"/>
                </a:cubicBezTo>
                <a:cubicBezTo>
                  <a:pt x="1046" y="433"/>
                  <a:pt x="1050" y="429"/>
                  <a:pt x="1050" y="424"/>
                </a:cubicBezTo>
                <a:cubicBezTo>
                  <a:pt x="1050" y="419"/>
                  <a:pt x="1046" y="415"/>
                  <a:pt x="1041" y="415"/>
                </a:cubicBezTo>
                <a:cubicBezTo>
                  <a:pt x="1036" y="415"/>
                  <a:pt x="1032" y="419"/>
                  <a:pt x="1032" y="424"/>
                </a:cubicBezTo>
                <a:close/>
                <a:moveTo>
                  <a:pt x="1056" y="424"/>
                </a:moveTo>
                <a:cubicBezTo>
                  <a:pt x="1056" y="429"/>
                  <a:pt x="1060" y="433"/>
                  <a:pt x="1065" y="433"/>
                </a:cubicBezTo>
                <a:cubicBezTo>
                  <a:pt x="1070" y="433"/>
                  <a:pt x="1074" y="429"/>
                  <a:pt x="1074" y="424"/>
                </a:cubicBezTo>
                <a:cubicBezTo>
                  <a:pt x="1074" y="419"/>
                  <a:pt x="1070" y="415"/>
                  <a:pt x="1065" y="415"/>
                </a:cubicBezTo>
                <a:cubicBezTo>
                  <a:pt x="1060" y="415"/>
                  <a:pt x="1056" y="419"/>
                  <a:pt x="1056" y="424"/>
                </a:cubicBezTo>
                <a:close/>
                <a:moveTo>
                  <a:pt x="1079" y="424"/>
                </a:moveTo>
                <a:cubicBezTo>
                  <a:pt x="1079" y="429"/>
                  <a:pt x="1083" y="433"/>
                  <a:pt x="1088" y="433"/>
                </a:cubicBezTo>
                <a:cubicBezTo>
                  <a:pt x="1093" y="433"/>
                  <a:pt x="1097" y="429"/>
                  <a:pt x="1097" y="424"/>
                </a:cubicBezTo>
                <a:cubicBezTo>
                  <a:pt x="1097" y="419"/>
                  <a:pt x="1093" y="415"/>
                  <a:pt x="1088" y="415"/>
                </a:cubicBezTo>
                <a:cubicBezTo>
                  <a:pt x="1083" y="415"/>
                  <a:pt x="1079" y="419"/>
                  <a:pt x="1079" y="424"/>
                </a:cubicBezTo>
                <a:close/>
                <a:moveTo>
                  <a:pt x="1103" y="424"/>
                </a:moveTo>
                <a:cubicBezTo>
                  <a:pt x="1103" y="429"/>
                  <a:pt x="1107" y="433"/>
                  <a:pt x="1112" y="433"/>
                </a:cubicBezTo>
                <a:cubicBezTo>
                  <a:pt x="1117" y="433"/>
                  <a:pt x="1121" y="429"/>
                  <a:pt x="1121" y="424"/>
                </a:cubicBezTo>
                <a:cubicBezTo>
                  <a:pt x="1121" y="419"/>
                  <a:pt x="1117" y="415"/>
                  <a:pt x="1112" y="415"/>
                </a:cubicBezTo>
                <a:cubicBezTo>
                  <a:pt x="1107" y="415"/>
                  <a:pt x="1103" y="419"/>
                  <a:pt x="1103" y="424"/>
                </a:cubicBezTo>
                <a:close/>
                <a:moveTo>
                  <a:pt x="1126" y="424"/>
                </a:moveTo>
                <a:cubicBezTo>
                  <a:pt x="1126" y="429"/>
                  <a:pt x="1130" y="433"/>
                  <a:pt x="1135" y="433"/>
                </a:cubicBezTo>
                <a:cubicBezTo>
                  <a:pt x="1140" y="433"/>
                  <a:pt x="1144" y="429"/>
                  <a:pt x="1144" y="424"/>
                </a:cubicBezTo>
                <a:cubicBezTo>
                  <a:pt x="1144" y="419"/>
                  <a:pt x="1140" y="415"/>
                  <a:pt x="1135" y="415"/>
                </a:cubicBezTo>
                <a:cubicBezTo>
                  <a:pt x="1130" y="415"/>
                  <a:pt x="1126" y="419"/>
                  <a:pt x="1126" y="424"/>
                </a:cubicBezTo>
                <a:close/>
                <a:moveTo>
                  <a:pt x="1150" y="424"/>
                </a:moveTo>
                <a:cubicBezTo>
                  <a:pt x="1150" y="429"/>
                  <a:pt x="1154" y="433"/>
                  <a:pt x="1159" y="433"/>
                </a:cubicBezTo>
                <a:cubicBezTo>
                  <a:pt x="1164" y="433"/>
                  <a:pt x="1168" y="429"/>
                  <a:pt x="1168" y="424"/>
                </a:cubicBezTo>
                <a:cubicBezTo>
                  <a:pt x="1168" y="419"/>
                  <a:pt x="1164" y="415"/>
                  <a:pt x="1159" y="415"/>
                </a:cubicBezTo>
                <a:cubicBezTo>
                  <a:pt x="1154" y="415"/>
                  <a:pt x="1150" y="419"/>
                  <a:pt x="1150" y="424"/>
                </a:cubicBezTo>
                <a:close/>
                <a:moveTo>
                  <a:pt x="1173" y="424"/>
                </a:moveTo>
                <a:cubicBezTo>
                  <a:pt x="1173" y="429"/>
                  <a:pt x="1177" y="433"/>
                  <a:pt x="1182" y="433"/>
                </a:cubicBezTo>
                <a:cubicBezTo>
                  <a:pt x="1187" y="433"/>
                  <a:pt x="1191" y="429"/>
                  <a:pt x="1191" y="424"/>
                </a:cubicBezTo>
                <a:cubicBezTo>
                  <a:pt x="1191" y="419"/>
                  <a:pt x="1187" y="415"/>
                  <a:pt x="1182" y="415"/>
                </a:cubicBezTo>
                <a:cubicBezTo>
                  <a:pt x="1177" y="415"/>
                  <a:pt x="1173" y="419"/>
                  <a:pt x="1173" y="424"/>
                </a:cubicBezTo>
                <a:close/>
                <a:moveTo>
                  <a:pt x="1197" y="424"/>
                </a:moveTo>
                <a:cubicBezTo>
                  <a:pt x="1197" y="429"/>
                  <a:pt x="1201" y="433"/>
                  <a:pt x="1206" y="433"/>
                </a:cubicBezTo>
                <a:cubicBezTo>
                  <a:pt x="1211" y="433"/>
                  <a:pt x="1215" y="429"/>
                  <a:pt x="1215" y="424"/>
                </a:cubicBezTo>
                <a:cubicBezTo>
                  <a:pt x="1215" y="419"/>
                  <a:pt x="1211" y="415"/>
                  <a:pt x="1206" y="415"/>
                </a:cubicBezTo>
                <a:cubicBezTo>
                  <a:pt x="1201" y="415"/>
                  <a:pt x="1197" y="419"/>
                  <a:pt x="1197" y="424"/>
                </a:cubicBezTo>
                <a:close/>
                <a:moveTo>
                  <a:pt x="1220" y="424"/>
                </a:moveTo>
                <a:cubicBezTo>
                  <a:pt x="1220" y="429"/>
                  <a:pt x="1224" y="433"/>
                  <a:pt x="1229" y="433"/>
                </a:cubicBezTo>
                <a:cubicBezTo>
                  <a:pt x="1234" y="433"/>
                  <a:pt x="1238" y="429"/>
                  <a:pt x="1238" y="424"/>
                </a:cubicBezTo>
                <a:cubicBezTo>
                  <a:pt x="1238" y="419"/>
                  <a:pt x="1234" y="415"/>
                  <a:pt x="1229" y="415"/>
                </a:cubicBezTo>
                <a:cubicBezTo>
                  <a:pt x="1224" y="415"/>
                  <a:pt x="1220" y="419"/>
                  <a:pt x="1220" y="424"/>
                </a:cubicBezTo>
                <a:close/>
                <a:moveTo>
                  <a:pt x="1243" y="424"/>
                </a:moveTo>
                <a:cubicBezTo>
                  <a:pt x="1243" y="429"/>
                  <a:pt x="1248" y="433"/>
                  <a:pt x="1253" y="433"/>
                </a:cubicBezTo>
                <a:cubicBezTo>
                  <a:pt x="1258" y="433"/>
                  <a:pt x="1262" y="429"/>
                  <a:pt x="1262" y="424"/>
                </a:cubicBezTo>
                <a:cubicBezTo>
                  <a:pt x="1262" y="419"/>
                  <a:pt x="1258" y="415"/>
                  <a:pt x="1253" y="415"/>
                </a:cubicBezTo>
                <a:cubicBezTo>
                  <a:pt x="1248" y="415"/>
                  <a:pt x="1243" y="419"/>
                  <a:pt x="1243" y="424"/>
                </a:cubicBezTo>
                <a:close/>
                <a:moveTo>
                  <a:pt x="1267" y="424"/>
                </a:moveTo>
                <a:cubicBezTo>
                  <a:pt x="1267" y="429"/>
                  <a:pt x="1271" y="433"/>
                  <a:pt x="1276" y="433"/>
                </a:cubicBezTo>
                <a:cubicBezTo>
                  <a:pt x="1281" y="433"/>
                  <a:pt x="1285" y="429"/>
                  <a:pt x="1285" y="424"/>
                </a:cubicBezTo>
                <a:cubicBezTo>
                  <a:pt x="1285" y="419"/>
                  <a:pt x="1281" y="415"/>
                  <a:pt x="1276" y="415"/>
                </a:cubicBezTo>
                <a:cubicBezTo>
                  <a:pt x="1271" y="415"/>
                  <a:pt x="1267" y="419"/>
                  <a:pt x="1267" y="424"/>
                </a:cubicBezTo>
                <a:close/>
                <a:moveTo>
                  <a:pt x="1291" y="424"/>
                </a:moveTo>
                <a:cubicBezTo>
                  <a:pt x="1291" y="429"/>
                  <a:pt x="1295" y="433"/>
                  <a:pt x="1300" y="433"/>
                </a:cubicBezTo>
                <a:cubicBezTo>
                  <a:pt x="1305" y="433"/>
                  <a:pt x="1309" y="429"/>
                  <a:pt x="1309" y="424"/>
                </a:cubicBezTo>
                <a:cubicBezTo>
                  <a:pt x="1309" y="419"/>
                  <a:pt x="1305" y="415"/>
                  <a:pt x="1300" y="415"/>
                </a:cubicBezTo>
                <a:cubicBezTo>
                  <a:pt x="1295" y="415"/>
                  <a:pt x="1291" y="419"/>
                  <a:pt x="1291" y="424"/>
                </a:cubicBezTo>
                <a:close/>
                <a:moveTo>
                  <a:pt x="1314" y="424"/>
                </a:moveTo>
                <a:cubicBezTo>
                  <a:pt x="1314" y="429"/>
                  <a:pt x="1318" y="433"/>
                  <a:pt x="1323" y="433"/>
                </a:cubicBezTo>
                <a:cubicBezTo>
                  <a:pt x="1328" y="433"/>
                  <a:pt x="1332" y="429"/>
                  <a:pt x="1332" y="424"/>
                </a:cubicBezTo>
                <a:cubicBezTo>
                  <a:pt x="1332" y="419"/>
                  <a:pt x="1328" y="415"/>
                  <a:pt x="1323" y="415"/>
                </a:cubicBezTo>
                <a:cubicBezTo>
                  <a:pt x="1318" y="415"/>
                  <a:pt x="1314" y="419"/>
                  <a:pt x="1314" y="424"/>
                </a:cubicBezTo>
                <a:close/>
                <a:moveTo>
                  <a:pt x="1338" y="424"/>
                </a:moveTo>
                <a:cubicBezTo>
                  <a:pt x="1338" y="429"/>
                  <a:pt x="1342" y="433"/>
                  <a:pt x="1346" y="433"/>
                </a:cubicBezTo>
                <a:cubicBezTo>
                  <a:pt x="1351" y="433"/>
                  <a:pt x="1355" y="429"/>
                  <a:pt x="1355" y="424"/>
                </a:cubicBezTo>
                <a:cubicBezTo>
                  <a:pt x="1355" y="419"/>
                  <a:pt x="1351" y="415"/>
                  <a:pt x="1346" y="415"/>
                </a:cubicBezTo>
                <a:cubicBezTo>
                  <a:pt x="1342" y="415"/>
                  <a:pt x="1338" y="419"/>
                  <a:pt x="1338" y="424"/>
                </a:cubicBezTo>
                <a:close/>
                <a:moveTo>
                  <a:pt x="1361" y="424"/>
                </a:moveTo>
                <a:cubicBezTo>
                  <a:pt x="1361" y="429"/>
                  <a:pt x="1365" y="433"/>
                  <a:pt x="1370" y="433"/>
                </a:cubicBezTo>
                <a:cubicBezTo>
                  <a:pt x="1375" y="433"/>
                  <a:pt x="1379" y="429"/>
                  <a:pt x="1379" y="424"/>
                </a:cubicBezTo>
                <a:cubicBezTo>
                  <a:pt x="1379" y="419"/>
                  <a:pt x="1375" y="415"/>
                  <a:pt x="1370" y="415"/>
                </a:cubicBezTo>
                <a:cubicBezTo>
                  <a:pt x="1365" y="415"/>
                  <a:pt x="1361" y="419"/>
                  <a:pt x="1361" y="424"/>
                </a:cubicBezTo>
                <a:close/>
                <a:moveTo>
                  <a:pt x="1385" y="424"/>
                </a:moveTo>
                <a:cubicBezTo>
                  <a:pt x="1385" y="429"/>
                  <a:pt x="1389" y="433"/>
                  <a:pt x="1393" y="433"/>
                </a:cubicBezTo>
                <a:cubicBezTo>
                  <a:pt x="1398" y="433"/>
                  <a:pt x="1402" y="429"/>
                  <a:pt x="1402" y="424"/>
                </a:cubicBezTo>
                <a:cubicBezTo>
                  <a:pt x="1402" y="419"/>
                  <a:pt x="1398" y="415"/>
                  <a:pt x="1393" y="415"/>
                </a:cubicBezTo>
                <a:cubicBezTo>
                  <a:pt x="1389" y="415"/>
                  <a:pt x="1385" y="419"/>
                  <a:pt x="1385" y="424"/>
                </a:cubicBezTo>
                <a:close/>
                <a:moveTo>
                  <a:pt x="1408" y="424"/>
                </a:moveTo>
                <a:cubicBezTo>
                  <a:pt x="1408" y="429"/>
                  <a:pt x="1412" y="433"/>
                  <a:pt x="1417" y="433"/>
                </a:cubicBezTo>
                <a:cubicBezTo>
                  <a:pt x="1422" y="433"/>
                  <a:pt x="1426" y="429"/>
                  <a:pt x="1426" y="424"/>
                </a:cubicBezTo>
                <a:cubicBezTo>
                  <a:pt x="1426" y="419"/>
                  <a:pt x="1422" y="415"/>
                  <a:pt x="1417" y="415"/>
                </a:cubicBezTo>
                <a:cubicBezTo>
                  <a:pt x="1412" y="415"/>
                  <a:pt x="1408" y="419"/>
                  <a:pt x="1408" y="424"/>
                </a:cubicBezTo>
                <a:close/>
                <a:moveTo>
                  <a:pt x="258" y="446"/>
                </a:moveTo>
                <a:cubicBezTo>
                  <a:pt x="258" y="451"/>
                  <a:pt x="262" y="455"/>
                  <a:pt x="267" y="455"/>
                </a:cubicBezTo>
                <a:cubicBezTo>
                  <a:pt x="272" y="455"/>
                  <a:pt x="276" y="451"/>
                  <a:pt x="276" y="446"/>
                </a:cubicBezTo>
                <a:cubicBezTo>
                  <a:pt x="276" y="441"/>
                  <a:pt x="272" y="437"/>
                  <a:pt x="267" y="437"/>
                </a:cubicBezTo>
                <a:cubicBezTo>
                  <a:pt x="262" y="437"/>
                  <a:pt x="258" y="441"/>
                  <a:pt x="258" y="446"/>
                </a:cubicBezTo>
                <a:close/>
                <a:moveTo>
                  <a:pt x="281" y="446"/>
                </a:moveTo>
                <a:cubicBezTo>
                  <a:pt x="281" y="451"/>
                  <a:pt x="285" y="455"/>
                  <a:pt x="290" y="455"/>
                </a:cubicBezTo>
                <a:cubicBezTo>
                  <a:pt x="295" y="455"/>
                  <a:pt x="299" y="451"/>
                  <a:pt x="299" y="446"/>
                </a:cubicBezTo>
                <a:cubicBezTo>
                  <a:pt x="299" y="441"/>
                  <a:pt x="295" y="437"/>
                  <a:pt x="290" y="437"/>
                </a:cubicBezTo>
                <a:cubicBezTo>
                  <a:pt x="285" y="437"/>
                  <a:pt x="281" y="441"/>
                  <a:pt x="281" y="446"/>
                </a:cubicBezTo>
                <a:close/>
                <a:moveTo>
                  <a:pt x="305" y="446"/>
                </a:moveTo>
                <a:cubicBezTo>
                  <a:pt x="305" y="451"/>
                  <a:pt x="309" y="455"/>
                  <a:pt x="313" y="455"/>
                </a:cubicBezTo>
                <a:cubicBezTo>
                  <a:pt x="318" y="455"/>
                  <a:pt x="322" y="451"/>
                  <a:pt x="322" y="446"/>
                </a:cubicBezTo>
                <a:cubicBezTo>
                  <a:pt x="322" y="441"/>
                  <a:pt x="318" y="437"/>
                  <a:pt x="313" y="437"/>
                </a:cubicBezTo>
                <a:cubicBezTo>
                  <a:pt x="309" y="437"/>
                  <a:pt x="305" y="441"/>
                  <a:pt x="305" y="446"/>
                </a:cubicBezTo>
                <a:close/>
                <a:moveTo>
                  <a:pt x="328" y="446"/>
                </a:moveTo>
                <a:cubicBezTo>
                  <a:pt x="328" y="451"/>
                  <a:pt x="332" y="455"/>
                  <a:pt x="337" y="455"/>
                </a:cubicBezTo>
                <a:cubicBezTo>
                  <a:pt x="342" y="455"/>
                  <a:pt x="346" y="451"/>
                  <a:pt x="346" y="446"/>
                </a:cubicBezTo>
                <a:cubicBezTo>
                  <a:pt x="346" y="441"/>
                  <a:pt x="342" y="437"/>
                  <a:pt x="337" y="437"/>
                </a:cubicBezTo>
                <a:cubicBezTo>
                  <a:pt x="332" y="437"/>
                  <a:pt x="328" y="441"/>
                  <a:pt x="328" y="446"/>
                </a:cubicBezTo>
                <a:close/>
                <a:moveTo>
                  <a:pt x="422" y="446"/>
                </a:moveTo>
                <a:cubicBezTo>
                  <a:pt x="422" y="451"/>
                  <a:pt x="426" y="455"/>
                  <a:pt x="431" y="455"/>
                </a:cubicBezTo>
                <a:cubicBezTo>
                  <a:pt x="436" y="455"/>
                  <a:pt x="440" y="451"/>
                  <a:pt x="440" y="446"/>
                </a:cubicBezTo>
                <a:cubicBezTo>
                  <a:pt x="440" y="441"/>
                  <a:pt x="436" y="437"/>
                  <a:pt x="431" y="437"/>
                </a:cubicBezTo>
                <a:cubicBezTo>
                  <a:pt x="426" y="437"/>
                  <a:pt x="422" y="441"/>
                  <a:pt x="422" y="446"/>
                </a:cubicBezTo>
                <a:close/>
                <a:moveTo>
                  <a:pt x="774" y="446"/>
                </a:moveTo>
                <a:cubicBezTo>
                  <a:pt x="774" y="451"/>
                  <a:pt x="778" y="455"/>
                  <a:pt x="783" y="455"/>
                </a:cubicBezTo>
                <a:cubicBezTo>
                  <a:pt x="788" y="455"/>
                  <a:pt x="792" y="451"/>
                  <a:pt x="792" y="446"/>
                </a:cubicBezTo>
                <a:cubicBezTo>
                  <a:pt x="792" y="441"/>
                  <a:pt x="788" y="437"/>
                  <a:pt x="783" y="437"/>
                </a:cubicBezTo>
                <a:cubicBezTo>
                  <a:pt x="778" y="437"/>
                  <a:pt x="774" y="441"/>
                  <a:pt x="774" y="446"/>
                </a:cubicBezTo>
                <a:close/>
                <a:moveTo>
                  <a:pt x="798" y="446"/>
                </a:moveTo>
                <a:cubicBezTo>
                  <a:pt x="798" y="451"/>
                  <a:pt x="802" y="455"/>
                  <a:pt x="806" y="455"/>
                </a:cubicBezTo>
                <a:cubicBezTo>
                  <a:pt x="811" y="455"/>
                  <a:pt x="815" y="451"/>
                  <a:pt x="815" y="446"/>
                </a:cubicBezTo>
                <a:cubicBezTo>
                  <a:pt x="815" y="441"/>
                  <a:pt x="811" y="437"/>
                  <a:pt x="806" y="437"/>
                </a:cubicBezTo>
                <a:cubicBezTo>
                  <a:pt x="802" y="437"/>
                  <a:pt x="798" y="441"/>
                  <a:pt x="798" y="446"/>
                </a:cubicBezTo>
                <a:close/>
                <a:moveTo>
                  <a:pt x="821" y="446"/>
                </a:moveTo>
                <a:cubicBezTo>
                  <a:pt x="821" y="451"/>
                  <a:pt x="825" y="455"/>
                  <a:pt x="830" y="455"/>
                </a:cubicBezTo>
                <a:cubicBezTo>
                  <a:pt x="835" y="455"/>
                  <a:pt x="839" y="451"/>
                  <a:pt x="839" y="446"/>
                </a:cubicBezTo>
                <a:cubicBezTo>
                  <a:pt x="839" y="441"/>
                  <a:pt x="835" y="437"/>
                  <a:pt x="830" y="437"/>
                </a:cubicBezTo>
                <a:cubicBezTo>
                  <a:pt x="825" y="437"/>
                  <a:pt x="821" y="441"/>
                  <a:pt x="821" y="446"/>
                </a:cubicBezTo>
                <a:close/>
                <a:moveTo>
                  <a:pt x="845" y="446"/>
                </a:moveTo>
                <a:cubicBezTo>
                  <a:pt x="845" y="451"/>
                  <a:pt x="849" y="455"/>
                  <a:pt x="853" y="455"/>
                </a:cubicBezTo>
                <a:cubicBezTo>
                  <a:pt x="858" y="455"/>
                  <a:pt x="862" y="451"/>
                  <a:pt x="862" y="446"/>
                </a:cubicBezTo>
                <a:cubicBezTo>
                  <a:pt x="862" y="441"/>
                  <a:pt x="858" y="437"/>
                  <a:pt x="853" y="437"/>
                </a:cubicBezTo>
                <a:cubicBezTo>
                  <a:pt x="849" y="437"/>
                  <a:pt x="845" y="441"/>
                  <a:pt x="845" y="446"/>
                </a:cubicBezTo>
                <a:close/>
                <a:moveTo>
                  <a:pt x="868" y="446"/>
                </a:moveTo>
                <a:cubicBezTo>
                  <a:pt x="868" y="451"/>
                  <a:pt x="872" y="455"/>
                  <a:pt x="877" y="455"/>
                </a:cubicBezTo>
                <a:cubicBezTo>
                  <a:pt x="882" y="455"/>
                  <a:pt x="886" y="451"/>
                  <a:pt x="886" y="446"/>
                </a:cubicBezTo>
                <a:cubicBezTo>
                  <a:pt x="886" y="441"/>
                  <a:pt x="882" y="437"/>
                  <a:pt x="877" y="437"/>
                </a:cubicBezTo>
                <a:cubicBezTo>
                  <a:pt x="872" y="437"/>
                  <a:pt x="868" y="441"/>
                  <a:pt x="868" y="446"/>
                </a:cubicBezTo>
                <a:close/>
                <a:moveTo>
                  <a:pt x="892" y="446"/>
                </a:moveTo>
                <a:cubicBezTo>
                  <a:pt x="892" y="451"/>
                  <a:pt x="896" y="455"/>
                  <a:pt x="901" y="455"/>
                </a:cubicBezTo>
                <a:cubicBezTo>
                  <a:pt x="905" y="455"/>
                  <a:pt x="909" y="451"/>
                  <a:pt x="909" y="446"/>
                </a:cubicBezTo>
                <a:cubicBezTo>
                  <a:pt x="909" y="441"/>
                  <a:pt x="905" y="437"/>
                  <a:pt x="901" y="437"/>
                </a:cubicBezTo>
                <a:cubicBezTo>
                  <a:pt x="896" y="437"/>
                  <a:pt x="892" y="441"/>
                  <a:pt x="892" y="446"/>
                </a:cubicBezTo>
                <a:close/>
                <a:moveTo>
                  <a:pt x="915" y="446"/>
                </a:moveTo>
                <a:cubicBezTo>
                  <a:pt x="915" y="451"/>
                  <a:pt x="919" y="455"/>
                  <a:pt x="924" y="455"/>
                </a:cubicBezTo>
                <a:cubicBezTo>
                  <a:pt x="929" y="455"/>
                  <a:pt x="933" y="451"/>
                  <a:pt x="933" y="446"/>
                </a:cubicBezTo>
                <a:cubicBezTo>
                  <a:pt x="933" y="441"/>
                  <a:pt x="929" y="437"/>
                  <a:pt x="924" y="437"/>
                </a:cubicBezTo>
                <a:cubicBezTo>
                  <a:pt x="919" y="437"/>
                  <a:pt x="915" y="441"/>
                  <a:pt x="915" y="446"/>
                </a:cubicBezTo>
                <a:close/>
                <a:moveTo>
                  <a:pt x="938" y="446"/>
                </a:moveTo>
                <a:cubicBezTo>
                  <a:pt x="938" y="451"/>
                  <a:pt x="942" y="455"/>
                  <a:pt x="947" y="455"/>
                </a:cubicBezTo>
                <a:cubicBezTo>
                  <a:pt x="952" y="455"/>
                  <a:pt x="956" y="451"/>
                  <a:pt x="956" y="446"/>
                </a:cubicBezTo>
                <a:cubicBezTo>
                  <a:pt x="956" y="441"/>
                  <a:pt x="952" y="437"/>
                  <a:pt x="947" y="437"/>
                </a:cubicBezTo>
                <a:cubicBezTo>
                  <a:pt x="942" y="437"/>
                  <a:pt x="938" y="441"/>
                  <a:pt x="938" y="446"/>
                </a:cubicBezTo>
                <a:close/>
                <a:moveTo>
                  <a:pt x="962" y="446"/>
                </a:moveTo>
                <a:cubicBezTo>
                  <a:pt x="962" y="451"/>
                  <a:pt x="966" y="455"/>
                  <a:pt x="971" y="455"/>
                </a:cubicBezTo>
                <a:cubicBezTo>
                  <a:pt x="976" y="455"/>
                  <a:pt x="980" y="451"/>
                  <a:pt x="980" y="446"/>
                </a:cubicBezTo>
                <a:cubicBezTo>
                  <a:pt x="980" y="441"/>
                  <a:pt x="976" y="437"/>
                  <a:pt x="971" y="437"/>
                </a:cubicBezTo>
                <a:cubicBezTo>
                  <a:pt x="966" y="437"/>
                  <a:pt x="962" y="441"/>
                  <a:pt x="962" y="446"/>
                </a:cubicBezTo>
                <a:close/>
                <a:moveTo>
                  <a:pt x="985" y="446"/>
                </a:moveTo>
                <a:cubicBezTo>
                  <a:pt x="985" y="451"/>
                  <a:pt x="989" y="455"/>
                  <a:pt x="994" y="455"/>
                </a:cubicBezTo>
                <a:cubicBezTo>
                  <a:pt x="999" y="455"/>
                  <a:pt x="1003" y="451"/>
                  <a:pt x="1003" y="446"/>
                </a:cubicBezTo>
                <a:cubicBezTo>
                  <a:pt x="1003" y="441"/>
                  <a:pt x="999" y="437"/>
                  <a:pt x="994" y="437"/>
                </a:cubicBezTo>
                <a:cubicBezTo>
                  <a:pt x="989" y="437"/>
                  <a:pt x="985" y="441"/>
                  <a:pt x="985" y="446"/>
                </a:cubicBezTo>
                <a:close/>
                <a:moveTo>
                  <a:pt x="1009" y="446"/>
                </a:moveTo>
                <a:cubicBezTo>
                  <a:pt x="1009" y="451"/>
                  <a:pt x="1013" y="455"/>
                  <a:pt x="1018" y="455"/>
                </a:cubicBezTo>
                <a:cubicBezTo>
                  <a:pt x="1023" y="455"/>
                  <a:pt x="1027" y="451"/>
                  <a:pt x="1027" y="446"/>
                </a:cubicBezTo>
                <a:cubicBezTo>
                  <a:pt x="1027" y="441"/>
                  <a:pt x="1023" y="437"/>
                  <a:pt x="1018" y="437"/>
                </a:cubicBezTo>
                <a:cubicBezTo>
                  <a:pt x="1013" y="437"/>
                  <a:pt x="1009" y="441"/>
                  <a:pt x="1009" y="446"/>
                </a:cubicBezTo>
                <a:close/>
                <a:moveTo>
                  <a:pt x="1032" y="446"/>
                </a:moveTo>
                <a:cubicBezTo>
                  <a:pt x="1032" y="451"/>
                  <a:pt x="1036" y="455"/>
                  <a:pt x="1041" y="455"/>
                </a:cubicBezTo>
                <a:cubicBezTo>
                  <a:pt x="1046" y="455"/>
                  <a:pt x="1050" y="451"/>
                  <a:pt x="1050" y="446"/>
                </a:cubicBezTo>
                <a:cubicBezTo>
                  <a:pt x="1050" y="441"/>
                  <a:pt x="1046" y="437"/>
                  <a:pt x="1041" y="437"/>
                </a:cubicBezTo>
                <a:cubicBezTo>
                  <a:pt x="1036" y="437"/>
                  <a:pt x="1032" y="441"/>
                  <a:pt x="1032" y="446"/>
                </a:cubicBezTo>
                <a:close/>
                <a:moveTo>
                  <a:pt x="1056" y="446"/>
                </a:moveTo>
                <a:cubicBezTo>
                  <a:pt x="1056" y="451"/>
                  <a:pt x="1060" y="455"/>
                  <a:pt x="1065" y="455"/>
                </a:cubicBezTo>
                <a:cubicBezTo>
                  <a:pt x="1070" y="455"/>
                  <a:pt x="1074" y="451"/>
                  <a:pt x="1074" y="446"/>
                </a:cubicBezTo>
                <a:cubicBezTo>
                  <a:pt x="1074" y="441"/>
                  <a:pt x="1070" y="437"/>
                  <a:pt x="1065" y="437"/>
                </a:cubicBezTo>
                <a:cubicBezTo>
                  <a:pt x="1060" y="437"/>
                  <a:pt x="1056" y="441"/>
                  <a:pt x="1056" y="446"/>
                </a:cubicBezTo>
                <a:close/>
                <a:moveTo>
                  <a:pt x="1079" y="446"/>
                </a:moveTo>
                <a:cubicBezTo>
                  <a:pt x="1079" y="451"/>
                  <a:pt x="1083" y="455"/>
                  <a:pt x="1088" y="455"/>
                </a:cubicBezTo>
                <a:cubicBezTo>
                  <a:pt x="1093" y="455"/>
                  <a:pt x="1097" y="451"/>
                  <a:pt x="1097" y="446"/>
                </a:cubicBezTo>
                <a:cubicBezTo>
                  <a:pt x="1097" y="441"/>
                  <a:pt x="1093" y="437"/>
                  <a:pt x="1088" y="437"/>
                </a:cubicBezTo>
                <a:cubicBezTo>
                  <a:pt x="1083" y="437"/>
                  <a:pt x="1079" y="441"/>
                  <a:pt x="1079" y="446"/>
                </a:cubicBezTo>
                <a:close/>
                <a:moveTo>
                  <a:pt x="1103" y="446"/>
                </a:moveTo>
                <a:cubicBezTo>
                  <a:pt x="1103" y="451"/>
                  <a:pt x="1107" y="455"/>
                  <a:pt x="1112" y="455"/>
                </a:cubicBezTo>
                <a:cubicBezTo>
                  <a:pt x="1117" y="455"/>
                  <a:pt x="1121" y="451"/>
                  <a:pt x="1121" y="446"/>
                </a:cubicBezTo>
                <a:cubicBezTo>
                  <a:pt x="1121" y="441"/>
                  <a:pt x="1117" y="437"/>
                  <a:pt x="1112" y="437"/>
                </a:cubicBezTo>
                <a:cubicBezTo>
                  <a:pt x="1107" y="437"/>
                  <a:pt x="1103" y="441"/>
                  <a:pt x="1103" y="446"/>
                </a:cubicBezTo>
                <a:close/>
                <a:moveTo>
                  <a:pt x="1126" y="446"/>
                </a:moveTo>
                <a:cubicBezTo>
                  <a:pt x="1126" y="451"/>
                  <a:pt x="1130" y="455"/>
                  <a:pt x="1135" y="455"/>
                </a:cubicBezTo>
                <a:cubicBezTo>
                  <a:pt x="1140" y="455"/>
                  <a:pt x="1144" y="451"/>
                  <a:pt x="1144" y="446"/>
                </a:cubicBezTo>
                <a:cubicBezTo>
                  <a:pt x="1144" y="441"/>
                  <a:pt x="1140" y="437"/>
                  <a:pt x="1135" y="437"/>
                </a:cubicBezTo>
                <a:cubicBezTo>
                  <a:pt x="1130" y="437"/>
                  <a:pt x="1126" y="441"/>
                  <a:pt x="1126" y="446"/>
                </a:cubicBezTo>
                <a:close/>
                <a:moveTo>
                  <a:pt x="1150" y="446"/>
                </a:moveTo>
                <a:cubicBezTo>
                  <a:pt x="1150" y="451"/>
                  <a:pt x="1154" y="455"/>
                  <a:pt x="1159" y="455"/>
                </a:cubicBezTo>
                <a:cubicBezTo>
                  <a:pt x="1164" y="455"/>
                  <a:pt x="1168" y="451"/>
                  <a:pt x="1168" y="446"/>
                </a:cubicBezTo>
                <a:cubicBezTo>
                  <a:pt x="1168" y="441"/>
                  <a:pt x="1164" y="437"/>
                  <a:pt x="1159" y="437"/>
                </a:cubicBezTo>
                <a:cubicBezTo>
                  <a:pt x="1154" y="437"/>
                  <a:pt x="1150" y="441"/>
                  <a:pt x="1150" y="446"/>
                </a:cubicBezTo>
                <a:close/>
                <a:moveTo>
                  <a:pt x="1173" y="446"/>
                </a:moveTo>
                <a:cubicBezTo>
                  <a:pt x="1173" y="451"/>
                  <a:pt x="1177" y="455"/>
                  <a:pt x="1182" y="455"/>
                </a:cubicBezTo>
                <a:cubicBezTo>
                  <a:pt x="1187" y="455"/>
                  <a:pt x="1191" y="451"/>
                  <a:pt x="1191" y="446"/>
                </a:cubicBezTo>
                <a:cubicBezTo>
                  <a:pt x="1191" y="441"/>
                  <a:pt x="1187" y="437"/>
                  <a:pt x="1182" y="437"/>
                </a:cubicBezTo>
                <a:cubicBezTo>
                  <a:pt x="1177" y="437"/>
                  <a:pt x="1173" y="441"/>
                  <a:pt x="1173" y="446"/>
                </a:cubicBezTo>
                <a:close/>
                <a:moveTo>
                  <a:pt x="1197" y="446"/>
                </a:moveTo>
                <a:cubicBezTo>
                  <a:pt x="1197" y="451"/>
                  <a:pt x="1201" y="455"/>
                  <a:pt x="1206" y="455"/>
                </a:cubicBezTo>
                <a:cubicBezTo>
                  <a:pt x="1211" y="455"/>
                  <a:pt x="1215" y="451"/>
                  <a:pt x="1215" y="446"/>
                </a:cubicBezTo>
                <a:cubicBezTo>
                  <a:pt x="1215" y="441"/>
                  <a:pt x="1211" y="437"/>
                  <a:pt x="1206" y="437"/>
                </a:cubicBezTo>
                <a:cubicBezTo>
                  <a:pt x="1201" y="437"/>
                  <a:pt x="1197" y="441"/>
                  <a:pt x="1197" y="446"/>
                </a:cubicBezTo>
                <a:close/>
                <a:moveTo>
                  <a:pt x="1220" y="446"/>
                </a:moveTo>
                <a:cubicBezTo>
                  <a:pt x="1220" y="451"/>
                  <a:pt x="1224" y="455"/>
                  <a:pt x="1229" y="455"/>
                </a:cubicBezTo>
                <a:cubicBezTo>
                  <a:pt x="1234" y="455"/>
                  <a:pt x="1238" y="451"/>
                  <a:pt x="1238" y="446"/>
                </a:cubicBezTo>
                <a:cubicBezTo>
                  <a:pt x="1238" y="441"/>
                  <a:pt x="1234" y="437"/>
                  <a:pt x="1229" y="437"/>
                </a:cubicBezTo>
                <a:cubicBezTo>
                  <a:pt x="1224" y="437"/>
                  <a:pt x="1220" y="441"/>
                  <a:pt x="1220" y="446"/>
                </a:cubicBezTo>
                <a:close/>
                <a:moveTo>
                  <a:pt x="1243" y="446"/>
                </a:moveTo>
                <a:cubicBezTo>
                  <a:pt x="1243" y="451"/>
                  <a:pt x="1248" y="455"/>
                  <a:pt x="1253" y="455"/>
                </a:cubicBezTo>
                <a:cubicBezTo>
                  <a:pt x="1258" y="455"/>
                  <a:pt x="1262" y="451"/>
                  <a:pt x="1262" y="446"/>
                </a:cubicBezTo>
                <a:cubicBezTo>
                  <a:pt x="1262" y="441"/>
                  <a:pt x="1258" y="437"/>
                  <a:pt x="1253" y="437"/>
                </a:cubicBezTo>
                <a:cubicBezTo>
                  <a:pt x="1248" y="437"/>
                  <a:pt x="1243" y="441"/>
                  <a:pt x="1243" y="446"/>
                </a:cubicBezTo>
                <a:close/>
                <a:moveTo>
                  <a:pt x="1267" y="446"/>
                </a:moveTo>
                <a:cubicBezTo>
                  <a:pt x="1267" y="451"/>
                  <a:pt x="1271" y="455"/>
                  <a:pt x="1276" y="455"/>
                </a:cubicBezTo>
                <a:cubicBezTo>
                  <a:pt x="1281" y="455"/>
                  <a:pt x="1285" y="451"/>
                  <a:pt x="1285" y="446"/>
                </a:cubicBezTo>
                <a:cubicBezTo>
                  <a:pt x="1285" y="441"/>
                  <a:pt x="1281" y="437"/>
                  <a:pt x="1276" y="437"/>
                </a:cubicBezTo>
                <a:cubicBezTo>
                  <a:pt x="1271" y="437"/>
                  <a:pt x="1267" y="441"/>
                  <a:pt x="1267" y="446"/>
                </a:cubicBezTo>
                <a:close/>
                <a:moveTo>
                  <a:pt x="1291" y="446"/>
                </a:moveTo>
                <a:cubicBezTo>
                  <a:pt x="1291" y="451"/>
                  <a:pt x="1295" y="455"/>
                  <a:pt x="1300" y="455"/>
                </a:cubicBezTo>
                <a:cubicBezTo>
                  <a:pt x="1305" y="455"/>
                  <a:pt x="1309" y="451"/>
                  <a:pt x="1309" y="446"/>
                </a:cubicBezTo>
                <a:cubicBezTo>
                  <a:pt x="1309" y="441"/>
                  <a:pt x="1305" y="437"/>
                  <a:pt x="1300" y="437"/>
                </a:cubicBezTo>
                <a:cubicBezTo>
                  <a:pt x="1295" y="437"/>
                  <a:pt x="1291" y="441"/>
                  <a:pt x="1291" y="446"/>
                </a:cubicBezTo>
                <a:close/>
                <a:moveTo>
                  <a:pt x="1314" y="446"/>
                </a:moveTo>
                <a:cubicBezTo>
                  <a:pt x="1314" y="451"/>
                  <a:pt x="1318" y="455"/>
                  <a:pt x="1323" y="455"/>
                </a:cubicBezTo>
                <a:cubicBezTo>
                  <a:pt x="1328" y="455"/>
                  <a:pt x="1332" y="451"/>
                  <a:pt x="1332" y="446"/>
                </a:cubicBezTo>
                <a:cubicBezTo>
                  <a:pt x="1332" y="441"/>
                  <a:pt x="1328" y="437"/>
                  <a:pt x="1323" y="437"/>
                </a:cubicBezTo>
                <a:cubicBezTo>
                  <a:pt x="1318" y="437"/>
                  <a:pt x="1314" y="441"/>
                  <a:pt x="1314" y="446"/>
                </a:cubicBezTo>
                <a:close/>
                <a:moveTo>
                  <a:pt x="1338" y="446"/>
                </a:moveTo>
                <a:cubicBezTo>
                  <a:pt x="1338" y="451"/>
                  <a:pt x="1342" y="455"/>
                  <a:pt x="1346" y="455"/>
                </a:cubicBezTo>
                <a:cubicBezTo>
                  <a:pt x="1351" y="455"/>
                  <a:pt x="1355" y="451"/>
                  <a:pt x="1355" y="446"/>
                </a:cubicBezTo>
                <a:cubicBezTo>
                  <a:pt x="1355" y="441"/>
                  <a:pt x="1351" y="437"/>
                  <a:pt x="1346" y="437"/>
                </a:cubicBezTo>
                <a:cubicBezTo>
                  <a:pt x="1342" y="437"/>
                  <a:pt x="1338" y="441"/>
                  <a:pt x="1338" y="446"/>
                </a:cubicBezTo>
                <a:close/>
                <a:moveTo>
                  <a:pt x="1361" y="446"/>
                </a:moveTo>
                <a:cubicBezTo>
                  <a:pt x="1361" y="451"/>
                  <a:pt x="1365" y="455"/>
                  <a:pt x="1370" y="455"/>
                </a:cubicBezTo>
                <a:cubicBezTo>
                  <a:pt x="1375" y="455"/>
                  <a:pt x="1379" y="451"/>
                  <a:pt x="1379" y="446"/>
                </a:cubicBezTo>
                <a:cubicBezTo>
                  <a:pt x="1379" y="441"/>
                  <a:pt x="1375" y="437"/>
                  <a:pt x="1370" y="437"/>
                </a:cubicBezTo>
                <a:cubicBezTo>
                  <a:pt x="1365" y="437"/>
                  <a:pt x="1361" y="441"/>
                  <a:pt x="1361" y="446"/>
                </a:cubicBezTo>
                <a:close/>
                <a:moveTo>
                  <a:pt x="1385" y="446"/>
                </a:moveTo>
                <a:cubicBezTo>
                  <a:pt x="1385" y="451"/>
                  <a:pt x="1389" y="455"/>
                  <a:pt x="1393" y="455"/>
                </a:cubicBezTo>
                <a:cubicBezTo>
                  <a:pt x="1398" y="455"/>
                  <a:pt x="1402" y="451"/>
                  <a:pt x="1402" y="446"/>
                </a:cubicBezTo>
                <a:cubicBezTo>
                  <a:pt x="1402" y="441"/>
                  <a:pt x="1398" y="437"/>
                  <a:pt x="1393" y="437"/>
                </a:cubicBezTo>
                <a:cubicBezTo>
                  <a:pt x="1389" y="437"/>
                  <a:pt x="1385" y="441"/>
                  <a:pt x="1385" y="446"/>
                </a:cubicBezTo>
                <a:close/>
                <a:moveTo>
                  <a:pt x="1408" y="446"/>
                </a:moveTo>
                <a:cubicBezTo>
                  <a:pt x="1408" y="451"/>
                  <a:pt x="1412" y="455"/>
                  <a:pt x="1417" y="455"/>
                </a:cubicBezTo>
                <a:cubicBezTo>
                  <a:pt x="1422" y="455"/>
                  <a:pt x="1426" y="451"/>
                  <a:pt x="1426" y="446"/>
                </a:cubicBezTo>
                <a:cubicBezTo>
                  <a:pt x="1426" y="441"/>
                  <a:pt x="1422" y="437"/>
                  <a:pt x="1417" y="437"/>
                </a:cubicBezTo>
                <a:cubicBezTo>
                  <a:pt x="1412" y="437"/>
                  <a:pt x="1408" y="441"/>
                  <a:pt x="1408" y="446"/>
                </a:cubicBezTo>
                <a:close/>
                <a:moveTo>
                  <a:pt x="281" y="467"/>
                </a:moveTo>
                <a:cubicBezTo>
                  <a:pt x="281" y="472"/>
                  <a:pt x="285" y="477"/>
                  <a:pt x="290" y="477"/>
                </a:cubicBezTo>
                <a:cubicBezTo>
                  <a:pt x="295" y="477"/>
                  <a:pt x="299" y="472"/>
                  <a:pt x="299" y="467"/>
                </a:cubicBezTo>
                <a:cubicBezTo>
                  <a:pt x="299" y="462"/>
                  <a:pt x="295" y="458"/>
                  <a:pt x="290" y="458"/>
                </a:cubicBezTo>
                <a:cubicBezTo>
                  <a:pt x="285" y="458"/>
                  <a:pt x="281" y="462"/>
                  <a:pt x="281" y="467"/>
                </a:cubicBezTo>
                <a:close/>
                <a:moveTo>
                  <a:pt x="305" y="467"/>
                </a:moveTo>
                <a:cubicBezTo>
                  <a:pt x="305" y="472"/>
                  <a:pt x="309" y="477"/>
                  <a:pt x="313" y="477"/>
                </a:cubicBezTo>
                <a:cubicBezTo>
                  <a:pt x="318" y="477"/>
                  <a:pt x="322" y="472"/>
                  <a:pt x="322" y="467"/>
                </a:cubicBezTo>
                <a:cubicBezTo>
                  <a:pt x="322" y="462"/>
                  <a:pt x="318" y="458"/>
                  <a:pt x="313" y="458"/>
                </a:cubicBezTo>
                <a:cubicBezTo>
                  <a:pt x="309" y="458"/>
                  <a:pt x="305" y="462"/>
                  <a:pt x="305" y="467"/>
                </a:cubicBezTo>
                <a:close/>
                <a:moveTo>
                  <a:pt x="328" y="467"/>
                </a:moveTo>
                <a:cubicBezTo>
                  <a:pt x="328" y="472"/>
                  <a:pt x="332" y="477"/>
                  <a:pt x="337" y="477"/>
                </a:cubicBezTo>
                <a:cubicBezTo>
                  <a:pt x="342" y="477"/>
                  <a:pt x="346" y="472"/>
                  <a:pt x="346" y="467"/>
                </a:cubicBezTo>
                <a:cubicBezTo>
                  <a:pt x="346" y="462"/>
                  <a:pt x="342" y="458"/>
                  <a:pt x="337" y="458"/>
                </a:cubicBezTo>
                <a:cubicBezTo>
                  <a:pt x="332" y="458"/>
                  <a:pt x="328" y="462"/>
                  <a:pt x="328" y="467"/>
                </a:cubicBezTo>
                <a:close/>
                <a:moveTo>
                  <a:pt x="751" y="467"/>
                </a:moveTo>
                <a:cubicBezTo>
                  <a:pt x="751" y="472"/>
                  <a:pt x="755" y="477"/>
                  <a:pt x="760" y="477"/>
                </a:cubicBezTo>
                <a:cubicBezTo>
                  <a:pt x="765" y="477"/>
                  <a:pt x="769" y="472"/>
                  <a:pt x="769" y="467"/>
                </a:cubicBezTo>
                <a:cubicBezTo>
                  <a:pt x="769" y="462"/>
                  <a:pt x="765" y="458"/>
                  <a:pt x="760" y="458"/>
                </a:cubicBezTo>
                <a:cubicBezTo>
                  <a:pt x="755" y="458"/>
                  <a:pt x="751" y="462"/>
                  <a:pt x="751" y="467"/>
                </a:cubicBezTo>
                <a:close/>
                <a:moveTo>
                  <a:pt x="774" y="467"/>
                </a:moveTo>
                <a:cubicBezTo>
                  <a:pt x="774" y="472"/>
                  <a:pt x="778" y="477"/>
                  <a:pt x="783" y="477"/>
                </a:cubicBezTo>
                <a:cubicBezTo>
                  <a:pt x="788" y="477"/>
                  <a:pt x="792" y="472"/>
                  <a:pt x="792" y="467"/>
                </a:cubicBezTo>
                <a:cubicBezTo>
                  <a:pt x="792" y="462"/>
                  <a:pt x="788" y="458"/>
                  <a:pt x="783" y="458"/>
                </a:cubicBezTo>
                <a:cubicBezTo>
                  <a:pt x="778" y="458"/>
                  <a:pt x="774" y="462"/>
                  <a:pt x="774" y="467"/>
                </a:cubicBezTo>
                <a:close/>
                <a:moveTo>
                  <a:pt x="798" y="467"/>
                </a:moveTo>
                <a:cubicBezTo>
                  <a:pt x="798" y="472"/>
                  <a:pt x="802" y="477"/>
                  <a:pt x="806" y="477"/>
                </a:cubicBezTo>
                <a:cubicBezTo>
                  <a:pt x="811" y="477"/>
                  <a:pt x="815" y="472"/>
                  <a:pt x="815" y="467"/>
                </a:cubicBezTo>
                <a:cubicBezTo>
                  <a:pt x="815" y="462"/>
                  <a:pt x="811" y="458"/>
                  <a:pt x="806" y="458"/>
                </a:cubicBezTo>
                <a:cubicBezTo>
                  <a:pt x="802" y="458"/>
                  <a:pt x="798" y="462"/>
                  <a:pt x="798" y="467"/>
                </a:cubicBezTo>
                <a:close/>
                <a:moveTo>
                  <a:pt x="821" y="467"/>
                </a:moveTo>
                <a:cubicBezTo>
                  <a:pt x="821" y="472"/>
                  <a:pt x="825" y="477"/>
                  <a:pt x="830" y="477"/>
                </a:cubicBezTo>
                <a:cubicBezTo>
                  <a:pt x="835" y="477"/>
                  <a:pt x="839" y="472"/>
                  <a:pt x="839" y="467"/>
                </a:cubicBezTo>
                <a:cubicBezTo>
                  <a:pt x="839" y="462"/>
                  <a:pt x="835" y="458"/>
                  <a:pt x="830" y="458"/>
                </a:cubicBezTo>
                <a:cubicBezTo>
                  <a:pt x="825" y="458"/>
                  <a:pt x="821" y="462"/>
                  <a:pt x="821" y="467"/>
                </a:cubicBezTo>
                <a:close/>
                <a:moveTo>
                  <a:pt x="845" y="467"/>
                </a:moveTo>
                <a:cubicBezTo>
                  <a:pt x="845" y="472"/>
                  <a:pt x="849" y="477"/>
                  <a:pt x="853" y="477"/>
                </a:cubicBezTo>
                <a:cubicBezTo>
                  <a:pt x="858" y="477"/>
                  <a:pt x="862" y="472"/>
                  <a:pt x="862" y="467"/>
                </a:cubicBezTo>
                <a:cubicBezTo>
                  <a:pt x="862" y="462"/>
                  <a:pt x="858" y="458"/>
                  <a:pt x="853" y="458"/>
                </a:cubicBezTo>
                <a:cubicBezTo>
                  <a:pt x="849" y="458"/>
                  <a:pt x="845" y="462"/>
                  <a:pt x="845" y="467"/>
                </a:cubicBezTo>
                <a:close/>
                <a:moveTo>
                  <a:pt x="868" y="467"/>
                </a:moveTo>
                <a:cubicBezTo>
                  <a:pt x="868" y="472"/>
                  <a:pt x="872" y="477"/>
                  <a:pt x="877" y="477"/>
                </a:cubicBezTo>
                <a:cubicBezTo>
                  <a:pt x="882" y="477"/>
                  <a:pt x="886" y="472"/>
                  <a:pt x="886" y="467"/>
                </a:cubicBezTo>
                <a:cubicBezTo>
                  <a:pt x="886" y="462"/>
                  <a:pt x="882" y="458"/>
                  <a:pt x="877" y="458"/>
                </a:cubicBezTo>
                <a:cubicBezTo>
                  <a:pt x="872" y="458"/>
                  <a:pt x="868" y="462"/>
                  <a:pt x="868" y="467"/>
                </a:cubicBezTo>
                <a:close/>
                <a:moveTo>
                  <a:pt x="892" y="467"/>
                </a:moveTo>
                <a:cubicBezTo>
                  <a:pt x="892" y="472"/>
                  <a:pt x="896" y="477"/>
                  <a:pt x="901" y="477"/>
                </a:cubicBezTo>
                <a:cubicBezTo>
                  <a:pt x="905" y="477"/>
                  <a:pt x="909" y="472"/>
                  <a:pt x="909" y="467"/>
                </a:cubicBezTo>
                <a:cubicBezTo>
                  <a:pt x="909" y="462"/>
                  <a:pt x="905" y="458"/>
                  <a:pt x="901" y="458"/>
                </a:cubicBezTo>
                <a:cubicBezTo>
                  <a:pt x="896" y="458"/>
                  <a:pt x="892" y="462"/>
                  <a:pt x="892" y="467"/>
                </a:cubicBezTo>
                <a:close/>
                <a:moveTo>
                  <a:pt x="915" y="467"/>
                </a:moveTo>
                <a:cubicBezTo>
                  <a:pt x="915" y="472"/>
                  <a:pt x="919" y="477"/>
                  <a:pt x="924" y="477"/>
                </a:cubicBezTo>
                <a:cubicBezTo>
                  <a:pt x="929" y="477"/>
                  <a:pt x="933" y="472"/>
                  <a:pt x="933" y="467"/>
                </a:cubicBezTo>
                <a:cubicBezTo>
                  <a:pt x="933" y="462"/>
                  <a:pt x="929" y="458"/>
                  <a:pt x="924" y="458"/>
                </a:cubicBezTo>
                <a:cubicBezTo>
                  <a:pt x="919" y="458"/>
                  <a:pt x="915" y="462"/>
                  <a:pt x="915" y="467"/>
                </a:cubicBezTo>
                <a:close/>
                <a:moveTo>
                  <a:pt x="938" y="467"/>
                </a:moveTo>
                <a:cubicBezTo>
                  <a:pt x="938" y="472"/>
                  <a:pt x="942" y="477"/>
                  <a:pt x="947" y="477"/>
                </a:cubicBezTo>
                <a:cubicBezTo>
                  <a:pt x="952" y="477"/>
                  <a:pt x="956" y="472"/>
                  <a:pt x="956" y="467"/>
                </a:cubicBezTo>
                <a:cubicBezTo>
                  <a:pt x="956" y="462"/>
                  <a:pt x="952" y="458"/>
                  <a:pt x="947" y="458"/>
                </a:cubicBezTo>
                <a:cubicBezTo>
                  <a:pt x="942" y="458"/>
                  <a:pt x="938" y="462"/>
                  <a:pt x="938" y="467"/>
                </a:cubicBezTo>
                <a:close/>
                <a:moveTo>
                  <a:pt x="962" y="467"/>
                </a:moveTo>
                <a:cubicBezTo>
                  <a:pt x="962" y="472"/>
                  <a:pt x="966" y="477"/>
                  <a:pt x="971" y="477"/>
                </a:cubicBezTo>
                <a:cubicBezTo>
                  <a:pt x="976" y="477"/>
                  <a:pt x="980" y="472"/>
                  <a:pt x="980" y="467"/>
                </a:cubicBezTo>
                <a:cubicBezTo>
                  <a:pt x="980" y="462"/>
                  <a:pt x="976" y="458"/>
                  <a:pt x="971" y="458"/>
                </a:cubicBezTo>
                <a:cubicBezTo>
                  <a:pt x="966" y="458"/>
                  <a:pt x="962" y="462"/>
                  <a:pt x="962" y="467"/>
                </a:cubicBezTo>
                <a:close/>
                <a:moveTo>
                  <a:pt x="985" y="467"/>
                </a:moveTo>
                <a:cubicBezTo>
                  <a:pt x="985" y="472"/>
                  <a:pt x="989" y="477"/>
                  <a:pt x="994" y="477"/>
                </a:cubicBezTo>
                <a:cubicBezTo>
                  <a:pt x="999" y="477"/>
                  <a:pt x="1003" y="472"/>
                  <a:pt x="1003" y="467"/>
                </a:cubicBezTo>
                <a:cubicBezTo>
                  <a:pt x="1003" y="462"/>
                  <a:pt x="999" y="458"/>
                  <a:pt x="994" y="458"/>
                </a:cubicBezTo>
                <a:cubicBezTo>
                  <a:pt x="989" y="458"/>
                  <a:pt x="985" y="462"/>
                  <a:pt x="985" y="467"/>
                </a:cubicBezTo>
                <a:close/>
                <a:moveTo>
                  <a:pt x="1009" y="467"/>
                </a:moveTo>
                <a:cubicBezTo>
                  <a:pt x="1009" y="472"/>
                  <a:pt x="1013" y="477"/>
                  <a:pt x="1018" y="477"/>
                </a:cubicBezTo>
                <a:cubicBezTo>
                  <a:pt x="1023" y="477"/>
                  <a:pt x="1027" y="472"/>
                  <a:pt x="1027" y="467"/>
                </a:cubicBezTo>
                <a:cubicBezTo>
                  <a:pt x="1027" y="462"/>
                  <a:pt x="1023" y="458"/>
                  <a:pt x="1018" y="458"/>
                </a:cubicBezTo>
                <a:cubicBezTo>
                  <a:pt x="1013" y="458"/>
                  <a:pt x="1009" y="462"/>
                  <a:pt x="1009" y="467"/>
                </a:cubicBezTo>
                <a:close/>
                <a:moveTo>
                  <a:pt x="1032" y="467"/>
                </a:moveTo>
                <a:cubicBezTo>
                  <a:pt x="1032" y="472"/>
                  <a:pt x="1036" y="477"/>
                  <a:pt x="1041" y="477"/>
                </a:cubicBezTo>
                <a:cubicBezTo>
                  <a:pt x="1046" y="477"/>
                  <a:pt x="1050" y="472"/>
                  <a:pt x="1050" y="467"/>
                </a:cubicBezTo>
                <a:cubicBezTo>
                  <a:pt x="1050" y="462"/>
                  <a:pt x="1046" y="458"/>
                  <a:pt x="1041" y="458"/>
                </a:cubicBezTo>
                <a:cubicBezTo>
                  <a:pt x="1036" y="458"/>
                  <a:pt x="1032" y="462"/>
                  <a:pt x="1032" y="467"/>
                </a:cubicBezTo>
                <a:close/>
                <a:moveTo>
                  <a:pt x="1056" y="467"/>
                </a:moveTo>
                <a:cubicBezTo>
                  <a:pt x="1056" y="472"/>
                  <a:pt x="1060" y="477"/>
                  <a:pt x="1065" y="477"/>
                </a:cubicBezTo>
                <a:cubicBezTo>
                  <a:pt x="1070" y="477"/>
                  <a:pt x="1074" y="472"/>
                  <a:pt x="1074" y="467"/>
                </a:cubicBezTo>
                <a:cubicBezTo>
                  <a:pt x="1074" y="462"/>
                  <a:pt x="1070" y="458"/>
                  <a:pt x="1065" y="458"/>
                </a:cubicBezTo>
                <a:cubicBezTo>
                  <a:pt x="1060" y="458"/>
                  <a:pt x="1056" y="462"/>
                  <a:pt x="1056" y="467"/>
                </a:cubicBezTo>
                <a:close/>
                <a:moveTo>
                  <a:pt x="1079" y="467"/>
                </a:moveTo>
                <a:cubicBezTo>
                  <a:pt x="1079" y="472"/>
                  <a:pt x="1083" y="477"/>
                  <a:pt x="1088" y="477"/>
                </a:cubicBezTo>
                <a:cubicBezTo>
                  <a:pt x="1093" y="477"/>
                  <a:pt x="1097" y="472"/>
                  <a:pt x="1097" y="467"/>
                </a:cubicBezTo>
                <a:cubicBezTo>
                  <a:pt x="1097" y="462"/>
                  <a:pt x="1093" y="458"/>
                  <a:pt x="1088" y="458"/>
                </a:cubicBezTo>
                <a:cubicBezTo>
                  <a:pt x="1083" y="458"/>
                  <a:pt x="1079" y="462"/>
                  <a:pt x="1079" y="467"/>
                </a:cubicBezTo>
                <a:close/>
                <a:moveTo>
                  <a:pt x="1103" y="467"/>
                </a:moveTo>
                <a:cubicBezTo>
                  <a:pt x="1103" y="472"/>
                  <a:pt x="1107" y="477"/>
                  <a:pt x="1112" y="477"/>
                </a:cubicBezTo>
                <a:cubicBezTo>
                  <a:pt x="1117" y="477"/>
                  <a:pt x="1121" y="472"/>
                  <a:pt x="1121" y="467"/>
                </a:cubicBezTo>
                <a:cubicBezTo>
                  <a:pt x="1121" y="462"/>
                  <a:pt x="1117" y="458"/>
                  <a:pt x="1112" y="458"/>
                </a:cubicBezTo>
                <a:cubicBezTo>
                  <a:pt x="1107" y="458"/>
                  <a:pt x="1103" y="462"/>
                  <a:pt x="1103" y="467"/>
                </a:cubicBezTo>
                <a:close/>
                <a:moveTo>
                  <a:pt x="1126" y="467"/>
                </a:moveTo>
                <a:cubicBezTo>
                  <a:pt x="1126" y="472"/>
                  <a:pt x="1130" y="477"/>
                  <a:pt x="1135" y="477"/>
                </a:cubicBezTo>
                <a:cubicBezTo>
                  <a:pt x="1140" y="477"/>
                  <a:pt x="1144" y="472"/>
                  <a:pt x="1144" y="467"/>
                </a:cubicBezTo>
                <a:cubicBezTo>
                  <a:pt x="1144" y="462"/>
                  <a:pt x="1140" y="458"/>
                  <a:pt x="1135" y="458"/>
                </a:cubicBezTo>
                <a:cubicBezTo>
                  <a:pt x="1130" y="458"/>
                  <a:pt x="1126" y="462"/>
                  <a:pt x="1126" y="467"/>
                </a:cubicBezTo>
                <a:close/>
                <a:moveTo>
                  <a:pt x="1150" y="467"/>
                </a:moveTo>
                <a:cubicBezTo>
                  <a:pt x="1150" y="472"/>
                  <a:pt x="1154" y="477"/>
                  <a:pt x="1159" y="477"/>
                </a:cubicBezTo>
                <a:cubicBezTo>
                  <a:pt x="1164" y="477"/>
                  <a:pt x="1168" y="472"/>
                  <a:pt x="1168" y="467"/>
                </a:cubicBezTo>
                <a:cubicBezTo>
                  <a:pt x="1168" y="462"/>
                  <a:pt x="1164" y="458"/>
                  <a:pt x="1159" y="458"/>
                </a:cubicBezTo>
                <a:cubicBezTo>
                  <a:pt x="1154" y="458"/>
                  <a:pt x="1150" y="462"/>
                  <a:pt x="1150" y="467"/>
                </a:cubicBezTo>
                <a:close/>
                <a:moveTo>
                  <a:pt x="1173" y="467"/>
                </a:moveTo>
                <a:cubicBezTo>
                  <a:pt x="1173" y="472"/>
                  <a:pt x="1177" y="477"/>
                  <a:pt x="1182" y="477"/>
                </a:cubicBezTo>
                <a:cubicBezTo>
                  <a:pt x="1187" y="477"/>
                  <a:pt x="1191" y="472"/>
                  <a:pt x="1191" y="467"/>
                </a:cubicBezTo>
                <a:cubicBezTo>
                  <a:pt x="1191" y="462"/>
                  <a:pt x="1187" y="458"/>
                  <a:pt x="1182" y="458"/>
                </a:cubicBezTo>
                <a:cubicBezTo>
                  <a:pt x="1177" y="458"/>
                  <a:pt x="1173" y="462"/>
                  <a:pt x="1173" y="467"/>
                </a:cubicBezTo>
                <a:close/>
                <a:moveTo>
                  <a:pt x="1197" y="467"/>
                </a:moveTo>
                <a:cubicBezTo>
                  <a:pt x="1197" y="472"/>
                  <a:pt x="1201" y="477"/>
                  <a:pt x="1206" y="477"/>
                </a:cubicBezTo>
                <a:cubicBezTo>
                  <a:pt x="1211" y="477"/>
                  <a:pt x="1215" y="472"/>
                  <a:pt x="1215" y="467"/>
                </a:cubicBezTo>
                <a:cubicBezTo>
                  <a:pt x="1215" y="462"/>
                  <a:pt x="1211" y="458"/>
                  <a:pt x="1206" y="458"/>
                </a:cubicBezTo>
                <a:cubicBezTo>
                  <a:pt x="1201" y="458"/>
                  <a:pt x="1197" y="462"/>
                  <a:pt x="1197" y="467"/>
                </a:cubicBezTo>
                <a:close/>
                <a:moveTo>
                  <a:pt x="1220" y="467"/>
                </a:moveTo>
                <a:cubicBezTo>
                  <a:pt x="1220" y="472"/>
                  <a:pt x="1224" y="477"/>
                  <a:pt x="1229" y="477"/>
                </a:cubicBezTo>
                <a:cubicBezTo>
                  <a:pt x="1234" y="477"/>
                  <a:pt x="1238" y="472"/>
                  <a:pt x="1238" y="467"/>
                </a:cubicBezTo>
                <a:cubicBezTo>
                  <a:pt x="1238" y="462"/>
                  <a:pt x="1234" y="458"/>
                  <a:pt x="1229" y="458"/>
                </a:cubicBezTo>
                <a:cubicBezTo>
                  <a:pt x="1224" y="458"/>
                  <a:pt x="1220" y="462"/>
                  <a:pt x="1220" y="467"/>
                </a:cubicBezTo>
                <a:close/>
                <a:moveTo>
                  <a:pt x="1243" y="467"/>
                </a:moveTo>
                <a:cubicBezTo>
                  <a:pt x="1243" y="472"/>
                  <a:pt x="1248" y="477"/>
                  <a:pt x="1253" y="477"/>
                </a:cubicBezTo>
                <a:cubicBezTo>
                  <a:pt x="1258" y="477"/>
                  <a:pt x="1262" y="472"/>
                  <a:pt x="1262" y="467"/>
                </a:cubicBezTo>
                <a:cubicBezTo>
                  <a:pt x="1262" y="462"/>
                  <a:pt x="1258" y="458"/>
                  <a:pt x="1253" y="458"/>
                </a:cubicBezTo>
                <a:cubicBezTo>
                  <a:pt x="1248" y="458"/>
                  <a:pt x="1243" y="462"/>
                  <a:pt x="1243" y="467"/>
                </a:cubicBezTo>
                <a:close/>
                <a:moveTo>
                  <a:pt x="1267" y="467"/>
                </a:moveTo>
                <a:cubicBezTo>
                  <a:pt x="1267" y="472"/>
                  <a:pt x="1271" y="477"/>
                  <a:pt x="1276" y="477"/>
                </a:cubicBezTo>
                <a:cubicBezTo>
                  <a:pt x="1281" y="477"/>
                  <a:pt x="1285" y="472"/>
                  <a:pt x="1285" y="467"/>
                </a:cubicBezTo>
                <a:cubicBezTo>
                  <a:pt x="1285" y="462"/>
                  <a:pt x="1281" y="458"/>
                  <a:pt x="1276" y="458"/>
                </a:cubicBezTo>
                <a:cubicBezTo>
                  <a:pt x="1271" y="458"/>
                  <a:pt x="1267" y="462"/>
                  <a:pt x="1267" y="467"/>
                </a:cubicBezTo>
                <a:close/>
                <a:moveTo>
                  <a:pt x="1291" y="467"/>
                </a:moveTo>
                <a:cubicBezTo>
                  <a:pt x="1291" y="472"/>
                  <a:pt x="1295" y="477"/>
                  <a:pt x="1300" y="477"/>
                </a:cubicBezTo>
                <a:cubicBezTo>
                  <a:pt x="1305" y="477"/>
                  <a:pt x="1309" y="472"/>
                  <a:pt x="1309" y="467"/>
                </a:cubicBezTo>
                <a:cubicBezTo>
                  <a:pt x="1309" y="462"/>
                  <a:pt x="1305" y="458"/>
                  <a:pt x="1300" y="458"/>
                </a:cubicBezTo>
                <a:cubicBezTo>
                  <a:pt x="1295" y="458"/>
                  <a:pt x="1291" y="462"/>
                  <a:pt x="1291" y="467"/>
                </a:cubicBezTo>
                <a:close/>
                <a:moveTo>
                  <a:pt x="1314" y="467"/>
                </a:moveTo>
                <a:cubicBezTo>
                  <a:pt x="1314" y="472"/>
                  <a:pt x="1318" y="477"/>
                  <a:pt x="1323" y="477"/>
                </a:cubicBezTo>
                <a:cubicBezTo>
                  <a:pt x="1328" y="477"/>
                  <a:pt x="1332" y="472"/>
                  <a:pt x="1332" y="467"/>
                </a:cubicBezTo>
                <a:cubicBezTo>
                  <a:pt x="1332" y="462"/>
                  <a:pt x="1328" y="458"/>
                  <a:pt x="1323" y="458"/>
                </a:cubicBezTo>
                <a:cubicBezTo>
                  <a:pt x="1318" y="458"/>
                  <a:pt x="1314" y="462"/>
                  <a:pt x="1314" y="467"/>
                </a:cubicBezTo>
                <a:close/>
                <a:moveTo>
                  <a:pt x="1338" y="467"/>
                </a:moveTo>
                <a:cubicBezTo>
                  <a:pt x="1338" y="472"/>
                  <a:pt x="1342" y="477"/>
                  <a:pt x="1346" y="477"/>
                </a:cubicBezTo>
                <a:cubicBezTo>
                  <a:pt x="1351" y="477"/>
                  <a:pt x="1355" y="472"/>
                  <a:pt x="1355" y="467"/>
                </a:cubicBezTo>
                <a:cubicBezTo>
                  <a:pt x="1355" y="462"/>
                  <a:pt x="1351" y="458"/>
                  <a:pt x="1346" y="458"/>
                </a:cubicBezTo>
                <a:cubicBezTo>
                  <a:pt x="1342" y="458"/>
                  <a:pt x="1338" y="462"/>
                  <a:pt x="1338" y="467"/>
                </a:cubicBezTo>
                <a:close/>
                <a:moveTo>
                  <a:pt x="1361" y="467"/>
                </a:moveTo>
                <a:cubicBezTo>
                  <a:pt x="1361" y="472"/>
                  <a:pt x="1365" y="477"/>
                  <a:pt x="1370" y="477"/>
                </a:cubicBezTo>
                <a:cubicBezTo>
                  <a:pt x="1375" y="477"/>
                  <a:pt x="1379" y="472"/>
                  <a:pt x="1379" y="467"/>
                </a:cubicBezTo>
                <a:cubicBezTo>
                  <a:pt x="1379" y="462"/>
                  <a:pt x="1375" y="458"/>
                  <a:pt x="1370" y="458"/>
                </a:cubicBezTo>
                <a:cubicBezTo>
                  <a:pt x="1365" y="458"/>
                  <a:pt x="1361" y="462"/>
                  <a:pt x="1361" y="467"/>
                </a:cubicBezTo>
                <a:close/>
                <a:moveTo>
                  <a:pt x="1385" y="467"/>
                </a:moveTo>
                <a:cubicBezTo>
                  <a:pt x="1385" y="472"/>
                  <a:pt x="1389" y="477"/>
                  <a:pt x="1393" y="477"/>
                </a:cubicBezTo>
                <a:cubicBezTo>
                  <a:pt x="1398" y="477"/>
                  <a:pt x="1402" y="472"/>
                  <a:pt x="1402" y="467"/>
                </a:cubicBezTo>
                <a:cubicBezTo>
                  <a:pt x="1402" y="462"/>
                  <a:pt x="1398" y="458"/>
                  <a:pt x="1393" y="458"/>
                </a:cubicBezTo>
                <a:cubicBezTo>
                  <a:pt x="1389" y="458"/>
                  <a:pt x="1385" y="462"/>
                  <a:pt x="1385" y="467"/>
                </a:cubicBezTo>
                <a:close/>
                <a:moveTo>
                  <a:pt x="1408" y="467"/>
                </a:moveTo>
                <a:cubicBezTo>
                  <a:pt x="1408" y="472"/>
                  <a:pt x="1412" y="477"/>
                  <a:pt x="1417" y="477"/>
                </a:cubicBezTo>
                <a:cubicBezTo>
                  <a:pt x="1422" y="477"/>
                  <a:pt x="1426" y="472"/>
                  <a:pt x="1426" y="467"/>
                </a:cubicBezTo>
                <a:cubicBezTo>
                  <a:pt x="1426" y="462"/>
                  <a:pt x="1422" y="458"/>
                  <a:pt x="1417" y="458"/>
                </a:cubicBezTo>
                <a:cubicBezTo>
                  <a:pt x="1412" y="458"/>
                  <a:pt x="1408" y="462"/>
                  <a:pt x="1408" y="467"/>
                </a:cubicBezTo>
                <a:close/>
                <a:moveTo>
                  <a:pt x="305" y="489"/>
                </a:moveTo>
                <a:cubicBezTo>
                  <a:pt x="305" y="494"/>
                  <a:pt x="309" y="498"/>
                  <a:pt x="313" y="498"/>
                </a:cubicBezTo>
                <a:cubicBezTo>
                  <a:pt x="318" y="498"/>
                  <a:pt x="322" y="494"/>
                  <a:pt x="322" y="489"/>
                </a:cubicBezTo>
                <a:cubicBezTo>
                  <a:pt x="322" y="484"/>
                  <a:pt x="318" y="480"/>
                  <a:pt x="313" y="480"/>
                </a:cubicBezTo>
                <a:cubicBezTo>
                  <a:pt x="309" y="480"/>
                  <a:pt x="305" y="484"/>
                  <a:pt x="305" y="489"/>
                </a:cubicBezTo>
                <a:close/>
                <a:moveTo>
                  <a:pt x="328" y="489"/>
                </a:moveTo>
                <a:cubicBezTo>
                  <a:pt x="328" y="494"/>
                  <a:pt x="332" y="498"/>
                  <a:pt x="337" y="498"/>
                </a:cubicBezTo>
                <a:cubicBezTo>
                  <a:pt x="342" y="498"/>
                  <a:pt x="346" y="494"/>
                  <a:pt x="346" y="489"/>
                </a:cubicBezTo>
                <a:cubicBezTo>
                  <a:pt x="346" y="484"/>
                  <a:pt x="342" y="480"/>
                  <a:pt x="337" y="480"/>
                </a:cubicBezTo>
                <a:cubicBezTo>
                  <a:pt x="332" y="480"/>
                  <a:pt x="328" y="484"/>
                  <a:pt x="328" y="489"/>
                </a:cubicBezTo>
                <a:close/>
                <a:moveTo>
                  <a:pt x="375" y="489"/>
                </a:moveTo>
                <a:cubicBezTo>
                  <a:pt x="375" y="494"/>
                  <a:pt x="379" y="498"/>
                  <a:pt x="384" y="498"/>
                </a:cubicBezTo>
                <a:cubicBezTo>
                  <a:pt x="389" y="498"/>
                  <a:pt x="393" y="494"/>
                  <a:pt x="393" y="489"/>
                </a:cubicBezTo>
                <a:cubicBezTo>
                  <a:pt x="393" y="484"/>
                  <a:pt x="389" y="480"/>
                  <a:pt x="384" y="480"/>
                </a:cubicBezTo>
                <a:cubicBezTo>
                  <a:pt x="379" y="480"/>
                  <a:pt x="375" y="484"/>
                  <a:pt x="375" y="489"/>
                </a:cubicBezTo>
                <a:close/>
                <a:moveTo>
                  <a:pt x="422" y="489"/>
                </a:moveTo>
                <a:cubicBezTo>
                  <a:pt x="422" y="494"/>
                  <a:pt x="426" y="498"/>
                  <a:pt x="431" y="498"/>
                </a:cubicBezTo>
                <a:cubicBezTo>
                  <a:pt x="436" y="498"/>
                  <a:pt x="440" y="494"/>
                  <a:pt x="440" y="489"/>
                </a:cubicBezTo>
                <a:cubicBezTo>
                  <a:pt x="440" y="484"/>
                  <a:pt x="436" y="480"/>
                  <a:pt x="431" y="480"/>
                </a:cubicBezTo>
                <a:cubicBezTo>
                  <a:pt x="426" y="480"/>
                  <a:pt x="422" y="484"/>
                  <a:pt x="422" y="489"/>
                </a:cubicBezTo>
                <a:close/>
                <a:moveTo>
                  <a:pt x="751" y="489"/>
                </a:moveTo>
                <a:cubicBezTo>
                  <a:pt x="751" y="494"/>
                  <a:pt x="755" y="498"/>
                  <a:pt x="760" y="498"/>
                </a:cubicBezTo>
                <a:cubicBezTo>
                  <a:pt x="765" y="498"/>
                  <a:pt x="769" y="494"/>
                  <a:pt x="769" y="489"/>
                </a:cubicBezTo>
                <a:cubicBezTo>
                  <a:pt x="769" y="484"/>
                  <a:pt x="765" y="480"/>
                  <a:pt x="760" y="480"/>
                </a:cubicBezTo>
                <a:cubicBezTo>
                  <a:pt x="755" y="480"/>
                  <a:pt x="751" y="484"/>
                  <a:pt x="751" y="489"/>
                </a:cubicBezTo>
                <a:close/>
                <a:moveTo>
                  <a:pt x="774" y="489"/>
                </a:moveTo>
                <a:cubicBezTo>
                  <a:pt x="774" y="494"/>
                  <a:pt x="778" y="498"/>
                  <a:pt x="783" y="498"/>
                </a:cubicBezTo>
                <a:cubicBezTo>
                  <a:pt x="788" y="498"/>
                  <a:pt x="792" y="494"/>
                  <a:pt x="792" y="489"/>
                </a:cubicBezTo>
                <a:cubicBezTo>
                  <a:pt x="792" y="484"/>
                  <a:pt x="788" y="480"/>
                  <a:pt x="783" y="480"/>
                </a:cubicBezTo>
                <a:cubicBezTo>
                  <a:pt x="778" y="480"/>
                  <a:pt x="774" y="484"/>
                  <a:pt x="774" y="489"/>
                </a:cubicBezTo>
                <a:close/>
                <a:moveTo>
                  <a:pt x="798" y="489"/>
                </a:moveTo>
                <a:cubicBezTo>
                  <a:pt x="798" y="494"/>
                  <a:pt x="802" y="498"/>
                  <a:pt x="806" y="498"/>
                </a:cubicBezTo>
                <a:cubicBezTo>
                  <a:pt x="811" y="498"/>
                  <a:pt x="815" y="494"/>
                  <a:pt x="815" y="489"/>
                </a:cubicBezTo>
                <a:cubicBezTo>
                  <a:pt x="815" y="484"/>
                  <a:pt x="811" y="480"/>
                  <a:pt x="806" y="480"/>
                </a:cubicBezTo>
                <a:cubicBezTo>
                  <a:pt x="802" y="480"/>
                  <a:pt x="798" y="484"/>
                  <a:pt x="798" y="489"/>
                </a:cubicBezTo>
                <a:close/>
                <a:moveTo>
                  <a:pt x="821" y="489"/>
                </a:moveTo>
                <a:cubicBezTo>
                  <a:pt x="821" y="494"/>
                  <a:pt x="825" y="498"/>
                  <a:pt x="830" y="498"/>
                </a:cubicBezTo>
                <a:cubicBezTo>
                  <a:pt x="835" y="498"/>
                  <a:pt x="839" y="494"/>
                  <a:pt x="839" y="489"/>
                </a:cubicBezTo>
                <a:cubicBezTo>
                  <a:pt x="839" y="484"/>
                  <a:pt x="835" y="480"/>
                  <a:pt x="830" y="480"/>
                </a:cubicBezTo>
                <a:cubicBezTo>
                  <a:pt x="825" y="480"/>
                  <a:pt x="821" y="484"/>
                  <a:pt x="821" y="489"/>
                </a:cubicBezTo>
                <a:close/>
                <a:moveTo>
                  <a:pt x="845" y="489"/>
                </a:moveTo>
                <a:cubicBezTo>
                  <a:pt x="845" y="494"/>
                  <a:pt x="849" y="498"/>
                  <a:pt x="853" y="498"/>
                </a:cubicBezTo>
                <a:cubicBezTo>
                  <a:pt x="858" y="498"/>
                  <a:pt x="862" y="494"/>
                  <a:pt x="862" y="489"/>
                </a:cubicBezTo>
                <a:cubicBezTo>
                  <a:pt x="862" y="484"/>
                  <a:pt x="858" y="480"/>
                  <a:pt x="853" y="480"/>
                </a:cubicBezTo>
                <a:cubicBezTo>
                  <a:pt x="849" y="480"/>
                  <a:pt x="845" y="484"/>
                  <a:pt x="845" y="489"/>
                </a:cubicBezTo>
                <a:close/>
                <a:moveTo>
                  <a:pt x="868" y="489"/>
                </a:moveTo>
                <a:cubicBezTo>
                  <a:pt x="868" y="494"/>
                  <a:pt x="872" y="498"/>
                  <a:pt x="877" y="498"/>
                </a:cubicBezTo>
                <a:cubicBezTo>
                  <a:pt x="882" y="498"/>
                  <a:pt x="886" y="494"/>
                  <a:pt x="886" y="489"/>
                </a:cubicBezTo>
                <a:cubicBezTo>
                  <a:pt x="886" y="484"/>
                  <a:pt x="882" y="480"/>
                  <a:pt x="877" y="480"/>
                </a:cubicBezTo>
                <a:cubicBezTo>
                  <a:pt x="872" y="480"/>
                  <a:pt x="868" y="484"/>
                  <a:pt x="868" y="489"/>
                </a:cubicBezTo>
                <a:close/>
                <a:moveTo>
                  <a:pt x="892" y="489"/>
                </a:moveTo>
                <a:cubicBezTo>
                  <a:pt x="892" y="494"/>
                  <a:pt x="896" y="498"/>
                  <a:pt x="901" y="498"/>
                </a:cubicBezTo>
                <a:cubicBezTo>
                  <a:pt x="905" y="498"/>
                  <a:pt x="909" y="494"/>
                  <a:pt x="909" y="489"/>
                </a:cubicBezTo>
                <a:cubicBezTo>
                  <a:pt x="909" y="484"/>
                  <a:pt x="905" y="480"/>
                  <a:pt x="901" y="480"/>
                </a:cubicBezTo>
                <a:cubicBezTo>
                  <a:pt x="896" y="480"/>
                  <a:pt x="892" y="484"/>
                  <a:pt x="892" y="489"/>
                </a:cubicBezTo>
                <a:close/>
                <a:moveTo>
                  <a:pt x="915" y="489"/>
                </a:moveTo>
                <a:cubicBezTo>
                  <a:pt x="915" y="494"/>
                  <a:pt x="919" y="498"/>
                  <a:pt x="924" y="498"/>
                </a:cubicBezTo>
                <a:cubicBezTo>
                  <a:pt x="929" y="498"/>
                  <a:pt x="933" y="494"/>
                  <a:pt x="933" y="489"/>
                </a:cubicBezTo>
                <a:cubicBezTo>
                  <a:pt x="933" y="484"/>
                  <a:pt x="929" y="480"/>
                  <a:pt x="924" y="480"/>
                </a:cubicBezTo>
                <a:cubicBezTo>
                  <a:pt x="919" y="480"/>
                  <a:pt x="915" y="484"/>
                  <a:pt x="915" y="489"/>
                </a:cubicBezTo>
                <a:close/>
                <a:moveTo>
                  <a:pt x="938" y="489"/>
                </a:moveTo>
                <a:cubicBezTo>
                  <a:pt x="938" y="494"/>
                  <a:pt x="942" y="498"/>
                  <a:pt x="947" y="498"/>
                </a:cubicBezTo>
                <a:cubicBezTo>
                  <a:pt x="952" y="498"/>
                  <a:pt x="956" y="494"/>
                  <a:pt x="956" y="489"/>
                </a:cubicBezTo>
                <a:cubicBezTo>
                  <a:pt x="956" y="484"/>
                  <a:pt x="952" y="480"/>
                  <a:pt x="947" y="480"/>
                </a:cubicBezTo>
                <a:cubicBezTo>
                  <a:pt x="942" y="480"/>
                  <a:pt x="938" y="484"/>
                  <a:pt x="938" y="489"/>
                </a:cubicBezTo>
                <a:close/>
                <a:moveTo>
                  <a:pt x="962" y="489"/>
                </a:moveTo>
                <a:cubicBezTo>
                  <a:pt x="962" y="494"/>
                  <a:pt x="966" y="498"/>
                  <a:pt x="971" y="498"/>
                </a:cubicBezTo>
                <a:cubicBezTo>
                  <a:pt x="976" y="498"/>
                  <a:pt x="980" y="494"/>
                  <a:pt x="980" y="489"/>
                </a:cubicBezTo>
                <a:cubicBezTo>
                  <a:pt x="980" y="484"/>
                  <a:pt x="976" y="480"/>
                  <a:pt x="971" y="480"/>
                </a:cubicBezTo>
                <a:cubicBezTo>
                  <a:pt x="966" y="480"/>
                  <a:pt x="962" y="484"/>
                  <a:pt x="962" y="489"/>
                </a:cubicBezTo>
                <a:close/>
                <a:moveTo>
                  <a:pt x="985" y="489"/>
                </a:moveTo>
                <a:cubicBezTo>
                  <a:pt x="985" y="494"/>
                  <a:pt x="989" y="498"/>
                  <a:pt x="994" y="498"/>
                </a:cubicBezTo>
                <a:cubicBezTo>
                  <a:pt x="999" y="498"/>
                  <a:pt x="1003" y="494"/>
                  <a:pt x="1003" y="489"/>
                </a:cubicBezTo>
                <a:cubicBezTo>
                  <a:pt x="1003" y="484"/>
                  <a:pt x="999" y="480"/>
                  <a:pt x="994" y="480"/>
                </a:cubicBezTo>
                <a:cubicBezTo>
                  <a:pt x="989" y="480"/>
                  <a:pt x="985" y="484"/>
                  <a:pt x="985" y="489"/>
                </a:cubicBezTo>
                <a:close/>
                <a:moveTo>
                  <a:pt x="1032" y="489"/>
                </a:moveTo>
                <a:cubicBezTo>
                  <a:pt x="1032" y="494"/>
                  <a:pt x="1036" y="498"/>
                  <a:pt x="1041" y="498"/>
                </a:cubicBezTo>
                <a:cubicBezTo>
                  <a:pt x="1046" y="498"/>
                  <a:pt x="1050" y="494"/>
                  <a:pt x="1050" y="489"/>
                </a:cubicBezTo>
                <a:cubicBezTo>
                  <a:pt x="1050" y="484"/>
                  <a:pt x="1046" y="480"/>
                  <a:pt x="1041" y="480"/>
                </a:cubicBezTo>
                <a:cubicBezTo>
                  <a:pt x="1036" y="480"/>
                  <a:pt x="1032" y="484"/>
                  <a:pt x="1032" y="489"/>
                </a:cubicBezTo>
                <a:close/>
                <a:moveTo>
                  <a:pt x="1056" y="489"/>
                </a:moveTo>
                <a:cubicBezTo>
                  <a:pt x="1056" y="494"/>
                  <a:pt x="1060" y="498"/>
                  <a:pt x="1065" y="498"/>
                </a:cubicBezTo>
                <a:cubicBezTo>
                  <a:pt x="1070" y="498"/>
                  <a:pt x="1074" y="494"/>
                  <a:pt x="1074" y="489"/>
                </a:cubicBezTo>
                <a:cubicBezTo>
                  <a:pt x="1074" y="484"/>
                  <a:pt x="1070" y="480"/>
                  <a:pt x="1065" y="480"/>
                </a:cubicBezTo>
                <a:cubicBezTo>
                  <a:pt x="1060" y="480"/>
                  <a:pt x="1056" y="484"/>
                  <a:pt x="1056" y="489"/>
                </a:cubicBezTo>
                <a:close/>
                <a:moveTo>
                  <a:pt x="1079" y="489"/>
                </a:moveTo>
                <a:cubicBezTo>
                  <a:pt x="1079" y="494"/>
                  <a:pt x="1083" y="498"/>
                  <a:pt x="1088" y="498"/>
                </a:cubicBezTo>
                <a:cubicBezTo>
                  <a:pt x="1093" y="498"/>
                  <a:pt x="1097" y="494"/>
                  <a:pt x="1097" y="489"/>
                </a:cubicBezTo>
                <a:cubicBezTo>
                  <a:pt x="1097" y="484"/>
                  <a:pt x="1093" y="480"/>
                  <a:pt x="1088" y="480"/>
                </a:cubicBezTo>
                <a:cubicBezTo>
                  <a:pt x="1083" y="480"/>
                  <a:pt x="1079" y="484"/>
                  <a:pt x="1079" y="489"/>
                </a:cubicBezTo>
                <a:close/>
                <a:moveTo>
                  <a:pt x="1103" y="489"/>
                </a:moveTo>
                <a:cubicBezTo>
                  <a:pt x="1103" y="494"/>
                  <a:pt x="1107" y="498"/>
                  <a:pt x="1112" y="498"/>
                </a:cubicBezTo>
                <a:cubicBezTo>
                  <a:pt x="1117" y="498"/>
                  <a:pt x="1121" y="494"/>
                  <a:pt x="1121" y="489"/>
                </a:cubicBezTo>
                <a:cubicBezTo>
                  <a:pt x="1121" y="484"/>
                  <a:pt x="1117" y="480"/>
                  <a:pt x="1112" y="480"/>
                </a:cubicBezTo>
                <a:cubicBezTo>
                  <a:pt x="1107" y="480"/>
                  <a:pt x="1103" y="484"/>
                  <a:pt x="1103" y="489"/>
                </a:cubicBezTo>
                <a:close/>
                <a:moveTo>
                  <a:pt x="1173" y="489"/>
                </a:moveTo>
                <a:cubicBezTo>
                  <a:pt x="1173" y="494"/>
                  <a:pt x="1177" y="498"/>
                  <a:pt x="1182" y="498"/>
                </a:cubicBezTo>
                <a:cubicBezTo>
                  <a:pt x="1187" y="498"/>
                  <a:pt x="1191" y="494"/>
                  <a:pt x="1191" y="489"/>
                </a:cubicBezTo>
                <a:cubicBezTo>
                  <a:pt x="1191" y="484"/>
                  <a:pt x="1187" y="480"/>
                  <a:pt x="1182" y="480"/>
                </a:cubicBezTo>
                <a:cubicBezTo>
                  <a:pt x="1177" y="480"/>
                  <a:pt x="1173" y="484"/>
                  <a:pt x="1173" y="489"/>
                </a:cubicBezTo>
                <a:close/>
                <a:moveTo>
                  <a:pt x="1197" y="489"/>
                </a:moveTo>
                <a:cubicBezTo>
                  <a:pt x="1197" y="494"/>
                  <a:pt x="1201" y="498"/>
                  <a:pt x="1206" y="498"/>
                </a:cubicBezTo>
                <a:cubicBezTo>
                  <a:pt x="1211" y="498"/>
                  <a:pt x="1215" y="494"/>
                  <a:pt x="1215" y="489"/>
                </a:cubicBezTo>
                <a:cubicBezTo>
                  <a:pt x="1215" y="484"/>
                  <a:pt x="1211" y="480"/>
                  <a:pt x="1206" y="480"/>
                </a:cubicBezTo>
                <a:cubicBezTo>
                  <a:pt x="1201" y="480"/>
                  <a:pt x="1197" y="484"/>
                  <a:pt x="1197" y="489"/>
                </a:cubicBezTo>
                <a:close/>
                <a:moveTo>
                  <a:pt x="1220" y="489"/>
                </a:moveTo>
                <a:cubicBezTo>
                  <a:pt x="1220" y="494"/>
                  <a:pt x="1224" y="498"/>
                  <a:pt x="1229" y="498"/>
                </a:cubicBezTo>
                <a:cubicBezTo>
                  <a:pt x="1234" y="498"/>
                  <a:pt x="1238" y="494"/>
                  <a:pt x="1238" y="489"/>
                </a:cubicBezTo>
                <a:cubicBezTo>
                  <a:pt x="1238" y="484"/>
                  <a:pt x="1234" y="480"/>
                  <a:pt x="1229" y="480"/>
                </a:cubicBezTo>
                <a:cubicBezTo>
                  <a:pt x="1224" y="480"/>
                  <a:pt x="1220" y="484"/>
                  <a:pt x="1220" y="489"/>
                </a:cubicBezTo>
                <a:close/>
                <a:moveTo>
                  <a:pt x="1243" y="489"/>
                </a:moveTo>
                <a:cubicBezTo>
                  <a:pt x="1243" y="494"/>
                  <a:pt x="1248" y="498"/>
                  <a:pt x="1253" y="498"/>
                </a:cubicBezTo>
                <a:cubicBezTo>
                  <a:pt x="1258" y="498"/>
                  <a:pt x="1262" y="494"/>
                  <a:pt x="1262" y="489"/>
                </a:cubicBezTo>
                <a:cubicBezTo>
                  <a:pt x="1262" y="484"/>
                  <a:pt x="1258" y="480"/>
                  <a:pt x="1253" y="480"/>
                </a:cubicBezTo>
                <a:cubicBezTo>
                  <a:pt x="1248" y="480"/>
                  <a:pt x="1243" y="484"/>
                  <a:pt x="1243" y="489"/>
                </a:cubicBezTo>
                <a:close/>
                <a:moveTo>
                  <a:pt x="1291" y="489"/>
                </a:moveTo>
                <a:cubicBezTo>
                  <a:pt x="1291" y="494"/>
                  <a:pt x="1295" y="498"/>
                  <a:pt x="1300" y="498"/>
                </a:cubicBezTo>
                <a:cubicBezTo>
                  <a:pt x="1305" y="498"/>
                  <a:pt x="1309" y="494"/>
                  <a:pt x="1309" y="489"/>
                </a:cubicBezTo>
                <a:cubicBezTo>
                  <a:pt x="1309" y="484"/>
                  <a:pt x="1305" y="480"/>
                  <a:pt x="1300" y="480"/>
                </a:cubicBezTo>
                <a:cubicBezTo>
                  <a:pt x="1295" y="480"/>
                  <a:pt x="1291" y="484"/>
                  <a:pt x="1291" y="489"/>
                </a:cubicBezTo>
                <a:close/>
                <a:moveTo>
                  <a:pt x="1314" y="489"/>
                </a:moveTo>
                <a:cubicBezTo>
                  <a:pt x="1314" y="494"/>
                  <a:pt x="1318" y="498"/>
                  <a:pt x="1323" y="498"/>
                </a:cubicBezTo>
                <a:cubicBezTo>
                  <a:pt x="1328" y="498"/>
                  <a:pt x="1332" y="494"/>
                  <a:pt x="1332" y="489"/>
                </a:cubicBezTo>
                <a:cubicBezTo>
                  <a:pt x="1332" y="484"/>
                  <a:pt x="1328" y="480"/>
                  <a:pt x="1323" y="480"/>
                </a:cubicBezTo>
                <a:cubicBezTo>
                  <a:pt x="1318" y="480"/>
                  <a:pt x="1314" y="484"/>
                  <a:pt x="1314" y="489"/>
                </a:cubicBezTo>
                <a:close/>
                <a:moveTo>
                  <a:pt x="1338" y="489"/>
                </a:moveTo>
                <a:cubicBezTo>
                  <a:pt x="1338" y="494"/>
                  <a:pt x="1342" y="498"/>
                  <a:pt x="1346" y="498"/>
                </a:cubicBezTo>
                <a:cubicBezTo>
                  <a:pt x="1351" y="498"/>
                  <a:pt x="1355" y="494"/>
                  <a:pt x="1355" y="489"/>
                </a:cubicBezTo>
                <a:cubicBezTo>
                  <a:pt x="1355" y="484"/>
                  <a:pt x="1351" y="480"/>
                  <a:pt x="1346" y="480"/>
                </a:cubicBezTo>
                <a:cubicBezTo>
                  <a:pt x="1342" y="480"/>
                  <a:pt x="1338" y="484"/>
                  <a:pt x="1338" y="489"/>
                </a:cubicBezTo>
                <a:close/>
                <a:moveTo>
                  <a:pt x="305" y="511"/>
                </a:moveTo>
                <a:cubicBezTo>
                  <a:pt x="305" y="516"/>
                  <a:pt x="309" y="520"/>
                  <a:pt x="313" y="520"/>
                </a:cubicBezTo>
                <a:cubicBezTo>
                  <a:pt x="318" y="520"/>
                  <a:pt x="322" y="516"/>
                  <a:pt x="322" y="511"/>
                </a:cubicBezTo>
                <a:cubicBezTo>
                  <a:pt x="322" y="506"/>
                  <a:pt x="318" y="502"/>
                  <a:pt x="313" y="502"/>
                </a:cubicBezTo>
                <a:cubicBezTo>
                  <a:pt x="309" y="502"/>
                  <a:pt x="305" y="506"/>
                  <a:pt x="305" y="511"/>
                </a:cubicBezTo>
                <a:close/>
                <a:moveTo>
                  <a:pt x="328" y="511"/>
                </a:moveTo>
                <a:cubicBezTo>
                  <a:pt x="328" y="516"/>
                  <a:pt x="332" y="520"/>
                  <a:pt x="337" y="520"/>
                </a:cubicBezTo>
                <a:cubicBezTo>
                  <a:pt x="342" y="520"/>
                  <a:pt x="346" y="516"/>
                  <a:pt x="346" y="511"/>
                </a:cubicBezTo>
                <a:cubicBezTo>
                  <a:pt x="346" y="506"/>
                  <a:pt x="342" y="502"/>
                  <a:pt x="337" y="502"/>
                </a:cubicBezTo>
                <a:cubicBezTo>
                  <a:pt x="332" y="502"/>
                  <a:pt x="328" y="506"/>
                  <a:pt x="328" y="511"/>
                </a:cubicBezTo>
                <a:close/>
                <a:moveTo>
                  <a:pt x="352" y="511"/>
                </a:moveTo>
                <a:cubicBezTo>
                  <a:pt x="352" y="516"/>
                  <a:pt x="356" y="520"/>
                  <a:pt x="361" y="520"/>
                </a:cubicBezTo>
                <a:cubicBezTo>
                  <a:pt x="365" y="520"/>
                  <a:pt x="369" y="516"/>
                  <a:pt x="369" y="511"/>
                </a:cubicBezTo>
                <a:cubicBezTo>
                  <a:pt x="369" y="506"/>
                  <a:pt x="365" y="502"/>
                  <a:pt x="361" y="502"/>
                </a:cubicBezTo>
                <a:cubicBezTo>
                  <a:pt x="356" y="502"/>
                  <a:pt x="352" y="506"/>
                  <a:pt x="352" y="511"/>
                </a:cubicBezTo>
                <a:close/>
                <a:moveTo>
                  <a:pt x="375" y="511"/>
                </a:moveTo>
                <a:cubicBezTo>
                  <a:pt x="375" y="516"/>
                  <a:pt x="379" y="520"/>
                  <a:pt x="384" y="520"/>
                </a:cubicBezTo>
                <a:cubicBezTo>
                  <a:pt x="389" y="520"/>
                  <a:pt x="393" y="516"/>
                  <a:pt x="393" y="511"/>
                </a:cubicBezTo>
                <a:cubicBezTo>
                  <a:pt x="393" y="506"/>
                  <a:pt x="389" y="502"/>
                  <a:pt x="384" y="502"/>
                </a:cubicBezTo>
                <a:cubicBezTo>
                  <a:pt x="379" y="502"/>
                  <a:pt x="375" y="506"/>
                  <a:pt x="375" y="511"/>
                </a:cubicBezTo>
                <a:close/>
                <a:moveTo>
                  <a:pt x="469" y="511"/>
                </a:moveTo>
                <a:cubicBezTo>
                  <a:pt x="469" y="516"/>
                  <a:pt x="473" y="520"/>
                  <a:pt x="478" y="520"/>
                </a:cubicBezTo>
                <a:cubicBezTo>
                  <a:pt x="483" y="520"/>
                  <a:pt x="487" y="516"/>
                  <a:pt x="487" y="511"/>
                </a:cubicBezTo>
                <a:cubicBezTo>
                  <a:pt x="487" y="506"/>
                  <a:pt x="483" y="502"/>
                  <a:pt x="478" y="502"/>
                </a:cubicBezTo>
                <a:cubicBezTo>
                  <a:pt x="473" y="502"/>
                  <a:pt x="469" y="506"/>
                  <a:pt x="469" y="511"/>
                </a:cubicBezTo>
                <a:close/>
                <a:moveTo>
                  <a:pt x="751" y="511"/>
                </a:moveTo>
                <a:cubicBezTo>
                  <a:pt x="751" y="516"/>
                  <a:pt x="755" y="520"/>
                  <a:pt x="760" y="520"/>
                </a:cubicBezTo>
                <a:cubicBezTo>
                  <a:pt x="765" y="520"/>
                  <a:pt x="769" y="516"/>
                  <a:pt x="769" y="511"/>
                </a:cubicBezTo>
                <a:cubicBezTo>
                  <a:pt x="769" y="506"/>
                  <a:pt x="765" y="502"/>
                  <a:pt x="760" y="502"/>
                </a:cubicBezTo>
                <a:cubicBezTo>
                  <a:pt x="755" y="502"/>
                  <a:pt x="751" y="506"/>
                  <a:pt x="751" y="511"/>
                </a:cubicBezTo>
                <a:close/>
                <a:moveTo>
                  <a:pt x="774" y="511"/>
                </a:moveTo>
                <a:cubicBezTo>
                  <a:pt x="774" y="516"/>
                  <a:pt x="778" y="520"/>
                  <a:pt x="783" y="520"/>
                </a:cubicBezTo>
                <a:cubicBezTo>
                  <a:pt x="788" y="520"/>
                  <a:pt x="792" y="516"/>
                  <a:pt x="792" y="511"/>
                </a:cubicBezTo>
                <a:cubicBezTo>
                  <a:pt x="792" y="506"/>
                  <a:pt x="788" y="502"/>
                  <a:pt x="783" y="502"/>
                </a:cubicBezTo>
                <a:cubicBezTo>
                  <a:pt x="778" y="502"/>
                  <a:pt x="774" y="506"/>
                  <a:pt x="774" y="511"/>
                </a:cubicBezTo>
                <a:close/>
                <a:moveTo>
                  <a:pt x="798" y="511"/>
                </a:moveTo>
                <a:cubicBezTo>
                  <a:pt x="798" y="516"/>
                  <a:pt x="802" y="520"/>
                  <a:pt x="806" y="520"/>
                </a:cubicBezTo>
                <a:cubicBezTo>
                  <a:pt x="811" y="520"/>
                  <a:pt x="815" y="516"/>
                  <a:pt x="815" y="511"/>
                </a:cubicBezTo>
                <a:cubicBezTo>
                  <a:pt x="815" y="506"/>
                  <a:pt x="811" y="502"/>
                  <a:pt x="806" y="502"/>
                </a:cubicBezTo>
                <a:cubicBezTo>
                  <a:pt x="802" y="502"/>
                  <a:pt x="798" y="506"/>
                  <a:pt x="798" y="511"/>
                </a:cubicBezTo>
                <a:close/>
                <a:moveTo>
                  <a:pt x="821" y="511"/>
                </a:moveTo>
                <a:cubicBezTo>
                  <a:pt x="821" y="516"/>
                  <a:pt x="825" y="520"/>
                  <a:pt x="830" y="520"/>
                </a:cubicBezTo>
                <a:cubicBezTo>
                  <a:pt x="835" y="520"/>
                  <a:pt x="839" y="516"/>
                  <a:pt x="839" y="511"/>
                </a:cubicBezTo>
                <a:cubicBezTo>
                  <a:pt x="839" y="506"/>
                  <a:pt x="835" y="502"/>
                  <a:pt x="830" y="502"/>
                </a:cubicBezTo>
                <a:cubicBezTo>
                  <a:pt x="825" y="502"/>
                  <a:pt x="821" y="506"/>
                  <a:pt x="821" y="511"/>
                </a:cubicBezTo>
                <a:close/>
                <a:moveTo>
                  <a:pt x="845" y="511"/>
                </a:moveTo>
                <a:cubicBezTo>
                  <a:pt x="845" y="516"/>
                  <a:pt x="849" y="520"/>
                  <a:pt x="853" y="520"/>
                </a:cubicBezTo>
                <a:cubicBezTo>
                  <a:pt x="858" y="520"/>
                  <a:pt x="862" y="516"/>
                  <a:pt x="862" y="511"/>
                </a:cubicBezTo>
                <a:cubicBezTo>
                  <a:pt x="862" y="506"/>
                  <a:pt x="858" y="502"/>
                  <a:pt x="853" y="502"/>
                </a:cubicBezTo>
                <a:cubicBezTo>
                  <a:pt x="849" y="502"/>
                  <a:pt x="845" y="506"/>
                  <a:pt x="845" y="511"/>
                </a:cubicBezTo>
                <a:close/>
                <a:moveTo>
                  <a:pt x="868" y="511"/>
                </a:moveTo>
                <a:cubicBezTo>
                  <a:pt x="868" y="516"/>
                  <a:pt x="872" y="520"/>
                  <a:pt x="877" y="520"/>
                </a:cubicBezTo>
                <a:cubicBezTo>
                  <a:pt x="882" y="520"/>
                  <a:pt x="886" y="516"/>
                  <a:pt x="886" y="511"/>
                </a:cubicBezTo>
                <a:cubicBezTo>
                  <a:pt x="886" y="506"/>
                  <a:pt x="882" y="502"/>
                  <a:pt x="877" y="502"/>
                </a:cubicBezTo>
                <a:cubicBezTo>
                  <a:pt x="872" y="502"/>
                  <a:pt x="868" y="506"/>
                  <a:pt x="868" y="511"/>
                </a:cubicBezTo>
                <a:close/>
                <a:moveTo>
                  <a:pt x="892" y="511"/>
                </a:moveTo>
                <a:cubicBezTo>
                  <a:pt x="892" y="516"/>
                  <a:pt x="896" y="520"/>
                  <a:pt x="901" y="520"/>
                </a:cubicBezTo>
                <a:cubicBezTo>
                  <a:pt x="905" y="520"/>
                  <a:pt x="909" y="516"/>
                  <a:pt x="909" y="511"/>
                </a:cubicBezTo>
                <a:cubicBezTo>
                  <a:pt x="909" y="506"/>
                  <a:pt x="905" y="502"/>
                  <a:pt x="901" y="502"/>
                </a:cubicBezTo>
                <a:cubicBezTo>
                  <a:pt x="896" y="502"/>
                  <a:pt x="892" y="506"/>
                  <a:pt x="892" y="511"/>
                </a:cubicBezTo>
                <a:close/>
                <a:moveTo>
                  <a:pt x="915" y="511"/>
                </a:moveTo>
                <a:cubicBezTo>
                  <a:pt x="915" y="516"/>
                  <a:pt x="919" y="520"/>
                  <a:pt x="924" y="520"/>
                </a:cubicBezTo>
                <a:cubicBezTo>
                  <a:pt x="929" y="520"/>
                  <a:pt x="933" y="516"/>
                  <a:pt x="933" y="511"/>
                </a:cubicBezTo>
                <a:cubicBezTo>
                  <a:pt x="933" y="506"/>
                  <a:pt x="929" y="502"/>
                  <a:pt x="924" y="502"/>
                </a:cubicBezTo>
                <a:cubicBezTo>
                  <a:pt x="919" y="502"/>
                  <a:pt x="915" y="506"/>
                  <a:pt x="915" y="511"/>
                </a:cubicBezTo>
                <a:close/>
                <a:moveTo>
                  <a:pt x="938" y="511"/>
                </a:moveTo>
                <a:cubicBezTo>
                  <a:pt x="938" y="516"/>
                  <a:pt x="942" y="520"/>
                  <a:pt x="947" y="520"/>
                </a:cubicBezTo>
                <a:cubicBezTo>
                  <a:pt x="952" y="520"/>
                  <a:pt x="956" y="516"/>
                  <a:pt x="956" y="511"/>
                </a:cubicBezTo>
                <a:cubicBezTo>
                  <a:pt x="956" y="506"/>
                  <a:pt x="952" y="502"/>
                  <a:pt x="947" y="502"/>
                </a:cubicBezTo>
                <a:cubicBezTo>
                  <a:pt x="942" y="502"/>
                  <a:pt x="938" y="506"/>
                  <a:pt x="938" y="511"/>
                </a:cubicBezTo>
                <a:close/>
                <a:moveTo>
                  <a:pt x="962" y="511"/>
                </a:moveTo>
                <a:cubicBezTo>
                  <a:pt x="962" y="516"/>
                  <a:pt x="966" y="520"/>
                  <a:pt x="971" y="520"/>
                </a:cubicBezTo>
                <a:cubicBezTo>
                  <a:pt x="976" y="520"/>
                  <a:pt x="980" y="516"/>
                  <a:pt x="980" y="511"/>
                </a:cubicBezTo>
                <a:cubicBezTo>
                  <a:pt x="980" y="506"/>
                  <a:pt x="976" y="502"/>
                  <a:pt x="971" y="502"/>
                </a:cubicBezTo>
                <a:cubicBezTo>
                  <a:pt x="966" y="502"/>
                  <a:pt x="962" y="506"/>
                  <a:pt x="962" y="511"/>
                </a:cubicBezTo>
                <a:close/>
                <a:moveTo>
                  <a:pt x="985" y="511"/>
                </a:moveTo>
                <a:cubicBezTo>
                  <a:pt x="985" y="516"/>
                  <a:pt x="989" y="520"/>
                  <a:pt x="994" y="520"/>
                </a:cubicBezTo>
                <a:cubicBezTo>
                  <a:pt x="999" y="520"/>
                  <a:pt x="1003" y="516"/>
                  <a:pt x="1003" y="511"/>
                </a:cubicBezTo>
                <a:cubicBezTo>
                  <a:pt x="1003" y="506"/>
                  <a:pt x="999" y="502"/>
                  <a:pt x="994" y="502"/>
                </a:cubicBezTo>
                <a:cubicBezTo>
                  <a:pt x="989" y="502"/>
                  <a:pt x="985" y="506"/>
                  <a:pt x="985" y="511"/>
                </a:cubicBezTo>
                <a:close/>
                <a:moveTo>
                  <a:pt x="1032" y="511"/>
                </a:moveTo>
                <a:cubicBezTo>
                  <a:pt x="1032" y="516"/>
                  <a:pt x="1036" y="520"/>
                  <a:pt x="1041" y="520"/>
                </a:cubicBezTo>
                <a:cubicBezTo>
                  <a:pt x="1046" y="520"/>
                  <a:pt x="1050" y="516"/>
                  <a:pt x="1050" y="511"/>
                </a:cubicBezTo>
                <a:cubicBezTo>
                  <a:pt x="1050" y="506"/>
                  <a:pt x="1046" y="502"/>
                  <a:pt x="1041" y="502"/>
                </a:cubicBezTo>
                <a:cubicBezTo>
                  <a:pt x="1036" y="502"/>
                  <a:pt x="1032" y="506"/>
                  <a:pt x="1032" y="511"/>
                </a:cubicBezTo>
                <a:close/>
                <a:moveTo>
                  <a:pt x="1056" y="511"/>
                </a:moveTo>
                <a:cubicBezTo>
                  <a:pt x="1056" y="516"/>
                  <a:pt x="1060" y="520"/>
                  <a:pt x="1065" y="520"/>
                </a:cubicBezTo>
                <a:cubicBezTo>
                  <a:pt x="1070" y="520"/>
                  <a:pt x="1074" y="516"/>
                  <a:pt x="1074" y="511"/>
                </a:cubicBezTo>
                <a:cubicBezTo>
                  <a:pt x="1074" y="506"/>
                  <a:pt x="1070" y="502"/>
                  <a:pt x="1065" y="502"/>
                </a:cubicBezTo>
                <a:cubicBezTo>
                  <a:pt x="1060" y="502"/>
                  <a:pt x="1056" y="506"/>
                  <a:pt x="1056" y="511"/>
                </a:cubicBezTo>
                <a:close/>
                <a:moveTo>
                  <a:pt x="1079" y="511"/>
                </a:moveTo>
                <a:cubicBezTo>
                  <a:pt x="1079" y="516"/>
                  <a:pt x="1083" y="520"/>
                  <a:pt x="1088" y="520"/>
                </a:cubicBezTo>
                <a:cubicBezTo>
                  <a:pt x="1093" y="520"/>
                  <a:pt x="1097" y="516"/>
                  <a:pt x="1097" y="511"/>
                </a:cubicBezTo>
                <a:cubicBezTo>
                  <a:pt x="1097" y="506"/>
                  <a:pt x="1093" y="502"/>
                  <a:pt x="1088" y="502"/>
                </a:cubicBezTo>
                <a:cubicBezTo>
                  <a:pt x="1083" y="502"/>
                  <a:pt x="1079" y="506"/>
                  <a:pt x="1079" y="511"/>
                </a:cubicBezTo>
                <a:close/>
                <a:moveTo>
                  <a:pt x="1197" y="511"/>
                </a:moveTo>
                <a:cubicBezTo>
                  <a:pt x="1197" y="516"/>
                  <a:pt x="1201" y="520"/>
                  <a:pt x="1206" y="520"/>
                </a:cubicBezTo>
                <a:cubicBezTo>
                  <a:pt x="1211" y="520"/>
                  <a:pt x="1215" y="516"/>
                  <a:pt x="1215" y="511"/>
                </a:cubicBezTo>
                <a:cubicBezTo>
                  <a:pt x="1215" y="506"/>
                  <a:pt x="1211" y="502"/>
                  <a:pt x="1206" y="502"/>
                </a:cubicBezTo>
                <a:cubicBezTo>
                  <a:pt x="1201" y="502"/>
                  <a:pt x="1197" y="506"/>
                  <a:pt x="1197" y="511"/>
                </a:cubicBezTo>
                <a:close/>
                <a:moveTo>
                  <a:pt x="1220" y="511"/>
                </a:moveTo>
                <a:cubicBezTo>
                  <a:pt x="1220" y="516"/>
                  <a:pt x="1224" y="520"/>
                  <a:pt x="1229" y="520"/>
                </a:cubicBezTo>
                <a:cubicBezTo>
                  <a:pt x="1234" y="520"/>
                  <a:pt x="1238" y="516"/>
                  <a:pt x="1238" y="511"/>
                </a:cubicBezTo>
                <a:cubicBezTo>
                  <a:pt x="1238" y="506"/>
                  <a:pt x="1234" y="502"/>
                  <a:pt x="1229" y="502"/>
                </a:cubicBezTo>
                <a:cubicBezTo>
                  <a:pt x="1224" y="502"/>
                  <a:pt x="1220" y="506"/>
                  <a:pt x="1220" y="511"/>
                </a:cubicBezTo>
                <a:close/>
                <a:moveTo>
                  <a:pt x="1291" y="511"/>
                </a:moveTo>
                <a:cubicBezTo>
                  <a:pt x="1291" y="516"/>
                  <a:pt x="1295" y="520"/>
                  <a:pt x="1300" y="520"/>
                </a:cubicBezTo>
                <a:cubicBezTo>
                  <a:pt x="1305" y="520"/>
                  <a:pt x="1309" y="516"/>
                  <a:pt x="1309" y="511"/>
                </a:cubicBezTo>
                <a:cubicBezTo>
                  <a:pt x="1309" y="506"/>
                  <a:pt x="1305" y="502"/>
                  <a:pt x="1300" y="502"/>
                </a:cubicBezTo>
                <a:cubicBezTo>
                  <a:pt x="1295" y="502"/>
                  <a:pt x="1291" y="506"/>
                  <a:pt x="1291" y="511"/>
                </a:cubicBezTo>
                <a:close/>
                <a:moveTo>
                  <a:pt x="1314" y="511"/>
                </a:moveTo>
                <a:cubicBezTo>
                  <a:pt x="1314" y="516"/>
                  <a:pt x="1318" y="520"/>
                  <a:pt x="1323" y="520"/>
                </a:cubicBezTo>
                <a:cubicBezTo>
                  <a:pt x="1328" y="520"/>
                  <a:pt x="1332" y="516"/>
                  <a:pt x="1332" y="511"/>
                </a:cubicBezTo>
                <a:cubicBezTo>
                  <a:pt x="1332" y="506"/>
                  <a:pt x="1328" y="502"/>
                  <a:pt x="1323" y="502"/>
                </a:cubicBezTo>
                <a:cubicBezTo>
                  <a:pt x="1318" y="502"/>
                  <a:pt x="1314" y="506"/>
                  <a:pt x="1314" y="511"/>
                </a:cubicBezTo>
                <a:close/>
                <a:moveTo>
                  <a:pt x="1338" y="511"/>
                </a:moveTo>
                <a:cubicBezTo>
                  <a:pt x="1338" y="516"/>
                  <a:pt x="1342" y="520"/>
                  <a:pt x="1346" y="520"/>
                </a:cubicBezTo>
                <a:cubicBezTo>
                  <a:pt x="1351" y="520"/>
                  <a:pt x="1355" y="516"/>
                  <a:pt x="1355" y="511"/>
                </a:cubicBezTo>
                <a:cubicBezTo>
                  <a:pt x="1355" y="506"/>
                  <a:pt x="1351" y="502"/>
                  <a:pt x="1346" y="502"/>
                </a:cubicBezTo>
                <a:cubicBezTo>
                  <a:pt x="1342" y="502"/>
                  <a:pt x="1338" y="506"/>
                  <a:pt x="1338" y="511"/>
                </a:cubicBezTo>
                <a:close/>
                <a:moveTo>
                  <a:pt x="1361" y="511"/>
                </a:moveTo>
                <a:cubicBezTo>
                  <a:pt x="1361" y="516"/>
                  <a:pt x="1365" y="520"/>
                  <a:pt x="1370" y="520"/>
                </a:cubicBezTo>
                <a:cubicBezTo>
                  <a:pt x="1375" y="520"/>
                  <a:pt x="1379" y="516"/>
                  <a:pt x="1379" y="511"/>
                </a:cubicBezTo>
                <a:cubicBezTo>
                  <a:pt x="1379" y="506"/>
                  <a:pt x="1375" y="502"/>
                  <a:pt x="1370" y="502"/>
                </a:cubicBezTo>
                <a:cubicBezTo>
                  <a:pt x="1365" y="502"/>
                  <a:pt x="1361" y="506"/>
                  <a:pt x="1361" y="511"/>
                </a:cubicBezTo>
                <a:close/>
                <a:moveTo>
                  <a:pt x="1408" y="511"/>
                </a:moveTo>
                <a:cubicBezTo>
                  <a:pt x="1408" y="516"/>
                  <a:pt x="1412" y="520"/>
                  <a:pt x="1417" y="520"/>
                </a:cubicBezTo>
                <a:cubicBezTo>
                  <a:pt x="1422" y="520"/>
                  <a:pt x="1426" y="516"/>
                  <a:pt x="1426" y="511"/>
                </a:cubicBezTo>
                <a:cubicBezTo>
                  <a:pt x="1426" y="506"/>
                  <a:pt x="1422" y="502"/>
                  <a:pt x="1417" y="502"/>
                </a:cubicBezTo>
                <a:cubicBezTo>
                  <a:pt x="1412" y="502"/>
                  <a:pt x="1408" y="506"/>
                  <a:pt x="1408" y="511"/>
                </a:cubicBezTo>
                <a:close/>
                <a:moveTo>
                  <a:pt x="1432" y="511"/>
                </a:moveTo>
                <a:cubicBezTo>
                  <a:pt x="1432" y="516"/>
                  <a:pt x="1436" y="520"/>
                  <a:pt x="1441" y="520"/>
                </a:cubicBezTo>
                <a:cubicBezTo>
                  <a:pt x="1445" y="520"/>
                  <a:pt x="1449" y="516"/>
                  <a:pt x="1449" y="511"/>
                </a:cubicBezTo>
                <a:cubicBezTo>
                  <a:pt x="1449" y="506"/>
                  <a:pt x="1445" y="502"/>
                  <a:pt x="1441" y="502"/>
                </a:cubicBezTo>
                <a:cubicBezTo>
                  <a:pt x="1436" y="502"/>
                  <a:pt x="1432" y="506"/>
                  <a:pt x="1432" y="511"/>
                </a:cubicBezTo>
                <a:close/>
                <a:moveTo>
                  <a:pt x="375" y="533"/>
                </a:moveTo>
                <a:cubicBezTo>
                  <a:pt x="375" y="538"/>
                  <a:pt x="379" y="542"/>
                  <a:pt x="384" y="542"/>
                </a:cubicBezTo>
                <a:cubicBezTo>
                  <a:pt x="389" y="542"/>
                  <a:pt x="393" y="538"/>
                  <a:pt x="393" y="533"/>
                </a:cubicBezTo>
                <a:cubicBezTo>
                  <a:pt x="393" y="528"/>
                  <a:pt x="389" y="524"/>
                  <a:pt x="384" y="524"/>
                </a:cubicBezTo>
                <a:cubicBezTo>
                  <a:pt x="379" y="524"/>
                  <a:pt x="375" y="528"/>
                  <a:pt x="375" y="533"/>
                </a:cubicBezTo>
                <a:close/>
                <a:moveTo>
                  <a:pt x="398" y="533"/>
                </a:moveTo>
                <a:cubicBezTo>
                  <a:pt x="398" y="538"/>
                  <a:pt x="402" y="542"/>
                  <a:pt x="407" y="542"/>
                </a:cubicBezTo>
                <a:cubicBezTo>
                  <a:pt x="412" y="542"/>
                  <a:pt x="416" y="538"/>
                  <a:pt x="416" y="533"/>
                </a:cubicBezTo>
                <a:cubicBezTo>
                  <a:pt x="416" y="528"/>
                  <a:pt x="412" y="524"/>
                  <a:pt x="407" y="524"/>
                </a:cubicBezTo>
                <a:cubicBezTo>
                  <a:pt x="402" y="524"/>
                  <a:pt x="398" y="528"/>
                  <a:pt x="398" y="533"/>
                </a:cubicBezTo>
                <a:close/>
                <a:moveTo>
                  <a:pt x="751" y="533"/>
                </a:moveTo>
                <a:cubicBezTo>
                  <a:pt x="751" y="538"/>
                  <a:pt x="755" y="542"/>
                  <a:pt x="760" y="542"/>
                </a:cubicBezTo>
                <a:cubicBezTo>
                  <a:pt x="765" y="542"/>
                  <a:pt x="769" y="538"/>
                  <a:pt x="769" y="533"/>
                </a:cubicBezTo>
                <a:cubicBezTo>
                  <a:pt x="769" y="528"/>
                  <a:pt x="765" y="524"/>
                  <a:pt x="760" y="524"/>
                </a:cubicBezTo>
                <a:cubicBezTo>
                  <a:pt x="755" y="524"/>
                  <a:pt x="751" y="528"/>
                  <a:pt x="751" y="533"/>
                </a:cubicBezTo>
                <a:close/>
                <a:moveTo>
                  <a:pt x="774" y="533"/>
                </a:moveTo>
                <a:cubicBezTo>
                  <a:pt x="774" y="538"/>
                  <a:pt x="778" y="542"/>
                  <a:pt x="783" y="542"/>
                </a:cubicBezTo>
                <a:cubicBezTo>
                  <a:pt x="788" y="542"/>
                  <a:pt x="792" y="538"/>
                  <a:pt x="792" y="533"/>
                </a:cubicBezTo>
                <a:cubicBezTo>
                  <a:pt x="792" y="528"/>
                  <a:pt x="788" y="524"/>
                  <a:pt x="783" y="524"/>
                </a:cubicBezTo>
                <a:cubicBezTo>
                  <a:pt x="778" y="524"/>
                  <a:pt x="774" y="528"/>
                  <a:pt x="774" y="533"/>
                </a:cubicBezTo>
                <a:close/>
                <a:moveTo>
                  <a:pt x="798" y="533"/>
                </a:moveTo>
                <a:cubicBezTo>
                  <a:pt x="798" y="538"/>
                  <a:pt x="802" y="542"/>
                  <a:pt x="806" y="542"/>
                </a:cubicBezTo>
                <a:cubicBezTo>
                  <a:pt x="811" y="542"/>
                  <a:pt x="815" y="538"/>
                  <a:pt x="815" y="533"/>
                </a:cubicBezTo>
                <a:cubicBezTo>
                  <a:pt x="815" y="528"/>
                  <a:pt x="811" y="524"/>
                  <a:pt x="806" y="524"/>
                </a:cubicBezTo>
                <a:cubicBezTo>
                  <a:pt x="802" y="524"/>
                  <a:pt x="798" y="528"/>
                  <a:pt x="798" y="533"/>
                </a:cubicBezTo>
                <a:close/>
                <a:moveTo>
                  <a:pt x="821" y="533"/>
                </a:moveTo>
                <a:cubicBezTo>
                  <a:pt x="821" y="538"/>
                  <a:pt x="825" y="542"/>
                  <a:pt x="830" y="542"/>
                </a:cubicBezTo>
                <a:cubicBezTo>
                  <a:pt x="835" y="542"/>
                  <a:pt x="839" y="538"/>
                  <a:pt x="839" y="533"/>
                </a:cubicBezTo>
                <a:cubicBezTo>
                  <a:pt x="839" y="528"/>
                  <a:pt x="835" y="524"/>
                  <a:pt x="830" y="524"/>
                </a:cubicBezTo>
                <a:cubicBezTo>
                  <a:pt x="825" y="524"/>
                  <a:pt x="821" y="528"/>
                  <a:pt x="821" y="533"/>
                </a:cubicBezTo>
                <a:close/>
                <a:moveTo>
                  <a:pt x="845" y="533"/>
                </a:moveTo>
                <a:cubicBezTo>
                  <a:pt x="845" y="538"/>
                  <a:pt x="849" y="542"/>
                  <a:pt x="853" y="542"/>
                </a:cubicBezTo>
                <a:cubicBezTo>
                  <a:pt x="858" y="542"/>
                  <a:pt x="862" y="538"/>
                  <a:pt x="862" y="533"/>
                </a:cubicBezTo>
                <a:cubicBezTo>
                  <a:pt x="862" y="528"/>
                  <a:pt x="858" y="524"/>
                  <a:pt x="853" y="524"/>
                </a:cubicBezTo>
                <a:cubicBezTo>
                  <a:pt x="849" y="524"/>
                  <a:pt x="845" y="528"/>
                  <a:pt x="845" y="533"/>
                </a:cubicBezTo>
                <a:close/>
                <a:moveTo>
                  <a:pt x="868" y="533"/>
                </a:moveTo>
                <a:cubicBezTo>
                  <a:pt x="868" y="538"/>
                  <a:pt x="872" y="542"/>
                  <a:pt x="877" y="542"/>
                </a:cubicBezTo>
                <a:cubicBezTo>
                  <a:pt x="882" y="542"/>
                  <a:pt x="886" y="538"/>
                  <a:pt x="886" y="533"/>
                </a:cubicBezTo>
                <a:cubicBezTo>
                  <a:pt x="886" y="528"/>
                  <a:pt x="882" y="524"/>
                  <a:pt x="877" y="524"/>
                </a:cubicBezTo>
                <a:cubicBezTo>
                  <a:pt x="872" y="524"/>
                  <a:pt x="868" y="528"/>
                  <a:pt x="868" y="533"/>
                </a:cubicBezTo>
                <a:close/>
                <a:moveTo>
                  <a:pt x="892" y="533"/>
                </a:moveTo>
                <a:cubicBezTo>
                  <a:pt x="892" y="538"/>
                  <a:pt x="896" y="542"/>
                  <a:pt x="901" y="542"/>
                </a:cubicBezTo>
                <a:cubicBezTo>
                  <a:pt x="905" y="542"/>
                  <a:pt x="909" y="538"/>
                  <a:pt x="909" y="533"/>
                </a:cubicBezTo>
                <a:cubicBezTo>
                  <a:pt x="909" y="528"/>
                  <a:pt x="905" y="524"/>
                  <a:pt x="901" y="524"/>
                </a:cubicBezTo>
                <a:cubicBezTo>
                  <a:pt x="896" y="524"/>
                  <a:pt x="892" y="528"/>
                  <a:pt x="892" y="533"/>
                </a:cubicBezTo>
                <a:close/>
                <a:moveTo>
                  <a:pt x="915" y="533"/>
                </a:moveTo>
                <a:cubicBezTo>
                  <a:pt x="915" y="538"/>
                  <a:pt x="919" y="542"/>
                  <a:pt x="924" y="542"/>
                </a:cubicBezTo>
                <a:cubicBezTo>
                  <a:pt x="929" y="542"/>
                  <a:pt x="933" y="538"/>
                  <a:pt x="933" y="533"/>
                </a:cubicBezTo>
                <a:cubicBezTo>
                  <a:pt x="933" y="528"/>
                  <a:pt x="929" y="524"/>
                  <a:pt x="924" y="524"/>
                </a:cubicBezTo>
                <a:cubicBezTo>
                  <a:pt x="919" y="524"/>
                  <a:pt x="915" y="528"/>
                  <a:pt x="915" y="533"/>
                </a:cubicBezTo>
                <a:close/>
                <a:moveTo>
                  <a:pt x="938" y="533"/>
                </a:moveTo>
                <a:cubicBezTo>
                  <a:pt x="938" y="538"/>
                  <a:pt x="942" y="542"/>
                  <a:pt x="947" y="542"/>
                </a:cubicBezTo>
                <a:cubicBezTo>
                  <a:pt x="952" y="542"/>
                  <a:pt x="956" y="538"/>
                  <a:pt x="956" y="533"/>
                </a:cubicBezTo>
                <a:cubicBezTo>
                  <a:pt x="956" y="528"/>
                  <a:pt x="952" y="524"/>
                  <a:pt x="947" y="524"/>
                </a:cubicBezTo>
                <a:cubicBezTo>
                  <a:pt x="942" y="524"/>
                  <a:pt x="938" y="528"/>
                  <a:pt x="938" y="533"/>
                </a:cubicBezTo>
                <a:close/>
                <a:moveTo>
                  <a:pt x="962" y="533"/>
                </a:moveTo>
                <a:cubicBezTo>
                  <a:pt x="962" y="538"/>
                  <a:pt x="966" y="542"/>
                  <a:pt x="971" y="542"/>
                </a:cubicBezTo>
                <a:cubicBezTo>
                  <a:pt x="976" y="542"/>
                  <a:pt x="980" y="538"/>
                  <a:pt x="980" y="533"/>
                </a:cubicBezTo>
                <a:cubicBezTo>
                  <a:pt x="980" y="528"/>
                  <a:pt x="976" y="524"/>
                  <a:pt x="971" y="524"/>
                </a:cubicBezTo>
                <a:cubicBezTo>
                  <a:pt x="966" y="524"/>
                  <a:pt x="962" y="528"/>
                  <a:pt x="962" y="533"/>
                </a:cubicBezTo>
                <a:close/>
                <a:moveTo>
                  <a:pt x="985" y="533"/>
                </a:moveTo>
                <a:cubicBezTo>
                  <a:pt x="985" y="538"/>
                  <a:pt x="989" y="542"/>
                  <a:pt x="994" y="542"/>
                </a:cubicBezTo>
                <a:cubicBezTo>
                  <a:pt x="999" y="542"/>
                  <a:pt x="1003" y="538"/>
                  <a:pt x="1003" y="533"/>
                </a:cubicBezTo>
                <a:cubicBezTo>
                  <a:pt x="1003" y="528"/>
                  <a:pt x="999" y="524"/>
                  <a:pt x="994" y="524"/>
                </a:cubicBezTo>
                <a:cubicBezTo>
                  <a:pt x="989" y="524"/>
                  <a:pt x="985" y="528"/>
                  <a:pt x="985" y="533"/>
                </a:cubicBezTo>
                <a:close/>
                <a:moveTo>
                  <a:pt x="1009" y="533"/>
                </a:moveTo>
                <a:cubicBezTo>
                  <a:pt x="1009" y="538"/>
                  <a:pt x="1013" y="542"/>
                  <a:pt x="1018" y="542"/>
                </a:cubicBezTo>
                <a:cubicBezTo>
                  <a:pt x="1023" y="542"/>
                  <a:pt x="1027" y="538"/>
                  <a:pt x="1027" y="533"/>
                </a:cubicBezTo>
                <a:cubicBezTo>
                  <a:pt x="1027" y="528"/>
                  <a:pt x="1023" y="524"/>
                  <a:pt x="1018" y="524"/>
                </a:cubicBezTo>
                <a:cubicBezTo>
                  <a:pt x="1013" y="524"/>
                  <a:pt x="1009" y="528"/>
                  <a:pt x="1009" y="533"/>
                </a:cubicBezTo>
                <a:close/>
                <a:moveTo>
                  <a:pt x="1197" y="533"/>
                </a:moveTo>
                <a:cubicBezTo>
                  <a:pt x="1197" y="538"/>
                  <a:pt x="1201" y="542"/>
                  <a:pt x="1206" y="542"/>
                </a:cubicBezTo>
                <a:cubicBezTo>
                  <a:pt x="1211" y="542"/>
                  <a:pt x="1215" y="538"/>
                  <a:pt x="1215" y="533"/>
                </a:cubicBezTo>
                <a:cubicBezTo>
                  <a:pt x="1215" y="528"/>
                  <a:pt x="1211" y="524"/>
                  <a:pt x="1206" y="524"/>
                </a:cubicBezTo>
                <a:cubicBezTo>
                  <a:pt x="1201" y="524"/>
                  <a:pt x="1197" y="528"/>
                  <a:pt x="1197" y="533"/>
                </a:cubicBezTo>
                <a:close/>
                <a:moveTo>
                  <a:pt x="1220" y="533"/>
                </a:moveTo>
                <a:cubicBezTo>
                  <a:pt x="1220" y="538"/>
                  <a:pt x="1224" y="542"/>
                  <a:pt x="1229" y="542"/>
                </a:cubicBezTo>
                <a:cubicBezTo>
                  <a:pt x="1234" y="542"/>
                  <a:pt x="1238" y="538"/>
                  <a:pt x="1238" y="533"/>
                </a:cubicBezTo>
                <a:cubicBezTo>
                  <a:pt x="1238" y="528"/>
                  <a:pt x="1234" y="524"/>
                  <a:pt x="1229" y="524"/>
                </a:cubicBezTo>
                <a:cubicBezTo>
                  <a:pt x="1224" y="524"/>
                  <a:pt x="1220" y="528"/>
                  <a:pt x="1220" y="533"/>
                </a:cubicBezTo>
                <a:close/>
                <a:moveTo>
                  <a:pt x="1314" y="533"/>
                </a:moveTo>
                <a:cubicBezTo>
                  <a:pt x="1314" y="538"/>
                  <a:pt x="1318" y="542"/>
                  <a:pt x="1323" y="542"/>
                </a:cubicBezTo>
                <a:cubicBezTo>
                  <a:pt x="1328" y="542"/>
                  <a:pt x="1332" y="538"/>
                  <a:pt x="1332" y="533"/>
                </a:cubicBezTo>
                <a:cubicBezTo>
                  <a:pt x="1332" y="528"/>
                  <a:pt x="1328" y="524"/>
                  <a:pt x="1323" y="524"/>
                </a:cubicBezTo>
                <a:cubicBezTo>
                  <a:pt x="1318" y="524"/>
                  <a:pt x="1314" y="528"/>
                  <a:pt x="1314" y="533"/>
                </a:cubicBezTo>
                <a:close/>
                <a:moveTo>
                  <a:pt x="1338" y="533"/>
                </a:moveTo>
                <a:cubicBezTo>
                  <a:pt x="1338" y="538"/>
                  <a:pt x="1342" y="542"/>
                  <a:pt x="1346" y="542"/>
                </a:cubicBezTo>
                <a:cubicBezTo>
                  <a:pt x="1351" y="542"/>
                  <a:pt x="1355" y="538"/>
                  <a:pt x="1355" y="533"/>
                </a:cubicBezTo>
                <a:cubicBezTo>
                  <a:pt x="1355" y="528"/>
                  <a:pt x="1351" y="524"/>
                  <a:pt x="1346" y="524"/>
                </a:cubicBezTo>
                <a:cubicBezTo>
                  <a:pt x="1342" y="524"/>
                  <a:pt x="1338" y="528"/>
                  <a:pt x="1338" y="533"/>
                </a:cubicBezTo>
                <a:close/>
                <a:moveTo>
                  <a:pt x="1432" y="533"/>
                </a:moveTo>
                <a:cubicBezTo>
                  <a:pt x="1432" y="538"/>
                  <a:pt x="1436" y="542"/>
                  <a:pt x="1441" y="542"/>
                </a:cubicBezTo>
                <a:cubicBezTo>
                  <a:pt x="1445" y="542"/>
                  <a:pt x="1449" y="538"/>
                  <a:pt x="1449" y="533"/>
                </a:cubicBezTo>
                <a:cubicBezTo>
                  <a:pt x="1449" y="528"/>
                  <a:pt x="1445" y="524"/>
                  <a:pt x="1441" y="524"/>
                </a:cubicBezTo>
                <a:cubicBezTo>
                  <a:pt x="1436" y="524"/>
                  <a:pt x="1432" y="528"/>
                  <a:pt x="1432" y="533"/>
                </a:cubicBezTo>
                <a:close/>
                <a:moveTo>
                  <a:pt x="398" y="555"/>
                </a:moveTo>
                <a:cubicBezTo>
                  <a:pt x="398" y="560"/>
                  <a:pt x="402" y="564"/>
                  <a:pt x="407" y="564"/>
                </a:cubicBezTo>
                <a:cubicBezTo>
                  <a:pt x="412" y="564"/>
                  <a:pt x="416" y="560"/>
                  <a:pt x="416" y="555"/>
                </a:cubicBezTo>
                <a:cubicBezTo>
                  <a:pt x="416" y="550"/>
                  <a:pt x="412" y="546"/>
                  <a:pt x="407" y="546"/>
                </a:cubicBezTo>
                <a:cubicBezTo>
                  <a:pt x="402" y="546"/>
                  <a:pt x="398" y="550"/>
                  <a:pt x="398" y="555"/>
                </a:cubicBezTo>
                <a:close/>
                <a:moveTo>
                  <a:pt x="422" y="555"/>
                </a:moveTo>
                <a:cubicBezTo>
                  <a:pt x="422" y="560"/>
                  <a:pt x="426" y="564"/>
                  <a:pt x="431" y="564"/>
                </a:cubicBezTo>
                <a:cubicBezTo>
                  <a:pt x="436" y="564"/>
                  <a:pt x="440" y="560"/>
                  <a:pt x="440" y="555"/>
                </a:cubicBezTo>
                <a:cubicBezTo>
                  <a:pt x="440" y="550"/>
                  <a:pt x="436" y="546"/>
                  <a:pt x="431" y="546"/>
                </a:cubicBezTo>
                <a:cubicBezTo>
                  <a:pt x="426" y="546"/>
                  <a:pt x="422" y="550"/>
                  <a:pt x="422" y="555"/>
                </a:cubicBezTo>
                <a:close/>
                <a:moveTo>
                  <a:pt x="445" y="555"/>
                </a:moveTo>
                <a:cubicBezTo>
                  <a:pt x="445" y="560"/>
                  <a:pt x="449" y="564"/>
                  <a:pt x="454" y="564"/>
                </a:cubicBezTo>
                <a:cubicBezTo>
                  <a:pt x="459" y="564"/>
                  <a:pt x="463" y="560"/>
                  <a:pt x="463" y="555"/>
                </a:cubicBezTo>
                <a:cubicBezTo>
                  <a:pt x="463" y="550"/>
                  <a:pt x="459" y="546"/>
                  <a:pt x="454" y="546"/>
                </a:cubicBezTo>
                <a:cubicBezTo>
                  <a:pt x="449" y="546"/>
                  <a:pt x="445" y="550"/>
                  <a:pt x="445" y="555"/>
                </a:cubicBezTo>
                <a:close/>
                <a:moveTo>
                  <a:pt x="469" y="555"/>
                </a:moveTo>
                <a:cubicBezTo>
                  <a:pt x="469" y="560"/>
                  <a:pt x="473" y="564"/>
                  <a:pt x="478" y="564"/>
                </a:cubicBezTo>
                <a:cubicBezTo>
                  <a:pt x="483" y="564"/>
                  <a:pt x="487" y="560"/>
                  <a:pt x="487" y="555"/>
                </a:cubicBezTo>
                <a:cubicBezTo>
                  <a:pt x="487" y="550"/>
                  <a:pt x="483" y="546"/>
                  <a:pt x="478" y="546"/>
                </a:cubicBezTo>
                <a:cubicBezTo>
                  <a:pt x="473" y="546"/>
                  <a:pt x="469" y="550"/>
                  <a:pt x="469" y="555"/>
                </a:cubicBezTo>
                <a:close/>
                <a:moveTo>
                  <a:pt x="492" y="555"/>
                </a:moveTo>
                <a:cubicBezTo>
                  <a:pt x="492" y="560"/>
                  <a:pt x="496" y="564"/>
                  <a:pt x="501" y="564"/>
                </a:cubicBezTo>
                <a:cubicBezTo>
                  <a:pt x="506" y="564"/>
                  <a:pt x="510" y="560"/>
                  <a:pt x="510" y="555"/>
                </a:cubicBezTo>
                <a:cubicBezTo>
                  <a:pt x="510" y="550"/>
                  <a:pt x="506" y="546"/>
                  <a:pt x="501" y="546"/>
                </a:cubicBezTo>
                <a:cubicBezTo>
                  <a:pt x="496" y="546"/>
                  <a:pt x="492" y="550"/>
                  <a:pt x="492" y="555"/>
                </a:cubicBezTo>
                <a:close/>
                <a:moveTo>
                  <a:pt x="751" y="555"/>
                </a:moveTo>
                <a:cubicBezTo>
                  <a:pt x="751" y="560"/>
                  <a:pt x="755" y="564"/>
                  <a:pt x="760" y="564"/>
                </a:cubicBezTo>
                <a:cubicBezTo>
                  <a:pt x="765" y="564"/>
                  <a:pt x="769" y="560"/>
                  <a:pt x="769" y="555"/>
                </a:cubicBezTo>
                <a:cubicBezTo>
                  <a:pt x="769" y="550"/>
                  <a:pt x="765" y="546"/>
                  <a:pt x="760" y="546"/>
                </a:cubicBezTo>
                <a:cubicBezTo>
                  <a:pt x="755" y="546"/>
                  <a:pt x="751" y="550"/>
                  <a:pt x="751" y="555"/>
                </a:cubicBezTo>
                <a:close/>
                <a:moveTo>
                  <a:pt x="774" y="555"/>
                </a:moveTo>
                <a:cubicBezTo>
                  <a:pt x="774" y="560"/>
                  <a:pt x="778" y="564"/>
                  <a:pt x="783" y="564"/>
                </a:cubicBezTo>
                <a:cubicBezTo>
                  <a:pt x="788" y="564"/>
                  <a:pt x="792" y="560"/>
                  <a:pt x="792" y="555"/>
                </a:cubicBezTo>
                <a:cubicBezTo>
                  <a:pt x="792" y="550"/>
                  <a:pt x="788" y="546"/>
                  <a:pt x="783" y="546"/>
                </a:cubicBezTo>
                <a:cubicBezTo>
                  <a:pt x="778" y="546"/>
                  <a:pt x="774" y="550"/>
                  <a:pt x="774" y="555"/>
                </a:cubicBezTo>
                <a:close/>
                <a:moveTo>
                  <a:pt x="798" y="555"/>
                </a:moveTo>
                <a:cubicBezTo>
                  <a:pt x="798" y="560"/>
                  <a:pt x="802" y="564"/>
                  <a:pt x="806" y="564"/>
                </a:cubicBezTo>
                <a:cubicBezTo>
                  <a:pt x="811" y="564"/>
                  <a:pt x="815" y="560"/>
                  <a:pt x="815" y="555"/>
                </a:cubicBezTo>
                <a:cubicBezTo>
                  <a:pt x="815" y="550"/>
                  <a:pt x="811" y="546"/>
                  <a:pt x="806" y="546"/>
                </a:cubicBezTo>
                <a:cubicBezTo>
                  <a:pt x="802" y="546"/>
                  <a:pt x="798" y="550"/>
                  <a:pt x="798" y="555"/>
                </a:cubicBezTo>
                <a:close/>
                <a:moveTo>
                  <a:pt x="821" y="555"/>
                </a:moveTo>
                <a:cubicBezTo>
                  <a:pt x="821" y="560"/>
                  <a:pt x="825" y="564"/>
                  <a:pt x="830" y="564"/>
                </a:cubicBezTo>
                <a:cubicBezTo>
                  <a:pt x="835" y="564"/>
                  <a:pt x="839" y="560"/>
                  <a:pt x="839" y="555"/>
                </a:cubicBezTo>
                <a:cubicBezTo>
                  <a:pt x="839" y="550"/>
                  <a:pt x="835" y="546"/>
                  <a:pt x="830" y="546"/>
                </a:cubicBezTo>
                <a:cubicBezTo>
                  <a:pt x="825" y="546"/>
                  <a:pt x="821" y="550"/>
                  <a:pt x="821" y="555"/>
                </a:cubicBezTo>
                <a:close/>
                <a:moveTo>
                  <a:pt x="845" y="555"/>
                </a:moveTo>
                <a:cubicBezTo>
                  <a:pt x="845" y="560"/>
                  <a:pt x="849" y="564"/>
                  <a:pt x="853" y="564"/>
                </a:cubicBezTo>
                <a:cubicBezTo>
                  <a:pt x="858" y="564"/>
                  <a:pt x="862" y="560"/>
                  <a:pt x="862" y="555"/>
                </a:cubicBezTo>
                <a:cubicBezTo>
                  <a:pt x="862" y="550"/>
                  <a:pt x="858" y="546"/>
                  <a:pt x="853" y="546"/>
                </a:cubicBezTo>
                <a:cubicBezTo>
                  <a:pt x="849" y="546"/>
                  <a:pt x="845" y="550"/>
                  <a:pt x="845" y="555"/>
                </a:cubicBezTo>
                <a:close/>
                <a:moveTo>
                  <a:pt x="868" y="555"/>
                </a:moveTo>
                <a:cubicBezTo>
                  <a:pt x="868" y="560"/>
                  <a:pt x="872" y="564"/>
                  <a:pt x="877" y="564"/>
                </a:cubicBezTo>
                <a:cubicBezTo>
                  <a:pt x="882" y="564"/>
                  <a:pt x="886" y="560"/>
                  <a:pt x="886" y="555"/>
                </a:cubicBezTo>
                <a:cubicBezTo>
                  <a:pt x="886" y="550"/>
                  <a:pt x="882" y="546"/>
                  <a:pt x="877" y="546"/>
                </a:cubicBezTo>
                <a:cubicBezTo>
                  <a:pt x="872" y="546"/>
                  <a:pt x="868" y="550"/>
                  <a:pt x="868" y="555"/>
                </a:cubicBezTo>
                <a:close/>
                <a:moveTo>
                  <a:pt x="892" y="555"/>
                </a:moveTo>
                <a:cubicBezTo>
                  <a:pt x="892" y="560"/>
                  <a:pt x="896" y="564"/>
                  <a:pt x="901" y="564"/>
                </a:cubicBezTo>
                <a:cubicBezTo>
                  <a:pt x="905" y="564"/>
                  <a:pt x="909" y="560"/>
                  <a:pt x="909" y="555"/>
                </a:cubicBezTo>
                <a:cubicBezTo>
                  <a:pt x="909" y="550"/>
                  <a:pt x="905" y="546"/>
                  <a:pt x="901" y="546"/>
                </a:cubicBezTo>
                <a:cubicBezTo>
                  <a:pt x="896" y="546"/>
                  <a:pt x="892" y="550"/>
                  <a:pt x="892" y="555"/>
                </a:cubicBezTo>
                <a:close/>
                <a:moveTo>
                  <a:pt x="915" y="555"/>
                </a:moveTo>
                <a:cubicBezTo>
                  <a:pt x="915" y="560"/>
                  <a:pt x="919" y="564"/>
                  <a:pt x="924" y="564"/>
                </a:cubicBezTo>
                <a:cubicBezTo>
                  <a:pt x="929" y="564"/>
                  <a:pt x="933" y="560"/>
                  <a:pt x="933" y="555"/>
                </a:cubicBezTo>
                <a:cubicBezTo>
                  <a:pt x="933" y="550"/>
                  <a:pt x="929" y="546"/>
                  <a:pt x="924" y="546"/>
                </a:cubicBezTo>
                <a:cubicBezTo>
                  <a:pt x="919" y="546"/>
                  <a:pt x="915" y="550"/>
                  <a:pt x="915" y="555"/>
                </a:cubicBezTo>
                <a:close/>
                <a:moveTo>
                  <a:pt x="938" y="555"/>
                </a:moveTo>
                <a:cubicBezTo>
                  <a:pt x="938" y="560"/>
                  <a:pt x="942" y="564"/>
                  <a:pt x="947" y="564"/>
                </a:cubicBezTo>
                <a:cubicBezTo>
                  <a:pt x="952" y="564"/>
                  <a:pt x="956" y="560"/>
                  <a:pt x="956" y="555"/>
                </a:cubicBezTo>
                <a:cubicBezTo>
                  <a:pt x="956" y="550"/>
                  <a:pt x="952" y="546"/>
                  <a:pt x="947" y="546"/>
                </a:cubicBezTo>
                <a:cubicBezTo>
                  <a:pt x="942" y="546"/>
                  <a:pt x="938" y="550"/>
                  <a:pt x="938" y="555"/>
                </a:cubicBezTo>
                <a:close/>
                <a:moveTo>
                  <a:pt x="962" y="555"/>
                </a:moveTo>
                <a:cubicBezTo>
                  <a:pt x="962" y="560"/>
                  <a:pt x="966" y="564"/>
                  <a:pt x="971" y="564"/>
                </a:cubicBezTo>
                <a:cubicBezTo>
                  <a:pt x="976" y="564"/>
                  <a:pt x="980" y="560"/>
                  <a:pt x="980" y="555"/>
                </a:cubicBezTo>
                <a:cubicBezTo>
                  <a:pt x="980" y="550"/>
                  <a:pt x="976" y="546"/>
                  <a:pt x="971" y="546"/>
                </a:cubicBezTo>
                <a:cubicBezTo>
                  <a:pt x="966" y="546"/>
                  <a:pt x="962" y="550"/>
                  <a:pt x="962" y="555"/>
                </a:cubicBezTo>
                <a:close/>
                <a:moveTo>
                  <a:pt x="985" y="555"/>
                </a:moveTo>
                <a:cubicBezTo>
                  <a:pt x="985" y="560"/>
                  <a:pt x="989" y="564"/>
                  <a:pt x="994" y="564"/>
                </a:cubicBezTo>
                <a:cubicBezTo>
                  <a:pt x="999" y="564"/>
                  <a:pt x="1003" y="560"/>
                  <a:pt x="1003" y="555"/>
                </a:cubicBezTo>
                <a:cubicBezTo>
                  <a:pt x="1003" y="550"/>
                  <a:pt x="999" y="546"/>
                  <a:pt x="994" y="546"/>
                </a:cubicBezTo>
                <a:cubicBezTo>
                  <a:pt x="989" y="546"/>
                  <a:pt x="985" y="550"/>
                  <a:pt x="985" y="555"/>
                </a:cubicBezTo>
                <a:close/>
                <a:moveTo>
                  <a:pt x="1009" y="555"/>
                </a:moveTo>
                <a:cubicBezTo>
                  <a:pt x="1009" y="560"/>
                  <a:pt x="1013" y="564"/>
                  <a:pt x="1018" y="564"/>
                </a:cubicBezTo>
                <a:cubicBezTo>
                  <a:pt x="1023" y="564"/>
                  <a:pt x="1027" y="560"/>
                  <a:pt x="1027" y="555"/>
                </a:cubicBezTo>
                <a:cubicBezTo>
                  <a:pt x="1027" y="550"/>
                  <a:pt x="1023" y="546"/>
                  <a:pt x="1018" y="546"/>
                </a:cubicBezTo>
                <a:cubicBezTo>
                  <a:pt x="1013" y="546"/>
                  <a:pt x="1009" y="550"/>
                  <a:pt x="1009" y="555"/>
                </a:cubicBezTo>
                <a:close/>
                <a:moveTo>
                  <a:pt x="1032" y="555"/>
                </a:moveTo>
                <a:cubicBezTo>
                  <a:pt x="1032" y="560"/>
                  <a:pt x="1036" y="564"/>
                  <a:pt x="1041" y="564"/>
                </a:cubicBezTo>
                <a:cubicBezTo>
                  <a:pt x="1046" y="564"/>
                  <a:pt x="1050" y="560"/>
                  <a:pt x="1050" y="555"/>
                </a:cubicBezTo>
                <a:cubicBezTo>
                  <a:pt x="1050" y="550"/>
                  <a:pt x="1046" y="546"/>
                  <a:pt x="1041" y="546"/>
                </a:cubicBezTo>
                <a:cubicBezTo>
                  <a:pt x="1036" y="546"/>
                  <a:pt x="1032" y="550"/>
                  <a:pt x="1032" y="555"/>
                </a:cubicBezTo>
                <a:close/>
                <a:moveTo>
                  <a:pt x="1056" y="555"/>
                </a:moveTo>
                <a:cubicBezTo>
                  <a:pt x="1056" y="560"/>
                  <a:pt x="1060" y="564"/>
                  <a:pt x="1065" y="564"/>
                </a:cubicBezTo>
                <a:cubicBezTo>
                  <a:pt x="1070" y="564"/>
                  <a:pt x="1074" y="560"/>
                  <a:pt x="1074" y="555"/>
                </a:cubicBezTo>
                <a:cubicBezTo>
                  <a:pt x="1074" y="550"/>
                  <a:pt x="1070" y="546"/>
                  <a:pt x="1065" y="546"/>
                </a:cubicBezTo>
                <a:cubicBezTo>
                  <a:pt x="1060" y="546"/>
                  <a:pt x="1056" y="550"/>
                  <a:pt x="1056" y="555"/>
                </a:cubicBezTo>
                <a:close/>
                <a:moveTo>
                  <a:pt x="1079" y="555"/>
                </a:moveTo>
                <a:cubicBezTo>
                  <a:pt x="1079" y="560"/>
                  <a:pt x="1083" y="564"/>
                  <a:pt x="1088" y="564"/>
                </a:cubicBezTo>
                <a:cubicBezTo>
                  <a:pt x="1093" y="564"/>
                  <a:pt x="1097" y="560"/>
                  <a:pt x="1097" y="555"/>
                </a:cubicBezTo>
                <a:cubicBezTo>
                  <a:pt x="1097" y="550"/>
                  <a:pt x="1093" y="546"/>
                  <a:pt x="1088" y="546"/>
                </a:cubicBezTo>
                <a:cubicBezTo>
                  <a:pt x="1083" y="546"/>
                  <a:pt x="1079" y="550"/>
                  <a:pt x="1079" y="555"/>
                </a:cubicBezTo>
                <a:close/>
                <a:moveTo>
                  <a:pt x="1197" y="555"/>
                </a:moveTo>
                <a:cubicBezTo>
                  <a:pt x="1197" y="560"/>
                  <a:pt x="1201" y="564"/>
                  <a:pt x="1206" y="564"/>
                </a:cubicBezTo>
                <a:cubicBezTo>
                  <a:pt x="1211" y="564"/>
                  <a:pt x="1215" y="560"/>
                  <a:pt x="1215" y="555"/>
                </a:cubicBezTo>
                <a:cubicBezTo>
                  <a:pt x="1215" y="550"/>
                  <a:pt x="1211" y="546"/>
                  <a:pt x="1206" y="546"/>
                </a:cubicBezTo>
                <a:cubicBezTo>
                  <a:pt x="1201" y="546"/>
                  <a:pt x="1197" y="550"/>
                  <a:pt x="1197" y="555"/>
                </a:cubicBezTo>
                <a:close/>
                <a:moveTo>
                  <a:pt x="1314" y="555"/>
                </a:moveTo>
                <a:cubicBezTo>
                  <a:pt x="1314" y="560"/>
                  <a:pt x="1318" y="564"/>
                  <a:pt x="1323" y="564"/>
                </a:cubicBezTo>
                <a:cubicBezTo>
                  <a:pt x="1328" y="564"/>
                  <a:pt x="1332" y="560"/>
                  <a:pt x="1332" y="555"/>
                </a:cubicBezTo>
                <a:cubicBezTo>
                  <a:pt x="1332" y="550"/>
                  <a:pt x="1328" y="546"/>
                  <a:pt x="1323" y="546"/>
                </a:cubicBezTo>
                <a:cubicBezTo>
                  <a:pt x="1318" y="546"/>
                  <a:pt x="1314" y="550"/>
                  <a:pt x="1314" y="555"/>
                </a:cubicBezTo>
                <a:close/>
                <a:moveTo>
                  <a:pt x="1338" y="555"/>
                </a:moveTo>
                <a:cubicBezTo>
                  <a:pt x="1338" y="560"/>
                  <a:pt x="1342" y="564"/>
                  <a:pt x="1346" y="564"/>
                </a:cubicBezTo>
                <a:cubicBezTo>
                  <a:pt x="1351" y="564"/>
                  <a:pt x="1355" y="560"/>
                  <a:pt x="1355" y="555"/>
                </a:cubicBezTo>
                <a:cubicBezTo>
                  <a:pt x="1355" y="550"/>
                  <a:pt x="1351" y="546"/>
                  <a:pt x="1346" y="546"/>
                </a:cubicBezTo>
                <a:cubicBezTo>
                  <a:pt x="1342" y="546"/>
                  <a:pt x="1338" y="550"/>
                  <a:pt x="1338" y="555"/>
                </a:cubicBezTo>
                <a:close/>
                <a:moveTo>
                  <a:pt x="1432" y="555"/>
                </a:moveTo>
                <a:cubicBezTo>
                  <a:pt x="1432" y="560"/>
                  <a:pt x="1436" y="564"/>
                  <a:pt x="1441" y="564"/>
                </a:cubicBezTo>
                <a:cubicBezTo>
                  <a:pt x="1445" y="564"/>
                  <a:pt x="1449" y="560"/>
                  <a:pt x="1449" y="555"/>
                </a:cubicBezTo>
                <a:cubicBezTo>
                  <a:pt x="1449" y="550"/>
                  <a:pt x="1445" y="546"/>
                  <a:pt x="1441" y="546"/>
                </a:cubicBezTo>
                <a:cubicBezTo>
                  <a:pt x="1436" y="546"/>
                  <a:pt x="1432" y="550"/>
                  <a:pt x="1432" y="555"/>
                </a:cubicBezTo>
                <a:close/>
                <a:moveTo>
                  <a:pt x="445" y="576"/>
                </a:moveTo>
                <a:cubicBezTo>
                  <a:pt x="445" y="581"/>
                  <a:pt x="449" y="585"/>
                  <a:pt x="454" y="585"/>
                </a:cubicBezTo>
                <a:cubicBezTo>
                  <a:pt x="459" y="585"/>
                  <a:pt x="463" y="581"/>
                  <a:pt x="463" y="576"/>
                </a:cubicBezTo>
                <a:cubicBezTo>
                  <a:pt x="463" y="571"/>
                  <a:pt x="459" y="567"/>
                  <a:pt x="454" y="567"/>
                </a:cubicBezTo>
                <a:cubicBezTo>
                  <a:pt x="449" y="567"/>
                  <a:pt x="445" y="571"/>
                  <a:pt x="445" y="576"/>
                </a:cubicBezTo>
                <a:close/>
                <a:moveTo>
                  <a:pt x="469" y="576"/>
                </a:moveTo>
                <a:cubicBezTo>
                  <a:pt x="469" y="581"/>
                  <a:pt x="473" y="585"/>
                  <a:pt x="478" y="585"/>
                </a:cubicBezTo>
                <a:cubicBezTo>
                  <a:pt x="483" y="585"/>
                  <a:pt x="487" y="581"/>
                  <a:pt x="487" y="576"/>
                </a:cubicBezTo>
                <a:cubicBezTo>
                  <a:pt x="487" y="571"/>
                  <a:pt x="483" y="567"/>
                  <a:pt x="478" y="567"/>
                </a:cubicBezTo>
                <a:cubicBezTo>
                  <a:pt x="473" y="567"/>
                  <a:pt x="469" y="571"/>
                  <a:pt x="469" y="576"/>
                </a:cubicBezTo>
                <a:close/>
                <a:moveTo>
                  <a:pt x="492" y="576"/>
                </a:moveTo>
                <a:cubicBezTo>
                  <a:pt x="492" y="581"/>
                  <a:pt x="496" y="585"/>
                  <a:pt x="501" y="585"/>
                </a:cubicBezTo>
                <a:cubicBezTo>
                  <a:pt x="506" y="585"/>
                  <a:pt x="510" y="581"/>
                  <a:pt x="510" y="576"/>
                </a:cubicBezTo>
                <a:cubicBezTo>
                  <a:pt x="510" y="571"/>
                  <a:pt x="506" y="567"/>
                  <a:pt x="501" y="567"/>
                </a:cubicBezTo>
                <a:cubicBezTo>
                  <a:pt x="496" y="567"/>
                  <a:pt x="492" y="571"/>
                  <a:pt x="492" y="576"/>
                </a:cubicBezTo>
                <a:close/>
                <a:moveTo>
                  <a:pt x="516" y="576"/>
                </a:moveTo>
                <a:cubicBezTo>
                  <a:pt x="516" y="581"/>
                  <a:pt x="520" y="585"/>
                  <a:pt x="525" y="585"/>
                </a:cubicBezTo>
                <a:cubicBezTo>
                  <a:pt x="530" y="585"/>
                  <a:pt x="534" y="581"/>
                  <a:pt x="534" y="576"/>
                </a:cubicBezTo>
                <a:cubicBezTo>
                  <a:pt x="534" y="571"/>
                  <a:pt x="530" y="567"/>
                  <a:pt x="525" y="567"/>
                </a:cubicBezTo>
                <a:cubicBezTo>
                  <a:pt x="520" y="567"/>
                  <a:pt x="516" y="571"/>
                  <a:pt x="516" y="576"/>
                </a:cubicBezTo>
                <a:close/>
                <a:moveTo>
                  <a:pt x="774" y="576"/>
                </a:moveTo>
                <a:cubicBezTo>
                  <a:pt x="774" y="581"/>
                  <a:pt x="778" y="585"/>
                  <a:pt x="783" y="585"/>
                </a:cubicBezTo>
                <a:cubicBezTo>
                  <a:pt x="788" y="585"/>
                  <a:pt x="792" y="581"/>
                  <a:pt x="792" y="576"/>
                </a:cubicBezTo>
                <a:cubicBezTo>
                  <a:pt x="792" y="571"/>
                  <a:pt x="788" y="567"/>
                  <a:pt x="783" y="567"/>
                </a:cubicBezTo>
                <a:cubicBezTo>
                  <a:pt x="778" y="567"/>
                  <a:pt x="774" y="571"/>
                  <a:pt x="774" y="576"/>
                </a:cubicBezTo>
                <a:close/>
                <a:moveTo>
                  <a:pt x="798" y="576"/>
                </a:moveTo>
                <a:cubicBezTo>
                  <a:pt x="798" y="581"/>
                  <a:pt x="802" y="585"/>
                  <a:pt x="806" y="585"/>
                </a:cubicBezTo>
                <a:cubicBezTo>
                  <a:pt x="811" y="585"/>
                  <a:pt x="815" y="581"/>
                  <a:pt x="815" y="576"/>
                </a:cubicBezTo>
                <a:cubicBezTo>
                  <a:pt x="815" y="571"/>
                  <a:pt x="811" y="567"/>
                  <a:pt x="806" y="567"/>
                </a:cubicBezTo>
                <a:cubicBezTo>
                  <a:pt x="802" y="567"/>
                  <a:pt x="798" y="571"/>
                  <a:pt x="798" y="576"/>
                </a:cubicBezTo>
                <a:close/>
                <a:moveTo>
                  <a:pt x="821" y="576"/>
                </a:moveTo>
                <a:cubicBezTo>
                  <a:pt x="821" y="581"/>
                  <a:pt x="825" y="585"/>
                  <a:pt x="830" y="585"/>
                </a:cubicBezTo>
                <a:cubicBezTo>
                  <a:pt x="835" y="585"/>
                  <a:pt x="839" y="581"/>
                  <a:pt x="839" y="576"/>
                </a:cubicBezTo>
                <a:cubicBezTo>
                  <a:pt x="839" y="571"/>
                  <a:pt x="835" y="567"/>
                  <a:pt x="830" y="567"/>
                </a:cubicBezTo>
                <a:cubicBezTo>
                  <a:pt x="825" y="567"/>
                  <a:pt x="821" y="571"/>
                  <a:pt x="821" y="576"/>
                </a:cubicBezTo>
                <a:close/>
                <a:moveTo>
                  <a:pt x="845" y="576"/>
                </a:moveTo>
                <a:cubicBezTo>
                  <a:pt x="845" y="581"/>
                  <a:pt x="849" y="585"/>
                  <a:pt x="853" y="585"/>
                </a:cubicBezTo>
                <a:cubicBezTo>
                  <a:pt x="858" y="585"/>
                  <a:pt x="862" y="581"/>
                  <a:pt x="862" y="576"/>
                </a:cubicBezTo>
                <a:cubicBezTo>
                  <a:pt x="862" y="571"/>
                  <a:pt x="858" y="567"/>
                  <a:pt x="853" y="567"/>
                </a:cubicBezTo>
                <a:cubicBezTo>
                  <a:pt x="849" y="567"/>
                  <a:pt x="845" y="571"/>
                  <a:pt x="845" y="576"/>
                </a:cubicBezTo>
                <a:close/>
                <a:moveTo>
                  <a:pt x="868" y="576"/>
                </a:moveTo>
                <a:cubicBezTo>
                  <a:pt x="868" y="581"/>
                  <a:pt x="872" y="585"/>
                  <a:pt x="877" y="585"/>
                </a:cubicBezTo>
                <a:cubicBezTo>
                  <a:pt x="882" y="585"/>
                  <a:pt x="886" y="581"/>
                  <a:pt x="886" y="576"/>
                </a:cubicBezTo>
                <a:cubicBezTo>
                  <a:pt x="886" y="571"/>
                  <a:pt x="882" y="567"/>
                  <a:pt x="877" y="567"/>
                </a:cubicBezTo>
                <a:cubicBezTo>
                  <a:pt x="872" y="567"/>
                  <a:pt x="868" y="571"/>
                  <a:pt x="868" y="576"/>
                </a:cubicBezTo>
                <a:close/>
                <a:moveTo>
                  <a:pt x="892" y="576"/>
                </a:moveTo>
                <a:cubicBezTo>
                  <a:pt x="892" y="581"/>
                  <a:pt x="896" y="585"/>
                  <a:pt x="901" y="585"/>
                </a:cubicBezTo>
                <a:cubicBezTo>
                  <a:pt x="905" y="585"/>
                  <a:pt x="909" y="581"/>
                  <a:pt x="909" y="576"/>
                </a:cubicBezTo>
                <a:cubicBezTo>
                  <a:pt x="909" y="571"/>
                  <a:pt x="905" y="567"/>
                  <a:pt x="901" y="567"/>
                </a:cubicBezTo>
                <a:cubicBezTo>
                  <a:pt x="896" y="567"/>
                  <a:pt x="892" y="571"/>
                  <a:pt x="892" y="576"/>
                </a:cubicBezTo>
                <a:close/>
                <a:moveTo>
                  <a:pt x="915" y="576"/>
                </a:moveTo>
                <a:cubicBezTo>
                  <a:pt x="915" y="581"/>
                  <a:pt x="919" y="585"/>
                  <a:pt x="924" y="585"/>
                </a:cubicBezTo>
                <a:cubicBezTo>
                  <a:pt x="929" y="585"/>
                  <a:pt x="933" y="581"/>
                  <a:pt x="933" y="576"/>
                </a:cubicBezTo>
                <a:cubicBezTo>
                  <a:pt x="933" y="571"/>
                  <a:pt x="929" y="567"/>
                  <a:pt x="924" y="567"/>
                </a:cubicBezTo>
                <a:cubicBezTo>
                  <a:pt x="919" y="567"/>
                  <a:pt x="915" y="571"/>
                  <a:pt x="915" y="576"/>
                </a:cubicBezTo>
                <a:close/>
                <a:moveTo>
                  <a:pt x="938" y="576"/>
                </a:moveTo>
                <a:cubicBezTo>
                  <a:pt x="938" y="581"/>
                  <a:pt x="942" y="585"/>
                  <a:pt x="947" y="585"/>
                </a:cubicBezTo>
                <a:cubicBezTo>
                  <a:pt x="952" y="585"/>
                  <a:pt x="956" y="581"/>
                  <a:pt x="956" y="576"/>
                </a:cubicBezTo>
                <a:cubicBezTo>
                  <a:pt x="956" y="571"/>
                  <a:pt x="952" y="567"/>
                  <a:pt x="947" y="567"/>
                </a:cubicBezTo>
                <a:cubicBezTo>
                  <a:pt x="942" y="567"/>
                  <a:pt x="938" y="571"/>
                  <a:pt x="938" y="576"/>
                </a:cubicBezTo>
                <a:close/>
                <a:moveTo>
                  <a:pt x="962" y="576"/>
                </a:moveTo>
                <a:cubicBezTo>
                  <a:pt x="962" y="581"/>
                  <a:pt x="966" y="585"/>
                  <a:pt x="971" y="585"/>
                </a:cubicBezTo>
                <a:cubicBezTo>
                  <a:pt x="976" y="585"/>
                  <a:pt x="980" y="581"/>
                  <a:pt x="980" y="576"/>
                </a:cubicBezTo>
                <a:cubicBezTo>
                  <a:pt x="980" y="571"/>
                  <a:pt x="976" y="567"/>
                  <a:pt x="971" y="567"/>
                </a:cubicBezTo>
                <a:cubicBezTo>
                  <a:pt x="966" y="567"/>
                  <a:pt x="962" y="571"/>
                  <a:pt x="962" y="576"/>
                </a:cubicBezTo>
                <a:close/>
                <a:moveTo>
                  <a:pt x="985" y="576"/>
                </a:moveTo>
                <a:cubicBezTo>
                  <a:pt x="985" y="581"/>
                  <a:pt x="989" y="585"/>
                  <a:pt x="994" y="585"/>
                </a:cubicBezTo>
                <a:cubicBezTo>
                  <a:pt x="999" y="585"/>
                  <a:pt x="1003" y="581"/>
                  <a:pt x="1003" y="576"/>
                </a:cubicBezTo>
                <a:cubicBezTo>
                  <a:pt x="1003" y="571"/>
                  <a:pt x="999" y="567"/>
                  <a:pt x="994" y="567"/>
                </a:cubicBezTo>
                <a:cubicBezTo>
                  <a:pt x="989" y="567"/>
                  <a:pt x="985" y="571"/>
                  <a:pt x="985" y="576"/>
                </a:cubicBezTo>
                <a:close/>
                <a:moveTo>
                  <a:pt x="1009" y="576"/>
                </a:moveTo>
                <a:cubicBezTo>
                  <a:pt x="1009" y="581"/>
                  <a:pt x="1013" y="585"/>
                  <a:pt x="1018" y="585"/>
                </a:cubicBezTo>
                <a:cubicBezTo>
                  <a:pt x="1023" y="585"/>
                  <a:pt x="1027" y="581"/>
                  <a:pt x="1027" y="576"/>
                </a:cubicBezTo>
                <a:cubicBezTo>
                  <a:pt x="1027" y="571"/>
                  <a:pt x="1023" y="567"/>
                  <a:pt x="1018" y="567"/>
                </a:cubicBezTo>
                <a:cubicBezTo>
                  <a:pt x="1013" y="567"/>
                  <a:pt x="1009" y="571"/>
                  <a:pt x="1009" y="576"/>
                </a:cubicBezTo>
                <a:close/>
                <a:moveTo>
                  <a:pt x="1032" y="576"/>
                </a:moveTo>
                <a:cubicBezTo>
                  <a:pt x="1032" y="581"/>
                  <a:pt x="1036" y="585"/>
                  <a:pt x="1041" y="585"/>
                </a:cubicBezTo>
                <a:cubicBezTo>
                  <a:pt x="1046" y="585"/>
                  <a:pt x="1050" y="581"/>
                  <a:pt x="1050" y="576"/>
                </a:cubicBezTo>
                <a:cubicBezTo>
                  <a:pt x="1050" y="571"/>
                  <a:pt x="1046" y="567"/>
                  <a:pt x="1041" y="567"/>
                </a:cubicBezTo>
                <a:cubicBezTo>
                  <a:pt x="1036" y="567"/>
                  <a:pt x="1032" y="571"/>
                  <a:pt x="1032" y="576"/>
                </a:cubicBezTo>
                <a:close/>
                <a:moveTo>
                  <a:pt x="1056" y="576"/>
                </a:moveTo>
                <a:cubicBezTo>
                  <a:pt x="1056" y="581"/>
                  <a:pt x="1060" y="585"/>
                  <a:pt x="1065" y="585"/>
                </a:cubicBezTo>
                <a:cubicBezTo>
                  <a:pt x="1070" y="585"/>
                  <a:pt x="1074" y="581"/>
                  <a:pt x="1074" y="576"/>
                </a:cubicBezTo>
                <a:cubicBezTo>
                  <a:pt x="1074" y="571"/>
                  <a:pt x="1070" y="567"/>
                  <a:pt x="1065" y="567"/>
                </a:cubicBezTo>
                <a:cubicBezTo>
                  <a:pt x="1060" y="567"/>
                  <a:pt x="1056" y="571"/>
                  <a:pt x="1056" y="576"/>
                </a:cubicBezTo>
                <a:close/>
                <a:moveTo>
                  <a:pt x="1220" y="576"/>
                </a:moveTo>
                <a:cubicBezTo>
                  <a:pt x="1220" y="581"/>
                  <a:pt x="1224" y="585"/>
                  <a:pt x="1229" y="585"/>
                </a:cubicBezTo>
                <a:cubicBezTo>
                  <a:pt x="1234" y="585"/>
                  <a:pt x="1238" y="581"/>
                  <a:pt x="1238" y="576"/>
                </a:cubicBezTo>
                <a:cubicBezTo>
                  <a:pt x="1238" y="571"/>
                  <a:pt x="1234" y="567"/>
                  <a:pt x="1229" y="567"/>
                </a:cubicBezTo>
                <a:cubicBezTo>
                  <a:pt x="1224" y="567"/>
                  <a:pt x="1220" y="571"/>
                  <a:pt x="1220" y="576"/>
                </a:cubicBezTo>
                <a:close/>
                <a:moveTo>
                  <a:pt x="1314" y="576"/>
                </a:moveTo>
                <a:cubicBezTo>
                  <a:pt x="1314" y="581"/>
                  <a:pt x="1318" y="585"/>
                  <a:pt x="1323" y="585"/>
                </a:cubicBezTo>
                <a:cubicBezTo>
                  <a:pt x="1328" y="585"/>
                  <a:pt x="1332" y="581"/>
                  <a:pt x="1332" y="576"/>
                </a:cubicBezTo>
                <a:cubicBezTo>
                  <a:pt x="1332" y="571"/>
                  <a:pt x="1328" y="567"/>
                  <a:pt x="1323" y="567"/>
                </a:cubicBezTo>
                <a:cubicBezTo>
                  <a:pt x="1318" y="567"/>
                  <a:pt x="1314" y="571"/>
                  <a:pt x="1314" y="576"/>
                </a:cubicBezTo>
                <a:close/>
                <a:moveTo>
                  <a:pt x="1432" y="576"/>
                </a:moveTo>
                <a:cubicBezTo>
                  <a:pt x="1432" y="581"/>
                  <a:pt x="1436" y="585"/>
                  <a:pt x="1441" y="585"/>
                </a:cubicBezTo>
                <a:cubicBezTo>
                  <a:pt x="1445" y="585"/>
                  <a:pt x="1449" y="581"/>
                  <a:pt x="1449" y="576"/>
                </a:cubicBezTo>
                <a:cubicBezTo>
                  <a:pt x="1449" y="571"/>
                  <a:pt x="1445" y="567"/>
                  <a:pt x="1441" y="567"/>
                </a:cubicBezTo>
                <a:cubicBezTo>
                  <a:pt x="1436" y="567"/>
                  <a:pt x="1432" y="571"/>
                  <a:pt x="1432" y="576"/>
                </a:cubicBezTo>
                <a:close/>
                <a:moveTo>
                  <a:pt x="445" y="598"/>
                </a:moveTo>
                <a:cubicBezTo>
                  <a:pt x="445" y="603"/>
                  <a:pt x="449" y="608"/>
                  <a:pt x="454" y="608"/>
                </a:cubicBezTo>
                <a:cubicBezTo>
                  <a:pt x="459" y="608"/>
                  <a:pt x="463" y="603"/>
                  <a:pt x="463" y="598"/>
                </a:cubicBezTo>
                <a:cubicBezTo>
                  <a:pt x="463" y="593"/>
                  <a:pt x="459" y="589"/>
                  <a:pt x="454" y="589"/>
                </a:cubicBezTo>
                <a:cubicBezTo>
                  <a:pt x="449" y="589"/>
                  <a:pt x="445" y="593"/>
                  <a:pt x="445" y="598"/>
                </a:cubicBezTo>
                <a:close/>
                <a:moveTo>
                  <a:pt x="469" y="598"/>
                </a:moveTo>
                <a:cubicBezTo>
                  <a:pt x="469" y="603"/>
                  <a:pt x="473" y="608"/>
                  <a:pt x="478" y="608"/>
                </a:cubicBezTo>
                <a:cubicBezTo>
                  <a:pt x="483" y="608"/>
                  <a:pt x="487" y="603"/>
                  <a:pt x="487" y="598"/>
                </a:cubicBezTo>
                <a:cubicBezTo>
                  <a:pt x="487" y="593"/>
                  <a:pt x="483" y="589"/>
                  <a:pt x="478" y="589"/>
                </a:cubicBezTo>
                <a:cubicBezTo>
                  <a:pt x="473" y="589"/>
                  <a:pt x="469" y="593"/>
                  <a:pt x="469" y="598"/>
                </a:cubicBezTo>
                <a:close/>
                <a:moveTo>
                  <a:pt x="492" y="598"/>
                </a:moveTo>
                <a:cubicBezTo>
                  <a:pt x="492" y="603"/>
                  <a:pt x="496" y="608"/>
                  <a:pt x="501" y="608"/>
                </a:cubicBezTo>
                <a:cubicBezTo>
                  <a:pt x="506" y="608"/>
                  <a:pt x="510" y="603"/>
                  <a:pt x="510" y="598"/>
                </a:cubicBezTo>
                <a:cubicBezTo>
                  <a:pt x="510" y="593"/>
                  <a:pt x="506" y="589"/>
                  <a:pt x="501" y="589"/>
                </a:cubicBezTo>
                <a:cubicBezTo>
                  <a:pt x="496" y="589"/>
                  <a:pt x="492" y="593"/>
                  <a:pt x="492" y="598"/>
                </a:cubicBezTo>
                <a:close/>
                <a:moveTo>
                  <a:pt x="516" y="598"/>
                </a:moveTo>
                <a:cubicBezTo>
                  <a:pt x="516" y="603"/>
                  <a:pt x="520" y="608"/>
                  <a:pt x="525" y="608"/>
                </a:cubicBezTo>
                <a:cubicBezTo>
                  <a:pt x="530" y="608"/>
                  <a:pt x="534" y="603"/>
                  <a:pt x="534" y="598"/>
                </a:cubicBezTo>
                <a:cubicBezTo>
                  <a:pt x="534" y="593"/>
                  <a:pt x="530" y="589"/>
                  <a:pt x="525" y="589"/>
                </a:cubicBezTo>
                <a:cubicBezTo>
                  <a:pt x="520" y="589"/>
                  <a:pt x="516" y="593"/>
                  <a:pt x="516" y="598"/>
                </a:cubicBezTo>
                <a:close/>
                <a:moveTo>
                  <a:pt x="539" y="598"/>
                </a:moveTo>
                <a:cubicBezTo>
                  <a:pt x="539" y="603"/>
                  <a:pt x="543" y="608"/>
                  <a:pt x="548" y="608"/>
                </a:cubicBezTo>
                <a:cubicBezTo>
                  <a:pt x="553" y="608"/>
                  <a:pt x="557" y="603"/>
                  <a:pt x="557" y="598"/>
                </a:cubicBezTo>
                <a:cubicBezTo>
                  <a:pt x="557" y="593"/>
                  <a:pt x="553" y="589"/>
                  <a:pt x="548" y="589"/>
                </a:cubicBezTo>
                <a:cubicBezTo>
                  <a:pt x="543" y="589"/>
                  <a:pt x="539" y="593"/>
                  <a:pt x="539" y="598"/>
                </a:cubicBezTo>
                <a:close/>
                <a:moveTo>
                  <a:pt x="563" y="598"/>
                </a:moveTo>
                <a:cubicBezTo>
                  <a:pt x="563" y="603"/>
                  <a:pt x="567" y="608"/>
                  <a:pt x="572" y="608"/>
                </a:cubicBezTo>
                <a:cubicBezTo>
                  <a:pt x="577" y="608"/>
                  <a:pt x="581" y="603"/>
                  <a:pt x="581" y="598"/>
                </a:cubicBezTo>
                <a:cubicBezTo>
                  <a:pt x="581" y="593"/>
                  <a:pt x="577" y="589"/>
                  <a:pt x="572" y="589"/>
                </a:cubicBezTo>
                <a:cubicBezTo>
                  <a:pt x="567" y="589"/>
                  <a:pt x="563" y="593"/>
                  <a:pt x="563" y="598"/>
                </a:cubicBezTo>
                <a:close/>
                <a:moveTo>
                  <a:pt x="868" y="598"/>
                </a:moveTo>
                <a:cubicBezTo>
                  <a:pt x="868" y="603"/>
                  <a:pt x="872" y="608"/>
                  <a:pt x="877" y="608"/>
                </a:cubicBezTo>
                <a:cubicBezTo>
                  <a:pt x="882" y="608"/>
                  <a:pt x="886" y="603"/>
                  <a:pt x="886" y="598"/>
                </a:cubicBezTo>
                <a:cubicBezTo>
                  <a:pt x="886" y="593"/>
                  <a:pt x="882" y="589"/>
                  <a:pt x="877" y="589"/>
                </a:cubicBezTo>
                <a:cubicBezTo>
                  <a:pt x="872" y="589"/>
                  <a:pt x="868" y="593"/>
                  <a:pt x="868" y="598"/>
                </a:cubicBezTo>
                <a:close/>
                <a:moveTo>
                  <a:pt x="892" y="598"/>
                </a:moveTo>
                <a:cubicBezTo>
                  <a:pt x="892" y="603"/>
                  <a:pt x="896" y="608"/>
                  <a:pt x="901" y="608"/>
                </a:cubicBezTo>
                <a:cubicBezTo>
                  <a:pt x="905" y="608"/>
                  <a:pt x="909" y="603"/>
                  <a:pt x="909" y="598"/>
                </a:cubicBezTo>
                <a:cubicBezTo>
                  <a:pt x="909" y="593"/>
                  <a:pt x="905" y="589"/>
                  <a:pt x="901" y="589"/>
                </a:cubicBezTo>
                <a:cubicBezTo>
                  <a:pt x="896" y="589"/>
                  <a:pt x="892" y="593"/>
                  <a:pt x="892" y="598"/>
                </a:cubicBezTo>
                <a:close/>
                <a:moveTo>
                  <a:pt x="915" y="598"/>
                </a:moveTo>
                <a:cubicBezTo>
                  <a:pt x="915" y="603"/>
                  <a:pt x="919" y="608"/>
                  <a:pt x="924" y="608"/>
                </a:cubicBezTo>
                <a:cubicBezTo>
                  <a:pt x="929" y="608"/>
                  <a:pt x="933" y="603"/>
                  <a:pt x="933" y="598"/>
                </a:cubicBezTo>
                <a:cubicBezTo>
                  <a:pt x="933" y="593"/>
                  <a:pt x="929" y="589"/>
                  <a:pt x="924" y="589"/>
                </a:cubicBezTo>
                <a:cubicBezTo>
                  <a:pt x="919" y="589"/>
                  <a:pt x="915" y="593"/>
                  <a:pt x="915" y="598"/>
                </a:cubicBezTo>
                <a:close/>
                <a:moveTo>
                  <a:pt x="938" y="598"/>
                </a:moveTo>
                <a:cubicBezTo>
                  <a:pt x="938" y="603"/>
                  <a:pt x="942" y="608"/>
                  <a:pt x="947" y="608"/>
                </a:cubicBezTo>
                <a:cubicBezTo>
                  <a:pt x="952" y="608"/>
                  <a:pt x="956" y="603"/>
                  <a:pt x="956" y="598"/>
                </a:cubicBezTo>
                <a:cubicBezTo>
                  <a:pt x="956" y="593"/>
                  <a:pt x="952" y="589"/>
                  <a:pt x="947" y="589"/>
                </a:cubicBezTo>
                <a:cubicBezTo>
                  <a:pt x="942" y="589"/>
                  <a:pt x="938" y="593"/>
                  <a:pt x="938" y="598"/>
                </a:cubicBezTo>
                <a:close/>
                <a:moveTo>
                  <a:pt x="962" y="598"/>
                </a:moveTo>
                <a:cubicBezTo>
                  <a:pt x="962" y="603"/>
                  <a:pt x="966" y="608"/>
                  <a:pt x="971" y="608"/>
                </a:cubicBezTo>
                <a:cubicBezTo>
                  <a:pt x="976" y="608"/>
                  <a:pt x="980" y="603"/>
                  <a:pt x="980" y="598"/>
                </a:cubicBezTo>
                <a:cubicBezTo>
                  <a:pt x="980" y="593"/>
                  <a:pt x="976" y="589"/>
                  <a:pt x="971" y="589"/>
                </a:cubicBezTo>
                <a:cubicBezTo>
                  <a:pt x="966" y="589"/>
                  <a:pt x="962" y="593"/>
                  <a:pt x="962" y="598"/>
                </a:cubicBezTo>
                <a:close/>
                <a:moveTo>
                  <a:pt x="985" y="598"/>
                </a:moveTo>
                <a:cubicBezTo>
                  <a:pt x="985" y="603"/>
                  <a:pt x="989" y="608"/>
                  <a:pt x="994" y="608"/>
                </a:cubicBezTo>
                <a:cubicBezTo>
                  <a:pt x="999" y="608"/>
                  <a:pt x="1003" y="603"/>
                  <a:pt x="1003" y="598"/>
                </a:cubicBezTo>
                <a:cubicBezTo>
                  <a:pt x="1003" y="593"/>
                  <a:pt x="999" y="589"/>
                  <a:pt x="994" y="589"/>
                </a:cubicBezTo>
                <a:cubicBezTo>
                  <a:pt x="989" y="589"/>
                  <a:pt x="985" y="593"/>
                  <a:pt x="985" y="598"/>
                </a:cubicBezTo>
                <a:close/>
                <a:moveTo>
                  <a:pt x="1009" y="598"/>
                </a:moveTo>
                <a:cubicBezTo>
                  <a:pt x="1009" y="603"/>
                  <a:pt x="1013" y="608"/>
                  <a:pt x="1018" y="608"/>
                </a:cubicBezTo>
                <a:cubicBezTo>
                  <a:pt x="1023" y="608"/>
                  <a:pt x="1027" y="603"/>
                  <a:pt x="1027" y="598"/>
                </a:cubicBezTo>
                <a:cubicBezTo>
                  <a:pt x="1027" y="593"/>
                  <a:pt x="1023" y="589"/>
                  <a:pt x="1018" y="589"/>
                </a:cubicBezTo>
                <a:cubicBezTo>
                  <a:pt x="1013" y="589"/>
                  <a:pt x="1009" y="593"/>
                  <a:pt x="1009" y="598"/>
                </a:cubicBezTo>
                <a:close/>
                <a:moveTo>
                  <a:pt x="1032" y="598"/>
                </a:moveTo>
                <a:cubicBezTo>
                  <a:pt x="1032" y="603"/>
                  <a:pt x="1036" y="608"/>
                  <a:pt x="1041" y="608"/>
                </a:cubicBezTo>
                <a:cubicBezTo>
                  <a:pt x="1046" y="608"/>
                  <a:pt x="1050" y="603"/>
                  <a:pt x="1050" y="598"/>
                </a:cubicBezTo>
                <a:cubicBezTo>
                  <a:pt x="1050" y="593"/>
                  <a:pt x="1046" y="589"/>
                  <a:pt x="1041" y="589"/>
                </a:cubicBezTo>
                <a:cubicBezTo>
                  <a:pt x="1036" y="589"/>
                  <a:pt x="1032" y="593"/>
                  <a:pt x="1032" y="598"/>
                </a:cubicBezTo>
                <a:close/>
                <a:moveTo>
                  <a:pt x="1056" y="598"/>
                </a:moveTo>
                <a:cubicBezTo>
                  <a:pt x="1056" y="603"/>
                  <a:pt x="1060" y="608"/>
                  <a:pt x="1065" y="608"/>
                </a:cubicBezTo>
                <a:cubicBezTo>
                  <a:pt x="1070" y="608"/>
                  <a:pt x="1074" y="603"/>
                  <a:pt x="1074" y="598"/>
                </a:cubicBezTo>
                <a:cubicBezTo>
                  <a:pt x="1074" y="593"/>
                  <a:pt x="1070" y="589"/>
                  <a:pt x="1065" y="589"/>
                </a:cubicBezTo>
                <a:cubicBezTo>
                  <a:pt x="1060" y="589"/>
                  <a:pt x="1056" y="593"/>
                  <a:pt x="1056" y="598"/>
                </a:cubicBezTo>
                <a:close/>
                <a:moveTo>
                  <a:pt x="1314" y="598"/>
                </a:moveTo>
                <a:cubicBezTo>
                  <a:pt x="1314" y="603"/>
                  <a:pt x="1318" y="608"/>
                  <a:pt x="1323" y="608"/>
                </a:cubicBezTo>
                <a:cubicBezTo>
                  <a:pt x="1328" y="608"/>
                  <a:pt x="1332" y="603"/>
                  <a:pt x="1332" y="598"/>
                </a:cubicBezTo>
                <a:cubicBezTo>
                  <a:pt x="1332" y="593"/>
                  <a:pt x="1328" y="589"/>
                  <a:pt x="1323" y="589"/>
                </a:cubicBezTo>
                <a:cubicBezTo>
                  <a:pt x="1318" y="589"/>
                  <a:pt x="1314" y="593"/>
                  <a:pt x="1314" y="598"/>
                </a:cubicBezTo>
                <a:close/>
                <a:moveTo>
                  <a:pt x="1385" y="598"/>
                </a:moveTo>
                <a:cubicBezTo>
                  <a:pt x="1385" y="603"/>
                  <a:pt x="1389" y="608"/>
                  <a:pt x="1393" y="608"/>
                </a:cubicBezTo>
                <a:cubicBezTo>
                  <a:pt x="1398" y="608"/>
                  <a:pt x="1402" y="603"/>
                  <a:pt x="1402" y="598"/>
                </a:cubicBezTo>
                <a:cubicBezTo>
                  <a:pt x="1402" y="593"/>
                  <a:pt x="1398" y="589"/>
                  <a:pt x="1393" y="589"/>
                </a:cubicBezTo>
                <a:cubicBezTo>
                  <a:pt x="1389" y="589"/>
                  <a:pt x="1385" y="593"/>
                  <a:pt x="1385" y="598"/>
                </a:cubicBezTo>
                <a:close/>
                <a:moveTo>
                  <a:pt x="422" y="620"/>
                </a:moveTo>
                <a:cubicBezTo>
                  <a:pt x="422" y="625"/>
                  <a:pt x="426" y="629"/>
                  <a:pt x="431" y="629"/>
                </a:cubicBezTo>
                <a:cubicBezTo>
                  <a:pt x="436" y="629"/>
                  <a:pt x="440" y="625"/>
                  <a:pt x="440" y="620"/>
                </a:cubicBezTo>
                <a:cubicBezTo>
                  <a:pt x="440" y="615"/>
                  <a:pt x="436" y="611"/>
                  <a:pt x="431" y="611"/>
                </a:cubicBezTo>
                <a:cubicBezTo>
                  <a:pt x="426" y="611"/>
                  <a:pt x="422" y="615"/>
                  <a:pt x="422" y="620"/>
                </a:cubicBezTo>
                <a:close/>
                <a:moveTo>
                  <a:pt x="445" y="620"/>
                </a:moveTo>
                <a:cubicBezTo>
                  <a:pt x="445" y="625"/>
                  <a:pt x="449" y="629"/>
                  <a:pt x="454" y="629"/>
                </a:cubicBezTo>
                <a:cubicBezTo>
                  <a:pt x="459" y="629"/>
                  <a:pt x="463" y="625"/>
                  <a:pt x="463" y="620"/>
                </a:cubicBezTo>
                <a:cubicBezTo>
                  <a:pt x="463" y="615"/>
                  <a:pt x="459" y="611"/>
                  <a:pt x="454" y="611"/>
                </a:cubicBezTo>
                <a:cubicBezTo>
                  <a:pt x="449" y="611"/>
                  <a:pt x="445" y="615"/>
                  <a:pt x="445" y="620"/>
                </a:cubicBezTo>
                <a:close/>
                <a:moveTo>
                  <a:pt x="469" y="620"/>
                </a:moveTo>
                <a:cubicBezTo>
                  <a:pt x="469" y="625"/>
                  <a:pt x="473" y="629"/>
                  <a:pt x="478" y="629"/>
                </a:cubicBezTo>
                <a:cubicBezTo>
                  <a:pt x="483" y="629"/>
                  <a:pt x="487" y="625"/>
                  <a:pt x="487" y="620"/>
                </a:cubicBezTo>
                <a:cubicBezTo>
                  <a:pt x="487" y="615"/>
                  <a:pt x="483" y="611"/>
                  <a:pt x="478" y="611"/>
                </a:cubicBezTo>
                <a:cubicBezTo>
                  <a:pt x="473" y="611"/>
                  <a:pt x="469" y="615"/>
                  <a:pt x="469" y="620"/>
                </a:cubicBezTo>
                <a:close/>
                <a:moveTo>
                  <a:pt x="492" y="620"/>
                </a:moveTo>
                <a:cubicBezTo>
                  <a:pt x="492" y="625"/>
                  <a:pt x="496" y="629"/>
                  <a:pt x="501" y="629"/>
                </a:cubicBezTo>
                <a:cubicBezTo>
                  <a:pt x="506" y="629"/>
                  <a:pt x="510" y="625"/>
                  <a:pt x="510" y="620"/>
                </a:cubicBezTo>
                <a:cubicBezTo>
                  <a:pt x="510" y="615"/>
                  <a:pt x="506" y="611"/>
                  <a:pt x="501" y="611"/>
                </a:cubicBezTo>
                <a:cubicBezTo>
                  <a:pt x="496" y="611"/>
                  <a:pt x="492" y="615"/>
                  <a:pt x="492" y="620"/>
                </a:cubicBezTo>
                <a:close/>
                <a:moveTo>
                  <a:pt x="516" y="620"/>
                </a:moveTo>
                <a:cubicBezTo>
                  <a:pt x="516" y="625"/>
                  <a:pt x="520" y="629"/>
                  <a:pt x="525" y="629"/>
                </a:cubicBezTo>
                <a:cubicBezTo>
                  <a:pt x="530" y="629"/>
                  <a:pt x="534" y="625"/>
                  <a:pt x="534" y="620"/>
                </a:cubicBezTo>
                <a:cubicBezTo>
                  <a:pt x="534" y="615"/>
                  <a:pt x="530" y="611"/>
                  <a:pt x="525" y="611"/>
                </a:cubicBezTo>
                <a:cubicBezTo>
                  <a:pt x="520" y="611"/>
                  <a:pt x="516" y="615"/>
                  <a:pt x="516" y="620"/>
                </a:cubicBezTo>
                <a:close/>
                <a:moveTo>
                  <a:pt x="539" y="620"/>
                </a:moveTo>
                <a:cubicBezTo>
                  <a:pt x="539" y="625"/>
                  <a:pt x="543" y="629"/>
                  <a:pt x="548" y="629"/>
                </a:cubicBezTo>
                <a:cubicBezTo>
                  <a:pt x="553" y="629"/>
                  <a:pt x="557" y="625"/>
                  <a:pt x="557" y="620"/>
                </a:cubicBezTo>
                <a:cubicBezTo>
                  <a:pt x="557" y="615"/>
                  <a:pt x="553" y="611"/>
                  <a:pt x="548" y="611"/>
                </a:cubicBezTo>
                <a:cubicBezTo>
                  <a:pt x="543" y="611"/>
                  <a:pt x="539" y="615"/>
                  <a:pt x="539" y="620"/>
                </a:cubicBezTo>
                <a:close/>
                <a:moveTo>
                  <a:pt x="563" y="620"/>
                </a:moveTo>
                <a:cubicBezTo>
                  <a:pt x="563" y="625"/>
                  <a:pt x="567" y="629"/>
                  <a:pt x="572" y="629"/>
                </a:cubicBezTo>
                <a:cubicBezTo>
                  <a:pt x="577" y="629"/>
                  <a:pt x="581" y="625"/>
                  <a:pt x="581" y="620"/>
                </a:cubicBezTo>
                <a:cubicBezTo>
                  <a:pt x="581" y="615"/>
                  <a:pt x="577" y="611"/>
                  <a:pt x="572" y="611"/>
                </a:cubicBezTo>
                <a:cubicBezTo>
                  <a:pt x="567" y="611"/>
                  <a:pt x="563" y="615"/>
                  <a:pt x="563" y="620"/>
                </a:cubicBezTo>
                <a:close/>
                <a:moveTo>
                  <a:pt x="586" y="620"/>
                </a:moveTo>
                <a:cubicBezTo>
                  <a:pt x="586" y="625"/>
                  <a:pt x="590" y="629"/>
                  <a:pt x="595" y="629"/>
                </a:cubicBezTo>
                <a:cubicBezTo>
                  <a:pt x="601" y="629"/>
                  <a:pt x="605" y="625"/>
                  <a:pt x="605" y="620"/>
                </a:cubicBezTo>
                <a:cubicBezTo>
                  <a:pt x="605" y="615"/>
                  <a:pt x="601" y="611"/>
                  <a:pt x="595" y="611"/>
                </a:cubicBezTo>
                <a:cubicBezTo>
                  <a:pt x="590" y="611"/>
                  <a:pt x="586" y="615"/>
                  <a:pt x="586" y="620"/>
                </a:cubicBezTo>
                <a:close/>
                <a:moveTo>
                  <a:pt x="868" y="620"/>
                </a:moveTo>
                <a:cubicBezTo>
                  <a:pt x="868" y="625"/>
                  <a:pt x="872" y="629"/>
                  <a:pt x="877" y="629"/>
                </a:cubicBezTo>
                <a:cubicBezTo>
                  <a:pt x="882" y="629"/>
                  <a:pt x="886" y="625"/>
                  <a:pt x="886" y="620"/>
                </a:cubicBezTo>
                <a:cubicBezTo>
                  <a:pt x="886" y="615"/>
                  <a:pt x="882" y="611"/>
                  <a:pt x="877" y="611"/>
                </a:cubicBezTo>
                <a:cubicBezTo>
                  <a:pt x="872" y="611"/>
                  <a:pt x="868" y="615"/>
                  <a:pt x="868" y="620"/>
                </a:cubicBezTo>
                <a:close/>
                <a:moveTo>
                  <a:pt x="892" y="620"/>
                </a:moveTo>
                <a:cubicBezTo>
                  <a:pt x="892" y="625"/>
                  <a:pt x="896" y="629"/>
                  <a:pt x="901" y="629"/>
                </a:cubicBezTo>
                <a:cubicBezTo>
                  <a:pt x="905" y="629"/>
                  <a:pt x="909" y="625"/>
                  <a:pt x="909" y="620"/>
                </a:cubicBezTo>
                <a:cubicBezTo>
                  <a:pt x="909" y="615"/>
                  <a:pt x="905" y="611"/>
                  <a:pt x="901" y="611"/>
                </a:cubicBezTo>
                <a:cubicBezTo>
                  <a:pt x="896" y="611"/>
                  <a:pt x="892" y="615"/>
                  <a:pt x="892" y="620"/>
                </a:cubicBezTo>
                <a:close/>
                <a:moveTo>
                  <a:pt x="915" y="620"/>
                </a:moveTo>
                <a:cubicBezTo>
                  <a:pt x="915" y="625"/>
                  <a:pt x="919" y="629"/>
                  <a:pt x="924" y="629"/>
                </a:cubicBezTo>
                <a:cubicBezTo>
                  <a:pt x="929" y="629"/>
                  <a:pt x="933" y="625"/>
                  <a:pt x="933" y="620"/>
                </a:cubicBezTo>
                <a:cubicBezTo>
                  <a:pt x="933" y="615"/>
                  <a:pt x="929" y="611"/>
                  <a:pt x="924" y="611"/>
                </a:cubicBezTo>
                <a:cubicBezTo>
                  <a:pt x="919" y="611"/>
                  <a:pt x="915" y="615"/>
                  <a:pt x="915" y="620"/>
                </a:cubicBezTo>
                <a:close/>
                <a:moveTo>
                  <a:pt x="938" y="620"/>
                </a:moveTo>
                <a:cubicBezTo>
                  <a:pt x="938" y="625"/>
                  <a:pt x="942" y="629"/>
                  <a:pt x="947" y="629"/>
                </a:cubicBezTo>
                <a:cubicBezTo>
                  <a:pt x="952" y="629"/>
                  <a:pt x="956" y="625"/>
                  <a:pt x="956" y="620"/>
                </a:cubicBezTo>
                <a:cubicBezTo>
                  <a:pt x="956" y="615"/>
                  <a:pt x="952" y="611"/>
                  <a:pt x="947" y="611"/>
                </a:cubicBezTo>
                <a:cubicBezTo>
                  <a:pt x="942" y="611"/>
                  <a:pt x="938" y="615"/>
                  <a:pt x="938" y="620"/>
                </a:cubicBezTo>
                <a:close/>
                <a:moveTo>
                  <a:pt x="962" y="620"/>
                </a:moveTo>
                <a:cubicBezTo>
                  <a:pt x="962" y="625"/>
                  <a:pt x="966" y="629"/>
                  <a:pt x="971" y="629"/>
                </a:cubicBezTo>
                <a:cubicBezTo>
                  <a:pt x="976" y="629"/>
                  <a:pt x="980" y="625"/>
                  <a:pt x="980" y="620"/>
                </a:cubicBezTo>
                <a:cubicBezTo>
                  <a:pt x="980" y="615"/>
                  <a:pt x="976" y="611"/>
                  <a:pt x="971" y="611"/>
                </a:cubicBezTo>
                <a:cubicBezTo>
                  <a:pt x="966" y="611"/>
                  <a:pt x="962" y="615"/>
                  <a:pt x="962" y="620"/>
                </a:cubicBezTo>
                <a:close/>
                <a:moveTo>
                  <a:pt x="985" y="620"/>
                </a:moveTo>
                <a:cubicBezTo>
                  <a:pt x="985" y="625"/>
                  <a:pt x="989" y="629"/>
                  <a:pt x="994" y="629"/>
                </a:cubicBezTo>
                <a:cubicBezTo>
                  <a:pt x="999" y="629"/>
                  <a:pt x="1003" y="625"/>
                  <a:pt x="1003" y="620"/>
                </a:cubicBezTo>
                <a:cubicBezTo>
                  <a:pt x="1003" y="615"/>
                  <a:pt x="999" y="611"/>
                  <a:pt x="994" y="611"/>
                </a:cubicBezTo>
                <a:cubicBezTo>
                  <a:pt x="989" y="611"/>
                  <a:pt x="985" y="615"/>
                  <a:pt x="985" y="620"/>
                </a:cubicBezTo>
                <a:close/>
                <a:moveTo>
                  <a:pt x="1009" y="620"/>
                </a:moveTo>
                <a:cubicBezTo>
                  <a:pt x="1009" y="625"/>
                  <a:pt x="1013" y="629"/>
                  <a:pt x="1018" y="629"/>
                </a:cubicBezTo>
                <a:cubicBezTo>
                  <a:pt x="1023" y="629"/>
                  <a:pt x="1027" y="625"/>
                  <a:pt x="1027" y="620"/>
                </a:cubicBezTo>
                <a:cubicBezTo>
                  <a:pt x="1027" y="615"/>
                  <a:pt x="1023" y="611"/>
                  <a:pt x="1018" y="611"/>
                </a:cubicBezTo>
                <a:cubicBezTo>
                  <a:pt x="1013" y="611"/>
                  <a:pt x="1009" y="615"/>
                  <a:pt x="1009" y="620"/>
                </a:cubicBezTo>
                <a:close/>
                <a:moveTo>
                  <a:pt x="1032" y="620"/>
                </a:moveTo>
                <a:cubicBezTo>
                  <a:pt x="1032" y="625"/>
                  <a:pt x="1036" y="629"/>
                  <a:pt x="1041" y="629"/>
                </a:cubicBezTo>
                <a:cubicBezTo>
                  <a:pt x="1046" y="629"/>
                  <a:pt x="1050" y="625"/>
                  <a:pt x="1050" y="620"/>
                </a:cubicBezTo>
                <a:cubicBezTo>
                  <a:pt x="1050" y="615"/>
                  <a:pt x="1046" y="611"/>
                  <a:pt x="1041" y="611"/>
                </a:cubicBezTo>
                <a:cubicBezTo>
                  <a:pt x="1036" y="611"/>
                  <a:pt x="1032" y="615"/>
                  <a:pt x="1032" y="620"/>
                </a:cubicBezTo>
                <a:close/>
                <a:moveTo>
                  <a:pt x="1314" y="620"/>
                </a:moveTo>
                <a:cubicBezTo>
                  <a:pt x="1314" y="625"/>
                  <a:pt x="1318" y="629"/>
                  <a:pt x="1323" y="629"/>
                </a:cubicBezTo>
                <a:cubicBezTo>
                  <a:pt x="1328" y="629"/>
                  <a:pt x="1332" y="625"/>
                  <a:pt x="1332" y="620"/>
                </a:cubicBezTo>
                <a:cubicBezTo>
                  <a:pt x="1332" y="615"/>
                  <a:pt x="1328" y="611"/>
                  <a:pt x="1323" y="611"/>
                </a:cubicBezTo>
                <a:cubicBezTo>
                  <a:pt x="1318" y="611"/>
                  <a:pt x="1314" y="615"/>
                  <a:pt x="1314" y="620"/>
                </a:cubicBezTo>
                <a:close/>
                <a:moveTo>
                  <a:pt x="1361" y="620"/>
                </a:moveTo>
                <a:cubicBezTo>
                  <a:pt x="1361" y="625"/>
                  <a:pt x="1365" y="629"/>
                  <a:pt x="1370" y="629"/>
                </a:cubicBezTo>
                <a:cubicBezTo>
                  <a:pt x="1375" y="629"/>
                  <a:pt x="1379" y="625"/>
                  <a:pt x="1379" y="620"/>
                </a:cubicBezTo>
                <a:cubicBezTo>
                  <a:pt x="1379" y="615"/>
                  <a:pt x="1375" y="611"/>
                  <a:pt x="1370" y="611"/>
                </a:cubicBezTo>
                <a:cubicBezTo>
                  <a:pt x="1365" y="611"/>
                  <a:pt x="1361" y="615"/>
                  <a:pt x="1361" y="620"/>
                </a:cubicBezTo>
                <a:close/>
                <a:moveTo>
                  <a:pt x="1385" y="620"/>
                </a:moveTo>
                <a:cubicBezTo>
                  <a:pt x="1385" y="625"/>
                  <a:pt x="1389" y="629"/>
                  <a:pt x="1393" y="629"/>
                </a:cubicBezTo>
                <a:cubicBezTo>
                  <a:pt x="1398" y="629"/>
                  <a:pt x="1402" y="625"/>
                  <a:pt x="1402" y="620"/>
                </a:cubicBezTo>
                <a:cubicBezTo>
                  <a:pt x="1402" y="615"/>
                  <a:pt x="1398" y="611"/>
                  <a:pt x="1393" y="611"/>
                </a:cubicBezTo>
                <a:cubicBezTo>
                  <a:pt x="1389" y="611"/>
                  <a:pt x="1385" y="615"/>
                  <a:pt x="1385" y="620"/>
                </a:cubicBezTo>
                <a:close/>
                <a:moveTo>
                  <a:pt x="1408" y="620"/>
                </a:moveTo>
                <a:cubicBezTo>
                  <a:pt x="1408" y="625"/>
                  <a:pt x="1412" y="629"/>
                  <a:pt x="1417" y="629"/>
                </a:cubicBezTo>
                <a:cubicBezTo>
                  <a:pt x="1422" y="629"/>
                  <a:pt x="1426" y="625"/>
                  <a:pt x="1426" y="620"/>
                </a:cubicBezTo>
                <a:cubicBezTo>
                  <a:pt x="1426" y="615"/>
                  <a:pt x="1422" y="611"/>
                  <a:pt x="1417" y="611"/>
                </a:cubicBezTo>
                <a:cubicBezTo>
                  <a:pt x="1412" y="611"/>
                  <a:pt x="1408" y="615"/>
                  <a:pt x="1408" y="620"/>
                </a:cubicBezTo>
                <a:close/>
                <a:moveTo>
                  <a:pt x="422" y="642"/>
                </a:moveTo>
                <a:cubicBezTo>
                  <a:pt x="422" y="647"/>
                  <a:pt x="426" y="651"/>
                  <a:pt x="431" y="651"/>
                </a:cubicBezTo>
                <a:cubicBezTo>
                  <a:pt x="436" y="651"/>
                  <a:pt x="440" y="647"/>
                  <a:pt x="440" y="642"/>
                </a:cubicBezTo>
                <a:cubicBezTo>
                  <a:pt x="440" y="637"/>
                  <a:pt x="436" y="633"/>
                  <a:pt x="431" y="633"/>
                </a:cubicBezTo>
                <a:cubicBezTo>
                  <a:pt x="426" y="633"/>
                  <a:pt x="422" y="637"/>
                  <a:pt x="422" y="642"/>
                </a:cubicBezTo>
                <a:close/>
                <a:moveTo>
                  <a:pt x="445" y="642"/>
                </a:moveTo>
                <a:cubicBezTo>
                  <a:pt x="445" y="647"/>
                  <a:pt x="449" y="651"/>
                  <a:pt x="454" y="651"/>
                </a:cubicBezTo>
                <a:cubicBezTo>
                  <a:pt x="459" y="651"/>
                  <a:pt x="463" y="647"/>
                  <a:pt x="463" y="642"/>
                </a:cubicBezTo>
                <a:cubicBezTo>
                  <a:pt x="463" y="637"/>
                  <a:pt x="459" y="633"/>
                  <a:pt x="454" y="633"/>
                </a:cubicBezTo>
                <a:cubicBezTo>
                  <a:pt x="449" y="633"/>
                  <a:pt x="445" y="637"/>
                  <a:pt x="445" y="642"/>
                </a:cubicBezTo>
                <a:close/>
                <a:moveTo>
                  <a:pt x="469" y="642"/>
                </a:moveTo>
                <a:cubicBezTo>
                  <a:pt x="469" y="647"/>
                  <a:pt x="473" y="651"/>
                  <a:pt x="478" y="651"/>
                </a:cubicBezTo>
                <a:cubicBezTo>
                  <a:pt x="483" y="651"/>
                  <a:pt x="487" y="647"/>
                  <a:pt x="487" y="642"/>
                </a:cubicBezTo>
                <a:cubicBezTo>
                  <a:pt x="487" y="637"/>
                  <a:pt x="483" y="633"/>
                  <a:pt x="478" y="633"/>
                </a:cubicBezTo>
                <a:cubicBezTo>
                  <a:pt x="473" y="633"/>
                  <a:pt x="469" y="637"/>
                  <a:pt x="469" y="642"/>
                </a:cubicBezTo>
                <a:close/>
                <a:moveTo>
                  <a:pt x="492" y="642"/>
                </a:moveTo>
                <a:cubicBezTo>
                  <a:pt x="492" y="647"/>
                  <a:pt x="496" y="651"/>
                  <a:pt x="501" y="651"/>
                </a:cubicBezTo>
                <a:cubicBezTo>
                  <a:pt x="506" y="651"/>
                  <a:pt x="510" y="647"/>
                  <a:pt x="510" y="642"/>
                </a:cubicBezTo>
                <a:cubicBezTo>
                  <a:pt x="510" y="637"/>
                  <a:pt x="506" y="633"/>
                  <a:pt x="501" y="633"/>
                </a:cubicBezTo>
                <a:cubicBezTo>
                  <a:pt x="496" y="633"/>
                  <a:pt x="492" y="637"/>
                  <a:pt x="492" y="642"/>
                </a:cubicBezTo>
                <a:close/>
                <a:moveTo>
                  <a:pt x="516" y="642"/>
                </a:moveTo>
                <a:cubicBezTo>
                  <a:pt x="516" y="647"/>
                  <a:pt x="520" y="651"/>
                  <a:pt x="525" y="651"/>
                </a:cubicBezTo>
                <a:cubicBezTo>
                  <a:pt x="530" y="651"/>
                  <a:pt x="534" y="647"/>
                  <a:pt x="534" y="642"/>
                </a:cubicBezTo>
                <a:cubicBezTo>
                  <a:pt x="534" y="637"/>
                  <a:pt x="530" y="633"/>
                  <a:pt x="525" y="633"/>
                </a:cubicBezTo>
                <a:cubicBezTo>
                  <a:pt x="520" y="633"/>
                  <a:pt x="516" y="637"/>
                  <a:pt x="516" y="642"/>
                </a:cubicBezTo>
                <a:close/>
                <a:moveTo>
                  <a:pt x="539" y="642"/>
                </a:moveTo>
                <a:cubicBezTo>
                  <a:pt x="539" y="647"/>
                  <a:pt x="543" y="651"/>
                  <a:pt x="548" y="651"/>
                </a:cubicBezTo>
                <a:cubicBezTo>
                  <a:pt x="553" y="651"/>
                  <a:pt x="557" y="647"/>
                  <a:pt x="557" y="642"/>
                </a:cubicBezTo>
                <a:cubicBezTo>
                  <a:pt x="557" y="637"/>
                  <a:pt x="553" y="633"/>
                  <a:pt x="548" y="633"/>
                </a:cubicBezTo>
                <a:cubicBezTo>
                  <a:pt x="543" y="633"/>
                  <a:pt x="539" y="637"/>
                  <a:pt x="539" y="642"/>
                </a:cubicBezTo>
                <a:close/>
                <a:moveTo>
                  <a:pt x="563" y="642"/>
                </a:moveTo>
                <a:cubicBezTo>
                  <a:pt x="563" y="647"/>
                  <a:pt x="567" y="651"/>
                  <a:pt x="572" y="651"/>
                </a:cubicBezTo>
                <a:cubicBezTo>
                  <a:pt x="577" y="651"/>
                  <a:pt x="581" y="647"/>
                  <a:pt x="581" y="642"/>
                </a:cubicBezTo>
                <a:cubicBezTo>
                  <a:pt x="581" y="637"/>
                  <a:pt x="577" y="633"/>
                  <a:pt x="572" y="633"/>
                </a:cubicBezTo>
                <a:cubicBezTo>
                  <a:pt x="567" y="633"/>
                  <a:pt x="563" y="637"/>
                  <a:pt x="563" y="642"/>
                </a:cubicBezTo>
                <a:close/>
                <a:moveTo>
                  <a:pt x="586" y="642"/>
                </a:moveTo>
                <a:cubicBezTo>
                  <a:pt x="586" y="647"/>
                  <a:pt x="590" y="651"/>
                  <a:pt x="595" y="651"/>
                </a:cubicBezTo>
                <a:cubicBezTo>
                  <a:pt x="601" y="651"/>
                  <a:pt x="605" y="647"/>
                  <a:pt x="605" y="642"/>
                </a:cubicBezTo>
                <a:cubicBezTo>
                  <a:pt x="605" y="637"/>
                  <a:pt x="601" y="633"/>
                  <a:pt x="595" y="633"/>
                </a:cubicBezTo>
                <a:cubicBezTo>
                  <a:pt x="590" y="633"/>
                  <a:pt x="586" y="637"/>
                  <a:pt x="586" y="642"/>
                </a:cubicBezTo>
                <a:close/>
                <a:moveTo>
                  <a:pt x="610" y="642"/>
                </a:moveTo>
                <a:cubicBezTo>
                  <a:pt x="610" y="647"/>
                  <a:pt x="614" y="651"/>
                  <a:pt x="619" y="651"/>
                </a:cubicBezTo>
                <a:cubicBezTo>
                  <a:pt x="624" y="651"/>
                  <a:pt x="628" y="647"/>
                  <a:pt x="628" y="642"/>
                </a:cubicBezTo>
                <a:cubicBezTo>
                  <a:pt x="628" y="637"/>
                  <a:pt x="624" y="633"/>
                  <a:pt x="619" y="633"/>
                </a:cubicBezTo>
                <a:cubicBezTo>
                  <a:pt x="614" y="633"/>
                  <a:pt x="610" y="637"/>
                  <a:pt x="610" y="642"/>
                </a:cubicBezTo>
                <a:close/>
                <a:moveTo>
                  <a:pt x="633" y="642"/>
                </a:moveTo>
                <a:cubicBezTo>
                  <a:pt x="633" y="647"/>
                  <a:pt x="637" y="651"/>
                  <a:pt x="643" y="651"/>
                </a:cubicBezTo>
                <a:cubicBezTo>
                  <a:pt x="648" y="651"/>
                  <a:pt x="652" y="647"/>
                  <a:pt x="652" y="642"/>
                </a:cubicBezTo>
                <a:cubicBezTo>
                  <a:pt x="652" y="637"/>
                  <a:pt x="648" y="633"/>
                  <a:pt x="643" y="633"/>
                </a:cubicBezTo>
                <a:cubicBezTo>
                  <a:pt x="637" y="633"/>
                  <a:pt x="633" y="637"/>
                  <a:pt x="633" y="642"/>
                </a:cubicBezTo>
                <a:close/>
                <a:moveTo>
                  <a:pt x="892" y="642"/>
                </a:moveTo>
                <a:cubicBezTo>
                  <a:pt x="892" y="647"/>
                  <a:pt x="896" y="651"/>
                  <a:pt x="901" y="651"/>
                </a:cubicBezTo>
                <a:cubicBezTo>
                  <a:pt x="905" y="651"/>
                  <a:pt x="909" y="647"/>
                  <a:pt x="909" y="642"/>
                </a:cubicBezTo>
                <a:cubicBezTo>
                  <a:pt x="909" y="637"/>
                  <a:pt x="905" y="633"/>
                  <a:pt x="901" y="633"/>
                </a:cubicBezTo>
                <a:cubicBezTo>
                  <a:pt x="896" y="633"/>
                  <a:pt x="892" y="637"/>
                  <a:pt x="892" y="642"/>
                </a:cubicBezTo>
                <a:close/>
                <a:moveTo>
                  <a:pt x="915" y="642"/>
                </a:moveTo>
                <a:cubicBezTo>
                  <a:pt x="915" y="647"/>
                  <a:pt x="919" y="651"/>
                  <a:pt x="924" y="651"/>
                </a:cubicBezTo>
                <a:cubicBezTo>
                  <a:pt x="929" y="651"/>
                  <a:pt x="933" y="647"/>
                  <a:pt x="933" y="642"/>
                </a:cubicBezTo>
                <a:cubicBezTo>
                  <a:pt x="933" y="637"/>
                  <a:pt x="929" y="633"/>
                  <a:pt x="924" y="633"/>
                </a:cubicBezTo>
                <a:cubicBezTo>
                  <a:pt x="919" y="633"/>
                  <a:pt x="915" y="637"/>
                  <a:pt x="915" y="642"/>
                </a:cubicBezTo>
                <a:close/>
                <a:moveTo>
                  <a:pt x="938" y="642"/>
                </a:moveTo>
                <a:cubicBezTo>
                  <a:pt x="938" y="647"/>
                  <a:pt x="942" y="651"/>
                  <a:pt x="947" y="651"/>
                </a:cubicBezTo>
                <a:cubicBezTo>
                  <a:pt x="952" y="651"/>
                  <a:pt x="956" y="647"/>
                  <a:pt x="956" y="642"/>
                </a:cubicBezTo>
                <a:cubicBezTo>
                  <a:pt x="956" y="637"/>
                  <a:pt x="952" y="633"/>
                  <a:pt x="947" y="633"/>
                </a:cubicBezTo>
                <a:cubicBezTo>
                  <a:pt x="942" y="633"/>
                  <a:pt x="938" y="637"/>
                  <a:pt x="938" y="642"/>
                </a:cubicBezTo>
                <a:close/>
                <a:moveTo>
                  <a:pt x="962" y="642"/>
                </a:moveTo>
                <a:cubicBezTo>
                  <a:pt x="962" y="647"/>
                  <a:pt x="966" y="651"/>
                  <a:pt x="971" y="651"/>
                </a:cubicBezTo>
                <a:cubicBezTo>
                  <a:pt x="976" y="651"/>
                  <a:pt x="980" y="647"/>
                  <a:pt x="980" y="642"/>
                </a:cubicBezTo>
                <a:cubicBezTo>
                  <a:pt x="980" y="637"/>
                  <a:pt x="976" y="633"/>
                  <a:pt x="971" y="633"/>
                </a:cubicBezTo>
                <a:cubicBezTo>
                  <a:pt x="966" y="633"/>
                  <a:pt x="962" y="637"/>
                  <a:pt x="962" y="642"/>
                </a:cubicBezTo>
                <a:close/>
                <a:moveTo>
                  <a:pt x="985" y="642"/>
                </a:moveTo>
                <a:cubicBezTo>
                  <a:pt x="985" y="647"/>
                  <a:pt x="989" y="651"/>
                  <a:pt x="994" y="651"/>
                </a:cubicBezTo>
                <a:cubicBezTo>
                  <a:pt x="999" y="651"/>
                  <a:pt x="1003" y="647"/>
                  <a:pt x="1003" y="642"/>
                </a:cubicBezTo>
                <a:cubicBezTo>
                  <a:pt x="1003" y="637"/>
                  <a:pt x="999" y="633"/>
                  <a:pt x="994" y="633"/>
                </a:cubicBezTo>
                <a:cubicBezTo>
                  <a:pt x="989" y="633"/>
                  <a:pt x="985" y="637"/>
                  <a:pt x="985" y="642"/>
                </a:cubicBezTo>
                <a:close/>
                <a:moveTo>
                  <a:pt x="1009" y="642"/>
                </a:moveTo>
                <a:cubicBezTo>
                  <a:pt x="1009" y="647"/>
                  <a:pt x="1013" y="651"/>
                  <a:pt x="1018" y="651"/>
                </a:cubicBezTo>
                <a:cubicBezTo>
                  <a:pt x="1023" y="651"/>
                  <a:pt x="1027" y="647"/>
                  <a:pt x="1027" y="642"/>
                </a:cubicBezTo>
                <a:cubicBezTo>
                  <a:pt x="1027" y="637"/>
                  <a:pt x="1023" y="633"/>
                  <a:pt x="1018" y="633"/>
                </a:cubicBezTo>
                <a:cubicBezTo>
                  <a:pt x="1013" y="633"/>
                  <a:pt x="1009" y="637"/>
                  <a:pt x="1009" y="642"/>
                </a:cubicBezTo>
                <a:close/>
                <a:moveTo>
                  <a:pt x="1338" y="642"/>
                </a:moveTo>
                <a:cubicBezTo>
                  <a:pt x="1338" y="647"/>
                  <a:pt x="1342" y="651"/>
                  <a:pt x="1346" y="651"/>
                </a:cubicBezTo>
                <a:cubicBezTo>
                  <a:pt x="1351" y="651"/>
                  <a:pt x="1355" y="647"/>
                  <a:pt x="1355" y="642"/>
                </a:cubicBezTo>
                <a:cubicBezTo>
                  <a:pt x="1355" y="637"/>
                  <a:pt x="1351" y="633"/>
                  <a:pt x="1346" y="633"/>
                </a:cubicBezTo>
                <a:cubicBezTo>
                  <a:pt x="1342" y="633"/>
                  <a:pt x="1338" y="637"/>
                  <a:pt x="1338" y="642"/>
                </a:cubicBezTo>
                <a:close/>
                <a:moveTo>
                  <a:pt x="1408" y="642"/>
                </a:moveTo>
                <a:cubicBezTo>
                  <a:pt x="1408" y="647"/>
                  <a:pt x="1412" y="651"/>
                  <a:pt x="1417" y="651"/>
                </a:cubicBezTo>
                <a:cubicBezTo>
                  <a:pt x="1422" y="651"/>
                  <a:pt x="1426" y="647"/>
                  <a:pt x="1426" y="642"/>
                </a:cubicBezTo>
                <a:cubicBezTo>
                  <a:pt x="1426" y="637"/>
                  <a:pt x="1422" y="633"/>
                  <a:pt x="1417" y="633"/>
                </a:cubicBezTo>
                <a:cubicBezTo>
                  <a:pt x="1412" y="633"/>
                  <a:pt x="1408" y="637"/>
                  <a:pt x="1408" y="642"/>
                </a:cubicBezTo>
                <a:close/>
                <a:moveTo>
                  <a:pt x="1478" y="642"/>
                </a:moveTo>
                <a:cubicBezTo>
                  <a:pt x="1478" y="647"/>
                  <a:pt x="1482" y="651"/>
                  <a:pt x="1487" y="651"/>
                </a:cubicBezTo>
                <a:cubicBezTo>
                  <a:pt x="1492" y="651"/>
                  <a:pt x="1496" y="647"/>
                  <a:pt x="1496" y="642"/>
                </a:cubicBezTo>
                <a:cubicBezTo>
                  <a:pt x="1496" y="637"/>
                  <a:pt x="1492" y="633"/>
                  <a:pt x="1487" y="633"/>
                </a:cubicBezTo>
                <a:cubicBezTo>
                  <a:pt x="1482" y="633"/>
                  <a:pt x="1478" y="637"/>
                  <a:pt x="1478" y="642"/>
                </a:cubicBezTo>
                <a:close/>
                <a:moveTo>
                  <a:pt x="1502" y="642"/>
                </a:moveTo>
                <a:cubicBezTo>
                  <a:pt x="1502" y="647"/>
                  <a:pt x="1506" y="651"/>
                  <a:pt x="1511" y="651"/>
                </a:cubicBezTo>
                <a:cubicBezTo>
                  <a:pt x="1516" y="651"/>
                  <a:pt x="1520" y="647"/>
                  <a:pt x="1520" y="642"/>
                </a:cubicBezTo>
                <a:cubicBezTo>
                  <a:pt x="1520" y="637"/>
                  <a:pt x="1516" y="633"/>
                  <a:pt x="1511" y="633"/>
                </a:cubicBezTo>
                <a:cubicBezTo>
                  <a:pt x="1506" y="633"/>
                  <a:pt x="1502" y="637"/>
                  <a:pt x="1502" y="642"/>
                </a:cubicBezTo>
                <a:close/>
                <a:moveTo>
                  <a:pt x="1525" y="642"/>
                </a:moveTo>
                <a:cubicBezTo>
                  <a:pt x="1525" y="647"/>
                  <a:pt x="1529" y="651"/>
                  <a:pt x="1534" y="651"/>
                </a:cubicBezTo>
                <a:cubicBezTo>
                  <a:pt x="1539" y="651"/>
                  <a:pt x="1543" y="647"/>
                  <a:pt x="1543" y="642"/>
                </a:cubicBezTo>
                <a:cubicBezTo>
                  <a:pt x="1543" y="637"/>
                  <a:pt x="1539" y="633"/>
                  <a:pt x="1534" y="633"/>
                </a:cubicBezTo>
                <a:cubicBezTo>
                  <a:pt x="1529" y="633"/>
                  <a:pt x="1525" y="637"/>
                  <a:pt x="1525" y="642"/>
                </a:cubicBezTo>
                <a:close/>
                <a:moveTo>
                  <a:pt x="445" y="664"/>
                </a:moveTo>
                <a:cubicBezTo>
                  <a:pt x="445" y="669"/>
                  <a:pt x="449" y="673"/>
                  <a:pt x="454" y="673"/>
                </a:cubicBezTo>
                <a:cubicBezTo>
                  <a:pt x="459" y="673"/>
                  <a:pt x="463" y="669"/>
                  <a:pt x="463" y="664"/>
                </a:cubicBezTo>
                <a:cubicBezTo>
                  <a:pt x="463" y="659"/>
                  <a:pt x="459" y="655"/>
                  <a:pt x="454" y="655"/>
                </a:cubicBezTo>
                <a:cubicBezTo>
                  <a:pt x="449" y="655"/>
                  <a:pt x="445" y="659"/>
                  <a:pt x="445" y="664"/>
                </a:cubicBezTo>
                <a:close/>
                <a:moveTo>
                  <a:pt x="469" y="664"/>
                </a:moveTo>
                <a:cubicBezTo>
                  <a:pt x="469" y="669"/>
                  <a:pt x="473" y="673"/>
                  <a:pt x="478" y="673"/>
                </a:cubicBezTo>
                <a:cubicBezTo>
                  <a:pt x="483" y="673"/>
                  <a:pt x="487" y="669"/>
                  <a:pt x="487" y="664"/>
                </a:cubicBezTo>
                <a:cubicBezTo>
                  <a:pt x="487" y="659"/>
                  <a:pt x="483" y="655"/>
                  <a:pt x="478" y="655"/>
                </a:cubicBezTo>
                <a:cubicBezTo>
                  <a:pt x="473" y="655"/>
                  <a:pt x="469" y="659"/>
                  <a:pt x="469" y="664"/>
                </a:cubicBezTo>
                <a:close/>
                <a:moveTo>
                  <a:pt x="492" y="664"/>
                </a:moveTo>
                <a:cubicBezTo>
                  <a:pt x="492" y="669"/>
                  <a:pt x="496" y="673"/>
                  <a:pt x="501" y="673"/>
                </a:cubicBezTo>
                <a:cubicBezTo>
                  <a:pt x="506" y="673"/>
                  <a:pt x="510" y="669"/>
                  <a:pt x="510" y="664"/>
                </a:cubicBezTo>
                <a:cubicBezTo>
                  <a:pt x="510" y="659"/>
                  <a:pt x="506" y="655"/>
                  <a:pt x="501" y="655"/>
                </a:cubicBezTo>
                <a:cubicBezTo>
                  <a:pt x="496" y="655"/>
                  <a:pt x="492" y="659"/>
                  <a:pt x="492" y="664"/>
                </a:cubicBezTo>
                <a:close/>
                <a:moveTo>
                  <a:pt x="516" y="664"/>
                </a:moveTo>
                <a:cubicBezTo>
                  <a:pt x="516" y="669"/>
                  <a:pt x="520" y="673"/>
                  <a:pt x="525" y="673"/>
                </a:cubicBezTo>
                <a:cubicBezTo>
                  <a:pt x="530" y="673"/>
                  <a:pt x="534" y="669"/>
                  <a:pt x="534" y="664"/>
                </a:cubicBezTo>
                <a:cubicBezTo>
                  <a:pt x="534" y="659"/>
                  <a:pt x="530" y="655"/>
                  <a:pt x="525" y="655"/>
                </a:cubicBezTo>
                <a:cubicBezTo>
                  <a:pt x="520" y="655"/>
                  <a:pt x="516" y="659"/>
                  <a:pt x="516" y="664"/>
                </a:cubicBezTo>
                <a:close/>
                <a:moveTo>
                  <a:pt x="539" y="664"/>
                </a:moveTo>
                <a:cubicBezTo>
                  <a:pt x="539" y="669"/>
                  <a:pt x="543" y="673"/>
                  <a:pt x="548" y="673"/>
                </a:cubicBezTo>
                <a:cubicBezTo>
                  <a:pt x="553" y="673"/>
                  <a:pt x="557" y="669"/>
                  <a:pt x="557" y="664"/>
                </a:cubicBezTo>
                <a:cubicBezTo>
                  <a:pt x="557" y="659"/>
                  <a:pt x="553" y="655"/>
                  <a:pt x="548" y="655"/>
                </a:cubicBezTo>
                <a:cubicBezTo>
                  <a:pt x="543" y="655"/>
                  <a:pt x="539" y="659"/>
                  <a:pt x="539" y="664"/>
                </a:cubicBezTo>
                <a:close/>
                <a:moveTo>
                  <a:pt x="563" y="664"/>
                </a:moveTo>
                <a:cubicBezTo>
                  <a:pt x="563" y="669"/>
                  <a:pt x="567" y="673"/>
                  <a:pt x="572" y="673"/>
                </a:cubicBezTo>
                <a:cubicBezTo>
                  <a:pt x="577" y="673"/>
                  <a:pt x="581" y="669"/>
                  <a:pt x="581" y="664"/>
                </a:cubicBezTo>
                <a:cubicBezTo>
                  <a:pt x="581" y="659"/>
                  <a:pt x="577" y="655"/>
                  <a:pt x="572" y="655"/>
                </a:cubicBezTo>
                <a:cubicBezTo>
                  <a:pt x="567" y="655"/>
                  <a:pt x="563" y="659"/>
                  <a:pt x="563" y="664"/>
                </a:cubicBezTo>
                <a:close/>
                <a:moveTo>
                  <a:pt x="586" y="664"/>
                </a:moveTo>
                <a:cubicBezTo>
                  <a:pt x="586" y="669"/>
                  <a:pt x="590" y="673"/>
                  <a:pt x="595" y="673"/>
                </a:cubicBezTo>
                <a:cubicBezTo>
                  <a:pt x="601" y="673"/>
                  <a:pt x="605" y="669"/>
                  <a:pt x="605" y="664"/>
                </a:cubicBezTo>
                <a:cubicBezTo>
                  <a:pt x="605" y="659"/>
                  <a:pt x="601" y="655"/>
                  <a:pt x="595" y="655"/>
                </a:cubicBezTo>
                <a:cubicBezTo>
                  <a:pt x="590" y="655"/>
                  <a:pt x="586" y="659"/>
                  <a:pt x="586" y="664"/>
                </a:cubicBezTo>
                <a:close/>
                <a:moveTo>
                  <a:pt x="610" y="664"/>
                </a:moveTo>
                <a:cubicBezTo>
                  <a:pt x="610" y="669"/>
                  <a:pt x="614" y="673"/>
                  <a:pt x="619" y="673"/>
                </a:cubicBezTo>
                <a:cubicBezTo>
                  <a:pt x="624" y="673"/>
                  <a:pt x="628" y="669"/>
                  <a:pt x="628" y="664"/>
                </a:cubicBezTo>
                <a:cubicBezTo>
                  <a:pt x="628" y="659"/>
                  <a:pt x="624" y="655"/>
                  <a:pt x="619" y="655"/>
                </a:cubicBezTo>
                <a:cubicBezTo>
                  <a:pt x="614" y="655"/>
                  <a:pt x="610" y="659"/>
                  <a:pt x="610" y="664"/>
                </a:cubicBezTo>
                <a:close/>
                <a:moveTo>
                  <a:pt x="633" y="664"/>
                </a:moveTo>
                <a:cubicBezTo>
                  <a:pt x="633" y="669"/>
                  <a:pt x="637" y="673"/>
                  <a:pt x="643" y="673"/>
                </a:cubicBezTo>
                <a:cubicBezTo>
                  <a:pt x="648" y="673"/>
                  <a:pt x="652" y="669"/>
                  <a:pt x="652" y="664"/>
                </a:cubicBezTo>
                <a:cubicBezTo>
                  <a:pt x="652" y="659"/>
                  <a:pt x="648" y="655"/>
                  <a:pt x="643" y="655"/>
                </a:cubicBezTo>
                <a:cubicBezTo>
                  <a:pt x="637" y="655"/>
                  <a:pt x="633" y="659"/>
                  <a:pt x="633" y="664"/>
                </a:cubicBezTo>
                <a:close/>
                <a:moveTo>
                  <a:pt x="892" y="664"/>
                </a:moveTo>
                <a:cubicBezTo>
                  <a:pt x="892" y="669"/>
                  <a:pt x="896" y="673"/>
                  <a:pt x="901" y="673"/>
                </a:cubicBezTo>
                <a:cubicBezTo>
                  <a:pt x="905" y="673"/>
                  <a:pt x="909" y="669"/>
                  <a:pt x="909" y="664"/>
                </a:cubicBezTo>
                <a:cubicBezTo>
                  <a:pt x="909" y="659"/>
                  <a:pt x="905" y="655"/>
                  <a:pt x="901" y="655"/>
                </a:cubicBezTo>
                <a:cubicBezTo>
                  <a:pt x="896" y="655"/>
                  <a:pt x="892" y="659"/>
                  <a:pt x="892" y="664"/>
                </a:cubicBezTo>
                <a:close/>
                <a:moveTo>
                  <a:pt x="915" y="664"/>
                </a:moveTo>
                <a:cubicBezTo>
                  <a:pt x="915" y="669"/>
                  <a:pt x="919" y="673"/>
                  <a:pt x="924" y="673"/>
                </a:cubicBezTo>
                <a:cubicBezTo>
                  <a:pt x="929" y="673"/>
                  <a:pt x="933" y="669"/>
                  <a:pt x="933" y="664"/>
                </a:cubicBezTo>
                <a:cubicBezTo>
                  <a:pt x="933" y="659"/>
                  <a:pt x="929" y="655"/>
                  <a:pt x="924" y="655"/>
                </a:cubicBezTo>
                <a:cubicBezTo>
                  <a:pt x="919" y="655"/>
                  <a:pt x="915" y="659"/>
                  <a:pt x="915" y="664"/>
                </a:cubicBezTo>
                <a:close/>
                <a:moveTo>
                  <a:pt x="938" y="664"/>
                </a:moveTo>
                <a:cubicBezTo>
                  <a:pt x="938" y="669"/>
                  <a:pt x="942" y="673"/>
                  <a:pt x="947" y="673"/>
                </a:cubicBezTo>
                <a:cubicBezTo>
                  <a:pt x="952" y="673"/>
                  <a:pt x="956" y="669"/>
                  <a:pt x="956" y="664"/>
                </a:cubicBezTo>
                <a:cubicBezTo>
                  <a:pt x="956" y="659"/>
                  <a:pt x="952" y="655"/>
                  <a:pt x="947" y="655"/>
                </a:cubicBezTo>
                <a:cubicBezTo>
                  <a:pt x="942" y="655"/>
                  <a:pt x="938" y="659"/>
                  <a:pt x="938" y="664"/>
                </a:cubicBezTo>
                <a:close/>
                <a:moveTo>
                  <a:pt x="962" y="664"/>
                </a:moveTo>
                <a:cubicBezTo>
                  <a:pt x="962" y="669"/>
                  <a:pt x="966" y="673"/>
                  <a:pt x="971" y="673"/>
                </a:cubicBezTo>
                <a:cubicBezTo>
                  <a:pt x="976" y="673"/>
                  <a:pt x="980" y="669"/>
                  <a:pt x="980" y="664"/>
                </a:cubicBezTo>
                <a:cubicBezTo>
                  <a:pt x="980" y="659"/>
                  <a:pt x="976" y="655"/>
                  <a:pt x="971" y="655"/>
                </a:cubicBezTo>
                <a:cubicBezTo>
                  <a:pt x="966" y="655"/>
                  <a:pt x="962" y="659"/>
                  <a:pt x="962" y="664"/>
                </a:cubicBezTo>
                <a:close/>
                <a:moveTo>
                  <a:pt x="985" y="664"/>
                </a:moveTo>
                <a:cubicBezTo>
                  <a:pt x="985" y="669"/>
                  <a:pt x="989" y="673"/>
                  <a:pt x="994" y="673"/>
                </a:cubicBezTo>
                <a:cubicBezTo>
                  <a:pt x="999" y="673"/>
                  <a:pt x="1003" y="669"/>
                  <a:pt x="1003" y="664"/>
                </a:cubicBezTo>
                <a:cubicBezTo>
                  <a:pt x="1003" y="659"/>
                  <a:pt x="999" y="655"/>
                  <a:pt x="994" y="655"/>
                </a:cubicBezTo>
                <a:cubicBezTo>
                  <a:pt x="989" y="655"/>
                  <a:pt x="985" y="659"/>
                  <a:pt x="985" y="664"/>
                </a:cubicBezTo>
                <a:close/>
                <a:moveTo>
                  <a:pt x="1009" y="664"/>
                </a:moveTo>
                <a:cubicBezTo>
                  <a:pt x="1009" y="669"/>
                  <a:pt x="1013" y="673"/>
                  <a:pt x="1018" y="673"/>
                </a:cubicBezTo>
                <a:cubicBezTo>
                  <a:pt x="1023" y="673"/>
                  <a:pt x="1027" y="669"/>
                  <a:pt x="1027" y="664"/>
                </a:cubicBezTo>
                <a:cubicBezTo>
                  <a:pt x="1027" y="659"/>
                  <a:pt x="1023" y="655"/>
                  <a:pt x="1018" y="655"/>
                </a:cubicBezTo>
                <a:cubicBezTo>
                  <a:pt x="1013" y="655"/>
                  <a:pt x="1009" y="659"/>
                  <a:pt x="1009" y="664"/>
                </a:cubicBezTo>
                <a:close/>
                <a:moveTo>
                  <a:pt x="1361" y="664"/>
                </a:moveTo>
                <a:cubicBezTo>
                  <a:pt x="1361" y="669"/>
                  <a:pt x="1365" y="673"/>
                  <a:pt x="1370" y="673"/>
                </a:cubicBezTo>
                <a:cubicBezTo>
                  <a:pt x="1375" y="673"/>
                  <a:pt x="1379" y="669"/>
                  <a:pt x="1379" y="664"/>
                </a:cubicBezTo>
                <a:cubicBezTo>
                  <a:pt x="1379" y="659"/>
                  <a:pt x="1375" y="655"/>
                  <a:pt x="1370" y="655"/>
                </a:cubicBezTo>
                <a:cubicBezTo>
                  <a:pt x="1365" y="655"/>
                  <a:pt x="1361" y="659"/>
                  <a:pt x="1361" y="664"/>
                </a:cubicBezTo>
                <a:close/>
                <a:moveTo>
                  <a:pt x="1385" y="664"/>
                </a:moveTo>
                <a:cubicBezTo>
                  <a:pt x="1385" y="669"/>
                  <a:pt x="1389" y="673"/>
                  <a:pt x="1393" y="673"/>
                </a:cubicBezTo>
                <a:cubicBezTo>
                  <a:pt x="1398" y="673"/>
                  <a:pt x="1402" y="669"/>
                  <a:pt x="1402" y="664"/>
                </a:cubicBezTo>
                <a:cubicBezTo>
                  <a:pt x="1402" y="659"/>
                  <a:pt x="1398" y="655"/>
                  <a:pt x="1393" y="655"/>
                </a:cubicBezTo>
                <a:cubicBezTo>
                  <a:pt x="1389" y="655"/>
                  <a:pt x="1385" y="659"/>
                  <a:pt x="1385" y="664"/>
                </a:cubicBezTo>
                <a:close/>
                <a:moveTo>
                  <a:pt x="1525" y="664"/>
                </a:moveTo>
                <a:cubicBezTo>
                  <a:pt x="1525" y="669"/>
                  <a:pt x="1529" y="673"/>
                  <a:pt x="1534" y="673"/>
                </a:cubicBezTo>
                <a:cubicBezTo>
                  <a:pt x="1539" y="673"/>
                  <a:pt x="1543" y="669"/>
                  <a:pt x="1543" y="664"/>
                </a:cubicBezTo>
                <a:cubicBezTo>
                  <a:pt x="1543" y="659"/>
                  <a:pt x="1539" y="655"/>
                  <a:pt x="1534" y="655"/>
                </a:cubicBezTo>
                <a:cubicBezTo>
                  <a:pt x="1529" y="655"/>
                  <a:pt x="1525" y="659"/>
                  <a:pt x="1525" y="664"/>
                </a:cubicBezTo>
                <a:close/>
                <a:moveTo>
                  <a:pt x="445" y="686"/>
                </a:moveTo>
                <a:cubicBezTo>
                  <a:pt x="445" y="691"/>
                  <a:pt x="449" y="695"/>
                  <a:pt x="454" y="695"/>
                </a:cubicBezTo>
                <a:cubicBezTo>
                  <a:pt x="459" y="695"/>
                  <a:pt x="463" y="691"/>
                  <a:pt x="463" y="686"/>
                </a:cubicBezTo>
                <a:cubicBezTo>
                  <a:pt x="463" y="681"/>
                  <a:pt x="459" y="677"/>
                  <a:pt x="454" y="677"/>
                </a:cubicBezTo>
                <a:cubicBezTo>
                  <a:pt x="449" y="677"/>
                  <a:pt x="445" y="681"/>
                  <a:pt x="445" y="686"/>
                </a:cubicBezTo>
                <a:close/>
                <a:moveTo>
                  <a:pt x="469" y="686"/>
                </a:moveTo>
                <a:cubicBezTo>
                  <a:pt x="469" y="691"/>
                  <a:pt x="473" y="695"/>
                  <a:pt x="478" y="695"/>
                </a:cubicBezTo>
                <a:cubicBezTo>
                  <a:pt x="483" y="695"/>
                  <a:pt x="487" y="691"/>
                  <a:pt x="487" y="686"/>
                </a:cubicBezTo>
                <a:cubicBezTo>
                  <a:pt x="487" y="681"/>
                  <a:pt x="483" y="677"/>
                  <a:pt x="478" y="677"/>
                </a:cubicBezTo>
                <a:cubicBezTo>
                  <a:pt x="473" y="677"/>
                  <a:pt x="469" y="681"/>
                  <a:pt x="469" y="686"/>
                </a:cubicBezTo>
                <a:close/>
                <a:moveTo>
                  <a:pt x="492" y="686"/>
                </a:moveTo>
                <a:cubicBezTo>
                  <a:pt x="492" y="691"/>
                  <a:pt x="496" y="695"/>
                  <a:pt x="501" y="695"/>
                </a:cubicBezTo>
                <a:cubicBezTo>
                  <a:pt x="506" y="695"/>
                  <a:pt x="510" y="691"/>
                  <a:pt x="510" y="686"/>
                </a:cubicBezTo>
                <a:cubicBezTo>
                  <a:pt x="510" y="681"/>
                  <a:pt x="506" y="677"/>
                  <a:pt x="501" y="677"/>
                </a:cubicBezTo>
                <a:cubicBezTo>
                  <a:pt x="496" y="677"/>
                  <a:pt x="492" y="681"/>
                  <a:pt x="492" y="686"/>
                </a:cubicBezTo>
                <a:close/>
                <a:moveTo>
                  <a:pt x="516" y="686"/>
                </a:moveTo>
                <a:cubicBezTo>
                  <a:pt x="516" y="691"/>
                  <a:pt x="520" y="695"/>
                  <a:pt x="525" y="695"/>
                </a:cubicBezTo>
                <a:cubicBezTo>
                  <a:pt x="530" y="695"/>
                  <a:pt x="534" y="691"/>
                  <a:pt x="534" y="686"/>
                </a:cubicBezTo>
                <a:cubicBezTo>
                  <a:pt x="534" y="681"/>
                  <a:pt x="530" y="677"/>
                  <a:pt x="525" y="677"/>
                </a:cubicBezTo>
                <a:cubicBezTo>
                  <a:pt x="520" y="677"/>
                  <a:pt x="516" y="681"/>
                  <a:pt x="516" y="686"/>
                </a:cubicBezTo>
                <a:close/>
                <a:moveTo>
                  <a:pt x="539" y="686"/>
                </a:moveTo>
                <a:cubicBezTo>
                  <a:pt x="539" y="691"/>
                  <a:pt x="543" y="695"/>
                  <a:pt x="548" y="695"/>
                </a:cubicBezTo>
                <a:cubicBezTo>
                  <a:pt x="553" y="695"/>
                  <a:pt x="557" y="691"/>
                  <a:pt x="557" y="686"/>
                </a:cubicBezTo>
                <a:cubicBezTo>
                  <a:pt x="557" y="681"/>
                  <a:pt x="553" y="677"/>
                  <a:pt x="548" y="677"/>
                </a:cubicBezTo>
                <a:cubicBezTo>
                  <a:pt x="543" y="677"/>
                  <a:pt x="539" y="681"/>
                  <a:pt x="539" y="686"/>
                </a:cubicBezTo>
                <a:close/>
                <a:moveTo>
                  <a:pt x="563" y="686"/>
                </a:moveTo>
                <a:cubicBezTo>
                  <a:pt x="563" y="691"/>
                  <a:pt x="567" y="695"/>
                  <a:pt x="572" y="695"/>
                </a:cubicBezTo>
                <a:cubicBezTo>
                  <a:pt x="577" y="695"/>
                  <a:pt x="581" y="691"/>
                  <a:pt x="581" y="686"/>
                </a:cubicBezTo>
                <a:cubicBezTo>
                  <a:pt x="581" y="681"/>
                  <a:pt x="577" y="677"/>
                  <a:pt x="572" y="677"/>
                </a:cubicBezTo>
                <a:cubicBezTo>
                  <a:pt x="567" y="677"/>
                  <a:pt x="563" y="681"/>
                  <a:pt x="563" y="686"/>
                </a:cubicBezTo>
                <a:close/>
                <a:moveTo>
                  <a:pt x="586" y="686"/>
                </a:moveTo>
                <a:cubicBezTo>
                  <a:pt x="586" y="691"/>
                  <a:pt x="590" y="695"/>
                  <a:pt x="595" y="695"/>
                </a:cubicBezTo>
                <a:cubicBezTo>
                  <a:pt x="601" y="695"/>
                  <a:pt x="605" y="691"/>
                  <a:pt x="605" y="686"/>
                </a:cubicBezTo>
                <a:cubicBezTo>
                  <a:pt x="605" y="681"/>
                  <a:pt x="601" y="677"/>
                  <a:pt x="595" y="677"/>
                </a:cubicBezTo>
                <a:cubicBezTo>
                  <a:pt x="590" y="677"/>
                  <a:pt x="586" y="681"/>
                  <a:pt x="586" y="686"/>
                </a:cubicBezTo>
                <a:close/>
                <a:moveTo>
                  <a:pt x="610" y="686"/>
                </a:moveTo>
                <a:cubicBezTo>
                  <a:pt x="610" y="691"/>
                  <a:pt x="614" y="695"/>
                  <a:pt x="619" y="695"/>
                </a:cubicBezTo>
                <a:cubicBezTo>
                  <a:pt x="624" y="695"/>
                  <a:pt x="628" y="691"/>
                  <a:pt x="628" y="686"/>
                </a:cubicBezTo>
                <a:cubicBezTo>
                  <a:pt x="628" y="681"/>
                  <a:pt x="624" y="677"/>
                  <a:pt x="619" y="677"/>
                </a:cubicBezTo>
                <a:cubicBezTo>
                  <a:pt x="614" y="677"/>
                  <a:pt x="610" y="681"/>
                  <a:pt x="610" y="686"/>
                </a:cubicBezTo>
                <a:close/>
                <a:moveTo>
                  <a:pt x="633" y="686"/>
                </a:moveTo>
                <a:cubicBezTo>
                  <a:pt x="633" y="691"/>
                  <a:pt x="637" y="695"/>
                  <a:pt x="643" y="695"/>
                </a:cubicBezTo>
                <a:cubicBezTo>
                  <a:pt x="648" y="695"/>
                  <a:pt x="652" y="691"/>
                  <a:pt x="652" y="686"/>
                </a:cubicBezTo>
                <a:cubicBezTo>
                  <a:pt x="652" y="681"/>
                  <a:pt x="648" y="677"/>
                  <a:pt x="643" y="677"/>
                </a:cubicBezTo>
                <a:cubicBezTo>
                  <a:pt x="637" y="677"/>
                  <a:pt x="633" y="681"/>
                  <a:pt x="633" y="686"/>
                </a:cubicBezTo>
                <a:close/>
                <a:moveTo>
                  <a:pt x="892" y="686"/>
                </a:moveTo>
                <a:cubicBezTo>
                  <a:pt x="892" y="691"/>
                  <a:pt x="896" y="695"/>
                  <a:pt x="901" y="695"/>
                </a:cubicBezTo>
                <a:cubicBezTo>
                  <a:pt x="905" y="695"/>
                  <a:pt x="909" y="691"/>
                  <a:pt x="909" y="686"/>
                </a:cubicBezTo>
                <a:cubicBezTo>
                  <a:pt x="909" y="681"/>
                  <a:pt x="905" y="677"/>
                  <a:pt x="901" y="677"/>
                </a:cubicBezTo>
                <a:cubicBezTo>
                  <a:pt x="896" y="677"/>
                  <a:pt x="892" y="681"/>
                  <a:pt x="892" y="686"/>
                </a:cubicBezTo>
                <a:close/>
                <a:moveTo>
                  <a:pt x="915" y="686"/>
                </a:moveTo>
                <a:cubicBezTo>
                  <a:pt x="915" y="691"/>
                  <a:pt x="919" y="695"/>
                  <a:pt x="924" y="695"/>
                </a:cubicBezTo>
                <a:cubicBezTo>
                  <a:pt x="929" y="695"/>
                  <a:pt x="933" y="691"/>
                  <a:pt x="933" y="686"/>
                </a:cubicBezTo>
                <a:cubicBezTo>
                  <a:pt x="933" y="681"/>
                  <a:pt x="929" y="677"/>
                  <a:pt x="924" y="677"/>
                </a:cubicBezTo>
                <a:cubicBezTo>
                  <a:pt x="919" y="677"/>
                  <a:pt x="915" y="681"/>
                  <a:pt x="915" y="686"/>
                </a:cubicBezTo>
                <a:close/>
                <a:moveTo>
                  <a:pt x="938" y="686"/>
                </a:moveTo>
                <a:cubicBezTo>
                  <a:pt x="938" y="691"/>
                  <a:pt x="942" y="695"/>
                  <a:pt x="947" y="695"/>
                </a:cubicBezTo>
                <a:cubicBezTo>
                  <a:pt x="952" y="695"/>
                  <a:pt x="956" y="691"/>
                  <a:pt x="956" y="686"/>
                </a:cubicBezTo>
                <a:cubicBezTo>
                  <a:pt x="956" y="681"/>
                  <a:pt x="952" y="677"/>
                  <a:pt x="947" y="677"/>
                </a:cubicBezTo>
                <a:cubicBezTo>
                  <a:pt x="942" y="677"/>
                  <a:pt x="938" y="681"/>
                  <a:pt x="938" y="686"/>
                </a:cubicBezTo>
                <a:close/>
                <a:moveTo>
                  <a:pt x="962" y="686"/>
                </a:moveTo>
                <a:cubicBezTo>
                  <a:pt x="962" y="691"/>
                  <a:pt x="966" y="695"/>
                  <a:pt x="971" y="695"/>
                </a:cubicBezTo>
                <a:cubicBezTo>
                  <a:pt x="976" y="695"/>
                  <a:pt x="980" y="691"/>
                  <a:pt x="980" y="686"/>
                </a:cubicBezTo>
                <a:cubicBezTo>
                  <a:pt x="980" y="681"/>
                  <a:pt x="976" y="677"/>
                  <a:pt x="971" y="677"/>
                </a:cubicBezTo>
                <a:cubicBezTo>
                  <a:pt x="966" y="677"/>
                  <a:pt x="962" y="681"/>
                  <a:pt x="962" y="686"/>
                </a:cubicBezTo>
                <a:close/>
                <a:moveTo>
                  <a:pt x="985" y="686"/>
                </a:moveTo>
                <a:cubicBezTo>
                  <a:pt x="985" y="691"/>
                  <a:pt x="989" y="695"/>
                  <a:pt x="994" y="695"/>
                </a:cubicBezTo>
                <a:cubicBezTo>
                  <a:pt x="999" y="695"/>
                  <a:pt x="1003" y="691"/>
                  <a:pt x="1003" y="686"/>
                </a:cubicBezTo>
                <a:cubicBezTo>
                  <a:pt x="1003" y="681"/>
                  <a:pt x="999" y="677"/>
                  <a:pt x="994" y="677"/>
                </a:cubicBezTo>
                <a:cubicBezTo>
                  <a:pt x="989" y="677"/>
                  <a:pt x="985" y="681"/>
                  <a:pt x="985" y="686"/>
                </a:cubicBezTo>
                <a:close/>
                <a:moveTo>
                  <a:pt x="1009" y="686"/>
                </a:moveTo>
                <a:cubicBezTo>
                  <a:pt x="1009" y="691"/>
                  <a:pt x="1013" y="695"/>
                  <a:pt x="1018" y="695"/>
                </a:cubicBezTo>
                <a:cubicBezTo>
                  <a:pt x="1023" y="695"/>
                  <a:pt x="1027" y="691"/>
                  <a:pt x="1027" y="686"/>
                </a:cubicBezTo>
                <a:cubicBezTo>
                  <a:pt x="1027" y="681"/>
                  <a:pt x="1023" y="677"/>
                  <a:pt x="1018" y="677"/>
                </a:cubicBezTo>
                <a:cubicBezTo>
                  <a:pt x="1013" y="677"/>
                  <a:pt x="1009" y="681"/>
                  <a:pt x="1009" y="686"/>
                </a:cubicBezTo>
                <a:close/>
                <a:moveTo>
                  <a:pt x="1478" y="686"/>
                </a:moveTo>
                <a:cubicBezTo>
                  <a:pt x="1478" y="691"/>
                  <a:pt x="1482" y="695"/>
                  <a:pt x="1487" y="695"/>
                </a:cubicBezTo>
                <a:cubicBezTo>
                  <a:pt x="1492" y="695"/>
                  <a:pt x="1496" y="691"/>
                  <a:pt x="1496" y="686"/>
                </a:cubicBezTo>
                <a:cubicBezTo>
                  <a:pt x="1496" y="681"/>
                  <a:pt x="1492" y="677"/>
                  <a:pt x="1487" y="677"/>
                </a:cubicBezTo>
                <a:cubicBezTo>
                  <a:pt x="1482" y="677"/>
                  <a:pt x="1478" y="681"/>
                  <a:pt x="1478" y="686"/>
                </a:cubicBezTo>
                <a:close/>
                <a:moveTo>
                  <a:pt x="469" y="707"/>
                </a:moveTo>
                <a:cubicBezTo>
                  <a:pt x="469" y="712"/>
                  <a:pt x="473" y="717"/>
                  <a:pt x="478" y="717"/>
                </a:cubicBezTo>
                <a:cubicBezTo>
                  <a:pt x="483" y="717"/>
                  <a:pt x="487" y="712"/>
                  <a:pt x="487" y="707"/>
                </a:cubicBezTo>
                <a:cubicBezTo>
                  <a:pt x="487" y="702"/>
                  <a:pt x="483" y="698"/>
                  <a:pt x="478" y="698"/>
                </a:cubicBezTo>
                <a:cubicBezTo>
                  <a:pt x="473" y="698"/>
                  <a:pt x="469" y="702"/>
                  <a:pt x="469" y="707"/>
                </a:cubicBezTo>
                <a:close/>
                <a:moveTo>
                  <a:pt x="492" y="707"/>
                </a:moveTo>
                <a:cubicBezTo>
                  <a:pt x="492" y="712"/>
                  <a:pt x="496" y="717"/>
                  <a:pt x="501" y="717"/>
                </a:cubicBezTo>
                <a:cubicBezTo>
                  <a:pt x="506" y="717"/>
                  <a:pt x="510" y="712"/>
                  <a:pt x="510" y="707"/>
                </a:cubicBezTo>
                <a:cubicBezTo>
                  <a:pt x="510" y="702"/>
                  <a:pt x="506" y="698"/>
                  <a:pt x="501" y="698"/>
                </a:cubicBezTo>
                <a:cubicBezTo>
                  <a:pt x="496" y="698"/>
                  <a:pt x="492" y="702"/>
                  <a:pt x="492" y="707"/>
                </a:cubicBezTo>
                <a:close/>
                <a:moveTo>
                  <a:pt x="516" y="707"/>
                </a:moveTo>
                <a:cubicBezTo>
                  <a:pt x="516" y="712"/>
                  <a:pt x="520" y="717"/>
                  <a:pt x="525" y="717"/>
                </a:cubicBezTo>
                <a:cubicBezTo>
                  <a:pt x="530" y="717"/>
                  <a:pt x="534" y="712"/>
                  <a:pt x="534" y="707"/>
                </a:cubicBezTo>
                <a:cubicBezTo>
                  <a:pt x="534" y="702"/>
                  <a:pt x="530" y="698"/>
                  <a:pt x="525" y="698"/>
                </a:cubicBezTo>
                <a:cubicBezTo>
                  <a:pt x="520" y="698"/>
                  <a:pt x="516" y="702"/>
                  <a:pt x="516" y="707"/>
                </a:cubicBezTo>
                <a:close/>
                <a:moveTo>
                  <a:pt x="539" y="707"/>
                </a:moveTo>
                <a:cubicBezTo>
                  <a:pt x="539" y="712"/>
                  <a:pt x="543" y="717"/>
                  <a:pt x="548" y="717"/>
                </a:cubicBezTo>
                <a:cubicBezTo>
                  <a:pt x="553" y="717"/>
                  <a:pt x="557" y="712"/>
                  <a:pt x="557" y="707"/>
                </a:cubicBezTo>
                <a:cubicBezTo>
                  <a:pt x="557" y="702"/>
                  <a:pt x="553" y="698"/>
                  <a:pt x="548" y="698"/>
                </a:cubicBezTo>
                <a:cubicBezTo>
                  <a:pt x="543" y="698"/>
                  <a:pt x="539" y="702"/>
                  <a:pt x="539" y="707"/>
                </a:cubicBezTo>
                <a:close/>
                <a:moveTo>
                  <a:pt x="563" y="707"/>
                </a:moveTo>
                <a:cubicBezTo>
                  <a:pt x="563" y="712"/>
                  <a:pt x="567" y="717"/>
                  <a:pt x="572" y="717"/>
                </a:cubicBezTo>
                <a:cubicBezTo>
                  <a:pt x="577" y="717"/>
                  <a:pt x="581" y="712"/>
                  <a:pt x="581" y="707"/>
                </a:cubicBezTo>
                <a:cubicBezTo>
                  <a:pt x="581" y="702"/>
                  <a:pt x="577" y="698"/>
                  <a:pt x="572" y="698"/>
                </a:cubicBezTo>
                <a:cubicBezTo>
                  <a:pt x="567" y="698"/>
                  <a:pt x="563" y="702"/>
                  <a:pt x="563" y="707"/>
                </a:cubicBezTo>
                <a:close/>
                <a:moveTo>
                  <a:pt x="586" y="707"/>
                </a:moveTo>
                <a:cubicBezTo>
                  <a:pt x="586" y="712"/>
                  <a:pt x="590" y="717"/>
                  <a:pt x="595" y="717"/>
                </a:cubicBezTo>
                <a:cubicBezTo>
                  <a:pt x="601" y="717"/>
                  <a:pt x="605" y="712"/>
                  <a:pt x="605" y="707"/>
                </a:cubicBezTo>
                <a:cubicBezTo>
                  <a:pt x="605" y="702"/>
                  <a:pt x="601" y="698"/>
                  <a:pt x="595" y="698"/>
                </a:cubicBezTo>
                <a:cubicBezTo>
                  <a:pt x="590" y="698"/>
                  <a:pt x="586" y="702"/>
                  <a:pt x="586" y="707"/>
                </a:cubicBezTo>
                <a:close/>
                <a:moveTo>
                  <a:pt x="610" y="707"/>
                </a:moveTo>
                <a:cubicBezTo>
                  <a:pt x="610" y="712"/>
                  <a:pt x="614" y="717"/>
                  <a:pt x="619" y="717"/>
                </a:cubicBezTo>
                <a:cubicBezTo>
                  <a:pt x="624" y="717"/>
                  <a:pt x="628" y="712"/>
                  <a:pt x="628" y="707"/>
                </a:cubicBezTo>
                <a:cubicBezTo>
                  <a:pt x="628" y="702"/>
                  <a:pt x="624" y="698"/>
                  <a:pt x="619" y="698"/>
                </a:cubicBezTo>
                <a:cubicBezTo>
                  <a:pt x="614" y="698"/>
                  <a:pt x="610" y="702"/>
                  <a:pt x="610" y="707"/>
                </a:cubicBezTo>
                <a:close/>
                <a:moveTo>
                  <a:pt x="892" y="707"/>
                </a:moveTo>
                <a:cubicBezTo>
                  <a:pt x="892" y="712"/>
                  <a:pt x="896" y="717"/>
                  <a:pt x="901" y="717"/>
                </a:cubicBezTo>
                <a:cubicBezTo>
                  <a:pt x="905" y="717"/>
                  <a:pt x="909" y="712"/>
                  <a:pt x="909" y="707"/>
                </a:cubicBezTo>
                <a:cubicBezTo>
                  <a:pt x="909" y="702"/>
                  <a:pt x="905" y="698"/>
                  <a:pt x="901" y="698"/>
                </a:cubicBezTo>
                <a:cubicBezTo>
                  <a:pt x="896" y="698"/>
                  <a:pt x="892" y="702"/>
                  <a:pt x="892" y="707"/>
                </a:cubicBezTo>
                <a:close/>
                <a:moveTo>
                  <a:pt x="915" y="707"/>
                </a:moveTo>
                <a:cubicBezTo>
                  <a:pt x="915" y="712"/>
                  <a:pt x="919" y="717"/>
                  <a:pt x="924" y="717"/>
                </a:cubicBezTo>
                <a:cubicBezTo>
                  <a:pt x="929" y="717"/>
                  <a:pt x="933" y="712"/>
                  <a:pt x="933" y="707"/>
                </a:cubicBezTo>
                <a:cubicBezTo>
                  <a:pt x="933" y="702"/>
                  <a:pt x="929" y="698"/>
                  <a:pt x="924" y="698"/>
                </a:cubicBezTo>
                <a:cubicBezTo>
                  <a:pt x="919" y="698"/>
                  <a:pt x="915" y="702"/>
                  <a:pt x="915" y="707"/>
                </a:cubicBezTo>
                <a:close/>
                <a:moveTo>
                  <a:pt x="938" y="707"/>
                </a:moveTo>
                <a:cubicBezTo>
                  <a:pt x="938" y="712"/>
                  <a:pt x="942" y="717"/>
                  <a:pt x="947" y="717"/>
                </a:cubicBezTo>
                <a:cubicBezTo>
                  <a:pt x="952" y="717"/>
                  <a:pt x="956" y="712"/>
                  <a:pt x="956" y="707"/>
                </a:cubicBezTo>
                <a:cubicBezTo>
                  <a:pt x="956" y="702"/>
                  <a:pt x="952" y="698"/>
                  <a:pt x="947" y="698"/>
                </a:cubicBezTo>
                <a:cubicBezTo>
                  <a:pt x="942" y="698"/>
                  <a:pt x="938" y="702"/>
                  <a:pt x="938" y="707"/>
                </a:cubicBezTo>
                <a:close/>
                <a:moveTo>
                  <a:pt x="962" y="707"/>
                </a:moveTo>
                <a:cubicBezTo>
                  <a:pt x="962" y="712"/>
                  <a:pt x="966" y="717"/>
                  <a:pt x="971" y="717"/>
                </a:cubicBezTo>
                <a:cubicBezTo>
                  <a:pt x="976" y="717"/>
                  <a:pt x="980" y="712"/>
                  <a:pt x="980" y="707"/>
                </a:cubicBezTo>
                <a:cubicBezTo>
                  <a:pt x="980" y="702"/>
                  <a:pt x="976" y="698"/>
                  <a:pt x="971" y="698"/>
                </a:cubicBezTo>
                <a:cubicBezTo>
                  <a:pt x="966" y="698"/>
                  <a:pt x="962" y="702"/>
                  <a:pt x="962" y="707"/>
                </a:cubicBezTo>
                <a:close/>
                <a:moveTo>
                  <a:pt x="985" y="707"/>
                </a:moveTo>
                <a:cubicBezTo>
                  <a:pt x="985" y="712"/>
                  <a:pt x="989" y="717"/>
                  <a:pt x="994" y="717"/>
                </a:cubicBezTo>
                <a:cubicBezTo>
                  <a:pt x="999" y="717"/>
                  <a:pt x="1003" y="712"/>
                  <a:pt x="1003" y="707"/>
                </a:cubicBezTo>
                <a:cubicBezTo>
                  <a:pt x="1003" y="702"/>
                  <a:pt x="999" y="698"/>
                  <a:pt x="994" y="698"/>
                </a:cubicBezTo>
                <a:cubicBezTo>
                  <a:pt x="989" y="698"/>
                  <a:pt x="985" y="702"/>
                  <a:pt x="985" y="707"/>
                </a:cubicBezTo>
                <a:close/>
                <a:moveTo>
                  <a:pt x="1009" y="707"/>
                </a:moveTo>
                <a:cubicBezTo>
                  <a:pt x="1009" y="712"/>
                  <a:pt x="1013" y="717"/>
                  <a:pt x="1018" y="717"/>
                </a:cubicBezTo>
                <a:cubicBezTo>
                  <a:pt x="1023" y="717"/>
                  <a:pt x="1027" y="712"/>
                  <a:pt x="1027" y="707"/>
                </a:cubicBezTo>
                <a:cubicBezTo>
                  <a:pt x="1027" y="702"/>
                  <a:pt x="1023" y="698"/>
                  <a:pt x="1018" y="698"/>
                </a:cubicBezTo>
                <a:cubicBezTo>
                  <a:pt x="1013" y="698"/>
                  <a:pt x="1009" y="702"/>
                  <a:pt x="1009" y="707"/>
                </a:cubicBezTo>
                <a:close/>
                <a:moveTo>
                  <a:pt x="1056" y="707"/>
                </a:moveTo>
                <a:cubicBezTo>
                  <a:pt x="1056" y="712"/>
                  <a:pt x="1060" y="717"/>
                  <a:pt x="1065" y="717"/>
                </a:cubicBezTo>
                <a:cubicBezTo>
                  <a:pt x="1070" y="717"/>
                  <a:pt x="1074" y="712"/>
                  <a:pt x="1074" y="707"/>
                </a:cubicBezTo>
                <a:cubicBezTo>
                  <a:pt x="1074" y="702"/>
                  <a:pt x="1070" y="698"/>
                  <a:pt x="1065" y="698"/>
                </a:cubicBezTo>
                <a:cubicBezTo>
                  <a:pt x="1060" y="698"/>
                  <a:pt x="1056" y="702"/>
                  <a:pt x="1056" y="707"/>
                </a:cubicBezTo>
                <a:close/>
                <a:moveTo>
                  <a:pt x="1455" y="707"/>
                </a:moveTo>
                <a:cubicBezTo>
                  <a:pt x="1455" y="712"/>
                  <a:pt x="1459" y="717"/>
                  <a:pt x="1464" y="717"/>
                </a:cubicBezTo>
                <a:cubicBezTo>
                  <a:pt x="1469" y="717"/>
                  <a:pt x="1473" y="712"/>
                  <a:pt x="1473" y="707"/>
                </a:cubicBezTo>
                <a:cubicBezTo>
                  <a:pt x="1473" y="702"/>
                  <a:pt x="1469" y="698"/>
                  <a:pt x="1464" y="698"/>
                </a:cubicBezTo>
                <a:cubicBezTo>
                  <a:pt x="1459" y="698"/>
                  <a:pt x="1455" y="702"/>
                  <a:pt x="1455" y="707"/>
                </a:cubicBezTo>
                <a:close/>
                <a:moveTo>
                  <a:pt x="1478" y="707"/>
                </a:moveTo>
                <a:cubicBezTo>
                  <a:pt x="1478" y="712"/>
                  <a:pt x="1482" y="717"/>
                  <a:pt x="1487" y="717"/>
                </a:cubicBezTo>
                <a:cubicBezTo>
                  <a:pt x="1492" y="717"/>
                  <a:pt x="1496" y="712"/>
                  <a:pt x="1496" y="707"/>
                </a:cubicBezTo>
                <a:cubicBezTo>
                  <a:pt x="1496" y="702"/>
                  <a:pt x="1492" y="698"/>
                  <a:pt x="1487" y="698"/>
                </a:cubicBezTo>
                <a:cubicBezTo>
                  <a:pt x="1482" y="698"/>
                  <a:pt x="1478" y="702"/>
                  <a:pt x="1478" y="707"/>
                </a:cubicBezTo>
                <a:close/>
                <a:moveTo>
                  <a:pt x="1525" y="707"/>
                </a:moveTo>
                <a:cubicBezTo>
                  <a:pt x="1525" y="712"/>
                  <a:pt x="1529" y="717"/>
                  <a:pt x="1534" y="717"/>
                </a:cubicBezTo>
                <a:cubicBezTo>
                  <a:pt x="1539" y="717"/>
                  <a:pt x="1543" y="712"/>
                  <a:pt x="1543" y="707"/>
                </a:cubicBezTo>
                <a:cubicBezTo>
                  <a:pt x="1543" y="702"/>
                  <a:pt x="1539" y="698"/>
                  <a:pt x="1534" y="698"/>
                </a:cubicBezTo>
                <a:cubicBezTo>
                  <a:pt x="1529" y="698"/>
                  <a:pt x="1525" y="702"/>
                  <a:pt x="1525" y="707"/>
                </a:cubicBezTo>
                <a:close/>
                <a:moveTo>
                  <a:pt x="492" y="729"/>
                </a:moveTo>
                <a:cubicBezTo>
                  <a:pt x="492" y="734"/>
                  <a:pt x="496" y="738"/>
                  <a:pt x="501" y="738"/>
                </a:cubicBezTo>
                <a:cubicBezTo>
                  <a:pt x="506" y="738"/>
                  <a:pt x="510" y="734"/>
                  <a:pt x="510" y="729"/>
                </a:cubicBezTo>
                <a:cubicBezTo>
                  <a:pt x="510" y="724"/>
                  <a:pt x="506" y="720"/>
                  <a:pt x="501" y="720"/>
                </a:cubicBezTo>
                <a:cubicBezTo>
                  <a:pt x="496" y="720"/>
                  <a:pt x="492" y="724"/>
                  <a:pt x="492" y="729"/>
                </a:cubicBezTo>
                <a:close/>
                <a:moveTo>
                  <a:pt x="516" y="729"/>
                </a:moveTo>
                <a:cubicBezTo>
                  <a:pt x="516" y="734"/>
                  <a:pt x="520" y="738"/>
                  <a:pt x="525" y="738"/>
                </a:cubicBezTo>
                <a:cubicBezTo>
                  <a:pt x="530" y="738"/>
                  <a:pt x="534" y="734"/>
                  <a:pt x="534" y="729"/>
                </a:cubicBezTo>
                <a:cubicBezTo>
                  <a:pt x="534" y="724"/>
                  <a:pt x="530" y="720"/>
                  <a:pt x="525" y="720"/>
                </a:cubicBezTo>
                <a:cubicBezTo>
                  <a:pt x="520" y="720"/>
                  <a:pt x="516" y="724"/>
                  <a:pt x="516" y="729"/>
                </a:cubicBezTo>
                <a:close/>
                <a:moveTo>
                  <a:pt x="539" y="729"/>
                </a:moveTo>
                <a:cubicBezTo>
                  <a:pt x="539" y="734"/>
                  <a:pt x="543" y="738"/>
                  <a:pt x="548" y="738"/>
                </a:cubicBezTo>
                <a:cubicBezTo>
                  <a:pt x="553" y="738"/>
                  <a:pt x="557" y="734"/>
                  <a:pt x="557" y="729"/>
                </a:cubicBezTo>
                <a:cubicBezTo>
                  <a:pt x="557" y="724"/>
                  <a:pt x="553" y="720"/>
                  <a:pt x="548" y="720"/>
                </a:cubicBezTo>
                <a:cubicBezTo>
                  <a:pt x="543" y="720"/>
                  <a:pt x="539" y="724"/>
                  <a:pt x="539" y="729"/>
                </a:cubicBezTo>
                <a:close/>
                <a:moveTo>
                  <a:pt x="563" y="729"/>
                </a:moveTo>
                <a:cubicBezTo>
                  <a:pt x="563" y="734"/>
                  <a:pt x="567" y="738"/>
                  <a:pt x="572" y="738"/>
                </a:cubicBezTo>
                <a:cubicBezTo>
                  <a:pt x="577" y="738"/>
                  <a:pt x="581" y="734"/>
                  <a:pt x="581" y="729"/>
                </a:cubicBezTo>
                <a:cubicBezTo>
                  <a:pt x="581" y="724"/>
                  <a:pt x="577" y="720"/>
                  <a:pt x="572" y="720"/>
                </a:cubicBezTo>
                <a:cubicBezTo>
                  <a:pt x="567" y="720"/>
                  <a:pt x="563" y="724"/>
                  <a:pt x="563" y="729"/>
                </a:cubicBezTo>
                <a:close/>
                <a:moveTo>
                  <a:pt x="586" y="729"/>
                </a:moveTo>
                <a:cubicBezTo>
                  <a:pt x="586" y="734"/>
                  <a:pt x="590" y="738"/>
                  <a:pt x="595" y="738"/>
                </a:cubicBezTo>
                <a:cubicBezTo>
                  <a:pt x="601" y="738"/>
                  <a:pt x="605" y="734"/>
                  <a:pt x="605" y="729"/>
                </a:cubicBezTo>
                <a:cubicBezTo>
                  <a:pt x="605" y="724"/>
                  <a:pt x="601" y="720"/>
                  <a:pt x="595" y="720"/>
                </a:cubicBezTo>
                <a:cubicBezTo>
                  <a:pt x="590" y="720"/>
                  <a:pt x="586" y="724"/>
                  <a:pt x="586" y="729"/>
                </a:cubicBezTo>
                <a:close/>
                <a:moveTo>
                  <a:pt x="610" y="729"/>
                </a:moveTo>
                <a:cubicBezTo>
                  <a:pt x="610" y="734"/>
                  <a:pt x="614" y="738"/>
                  <a:pt x="619" y="738"/>
                </a:cubicBezTo>
                <a:cubicBezTo>
                  <a:pt x="624" y="738"/>
                  <a:pt x="628" y="734"/>
                  <a:pt x="628" y="729"/>
                </a:cubicBezTo>
                <a:cubicBezTo>
                  <a:pt x="628" y="724"/>
                  <a:pt x="624" y="720"/>
                  <a:pt x="619" y="720"/>
                </a:cubicBezTo>
                <a:cubicBezTo>
                  <a:pt x="614" y="720"/>
                  <a:pt x="610" y="724"/>
                  <a:pt x="610" y="729"/>
                </a:cubicBezTo>
                <a:close/>
                <a:moveTo>
                  <a:pt x="892" y="729"/>
                </a:moveTo>
                <a:cubicBezTo>
                  <a:pt x="892" y="734"/>
                  <a:pt x="896" y="738"/>
                  <a:pt x="901" y="738"/>
                </a:cubicBezTo>
                <a:cubicBezTo>
                  <a:pt x="905" y="738"/>
                  <a:pt x="909" y="734"/>
                  <a:pt x="909" y="729"/>
                </a:cubicBezTo>
                <a:cubicBezTo>
                  <a:pt x="909" y="724"/>
                  <a:pt x="905" y="720"/>
                  <a:pt x="901" y="720"/>
                </a:cubicBezTo>
                <a:cubicBezTo>
                  <a:pt x="896" y="720"/>
                  <a:pt x="892" y="724"/>
                  <a:pt x="892" y="729"/>
                </a:cubicBezTo>
                <a:close/>
                <a:moveTo>
                  <a:pt x="915" y="729"/>
                </a:moveTo>
                <a:cubicBezTo>
                  <a:pt x="915" y="734"/>
                  <a:pt x="919" y="738"/>
                  <a:pt x="924" y="738"/>
                </a:cubicBezTo>
                <a:cubicBezTo>
                  <a:pt x="929" y="738"/>
                  <a:pt x="933" y="734"/>
                  <a:pt x="933" y="729"/>
                </a:cubicBezTo>
                <a:cubicBezTo>
                  <a:pt x="933" y="724"/>
                  <a:pt x="929" y="720"/>
                  <a:pt x="924" y="720"/>
                </a:cubicBezTo>
                <a:cubicBezTo>
                  <a:pt x="919" y="720"/>
                  <a:pt x="915" y="724"/>
                  <a:pt x="915" y="729"/>
                </a:cubicBezTo>
                <a:close/>
                <a:moveTo>
                  <a:pt x="938" y="729"/>
                </a:moveTo>
                <a:cubicBezTo>
                  <a:pt x="938" y="734"/>
                  <a:pt x="942" y="738"/>
                  <a:pt x="947" y="738"/>
                </a:cubicBezTo>
                <a:cubicBezTo>
                  <a:pt x="952" y="738"/>
                  <a:pt x="956" y="734"/>
                  <a:pt x="956" y="729"/>
                </a:cubicBezTo>
                <a:cubicBezTo>
                  <a:pt x="956" y="724"/>
                  <a:pt x="952" y="720"/>
                  <a:pt x="947" y="720"/>
                </a:cubicBezTo>
                <a:cubicBezTo>
                  <a:pt x="942" y="720"/>
                  <a:pt x="938" y="724"/>
                  <a:pt x="938" y="729"/>
                </a:cubicBezTo>
                <a:close/>
                <a:moveTo>
                  <a:pt x="962" y="729"/>
                </a:moveTo>
                <a:cubicBezTo>
                  <a:pt x="962" y="734"/>
                  <a:pt x="966" y="738"/>
                  <a:pt x="971" y="738"/>
                </a:cubicBezTo>
                <a:cubicBezTo>
                  <a:pt x="976" y="738"/>
                  <a:pt x="980" y="734"/>
                  <a:pt x="980" y="729"/>
                </a:cubicBezTo>
                <a:cubicBezTo>
                  <a:pt x="980" y="724"/>
                  <a:pt x="976" y="720"/>
                  <a:pt x="971" y="720"/>
                </a:cubicBezTo>
                <a:cubicBezTo>
                  <a:pt x="966" y="720"/>
                  <a:pt x="962" y="724"/>
                  <a:pt x="962" y="729"/>
                </a:cubicBezTo>
                <a:close/>
                <a:moveTo>
                  <a:pt x="985" y="729"/>
                </a:moveTo>
                <a:cubicBezTo>
                  <a:pt x="985" y="734"/>
                  <a:pt x="989" y="738"/>
                  <a:pt x="994" y="738"/>
                </a:cubicBezTo>
                <a:cubicBezTo>
                  <a:pt x="999" y="738"/>
                  <a:pt x="1003" y="734"/>
                  <a:pt x="1003" y="729"/>
                </a:cubicBezTo>
                <a:cubicBezTo>
                  <a:pt x="1003" y="724"/>
                  <a:pt x="999" y="720"/>
                  <a:pt x="994" y="720"/>
                </a:cubicBezTo>
                <a:cubicBezTo>
                  <a:pt x="989" y="720"/>
                  <a:pt x="985" y="724"/>
                  <a:pt x="985" y="729"/>
                </a:cubicBezTo>
                <a:close/>
                <a:moveTo>
                  <a:pt x="1009" y="729"/>
                </a:moveTo>
                <a:cubicBezTo>
                  <a:pt x="1009" y="734"/>
                  <a:pt x="1013" y="738"/>
                  <a:pt x="1018" y="738"/>
                </a:cubicBezTo>
                <a:cubicBezTo>
                  <a:pt x="1023" y="738"/>
                  <a:pt x="1027" y="734"/>
                  <a:pt x="1027" y="729"/>
                </a:cubicBezTo>
                <a:cubicBezTo>
                  <a:pt x="1027" y="724"/>
                  <a:pt x="1023" y="720"/>
                  <a:pt x="1018" y="720"/>
                </a:cubicBezTo>
                <a:cubicBezTo>
                  <a:pt x="1013" y="720"/>
                  <a:pt x="1009" y="724"/>
                  <a:pt x="1009" y="729"/>
                </a:cubicBezTo>
                <a:close/>
                <a:moveTo>
                  <a:pt x="1056" y="729"/>
                </a:moveTo>
                <a:cubicBezTo>
                  <a:pt x="1056" y="734"/>
                  <a:pt x="1060" y="738"/>
                  <a:pt x="1065" y="738"/>
                </a:cubicBezTo>
                <a:cubicBezTo>
                  <a:pt x="1070" y="738"/>
                  <a:pt x="1074" y="734"/>
                  <a:pt x="1074" y="729"/>
                </a:cubicBezTo>
                <a:cubicBezTo>
                  <a:pt x="1074" y="724"/>
                  <a:pt x="1070" y="720"/>
                  <a:pt x="1065" y="720"/>
                </a:cubicBezTo>
                <a:cubicBezTo>
                  <a:pt x="1060" y="720"/>
                  <a:pt x="1056" y="724"/>
                  <a:pt x="1056" y="729"/>
                </a:cubicBezTo>
                <a:close/>
                <a:moveTo>
                  <a:pt x="1432" y="729"/>
                </a:moveTo>
                <a:cubicBezTo>
                  <a:pt x="1432" y="734"/>
                  <a:pt x="1436" y="738"/>
                  <a:pt x="1441" y="738"/>
                </a:cubicBezTo>
                <a:cubicBezTo>
                  <a:pt x="1445" y="738"/>
                  <a:pt x="1449" y="734"/>
                  <a:pt x="1449" y="729"/>
                </a:cubicBezTo>
                <a:cubicBezTo>
                  <a:pt x="1449" y="724"/>
                  <a:pt x="1445" y="720"/>
                  <a:pt x="1441" y="720"/>
                </a:cubicBezTo>
                <a:cubicBezTo>
                  <a:pt x="1436" y="720"/>
                  <a:pt x="1432" y="724"/>
                  <a:pt x="1432" y="729"/>
                </a:cubicBezTo>
                <a:close/>
                <a:moveTo>
                  <a:pt x="1455" y="729"/>
                </a:moveTo>
                <a:cubicBezTo>
                  <a:pt x="1455" y="734"/>
                  <a:pt x="1459" y="738"/>
                  <a:pt x="1464" y="738"/>
                </a:cubicBezTo>
                <a:cubicBezTo>
                  <a:pt x="1469" y="738"/>
                  <a:pt x="1473" y="734"/>
                  <a:pt x="1473" y="729"/>
                </a:cubicBezTo>
                <a:cubicBezTo>
                  <a:pt x="1473" y="724"/>
                  <a:pt x="1469" y="720"/>
                  <a:pt x="1464" y="720"/>
                </a:cubicBezTo>
                <a:cubicBezTo>
                  <a:pt x="1459" y="720"/>
                  <a:pt x="1455" y="724"/>
                  <a:pt x="1455" y="729"/>
                </a:cubicBezTo>
                <a:close/>
                <a:moveTo>
                  <a:pt x="1478" y="729"/>
                </a:moveTo>
                <a:cubicBezTo>
                  <a:pt x="1478" y="734"/>
                  <a:pt x="1482" y="738"/>
                  <a:pt x="1487" y="738"/>
                </a:cubicBezTo>
                <a:cubicBezTo>
                  <a:pt x="1492" y="738"/>
                  <a:pt x="1496" y="734"/>
                  <a:pt x="1496" y="729"/>
                </a:cubicBezTo>
                <a:cubicBezTo>
                  <a:pt x="1496" y="724"/>
                  <a:pt x="1492" y="720"/>
                  <a:pt x="1487" y="720"/>
                </a:cubicBezTo>
                <a:cubicBezTo>
                  <a:pt x="1482" y="720"/>
                  <a:pt x="1478" y="724"/>
                  <a:pt x="1478" y="729"/>
                </a:cubicBezTo>
                <a:close/>
                <a:moveTo>
                  <a:pt x="1502" y="729"/>
                </a:moveTo>
                <a:cubicBezTo>
                  <a:pt x="1502" y="734"/>
                  <a:pt x="1506" y="738"/>
                  <a:pt x="1511" y="738"/>
                </a:cubicBezTo>
                <a:cubicBezTo>
                  <a:pt x="1516" y="738"/>
                  <a:pt x="1520" y="734"/>
                  <a:pt x="1520" y="729"/>
                </a:cubicBezTo>
                <a:cubicBezTo>
                  <a:pt x="1520" y="724"/>
                  <a:pt x="1516" y="720"/>
                  <a:pt x="1511" y="720"/>
                </a:cubicBezTo>
                <a:cubicBezTo>
                  <a:pt x="1506" y="720"/>
                  <a:pt x="1502" y="724"/>
                  <a:pt x="1502" y="729"/>
                </a:cubicBezTo>
                <a:close/>
                <a:moveTo>
                  <a:pt x="1525" y="729"/>
                </a:moveTo>
                <a:cubicBezTo>
                  <a:pt x="1525" y="734"/>
                  <a:pt x="1529" y="738"/>
                  <a:pt x="1534" y="738"/>
                </a:cubicBezTo>
                <a:cubicBezTo>
                  <a:pt x="1539" y="738"/>
                  <a:pt x="1543" y="734"/>
                  <a:pt x="1543" y="729"/>
                </a:cubicBezTo>
                <a:cubicBezTo>
                  <a:pt x="1543" y="724"/>
                  <a:pt x="1539" y="720"/>
                  <a:pt x="1534" y="720"/>
                </a:cubicBezTo>
                <a:cubicBezTo>
                  <a:pt x="1529" y="720"/>
                  <a:pt x="1525" y="724"/>
                  <a:pt x="1525" y="729"/>
                </a:cubicBezTo>
                <a:close/>
                <a:moveTo>
                  <a:pt x="492" y="751"/>
                </a:moveTo>
                <a:cubicBezTo>
                  <a:pt x="492" y="756"/>
                  <a:pt x="496" y="760"/>
                  <a:pt x="501" y="760"/>
                </a:cubicBezTo>
                <a:cubicBezTo>
                  <a:pt x="506" y="760"/>
                  <a:pt x="510" y="756"/>
                  <a:pt x="510" y="751"/>
                </a:cubicBezTo>
                <a:cubicBezTo>
                  <a:pt x="510" y="746"/>
                  <a:pt x="506" y="742"/>
                  <a:pt x="501" y="742"/>
                </a:cubicBezTo>
                <a:cubicBezTo>
                  <a:pt x="496" y="742"/>
                  <a:pt x="492" y="746"/>
                  <a:pt x="492" y="751"/>
                </a:cubicBezTo>
                <a:close/>
                <a:moveTo>
                  <a:pt x="516" y="751"/>
                </a:moveTo>
                <a:cubicBezTo>
                  <a:pt x="516" y="756"/>
                  <a:pt x="520" y="760"/>
                  <a:pt x="525" y="760"/>
                </a:cubicBezTo>
                <a:cubicBezTo>
                  <a:pt x="530" y="760"/>
                  <a:pt x="534" y="756"/>
                  <a:pt x="534" y="751"/>
                </a:cubicBezTo>
                <a:cubicBezTo>
                  <a:pt x="534" y="746"/>
                  <a:pt x="530" y="742"/>
                  <a:pt x="525" y="742"/>
                </a:cubicBezTo>
                <a:cubicBezTo>
                  <a:pt x="520" y="742"/>
                  <a:pt x="516" y="746"/>
                  <a:pt x="516" y="751"/>
                </a:cubicBezTo>
                <a:close/>
                <a:moveTo>
                  <a:pt x="539" y="751"/>
                </a:moveTo>
                <a:cubicBezTo>
                  <a:pt x="539" y="756"/>
                  <a:pt x="543" y="760"/>
                  <a:pt x="548" y="760"/>
                </a:cubicBezTo>
                <a:cubicBezTo>
                  <a:pt x="553" y="760"/>
                  <a:pt x="557" y="756"/>
                  <a:pt x="557" y="751"/>
                </a:cubicBezTo>
                <a:cubicBezTo>
                  <a:pt x="557" y="746"/>
                  <a:pt x="553" y="742"/>
                  <a:pt x="548" y="742"/>
                </a:cubicBezTo>
                <a:cubicBezTo>
                  <a:pt x="543" y="742"/>
                  <a:pt x="539" y="746"/>
                  <a:pt x="539" y="751"/>
                </a:cubicBezTo>
                <a:close/>
                <a:moveTo>
                  <a:pt x="563" y="751"/>
                </a:moveTo>
                <a:cubicBezTo>
                  <a:pt x="563" y="756"/>
                  <a:pt x="567" y="760"/>
                  <a:pt x="572" y="760"/>
                </a:cubicBezTo>
                <a:cubicBezTo>
                  <a:pt x="577" y="760"/>
                  <a:pt x="581" y="756"/>
                  <a:pt x="581" y="751"/>
                </a:cubicBezTo>
                <a:cubicBezTo>
                  <a:pt x="581" y="746"/>
                  <a:pt x="577" y="742"/>
                  <a:pt x="572" y="742"/>
                </a:cubicBezTo>
                <a:cubicBezTo>
                  <a:pt x="567" y="742"/>
                  <a:pt x="563" y="746"/>
                  <a:pt x="563" y="751"/>
                </a:cubicBezTo>
                <a:close/>
                <a:moveTo>
                  <a:pt x="586" y="751"/>
                </a:moveTo>
                <a:cubicBezTo>
                  <a:pt x="586" y="756"/>
                  <a:pt x="590" y="760"/>
                  <a:pt x="595" y="760"/>
                </a:cubicBezTo>
                <a:cubicBezTo>
                  <a:pt x="601" y="760"/>
                  <a:pt x="605" y="756"/>
                  <a:pt x="605" y="751"/>
                </a:cubicBezTo>
                <a:cubicBezTo>
                  <a:pt x="605" y="746"/>
                  <a:pt x="601" y="742"/>
                  <a:pt x="595" y="742"/>
                </a:cubicBezTo>
                <a:cubicBezTo>
                  <a:pt x="590" y="742"/>
                  <a:pt x="586" y="746"/>
                  <a:pt x="586" y="751"/>
                </a:cubicBezTo>
                <a:close/>
                <a:moveTo>
                  <a:pt x="610" y="751"/>
                </a:moveTo>
                <a:cubicBezTo>
                  <a:pt x="610" y="756"/>
                  <a:pt x="614" y="760"/>
                  <a:pt x="619" y="760"/>
                </a:cubicBezTo>
                <a:cubicBezTo>
                  <a:pt x="624" y="760"/>
                  <a:pt x="628" y="756"/>
                  <a:pt x="628" y="751"/>
                </a:cubicBezTo>
                <a:cubicBezTo>
                  <a:pt x="628" y="746"/>
                  <a:pt x="624" y="742"/>
                  <a:pt x="619" y="742"/>
                </a:cubicBezTo>
                <a:cubicBezTo>
                  <a:pt x="614" y="742"/>
                  <a:pt x="610" y="746"/>
                  <a:pt x="610" y="751"/>
                </a:cubicBezTo>
                <a:close/>
                <a:moveTo>
                  <a:pt x="892" y="751"/>
                </a:moveTo>
                <a:cubicBezTo>
                  <a:pt x="892" y="756"/>
                  <a:pt x="896" y="760"/>
                  <a:pt x="901" y="760"/>
                </a:cubicBezTo>
                <a:cubicBezTo>
                  <a:pt x="905" y="760"/>
                  <a:pt x="909" y="756"/>
                  <a:pt x="909" y="751"/>
                </a:cubicBezTo>
                <a:cubicBezTo>
                  <a:pt x="909" y="746"/>
                  <a:pt x="905" y="742"/>
                  <a:pt x="901" y="742"/>
                </a:cubicBezTo>
                <a:cubicBezTo>
                  <a:pt x="896" y="742"/>
                  <a:pt x="892" y="746"/>
                  <a:pt x="892" y="751"/>
                </a:cubicBezTo>
                <a:close/>
                <a:moveTo>
                  <a:pt x="915" y="751"/>
                </a:moveTo>
                <a:cubicBezTo>
                  <a:pt x="915" y="756"/>
                  <a:pt x="919" y="760"/>
                  <a:pt x="924" y="760"/>
                </a:cubicBezTo>
                <a:cubicBezTo>
                  <a:pt x="929" y="760"/>
                  <a:pt x="933" y="756"/>
                  <a:pt x="933" y="751"/>
                </a:cubicBezTo>
                <a:cubicBezTo>
                  <a:pt x="933" y="746"/>
                  <a:pt x="929" y="742"/>
                  <a:pt x="924" y="742"/>
                </a:cubicBezTo>
                <a:cubicBezTo>
                  <a:pt x="919" y="742"/>
                  <a:pt x="915" y="746"/>
                  <a:pt x="915" y="751"/>
                </a:cubicBezTo>
                <a:close/>
                <a:moveTo>
                  <a:pt x="938" y="751"/>
                </a:moveTo>
                <a:cubicBezTo>
                  <a:pt x="938" y="756"/>
                  <a:pt x="942" y="760"/>
                  <a:pt x="947" y="760"/>
                </a:cubicBezTo>
                <a:cubicBezTo>
                  <a:pt x="952" y="760"/>
                  <a:pt x="956" y="756"/>
                  <a:pt x="956" y="751"/>
                </a:cubicBezTo>
                <a:cubicBezTo>
                  <a:pt x="956" y="746"/>
                  <a:pt x="952" y="742"/>
                  <a:pt x="947" y="742"/>
                </a:cubicBezTo>
                <a:cubicBezTo>
                  <a:pt x="942" y="742"/>
                  <a:pt x="938" y="746"/>
                  <a:pt x="938" y="751"/>
                </a:cubicBezTo>
                <a:close/>
                <a:moveTo>
                  <a:pt x="962" y="751"/>
                </a:moveTo>
                <a:cubicBezTo>
                  <a:pt x="962" y="756"/>
                  <a:pt x="966" y="760"/>
                  <a:pt x="971" y="760"/>
                </a:cubicBezTo>
                <a:cubicBezTo>
                  <a:pt x="976" y="760"/>
                  <a:pt x="980" y="756"/>
                  <a:pt x="980" y="751"/>
                </a:cubicBezTo>
                <a:cubicBezTo>
                  <a:pt x="980" y="746"/>
                  <a:pt x="976" y="742"/>
                  <a:pt x="971" y="742"/>
                </a:cubicBezTo>
                <a:cubicBezTo>
                  <a:pt x="966" y="742"/>
                  <a:pt x="962" y="746"/>
                  <a:pt x="962" y="751"/>
                </a:cubicBezTo>
                <a:close/>
                <a:moveTo>
                  <a:pt x="985" y="751"/>
                </a:moveTo>
                <a:cubicBezTo>
                  <a:pt x="985" y="756"/>
                  <a:pt x="989" y="760"/>
                  <a:pt x="994" y="760"/>
                </a:cubicBezTo>
                <a:cubicBezTo>
                  <a:pt x="999" y="760"/>
                  <a:pt x="1003" y="756"/>
                  <a:pt x="1003" y="751"/>
                </a:cubicBezTo>
                <a:cubicBezTo>
                  <a:pt x="1003" y="746"/>
                  <a:pt x="999" y="742"/>
                  <a:pt x="994" y="742"/>
                </a:cubicBezTo>
                <a:cubicBezTo>
                  <a:pt x="989" y="742"/>
                  <a:pt x="985" y="746"/>
                  <a:pt x="985" y="751"/>
                </a:cubicBezTo>
                <a:close/>
                <a:moveTo>
                  <a:pt x="1056" y="751"/>
                </a:moveTo>
                <a:cubicBezTo>
                  <a:pt x="1056" y="756"/>
                  <a:pt x="1060" y="760"/>
                  <a:pt x="1065" y="760"/>
                </a:cubicBezTo>
                <a:cubicBezTo>
                  <a:pt x="1070" y="760"/>
                  <a:pt x="1074" y="756"/>
                  <a:pt x="1074" y="751"/>
                </a:cubicBezTo>
                <a:cubicBezTo>
                  <a:pt x="1074" y="746"/>
                  <a:pt x="1070" y="742"/>
                  <a:pt x="1065" y="742"/>
                </a:cubicBezTo>
                <a:cubicBezTo>
                  <a:pt x="1060" y="742"/>
                  <a:pt x="1056" y="746"/>
                  <a:pt x="1056" y="751"/>
                </a:cubicBezTo>
                <a:close/>
                <a:moveTo>
                  <a:pt x="1408" y="751"/>
                </a:moveTo>
                <a:cubicBezTo>
                  <a:pt x="1408" y="756"/>
                  <a:pt x="1412" y="760"/>
                  <a:pt x="1417" y="760"/>
                </a:cubicBezTo>
                <a:cubicBezTo>
                  <a:pt x="1422" y="760"/>
                  <a:pt x="1426" y="756"/>
                  <a:pt x="1426" y="751"/>
                </a:cubicBezTo>
                <a:cubicBezTo>
                  <a:pt x="1426" y="746"/>
                  <a:pt x="1422" y="742"/>
                  <a:pt x="1417" y="742"/>
                </a:cubicBezTo>
                <a:cubicBezTo>
                  <a:pt x="1412" y="742"/>
                  <a:pt x="1408" y="746"/>
                  <a:pt x="1408" y="751"/>
                </a:cubicBezTo>
                <a:close/>
                <a:moveTo>
                  <a:pt x="1432" y="751"/>
                </a:moveTo>
                <a:cubicBezTo>
                  <a:pt x="1432" y="756"/>
                  <a:pt x="1436" y="760"/>
                  <a:pt x="1441" y="760"/>
                </a:cubicBezTo>
                <a:cubicBezTo>
                  <a:pt x="1445" y="760"/>
                  <a:pt x="1449" y="756"/>
                  <a:pt x="1449" y="751"/>
                </a:cubicBezTo>
                <a:cubicBezTo>
                  <a:pt x="1449" y="746"/>
                  <a:pt x="1445" y="742"/>
                  <a:pt x="1441" y="742"/>
                </a:cubicBezTo>
                <a:cubicBezTo>
                  <a:pt x="1436" y="742"/>
                  <a:pt x="1432" y="746"/>
                  <a:pt x="1432" y="751"/>
                </a:cubicBezTo>
                <a:close/>
                <a:moveTo>
                  <a:pt x="1455" y="751"/>
                </a:moveTo>
                <a:cubicBezTo>
                  <a:pt x="1455" y="756"/>
                  <a:pt x="1459" y="760"/>
                  <a:pt x="1464" y="760"/>
                </a:cubicBezTo>
                <a:cubicBezTo>
                  <a:pt x="1469" y="760"/>
                  <a:pt x="1473" y="756"/>
                  <a:pt x="1473" y="751"/>
                </a:cubicBezTo>
                <a:cubicBezTo>
                  <a:pt x="1473" y="746"/>
                  <a:pt x="1469" y="742"/>
                  <a:pt x="1464" y="742"/>
                </a:cubicBezTo>
                <a:cubicBezTo>
                  <a:pt x="1459" y="742"/>
                  <a:pt x="1455" y="746"/>
                  <a:pt x="1455" y="751"/>
                </a:cubicBezTo>
                <a:close/>
                <a:moveTo>
                  <a:pt x="1478" y="751"/>
                </a:moveTo>
                <a:cubicBezTo>
                  <a:pt x="1478" y="756"/>
                  <a:pt x="1482" y="760"/>
                  <a:pt x="1487" y="760"/>
                </a:cubicBezTo>
                <a:cubicBezTo>
                  <a:pt x="1492" y="760"/>
                  <a:pt x="1496" y="756"/>
                  <a:pt x="1496" y="751"/>
                </a:cubicBezTo>
                <a:cubicBezTo>
                  <a:pt x="1496" y="746"/>
                  <a:pt x="1492" y="742"/>
                  <a:pt x="1487" y="742"/>
                </a:cubicBezTo>
                <a:cubicBezTo>
                  <a:pt x="1482" y="742"/>
                  <a:pt x="1478" y="746"/>
                  <a:pt x="1478" y="751"/>
                </a:cubicBezTo>
                <a:close/>
                <a:moveTo>
                  <a:pt x="1502" y="751"/>
                </a:moveTo>
                <a:cubicBezTo>
                  <a:pt x="1502" y="756"/>
                  <a:pt x="1506" y="760"/>
                  <a:pt x="1511" y="760"/>
                </a:cubicBezTo>
                <a:cubicBezTo>
                  <a:pt x="1516" y="760"/>
                  <a:pt x="1520" y="756"/>
                  <a:pt x="1520" y="751"/>
                </a:cubicBezTo>
                <a:cubicBezTo>
                  <a:pt x="1520" y="746"/>
                  <a:pt x="1516" y="742"/>
                  <a:pt x="1511" y="742"/>
                </a:cubicBezTo>
                <a:cubicBezTo>
                  <a:pt x="1506" y="742"/>
                  <a:pt x="1502" y="746"/>
                  <a:pt x="1502" y="751"/>
                </a:cubicBezTo>
                <a:close/>
                <a:moveTo>
                  <a:pt x="1525" y="751"/>
                </a:moveTo>
                <a:cubicBezTo>
                  <a:pt x="1525" y="756"/>
                  <a:pt x="1529" y="760"/>
                  <a:pt x="1534" y="760"/>
                </a:cubicBezTo>
                <a:cubicBezTo>
                  <a:pt x="1539" y="760"/>
                  <a:pt x="1543" y="756"/>
                  <a:pt x="1543" y="751"/>
                </a:cubicBezTo>
                <a:cubicBezTo>
                  <a:pt x="1543" y="746"/>
                  <a:pt x="1539" y="742"/>
                  <a:pt x="1534" y="742"/>
                </a:cubicBezTo>
                <a:cubicBezTo>
                  <a:pt x="1529" y="742"/>
                  <a:pt x="1525" y="746"/>
                  <a:pt x="1525" y="751"/>
                </a:cubicBezTo>
                <a:close/>
                <a:moveTo>
                  <a:pt x="1549" y="751"/>
                </a:moveTo>
                <a:cubicBezTo>
                  <a:pt x="1549" y="756"/>
                  <a:pt x="1553" y="760"/>
                  <a:pt x="1558" y="760"/>
                </a:cubicBezTo>
                <a:cubicBezTo>
                  <a:pt x="1563" y="760"/>
                  <a:pt x="1567" y="756"/>
                  <a:pt x="1567" y="751"/>
                </a:cubicBezTo>
                <a:cubicBezTo>
                  <a:pt x="1567" y="746"/>
                  <a:pt x="1563" y="742"/>
                  <a:pt x="1558" y="742"/>
                </a:cubicBezTo>
                <a:cubicBezTo>
                  <a:pt x="1553" y="742"/>
                  <a:pt x="1549" y="746"/>
                  <a:pt x="1549" y="751"/>
                </a:cubicBezTo>
                <a:close/>
                <a:moveTo>
                  <a:pt x="469" y="773"/>
                </a:moveTo>
                <a:cubicBezTo>
                  <a:pt x="469" y="778"/>
                  <a:pt x="473" y="782"/>
                  <a:pt x="478" y="782"/>
                </a:cubicBezTo>
                <a:cubicBezTo>
                  <a:pt x="483" y="782"/>
                  <a:pt x="487" y="778"/>
                  <a:pt x="487" y="773"/>
                </a:cubicBezTo>
                <a:cubicBezTo>
                  <a:pt x="487" y="768"/>
                  <a:pt x="483" y="764"/>
                  <a:pt x="478" y="764"/>
                </a:cubicBezTo>
                <a:cubicBezTo>
                  <a:pt x="473" y="764"/>
                  <a:pt x="469" y="768"/>
                  <a:pt x="469" y="773"/>
                </a:cubicBezTo>
                <a:close/>
                <a:moveTo>
                  <a:pt x="492" y="773"/>
                </a:moveTo>
                <a:cubicBezTo>
                  <a:pt x="492" y="778"/>
                  <a:pt x="496" y="782"/>
                  <a:pt x="501" y="782"/>
                </a:cubicBezTo>
                <a:cubicBezTo>
                  <a:pt x="506" y="782"/>
                  <a:pt x="510" y="778"/>
                  <a:pt x="510" y="773"/>
                </a:cubicBezTo>
                <a:cubicBezTo>
                  <a:pt x="510" y="768"/>
                  <a:pt x="506" y="764"/>
                  <a:pt x="501" y="764"/>
                </a:cubicBezTo>
                <a:cubicBezTo>
                  <a:pt x="496" y="764"/>
                  <a:pt x="492" y="768"/>
                  <a:pt x="492" y="773"/>
                </a:cubicBezTo>
                <a:close/>
                <a:moveTo>
                  <a:pt x="516" y="773"/>
                </a:moveTo>
                <a:cubicBezTo>
                  <a:pt x="516" y="778"/>
                  <a:pt x="520" y="782"/>
                  <a:pt x="525" y="782"/>
                </a:cubicBezTo>
                <a:cubicBezTo>
                  <a:pt x="530" y="782"/>
                  <a:pt x="534" y="778"/>
                  <a:pt x="534" y="773"/>
                </a:cubicBezTo>
                <a:cubicBezTo>
                  <a:pt x="534" y="768"/>
                  <a:pt x="530" y="764"/>
                  <a:pt x="525" y="764"/>
                </a:cubicBezTo>
                <a:cubicBezTo>
                  <a:pt x="520" y="764"/>
                  <a:pt x="516" y="768"/>
                  <a:pt x="516" y="773"/>
                </a:cubicBezTo>
                <a:close/>
                <a:moveTo>
                  <a:pt x="539" y="773"/>
                </a:moveTo>
                <a:cubicBezTo>
                  <a:pt x="539" y="778"/>
                  <a:pt x="543" y="782"/>
                  <a:pt x="548" y="782"/>
                </a:cubicBezTo>
                <a:cubicBezTo>
                  <a:pt x="553" y="782"/>
                  <a:pt x="557" y="778"/>
                  <a:pt x="557" y="773"/>
                </a:cubicBezTo>
                <a:cubicBezTo>
                  <a:pt x="557" y="768"/>
                  <a:pt x="553" y="764"/>
                  <a:pt x="548" y="764"/>
                </a:cubicBezTo>
                <a:cubicBezTo>
                  <a:pt x="543" y="764"/>
                  <a:pt x="539" y="768"/>
                  <a:pt x="539" y="773"/>
                </a:cubicBezTo>
                <a:close/>
                <a:moveTo>
                  <a:pt x="563" y="773"/>
                </a:moveTo>
                <a:cubicBezTo>
                  <a:pt x="563" y="778"/>
                  <a:pt x="567" y="782"/>
                  <a:pt x="572" y="782"/>
                </a:cubicBezTo>
                <a:cubicBezTo>
                  <a:pt x="577" y="782"/>
                  <a:pt x="581" y="778"/>
                  <a:pt x="581" y="773"/>
                </a:cubicBezTo>
                <a:cubicBezTo>
                  <a:pt x="581" y="768"/>
                  <a:pt x="577" y="764"/>
                  <a:pt x="572" y="764"/>
                </a:cubicBezTo>
                <a:cubicBezTo>
                  <a:pt x="567" y="764"/>
                  <a:pt x="563" y="768"/>
                  <a:pt x="563" y="773"/>
                </a:cubicBezTo>
                <a:close/>
                <a:moveTo>
                  <a:pt x="586" y="773"/>
                </a:moveTo>
                <a:cubicBezTo>
                  <a:pt x="586" y="778"/>
                  <a:pt x="590" y="782"/>
                  <a:pt x="595" y="782"/>
                </a:cubicBezTo>
                <a:cubicBezTo>
                  <a:pt x="601" y="782"/>
                  <a:pt x="605" y="778"/>
                  <a:pt x="605" y="773"/>
                </a:cubicBezTo>
                <a:cubicBezTo>
                  <a:pt x="605" y="768"/>
                  <a:pt x="601" y="764"/>
                  <a:pt x="595" y="764"/>
                </a:cubicBezTo>
                <a:cubicBezTo>
                  <a:pt x="590" y="764"/>
                  <a:pt x="586" y="768"/>
                  <a:pt x="586" y="773"/>
                </a:cubicBezTo>
                <a:close/>
                <a:moveTo>
                  <a:pt x="892" y="773"/>
                </a:moveTo>
                <a:cubicBezTo>
                  <a:pt x="892" y="778"/>
                  <a:pt x="896" y="782"/>
                  <a:pt x="901" y="782"/>
                </a:cubicBezTo>
                <a:cubicBezTo>
                  <a:pt x="905" y="782"/>
                  <a:pt x="909" y="778"/>
                  <a:pt x="909" y="773"/>
                </a:cubicBezTo>
                <a:cubicBezTo>
                  <a:pt x="909" y="768"/>
                  <a:pt x="905" y="764"/>
                  <a:pt x="901" y="764"/>
                </a:cubicBezTo>
                <a:cubicBezTo>
                  <a:pt x="896" y="764"/>
                  <a:pt x="892" y="768"/>
                  <a:pt x="892" y="773"/>
                </a:cubicBezTo>
                <a:close/>
                <a:moveTo>
                  <a:pt x="915" y="773"/>
                </a:moveTo>
                <a:cubicBezTo>
                  <a:pt x="915" y="778"/>
                  <a:pt x="919" y="782"/>
                  <a:pt x="924" y="782"/>
                </a:cubicBezTo>
                <a:cubicBezTo>
                  <a:pt x="929" y="782"/>
                  <a:pt x="933" y="778"/>
                  <a:pt x="933" y="773"/>
                </a:cubicBezTo>
                <a:cubicBezTo>
                  <a:pt x="933" y="768"/>
                  <a:pt x="929" y="764"/>
                  <a:pt x="924" y="764"/>
                </a:cubicBezTo>
                <a:cubicBezTo>
                  <a:pt x="919" y="764"/>
                  <a:pt x="915" y="768"/>
                  <a:pt x="915" y="773"/>
                </a:cubicBezTo>
                <a:close/>
                <a:moveTo>
                  <a:pt x="938" y="773"/>
                </a:moveTo>
                <a:cubicBezTo>
                  <a:pt x="938" y="778"/>
                  <a:pt x="942" y="782"/>
                  <a:pt x="947" y="782"/>
                </a:cubicBezTo>
                <a:cubicBezTo>
                  <a:pt x="952" y="782"/>
                  <a:pt x="956" y="778"/>
                  <a:pt x="956" y="773"/>
                </a:cubicBezTo>
                <a:cubicBezTo>
                  <a:pt x="956" y="768"/>
                  <a:pt x="952" y="764"/>
                  <a:pt x="947" y="764"/>
                </a:cubicBezTo>
                <a:cubicBezTo>
                  <a:pt x="942" y="764"/>
                  <a:pt x="938" y="768"/>
                  <a:pt x="938" y="773"/>
                </a:cubicBezTo>
                <a:close/>
                <a:moveTo>
                  <a:pt x="962" y="773"/>
                </a:moveTo>
                <a:cubicBezTo>
                  <a:pt x="962" y="778"/>
                  <a:pt x="966" y="782"/>
                  <a:pt x="971" y="782"/>
                </a:cubicBezTo>
                <a:cubicBezTo>
                  <a:pt x="976" y="782"/>
                  <a:pt x="980" y="778"/>
                  <a:pt x="980" y="773"/>
                </a:cubicBezTo>
                <a:cubicBezTo>
                  <a:pt x="980" y="768"/>
                  <a:pt x="976" y="764"/>
                  <a:pt x="971" y="764"/>
                </a:cubicBezTo>
                <a:cubicBezTo>
                  <a:pt x="966" y="764"/>
                  <a:pt x="962" y="768"/>
                  <a:pt x="962" y="773"/>
                </a:cubicBezTo>
                <a:close/>
                <a:moveTo>
                  <a:pt x="985" y="773"/>
                </a:moveTo>
                <a:cubicBezTo>
                  <a:pt x="985" y="778"/>
                  <a:pt x="989" y="782"/>
                  <a:pt x="994" y="782"/>
                </a:cubicBezTo>
                <a:cubicBezTo>
                  <a:pt x="999" y="782"/>
                  <a:pt x="1003" y="778"/>
                  <a:pt x="1003" y="773"/>
                </a:cubicBezTo>
                <a:cubicBezTo>
                  <a:pt x="1003" y="768"/>
                  <a:pt x="999" y="764"/>
                  <a:pt x="994" y="764"/>
                </a:cubicBezTo>
                <a:cubicBezTo>
                  <a:pt x="989" y="764"/>
                  <a:pt x="985" y="768"/>
                  <a:pt x="985" y="773"/>
                </a:cubicBezTo>
                <a:close/>
                <a:moveTo>
                  <a:pt x="1056" y="773"/>
                </a:moveTo>
                <a:cubicBezTo>
                  <a:pt x="1056" y="778"/>
                  <a:pt x="1060" y="782"/>
                  <a:pt x="1065" y="782"/>
                </a:cubicBezTo>
                <a:cubicBezTo>
                  <a:pt x="1070" y="782"/>
                  <a:pt x="1074" y="778"/>
                  <a:pt x="1074" y="773"/>
                </a:cubicBezTo>
                <a:cubicBezTo>
                  <a:pt x="1074" y="768"/>
                  <a:pt x="1070" y="764"/>
                  <a:pt x="1065" y="764"/>
                </a:cubicBezTo>
                <a:cubicBezTo>
                  <a:pt x="1060" y="764"/>
                  <a:pt x="1056" y="768"/>
                  <a:pt x="1056" y="773"/>
                </a:cubicBezTo>
                <a:close/>
                <a:moveTo>
                  <a:pt x="1385" y="773"/>
                </a:moveTo>
                <a:cubicBezTo>
                  <a:pt x="1385" y="778"/>
                  <a:pt x="1389" y="782"/>
                  <a:pt x="1393" y="782"/>
                </a:cubicBezTo>
                <a:cubicBezTo>
                  <a:pt x="1398" y="782"/>
                  <a:pt x="1402" y="778"/>
                  <a:pt x="1402" y="773"/>
                </a:cubicBezTo>
                <a:cubicBezTo>
                  <a:pt x="1402" y="768"/>
                  <a:pt x="1398" y="764"/>
                  <a:pt x="1393" y="764"/>
                </a:cubicBezTo>
                <a:cubicBezTo>
                  <a:pt x="1389" y="764"/>
                  <a:pt x="1385" y="768"/>
                  <a:pt x="1385" y="773"/>
                </a:cubicBezTo>
                <a:close/>
                <a:moveTo>
                  <a:pt x="1408" y="773"/>
                </a:moveTo>
                <a:cubicBezTo>
                  <a:pt x="1408" y="778"/>
                  <a:pt x="1412" y="782"/>
                  <a:pt x="1417" y="782"/>
                </a:cubicBezTo>
                <a:cubicBezTo>
                  <a:pt x="1422" y="782"/>
                  <a:pt x="1426" y="778"/>
                  <a:pt x="1426" y="773"/>
                </a:cubicBezTo>
                <a:cubicBezTo>
                  <a:pt x="1426" y="768"/>
                  <a:pt x="1422" y="764"/>
                  <a:pt x="1417" y="764"/>
                </a:cubicBezTo>
                <a:cubicBezTo>
                  <a:pt x="1412" y="764"/>
                  <a:pt x="1408" y="768"/>
                  <a:pt x="1408" y="773"/>
                </a:cubicBezTo>
                <a:close/>
                <a:moveTo>
                  <a:pt x="1432" y="773"/>
                </a:moveTo>
                <a:cubicBezTo>
                  <a:pt x="1432" y="778"/>
                  <a:pt x="1436" y="782"/>
                  <a:pt x="1441" y="782"/>
                </a:cubicBezTo>
                <a:cubicBezTo>
                  <a:pt x="1445" y="782"/>
                  <a:pt x="1449" y="778"/>
                  <a:pt x="1449" y="773"/>
                </a:cubicBezTo>
                <a:cubicBezTo>
                  <a:pt x="1449" y="768"/>
                  <a:pt x="1445" y="764"/>
                  <a:pt x="1441" y="764"/>
                </a:cubicBezTo>
                <a:cubicBezTo>
                  <a:pt x="1436" y="764"/>
                  <a:pt x="1432" y="768"/>
                  <a:pt x="1432" y="773"/>
                </a:cubicBezTo>
                <a:close/>
                <a:moveTo>
                  <a:pt x="1455" y="773"/>
                </a:moveTo>
                <a:cubicBezTo>
                  <a:pt x="1455" y="778"/>
                  <a:pt x="1459" y="782"/>
                  <a:pt x="1464" y="782"/>
                </a:cubicBezTo>
                <a:cubicBezTo>
                  <a:pt x="1469" y="782"/>
                  <a:pt x="1473" y="778"/>
                  <a:pt x="1473" y="773"/>
                </a:cubicBezTo>
                <a:cubicBezTo>
                  <a:pt x="1473" y="768"/>
                  <a:pt x="1469" y="764"/>
                  <a:pt x="1464" y="764"/>
                </a:cubicBezTo>
                <a:cubicBezTo>
                  <a:pt x="1459" y="764"/>
                  <a:pt x="1455" y="768"/>
                  <a:pt x="1455" y="773"/>
                </a:cubicBezTo>
                <a:close/>
                <a:moveTo>
                  <a:pt x="1478" y="773"/>
                </a:moveTo>
                <a:cubicBezTo>
                  <a:pt x="1478" y="778"/>
                  <a:pt x="1482" y="782"/>
                  <a:pt x="1487" y="782"/>
                </a:cubicBezTo>
                <a:cubicBezTo>
                  <a:pt x="1492" y="782"/>
                  <a:pt x="1496" y="778"/>
                  <a:pt x="1496" y="773"/>
                </a:cubicBezTo>
                <a:cubicBezTo>
                  <a:pt x="1496" y="768"/>
                  <a:pt x="1492" y="764"/>
                  <a:pt x="1487" y="764"/>
                </a:cubicBezTo>
                <a:cubicBezTo>
                  <a:pt x="1482" y="764"/>
                  <a:pt x="1478" y="768"/>
                  <a:pt x="1478" y="773"/>
                </a:cubicBezTo>
                <a:close/>
                <a:moveTo>
                  <a:pt x="1502" y="773"/>
                </a:moveTo>
                <a:cubicBezTo>
                  <a:pt x="1502" y="778"/>
                  <a:pt x="1506" y="782"/>
                  <a:pt x="1511" y="782"/>
                </a:cubicBezTo>
                <a:cubicBezTo>
                  <a:pt x="1516" y="782"/>
                  <a:pt x="1520" y="778"/>
                  <a:pt x="1520" y="773"/>
                </a:cubicBezTo>
                <a:cubicBezTo>
                  <a:pt x="1520" y="768"/>
                  <a:pt x="1516" y="764"/>
                  <a:pt x="1511" y="764"/>
                </a:cubicBezTo>
                <a:cubicBezTo>
                  <a:pt x="1506" y="764"/>
                  <a:pt x="1502" y="768"/>
                  <a:pt x="1502" y="773"/>
                </a:cubicBezTo>
                <a:close/>
                <a:moveTo>
                  <a:pt x="1525" y="773"/>
                </a:moveTo>
                <a:cubicBezTo>
                  <a:pt x="1525" y="778"/>
                  <a:pt x="1529" y="782"/>
                  <a:pt x="1534" y="782"/>
                </a:cubicBezTo>
                <a:cubicBezTo>
                  <a:pt x="1539" y="782"/>
                  <a:pt x="1543" y="778"/>
                  <a:pt x="1543" y="773"/>
                </a:cubicBezTo>
                <a:cubicBezTo>
                  <a:pt x="1543" y="768"/>
                  <a:pt x="1539" y="764"/>
                  <a:pt x="1534" y="764"/>
                </a:cubicBezTo>
                <a:cubicBezTo>
                  <a:pt x="1529" y="764"/>
                  <a:pt x="1525" y="768"/>
                  <a:pt x="1525" y="773"/>
                </a:cubicBezTo>
                <a:close/>
                <a:moveTo>
                  <a:pt x="1549" y="773"/>
                </a:moveTo>
                <a:cubicBezTo>
                  <a:pt x="1549" y="778"/>
                  <a:pt x="1553" y="782"/>
                  <a:pt x="1558" y="782"/>
                </a:cubicBezTo>
                <a:cubicBezTo>
                  <a:pt x="1563" y="782"/>
                  <a:pt x="1567" y="778"/>
                  <a:pt x="1567" y="773"/>
                </a:cubicBezTo>
                <a:cubicBezTo>
                  <a:pt x="1567" y="768"/>
                  <a:pt x="1563" y="764"/>
                  <a:pt x="1558" y="764"/>
                </a:cubicBezTo>
                <a:cubicBezTo>
                  <a:pt x="1553" y="764"/>
                  <a:pt x="1549" y="768"/>
                  <a:pt x="1549" y="773"/>
                </a:cubicBezTo>
                <a:close/>
                <a:moveTo>
                  <a:pt x="1572" y="773"/>
                </a:moveTo>
                <a:cubicBezTo>
                  <a:pt x="1572" y="778"/>
                  <a:pt x="1576" y="782"/>
                  <a:pt x="1581" y="782"/>
                </a:cubicBezTo>
                <a:cubicBezTo>
                  <a:pt x="1586" y="782"/>
                  <a:pt x="1590" y="778"/>
                  <a:pt x="1590" y="773"/>
                </a:cubicBezTo>
                <a:cubicBezTo>
                  <a:pt x="1590" y="768"/>
                  <a:pt x="1586" y="764"/>
                  <a:pt x="1581" y="764"/>
                </a:cubicBezTo>
                <a:cubicBezTo>
                  <a:pt x="1576" y="764"/>
                  <a:pt x="1572" y="768"/>
                  <a:pt x="1572" y="773"/>
                </a:cubicBezTo>
                <a:close/>
                <a:moveTo>
                  <a:pt x="469" y="795"/>
                </a:moveTo>
                <a:cubicBezTo>
                  <a:pt x="469" y="800"/>
                  <a:pt x="473" y="804"/>
                  <a:pt x="478" y="804"/>
                </a:cubicBezTo>
                <a:cubicBezTo>
                  <a:pt x="483" y="804"/>
                  <a:pt x="487" y="800"/>
                  <a:pt x="487" y="795"/>
                </a:cubicBezTo>
                <a:cubicBezTo>
                  <a:pt x="487" y="790"/>
                  <a:pt x="483" y="786"/>
                  <a:pt x="478" y="786"/>
                </a:cubicBezTo>
                <a:cubicBezTo>
                  <a:pt x="473" y="786"/>
                  <a:pt x="469" y="790"/>
                  <a:pt x="469" y="795"/>
                </a:cubicBezTo>
                <a:close/>
                <a:moveTo>
                  <a:pt x="492" y="795"/>
                </a:moveTo>
                <a:cubicBezTo>
                  <a:pt x="492" y="800"/>
                  <a:pt x="496" y="804"/>
                  <a:pt x="501" y="804"/>
                </a:cubicBezTo>
                <a:cubicBezTo>
                  <a:pt x="506" y="804"/>
                  <a:pt x="510" y="800"/>
                  <a:pt x="510" y="795"/>
                </a:cubicBezTo>
                <a:cubicBezTo>
                  <a:pt x="510" y="790"/>
                  <a:pt x="506" y="786"/>
                  <a:pt x="501" y="786"/>
                </a:cubicBezTo>
                <a:cubicBezTo>
                  <a:pt x="496" y="786"/>
                  <a:pt x="492" y="790"/>
                  <a:pt x="492" y="795"/>
                </a:cubicBezTo>
                <a:close/>
                <a:moveTo>
                  <a:pt x="516" y="795"/>
                </a:moveTo>
                <a:cubicBezTo>
                  <a:pt x="516" y="800"/>
                  <a:pt x="520" y="804"/>
                  <a:pt x="525" y="804"/>
                </a:cubicBezTo>
                <a:cubicBezTo>
                  <a:pt x="530" y="804"/>
                  <a:pt x="534" y="800"/>
                  <a:pt x="534" y="795"/>
                </a:cubicBezTo>
                <a:cubicBezTo>
                  <a:pt x="534" y="790"/>
                  <a:pt x="530" y="786"/>
                  <a:pt x="525" y="786"/>
                </a:cubicBezTo>
                <a:cubicBezTo>
                  <a:pt x="520" y="786"/>
                  <a:pt x="516" y="790"/>
                  <a:pt x="516" y="795"/>
                </a:cubicBezTo>
                <a:close/>
                <a:moveTo>
                  <a:pt x="539" y="795"/>
                </a:moveTo>
                <a:cubicBezTo>
                  <a:pt x="539" y="800"/>
                  <a:pt x="543" y="804"/>
                  <a:pt x="548" y="804"/>
                </a:cubicBezTo>
                <a:cubicBezTo>
                  <a:pt x="553" y="804"/>
                  <a:pt x="557" y="800"/>
                  <a:pt x="557" y="795"/>
                </a:cubicBezTo>
                <a:cubicBezTo>
                  <a:pt x="557" y="790"/>
                  <a:pt x="553" y="786"/>
                  <a:pt x="548" y="786"/>
                </a:cubicBezTo>
                <a:cubicBezTo>
                  <a:pt x="543" y="786"/>
                  <a:pt x="539" y="790"/>
                  <a:pt x="539" y="795"/>
                </a:cubicBezTo>
                <a:close/>
                <a:moveTo>
                  <a:pt x="563" y="795"/>
                </a:moveTo>
                <a:cubicBezTo>
                  <a:pt x="563" y="800"/>
                  <a:pt x="567" y="804"/>
                  <a:pt x="572" y="804"/>
                </a:cubicBezTo>
                <a:cubicBezTo>
                  <a:pt x="577" y="804"/>
                  <a:pt x="581" y="800"/>
                  <a:pt x="581" y="795"/>
                </a:cubicBezTo>
                <a:cubicBezTo>
                  <a:pt x="581" y="790"/>
                  <a:pt x="577" y="786"/>
                  <a:pt x="572" y="786"/>
                </a:cubicBezTo>
                <a:cubicBezTo>
                  <a:pt x="567" y="786"/>
                  <a:pt x="563" y="790"/>
                  <a:pt x="563" y="795"/>
                </a:cubicBezTo>
                <a:close/>
                <a:moveTo>
                  <a:pt x="892" y="795"/>
                </a:moveTo>
                <a:cubicBezTo>
                  <a:pt x="892" y="800"/>
                  <a:pt x="896" y="804"/>
                  <a:pt x="901" y="804"/>
                </a:cubicBezTo>
                <a:cubicBezTo>
                  <a:pt x="905" y="804"/>
                  <a:pt x="909" y="800"/>
                  <a:pt x="909" y="795"/>
                </a:cubicBezTo>
                <a:cubicBezTo>
                  <a:pt x="909" y="790"/>
                  <a:pt x="905" y="786"/>
                  <a:pt x="901" y="786"/>
                </a:cubicBezTo>
                <a:cubicBezTo>
                  <a:pt x="896" y="786"/>
                  <a:pt x="892" y="790"/>
                  <a:pt x="892" y="795"/>
                </a:cubicBezTo>
                <a:close/>
                <a:moveTo>
                  <a:pt x="915" y="795"/>
                </a:moveTo>
                <a:cubicBezTo>
                  <a:pt x="915" y="800"/>
                  <a:pt x="919" y="804"/>
                  <a:pt x="924" y="804"/>
                </a:cubicBezTo>
                <a:cubicBezTo>
                  <a:pt x="929" y="804"/>
                  <a:pt x="933" y="800"/>
                  <a:pt x="933" y="795"/>
                </a:cubicBezTo>
                <a:cubicBezTo>
                  <a:pt x="933" y="790"/>
                  <a:pt x="929" y="786"/>
                  <a:pt x="924" y="786"/>
                </a:cubicBezTo>
                <a:cubicBezTo>
                  <a:pt x="919" y="786"/>
                  <a:pt x="915" y="790"/>
                  <a:pt x="915" y="795"/>
                </a:cubicBezTo>
                <a:close/>
                <a:moveTo>
                  <a:pt x="938" y="795"/>
                </a:moveTo>
                <a:cubicBezTo>
                  <a:pt x="938" y="800"/>
                  <a:pt x="942" y="804"/>
                  <a:pt x="947" y="804"/>
                </a:cubicBezTo>
                <a:cubicBezTo>
                  <a:pt x="952" y="804"/>
                  <a:pt x="956" y="800"/>
                  <a:pt x="956" y="795"/>
                </a:cubicBezTo>
                <a:cubicBezTo>
                  <a:pt x="956" y="790"/>
                  <a:pt x="952" y="786"/>
                  <a:pt x="947" y="786"/>
                </a:cubicBezTo>
                <a:cubicBezTo>
                  <a:pt x="942" y="786"/>
                  <a:pt x="938" y="790"/>
                  <a:pt x="938" y="795"/>
                </a:cubicBezTo>
                <a:close/>
                <a:moveTo>
                  <a:pt x="962" y="795"/>
                </a:moveTo>
                <a:cubicBezTo>
                  <a:pt x="962" y="800"/>
                  <a:pt x="966" y="804"/>
                  <a:pt x="971" y="804"/>
                </a:cubicBezTo>
                <a:cubicBezTo>
                  <a:pt x="976" y="804"/>
                  <a:pt x="980" y="800"/>
                  <a:pt x="980" y="795"/>
                </a:cubicBezTo>
                <a:cubicBezTo>
                  <a:pt x="980" y="790"/>
                  <a:pt x="976" y="786"/>
                  <a:pt x="971" y="786"/>
                </a:cubicBezTo>
                <a:cubicBezTo>
                  <a:pt x="966" y="786"/>
                  <a:pt x="962" y="790"/>
                  <a:pt x="962" y="795"/>
                </a:cubicBezTo>
                <a:close/>
                <a:moveTo>
                  <a:pt x="1385" y="795"/>
                </a:moveTo>
                <a:cubicBezTo>
                  <a:pt x="1385" y="800"/>
                  <a:pt x="1389" y="804"/>
                  <a:pt x="1393" y="804"/>
                </a:cubicBezTo>
                <a:cubicBezTo>
                  <a:pt x="1398" y="804"/>
                  <a:pt x="1402" y="800"/>
                  <a:pt x="1402" y="795"/>
                </a:cubicBezTo>
                <a:cubicBezTo>
                  <a:pt x="1402" y="790"/>
                  <a:pt x="1398" y="786"/>
                  <a:pt x="1393" y="786"/>
                </a:cubicBezTo>
                <a:cubicBezTo>
                  <a:pt x="1389" y="786"/>
                  <a:pt x="1385" y="790"/>
                  <a:pt x="1385" y="795"/>
                </a:cubicBezTo>
                <a:close/>
                <a:moveTo>
                  <a:pt x="1408" y="795"/>
                </a:moveTo>
                <a:cubicBezTo>
                  <a:pt x="1408" y="800"/>
                  <a:pt x="1412" y="804"/>
                  <a:pt x="1417" y="804"/>
                </a:cubicBezTo>
                <a:cubicBezTo>
                  <a:pt x="1422" y="804"/>
                  <a:pt x="1426" y="800"/>
                  <a:pt x="1426" y="795"/>
                </a:cubicBezTo>
                <a:cubicBezTo>
                  <a:pt x="1426" y="790"/>
                  <a:pt x="1422" y="786"/>
                  <a:pt x="1417" y="786"/>
                </a:cubicBezTo>
                <a:cubicBezTo>
                  <a:pt x="1412" y="786"/>
                  <a:pt x="1408" y="790"/>
                  <a:pt x="1408" y="795"/>
                </a:cubicBezTo>
                <a:close/>
                <a:moveTo>
                  <a:pt x="1432" y="795"/>
                </a:moveTo>
                <a:cubicBezTo>
                  <a:pt x="1432" y="800"/>
                  <a:pt x="1436" y="804"/>
                  <a:pt x="1441" y="804"/>
                </a:cubicBezTo>
                <a:cubicBezTo>
                  <a:pt x="1445" y="804"/>
                  <a:pt x="1449" y="800"/>
                  <a:pt x="1449" y="795"/>
                </a:cubicBezTo>
                <a:cubicBezTo>
                  <a:pt x="1449" y="790"/>
                  <a:pt x="1445" y="786"/>
                  <a:pt x="1441" y="786"/>
                </a:cubicBezTo>
                <a:cubicBezTo>
                  <a:pt x="1436" y="786"/>
                  <a:pt x="1432" y="790"/>
                  <a:pt x="1432" y="795"/>
                </a:cubicBezTo>
                <a:close/>
                <a:moveTo>
                  <a:pt x="1455" y="795"/>
                </a:moveTo>
                <a:cubicBezTo>
                  <a:pt x="1455" y="800"/>
                  <a:pt x="1459" y="804"/>
                  <a:pt x="1464" y="804"/>
                </a:cubicBezTo>
                <a:cubicBezTo>
                  <a:pt x="1469" y="804"/>
                  <a:pt x="1473" y="800"/>
                  <a:pt x="1473" y="795"/>
                </a:cubicBezTo>
                <a:cubicBezTo>
                  <a:pt x="1473" y="790"/>
                  <a:pt x="1469" y="786"/>
                  <a:pt x="1464" y="786"/>
                </a:cubicBezTo>
                <a:cubicBezTo>
                  <a:pt x="1459" y="786"/>
                  <a:pt x="1455" y="790"/>
                  <a:pt x="1455" y="795"/>
                </a:cubicBezTo>
                <a:close/>
                <a:moveTo>
                  <a:pt x="1478" y="795"/>
                </a:moveTo>
                <a:cubicBezTo>
                  <a:pt x="1478" y="800"/>
                  <a:pt x="1482" y="804"/>
                  <a:pt x="1487" y="804"/>
                </a:cubicBezTo>
                <a:cubicBezTo>
                  <a:pt x="1492" y="804"/>
                  <a:pt x="1496" y="800"/>
                  <a:pt x="1496" y="795"/>
                </a:cubicBezTo>
                <a:cubicBezTo>
                  <a:pt x="1496" y="790"/>
                  <a:pt x="1492" y="786"/>
                  <a:pt x="1487" y="786"/>
                </a:cubicBezTo>
                <a:cubicBezTo>
                  <a:pt x="1482" y="786"/>
                  <a:pt x="1478" y="790"/>
                  <a:pt x="1478" y="795"/>
                </a:cubicBezTo>
                <a:close/>
                <a:moveTo>
                  <a:pt x="1502" y="795"/>
                </a:moveTo>
                <a:cubicBezTo>
                  <a:pt x="1502" y="800"/>
                  <a:pt x="1506" y="804"/>
                  <a:pt x="1511" y="804"/>
                </a:cubicBezTo>
                <a:cubicBezTo>
                  <a:pt x="1516" y="804"/>
                  <a:pt x="1520" y="800"/>
                  <a:pt x="1520" y="795"/>
                </a:cubicBezTo>
                <a:cubicBezTo>
                  <a:pt x="1520" y="790"/>
                  <a:pt x="1516" y="786"/>
                  <a:pt x="1511" y="786"/>
                </a:cubicBezTo>
                <a:cubicBezTo>
                  <a:pt x="1506" y="786"/>
                  <a:pt x="1502" y="790"/>
                  <a:pt x="1502" y="795"/>
                </a:cubicBezTo>
                <a:close/>
                <a:moveTo>
                  <a:pt x="1525" y="795"/>
                </a:moveTo>
                <a:cubicBezTo>
                  <a:pt x="1525" y="800"/>
                  <a:pt x="1529" y="804"/>
                  <a:pt x="1534" y="804"/>
                </a:cubicBezTo>
                <a:cubicBezTo>
                  <a:pt x="1539" y="804"/>
                  <a:pt x="1543" y="800"/>
                  <a:pt x="1543" y="795"/>
                </a:cubicBezTo>
                <a:cubicBezTo>
                  <a:pt x="1543" y="790"/>
                  <a:pt x="1539" y="786"/>
                  <a:pt x="1534" y="786"/>
                </a:cubicBezTo>
                <a:cubicBezTo>
                  <a:pt x="1529" y="786"/>
                  <a:pt x="1525" y="790"/>
                  <a:pt x="1525" y="795"/>
                </a:cubicBezTo>
                <a:close/>
                <a:moveTo>
                  <a:pt x="1549" y="795"/>
                </a:moveTo>
                <a:cubicBezTo>
                  <a:pt x="1549" y="800"/>
                  <a:pt x="1553" y="804"/>
                  <a:pt x="1558" y="804"/>
                </a:cubicBezTo>
                <a:cubicBezTo>
                  <a:pt x="1563" y="804"/>
                  <a:pt x="1567" y="800"/>
                  <a:pt x="1567" y="795"/>
                </a:cubicBezTo>
                <a:cubicBezTo>
                  <a:pt x="1567" y="790"/>
                  <a:pt x="1563" y="786"/>
                  <a:pt x="1558" y="786"/>
                </a:cubicBezTo>
                <a:cubicBezTo>
                  <a:pt x="1553" y="786"/>
                  <a:pt x="1549" y="790"/>
                  <a:pt x="1549" y="795"/>
                </a:cubicBezTo>
                <a:close/>
                <a:moveTo>
                  <a:pt x="1572" y="795"/>
                </a:moveTo>
                <a:cubicBezTo>
                  <a:pt x="1572" y="800"/>
                  <a:pt x="1576" y="804"/>
                  <a:pt x="1581" y="804"/>
                </a:cubicBezTo>
                <a:cubicBezTo>
                  <a:pt x="1586" y="804"/>
                  <a:pt x="1590" y="800"/>
                  <a:pt x="1590" y="795"/>
                </a:cubicBezTo>
                <a:cubicBezTo>
                  <a:pt x="1590" y="790"/>
                  <a:pt x="1586" y="786"/>
                  <a:pt x="1581" y="786"/>
                </a:cubicBezTo>
                <a:cubicBezTo>
                  <a:pt x="1576" y="786"/>
                  <a:pt x="1572" y="790"/>
                  <a:pt x="1572" y="795"/>
                </a:cubicBezTo>
                <a:close/>
                <a:moveTo>
                  <a:pt x="469" y="816"/>
                </a:moveTo>
                <a:cubicBezTo>
                  <a:pt x="469" y="821"/>
                  <a:pt x="473" y="825"/>
                  <a:pt x="478" y="825"/>
                </a:cubicBezTo>
                <a:cubicBezTo>
                  <a:pt x="483" y="825"/>
                  <a:pt x="487" y="821"/>
                  <a:pt x="487" y="816"/>
                </a:cubicBezTo>
                <a:cubicBezTo>
                  <a:pt x="487" y="811"/>
                  <a:pt x="483" y="807"/>
                  <a:pt x="478" y="807"/>
                </a:cubicBezTo>
                <a:cubicBezTo>
                  <a:pt x="473" y="807"/>
                  <a:pt x="469" y="811"/>
                  <a:pt x="469" y="816"/>
                </a:cubicBezTo>
                <a:close/>
                <a:moveTo>
                  <a:pt x="492" y="816"/>
                </a:moveTo>
                <a:cubicBezTo>
                  <a:pt x="492" y="821"/>
                  <a:pt x="496" y="825"/>
                  <a:pt x="501" y="825"/>
                </a:cubicBezTo>
                <a:cubicBezTo>
                  <a:pt x="506" y="825"/>
                  <a:pt x="510" y="821"/>
                  <a:pt x="510" y="816"/>
                </a:cubicBezTo>
                <a:cubicBezTo>
                  <a:pt x="510" y="811"/>
                  <a:pt x="506" y="807"/>
                  <a:pt x="501" y="807"/>
                </a:cubicBezTo>
                <a:cubicBezTo>
                  <a:pt x="496" y="807"/>
                  <a:pt x="492" y="811"/>
                  <a:pt x="492" y="816"/>
                </a:cubicBezTo>
                <a:close/>
                <a:moveTo>
                  <a:pt x="516" y="816"/>
                </a:moveTo>
                <a:cubicBezTo>
                  <a:pt x="516" y="821"/>
                  <a:pt x="520" y="825"/>
                  <a:pt x="525" y="825"/>
                </a:cubicBezTo>
                <a:cubicBezTo>
                  <a:pt x="530" y="825"/>
                  <a:pt x="534" y="821"/>
                  <a:pt x="534" y="816"/>
                </a:cubicBezTo>
                <a:cubicBezTo>
                  <a:pt x="534" y="811"/>
                  <a:pt x="530" y="807"/>
                  <a:pt x="525" y="807"/>
                </a:cubicBezTo>
                <a:cubicBezTo>
                  <a:pt x="520" y="807"/>
                  <a:pt x="516" y="811"/>
                  <a:pt x="516" y="816"/>
                </a:cubicBezTo>
                <a:close/>
                <a:moveTo>
                  <a:pt x="539" y="816"/>
                </a:moveTo>
                <a:cubicBezTo>
                  <a:pt x="539" y="821"/>
                  <a:pt x="543" y="825"/>
                  <a:pt x="548" y="825"/>
                </a:cubicBezTo>
                <a:cubicBezTo>
                  <a:pt x="553" y="825"/>
                  <a:pt x="557" y="821"/>
                  <a:pt x="557" y="816"/>
                </a:cubicBezTo>
                <a:cubicBezTo>
                  <a:pt x="557" y="811"/>
                  <a:pt x="553" y="807"/>
                  <a:pt x="548" y="807"/>
                </a:cubicBezTo>
                <a:cubicBezTo>
                  <a:pt x="543" y="807"/>
                  <a:pt x="539" y="811"/>
                  <a:pt x="539" y="816"/>
                </a:cubicBezTo>
                <a:close/>
                <a:moveTo>
                  <a:pt x="563" y="816"/>
                </a:moveTo>
                <a:cubicBezTo>
                  <a:pt x="563" y="821"/>
                  <a:pt x="567" y="825"/>
                  <a:pt x="572" y="825"/>
                </a:cubicBezTo>
                <a:cubicBezTo>
                  <a:pt x="577" y="825"/>
                  <a:pt x="581" y="821"/>
                  <a:pt x="581" y="816"/>
                </a:cubicBezTo>
                <a:cubicBezTo>
                  <a:pt x="581" y="811"/>
                  <a:pt x="577" y="807"/>
                  <a:pt x="572" y="807"/>
                </a:cubicBezTo>
                <a:cubicBezTo>
                  <a:pt x="567" y="807"/>
                  <a:pt x="563" y="811"/>
                  <a:pt x="563" y="816"/>
                </a:cubicBezTo>
                <a:close/>
                <a:moveTo>
                  <a:pt x="915" y="816"/>
                </a:moveTo>
                <a:cubicBezTo>
                  <a:pt x="915" y="821"/>
                  <a:pt x="919" y="825"/>
                  <a:pt x="924" y="825"/>
                </a:cubicBezTo>
                <a:cubicBezTo>
                  <a:pt x="929" y="825"/>
                  <a:pt x="933" y="821"/>
                  <a:pt x="933" y="816"/>
                </a:cubicBezTo>
                <a:cubicBezTo>
                  <a:pt x="933" y="811"/>
                  <a:pt x="929" y="807"/>
                  <a:pt x="924" y="807"/>
                </a:cubicBezTo>
                <a:cubicBezTo>
                  <a:pt x="919" y="807"/>
                  <a:pt x="915" y="811"/>
                  <a:pt x="915" y="816"/>
                </a:cubicBezTo>
                <a:close/>
                <a:moveTo>
                  <a:pt x="938" y="816"/>
                </a:moveTo>
                <a:cubicBezTo>
                  <a:pt x="938" y="821"/>
                  <a:pt x="942" y="825"/>
                  <a:pt x="947" y="825"/>
                </a:cubicBezTo>
                <a:cubicBezTo>
                  <a:pt x="952" y="825"/>
                  <a:pt x="956" y="821"/>
                  <a:pt x="956" y="816"/>
                </a:cubicBezTo>
                <a:cubicBezTo>
                  <a:pt x="956" y="811"/>
                  <a:pt x="952" y="807"/>
                  <a:pt x="947" y="807"/>
                </a:cubicBezTo>
                <a:cubicBezTo>
                  <a:pt x="942" y="807"/>
                  <a:pt x="938" y="811"/>
                  <a:pt x="938" y="816"/>
                </a:cubicBezTo>
                <a:close/>
                <a:moveTo>
                  <a:pt x="962" y="816"/>
                </a:moveTo>
                <a:cubicBezTo>
                  <a:pt x="962" y="821"/>
                  <a:pt x="966" y="825"/>
                  <a:pt x="971" y="825"/>
                </a:cubicBezTo>
                <a:cubicBezTo>
                  <a:pt x="976" y="825"/>
                  <a:pt x="980" y="821"/>
                  <a:pt x="980" y="816"/>
                </a:cubicBezTo>
                <a:cubicBezTo>
                  <a:pt x="980" y="811"/>
                  <a:pt x="976" y="807"/>
                  <a:pt x="971" y="807"/>
                </a:cubicBezTo>
                <a:cubicBezTo>
                  <a:pt x="966" y="807"/>
                  <a:pt x="962" y="811"/>
                  <a:pt x="962" y="816"/>
                </a:cubicBezTo>
                <a:close/>
                <a:moveTo>
                  <a:pt x="1385" y="816"/>
                </a:moveTo>
                <a:cubicBezTo>
                  <a:pt x="1385" y="821"/>
                  <a:pt x="1389" y="825"/>
                  <a:pt x="1393" y="825"/>
                </a:cubicBezTo>
                <a:cubicBezTo>
                  <a:pt x="1398" y="825"/>
                  <a:pt x="1402" y="821"/>
                  <a:pt x="1402" y="816"/>
                </a:cubicBezTo>
                <a:cubicBezTo>
                  <a:pt x="1402" y="811"/>
                  <a:pt x="1398" y="807"/>
                  <a:pt x="1393" y="807"/>
                </a:cubicBezTo>
                <a:cubicBezTo>
                  <a:pt x="1389" y="807"/>
                  <a:pt x="1385" y="811"/>
                  <a:pt x="1385" y="816"/>
                </a:cubicBezTo>
                <a:close/>
                <a:moveTo>
                  <a:pt x="1408" y="816"/>
                </a:moveTo>
                <a:cubicBezTo>
                  <a:pt x="1408" y="821"/>
                  <a:pt x="1412" y="825"/>
                  <a:pt x="1417" y="825"/>
                </a:cubicBezTo>
                <a:cubicBezTo>
                  <a:pt x="1422" y="825"/>
                  <a:pt x="1426" y="821"/>
                  <a:pt x="1426" y="816"/>
                </a:cubicBezTo>
                <a:cubicBezTo>
                  <a:pt x="1426" y="811"/>
                  <a:pt x="1422" y="807"/>
                  <a:pt x="1417" y="807"/>
                </a:cubicBezTo>
                <a:cubicBezTo>
                  <a:pt x="1412" y="807"/>
                  <a:pt x="1408" y="811"/>
                  <a:pt x="1408" y="816"/>
                </a:cubicBezTo>
                <a:close/>
                <a:moveTo>
                  <a:pt x="1478" y="816"/>
                </a:moveTo>
                <a:cubicBezTo>
                  <a:pt x="1478" y="821"/>
                  <a:pt x="1482" y="825"/>
                  <a:pt x="1487" y="825"/>
                </a:cubicBezTo>
                <a:cubicBezTo>
                  <a:pt x="1492" y="825"/>
                  <a:pt x="1496" y="821"/>
                  <a:pt x="1496" y="816"/>
                </a:cubicBezTo>
                <a:cubicBezTo>
                  <a:pt x="1496" y="811"/>
                  <a:pt x="1492" y="807"/>
                  <a:pt x="1487" y="807"/>
                </a:cubicBezTo>
                <a:cubicBezTo>
                  <a:pt x="1482" y="807"/>
                  <a:pt x="1478" y="811"/>
                  <a:pt x="1478" y="816"/>
                </a:cubicBezTo>
                <a:close/>
                <a:moveTo>
                  <a:pt x="1502" y="816"/>
                </a:moveTo>
                <a:cubicBezTo>
                  <a:pt x="1502" y="821"/>
                  <a:pt x="1506" y="825"/>
                  <a:pt x="1511" y="825"/>
                </a:cubicBezTo>
                <a:cubicBezTo>
                  <a:pt x="1516" y="825"/>
                  <a:pt x="1520" y="821"/>
                  <a:pt x="1520" y="816"/>
                </a:cubicBezTo>
                <a:cubicBezTo>
                  <a:pt x="1520" y="811"/>
                  <a:pt x="1516" y="807"/>
                  <a:pt x="1511" y="807"/>
                </a:cubicBezTo>
                <a:cubicBezTo>
                  <a:pt x="1506" y="807"/>
                  <a:pt x="1502" y="811"/>
                  <a:pt x="1502" y="816"/>
                </a:cubicBezTo>
                <a:close/>
                <a:moveTo>
                  <a:pt x="1525" y="816"/>
                </a:moveTo>
                <a:cubicBezTo>
                  <a:pt x="1525" y="821"/>
                  <a:pt x="1529" y="825"/>
                  <a:pt x="1534" y="825"/>
                </a:cubicBezTo>
                <a:cubicBezTo>
                  <a:pt x="1539" y="825"/>
                  <a:pt x="1543" y="821"/>
                  <a:pt x="1543" y="816"/>
                </a:cubicBezTo>
                <a:cubicBezTo>
                  <a:pt x="1543" y="811"/>
                  <a:pt x="1539" y="807"/>
                  <a:pt x="1534" y="807"/>
                </a:cubicBezTo>
                <a:cubicBezTo>
                  <a:pt x="1529" y="807"/>
                  <a:pt x="1525" y="811"/>
                  <a:pt x="1525" y="816"/>
                </a:cubicBezTo>
                <a:close/>
                <a:moveTo>
                  <a:pt x="1549" y="816"/>
                </a:moveTo>
                <a:cubicBezTo>
                  <a:pt x="1549" y="821"/>
                  <a:pt x="1553" y="825"/>
                  <a:pt x="1558" y="825"/>
                </a:cubicBezTo>
                <a:cubicBezTo>
                  <a:pt x="1563" y="825"/>
                  <a:pt x="1567" y="821"/>
                  <a:pt x="1567" y="816"/>
                </a:cubicBezTo>
                <a:cubicBezTo>
                  <a:pt x="1567" y="811"/>
                  <a:pt x="1563" y="807"/>
                  <a:pt x="1558" y="807"/>
                </a:cubicBezTo>
                <a:cubicBezTo>
                  <a:pt x="1553" y="807"/>
                  <a:pt x="1549" y="811"/>
                  <a:pt x="1549" y="816"/>
                </a:cubicBezTo>
                <a:close/>
                <a:moveTo>
                  <a:pt x="469" y="838"/>
                </a:moveTo>
                <a:cubicBezTo>
                  <a:pt x="469" y="843"/>
                  <a:pt x="473" y="848"/>
                  <a:pt x="478" y="848"/>
                </a:cubicBezTo>
                <a:cubicBezTo>
                  <a:pt x="483" y="848"/>
                  <a:pt x="487" y="843"/>
                  <a:pt x="487" y="838"/>
                </a:cubicBezTo>
                <a:cubicBezTo>
                  <a:pt x="487" y="833"/>
                  <a:pt x="483" y="829"/>
                  <a:pt x="478" y="829"/>
                </a:cubicBezTo>
                <a:cubicBezTo>
                  <a:pt x="473" y="829"/>
                  <a:pt x="469" y="833"/>
                  <a:pt x="469" y="838"/>
                </a:cubicBezTo>
                <a:close/>
                <a:moveTo>
                  <a:pt x="492" y="838"/>
                </a:moveTo>
                <a:cubicBezTo>
                  <a:pt x="492" y="843"/>
                  <a:pt x="496" y="848"/>
                  <a:pt x="501" y="848"/>
                </a:cubicBezTo>
                <a:cubicBezTo>
                  <a:pt x="506" y="848"/>
                  <a:pt x="510" y="843"/>
                  <a:pt x="510" y="838"/>
                </a:cubicBezTo>
                <a:cubicBezTo>
                  <a:pt x="510" y="833"/>
                  <a:pt x="506" y="829"/>
                  <a:pt x="501" y="829"/>
                </a:cubicBezTo>
                <a:cubicBezTo>
                  <a:pt x="496" y="829"/>
                  <a:pt x="492" y="833"/>
                  <a:pt x="492" y="838"/>
                </a:cubicBezTo>
                <a:close/>
                <a:moveTo>
                  <a:pt x="516" y="838"/>
                </a:moveTo>
                <a:cubicBezTo>
                  <a:pt x="516" y="843"/>
                  <a:pt x="520" y="848"/>
                  <a:pt x="525" y="848"/>
                </a:cubicBezTo>
                <a:cubicBezTo>
                  <a:pt x="530" y="848"/>
                  <a:pt x="534" y="843"/>
                  <a:pt x="534" y="838"/>
                </a:cubicBezTo>
                <a:cubicBezTo>
                  <a:pt x="534" y="833"/>
                  <a:pt x="530" y="829"/>
                  <a:pt x="525" y="829"/>
                </a:cubicBezTo>
                <a:cubicBezTo>
                  <a:pt x="520" y="829"/>
                  <a:pt x="516" y="833"/>
                  <a:pt x="516" y="838"/>
                </a:cubicBezTo>
                <a:close/>
                <a:moveTo>
                  <a:pt x="539" y="838"/>
                </a:moveTo>
                <a:cubicBezTo>
                  <a:pt x="539" y="843"/>
                  <a:pt x="543" y="848"/>
                  <a:pt x="548" y="848"/>
                </a:cubicBezTo>
                <a:cubicBezTo>
                  <a:pt x="553" y="848"/>
                  <a:pt x="557" y="843"/>
                  <a:pt x="557" y="838"/>
                </a:cubicBezTo>
                <a:cubicBezTo>
                  <a:pt x="557" y="833"/>
                  <a:pt x="553" y="829"/>
                  <a:pt x="548" y="829"/>
                </a:cubicBezTo>
                <a:cubicBezTo>
                  <a:pt x="543" y="829"/>
                  <a:pt x="539" y="833"/>
                  <a:pt x="539" y="838"/>
                </a:cubicBezTo>
                <a:close/>
                <a:moveTo>
                  <a:pt x="915" y="838"/>
                </a:moveTo>
                <a:cubicBezTo>
                  <a:pt x="915" y="843"/>
                  <a:pt x="919" y="848"/>
                  <a:pt x="924" y="848"/>
                </a:cubicBezTo>
                <a:cubicBezTo>
                  <a:pt x="929" y="848"/>
                  <a:pt x="933" y="843"/>
                  <a:pt x="933" y="838"/>
                </a:cubicBezTo>
                <a:cubicBezTo>
                  <a:pt x="933" y="833"/>
                  <a:pt x="929" y="829"/>
                  <a:pt x="924" y="829"/>
                </a:cubicBezTo>
                <a:cubicBezTo>
                  <a:pt x="919" y="829"/>
                  <a:pt x="915" y="833"/>
                  <a:pt x="915" y="838"/>
                </a:cubicBezTo>
                <a:close/>
                <a:moveTo>
                  <a:pt x="1502" y="838"/>
                </a:moveTo>
                <a:cubicBezTo>
                  <a:pt x="1502" y="843"/>
                  <a:pt x="1506" y="848"/>
                  <a:pt x="1511" y="848"/>
                </a:cubicBezTo>
                <a:cubicBezTo>
                  <a:pt x="1516" y="848"/>
                  <a:pt x="1520" y="843"/>
                  <a:pt x="1520" y="838"/>
                </a:cubicBezTo>
                <a:cubicBezTo>
                  <a:pt x="1520" y="833"/>
                  <a:pt x="1516" y="829"/>
                  <a:pt x="1511" y="829"/>
                </a:cubicBezTo>
                <a:cubicBezTo>
                  <a:pt x="1506" y="829"/>
                  <a:pt x="1502" y="833"/>
                  <a:pt x="1502" y="838"/>
                </a:cubicBezTo>
                <a:close/>
                <a:moveTo>
                  <a:pt x="1525" y="838"/>
                </a:moveTo>
                <a:cubicBezTo>
                  <a:pt x="1525" y="843"/>
                  <a:pt x="1529" y="848"/>
                  <a:pt x="1534" y="848"/>
                </a:cubicBezTo>
                <a:cubicBezTo>
                  <a:pt x="1539" y="848"/>
                  <a:pt x="1543" y="843"/>
                  <a:pt x="1543" y="838"/>
                </a:cubicBezTo>
                <a:cubicBezTo>
                  <a:pt x="1543" y="833"/>
                  <a:pt x="1539" y="829"/>
                  <a:pt x="1534" y="829"/>
                </a:cubicBezTo>
                <a:cubicBezTo>
                  <a:pt x="1529" y="829"/>
                  <a:pt x="1525" y="833"/>
                  <a:pt x="1525" y="838"/>
                </a:cubicBezTo>
                <a:close/>
                <a:moveTo>
                  <a:pt x="1549" y="838"/>
                </a:moveTo>
                <a:cubicBezTo>
                  <a:pt x="1549" y="843"/>
                  <a:pt x="1553" y="848"/>
                  <a:pt x="1558" y="848"/>
                </a:cubicBezTo>
                <a:cubicBezTo>
                  <a:pt x="1563" y="848"/>
                  <a:pt x="1567" y="843"/>
                  <a:pt x="1567" y="838"/>
                </a:cubicBezTo>
                <a:cubicBezTo>
                  <a:pt x="1567" y="833"/>
                  <a:pt x="1563" y="829"/>
                  <a:pt x="1558" y="829"/>
                </a:cubicBezTo>
                <a:cubicBezTo>
                  <a:pt x="1553" y="829"/>
                  <a:pt x="1549" y="833"/>
                  <a:pt x="1549" y="838"/>
                </a:cubicBezTo>
                <a:close/>
                <a:moveTo>
                  <a:pt x="1690" y="838"/>
                </a:moveTo>
                <a:cubicBezTo>
                  <a:pt x="1690" y="843"/>
                  <a:pt x="1694" y="848"/>
                  <a:pt x="1699" y="848"/>
                </a:cubicBezTo>
                <a:cubicBezTo>
                  <a:pt x="1704" y="848"/>
                  <a:pt x="1708" y="843"/>
                  <a:pt x="1708" y="838"/>
                </a:cubicBezTo>
                <a:cubicBezTo>
                  <a:pt x="1708" y="833"/>
                  <a:pt x="1704" y="829"/>
                  <a:pt x="1699" y="829"/>
                </a:cubicBezTo>
                <a:cubicBezTo>
                  <a:pt x="1694" y="829"/>
                  <a:pt x="1690" y="833"/>
                  <a:pt x="1690" y="838"/>
                </a:cubicBezTo>
                <a:close/>
                <a:moveTo>
                  <a:pt x="469" y="860"/>
                </a:moveTo>
                <a:cubicBezTo>
                  <a:pt x="469" y="865"/>
                  <a:pt x="473" y="869"/>
                  <a:pt x="478" y="869"/>
                </a:cubicBezTo>
                <a:cubicBezTo>
                  <a:pt x="483" y="869"/>
                  <a:pt x="487" y="865"/>
                  <a:pt x="487" y="860"/>
                </a:cubicBezTo>
                <a:cubicBezTo>
                  <a:pt x="487" y="855"/>
                  <a:pt x="483" y="851"/>
                  <a:pt x="478" y="851"/>
                </a:cubicBezTo>
                <a:cubicBezTo>
                  <a:pt x="473" y="851"/>
                  <a:pt x="469" y="855"/>
                  <a:pt x="469" y="860"/>
                </a:cubicBezTo>
                <a:close/>
                <a:moveTo>
                  <a:pt x="492" y="860"/>
                </a:moveTo>
                <a:cubicBezTo>
                  <a:pt x="492" y="865"/>
                  <a:pt x="496" y="869"/>
                  <a:pt x="501" y="869"/>
                </a:cubicBezTo>
                <a:cubicBezTo>
                  <a:pt x="506" y="869"/>
                  <a:pt x="510" y="865"/>
                  <a:pt x="510" y="860"/>
                </a:cubicBezTo>
                <a:cubicBezTo>
                  <a:pt x="510" y="855"/>
                  <a:pt x="506" y="851"/>
                  <a:pt x="501" y="851"/>
                </a:cubicBezTo>
                <a:cubicBezTo>
                  <a:pt x="496" y="851"/>
                  <a:pt x="492" y="855"/>
                  <a:pt x="492" y="860"/>
                </a:cubicBezTo>
                <a:close/>
                <a:moveTo>
                  <a:pt x="516" y="860"/>
                </a:moveTo>
                <a:cubicBezTo>
                  <a:pt x="516" y="865"/>
                  <a:pt x="520" y="869"/>
                  <a:pt x="525" y="869"/>
                </a:cubicBezTo>
                <a:cubicBezTo>
                  <a:pt x="530" y="869"/>
                  <a:pt x="534" y="865"/>
                  <a:pt x="534" y="860"/>
                </a:cubicBezTo>
                <a:cubicBezTo>
                  <a:pt x="534" y="855"/>
                  <a:pt x="530" y="851"/>
                  <a:pt x="525" y="851"/>
                </a:cubicBezTo>
                <a:cubicBezTo>
                  <a:pt x="520" y="851"/>
                  <a:pt x="516" y="855"/>
                  <a:pt x="516" y="860"/>
                </a:cubicBezTo>
                <a:close/>
                <a:moveTo>
                  <a:pt x="1525" y="860"/>
                </a:moveTo>
                <a:cubicBezTo>
                  <a:pt x="1525" y="865"/>
                  <a:pt x="1529" y="869"/>
                  <a:pt x="1534" y="869"/>
                </a:cubicBezTo>
                <a:cubicBezTo>
                  <a:pt x="1539" y="869"/>
                  <a:pt x="1543" y="865"/>
                  <a:pt x="1543" y="860"/>
                </a:cubicBezTo>
                <a:cubicBezTo>
                  <a:pt x="1543" y="855"/>
                  <a:pt x="1539" y="851"/>
                  <a:pt x="1534" y="851"/>
                </a:cubicBezTo>
                <a:cubicBezTo>
                  <a:pt x="1529" y="851"/>
                  <a:pt x="1525" y="855"/>
                  <a:pt x="1525" y="860"/>
                </a:cubicBezTo>
                <a:close/>
                <a:moveTo>
                  <a:pt x="1549" y="860"/>
                </a:moveTo>
                <a:cubicBezTo>
                  <a:pt x="1549" y="865"/>
                  <a:pt x="1553" y="869"/>
                  <a:pt x="1558" y="869"/>
                </a:cubicBezTo>
                <a:cubicBezTo>
                  <a:pt x="1563" y="869"/>
                  <a:pt x="1567" y="865"/>
                  <a:pt x="1567" y="860"/>
                </a:cubicBezTo>
                <a:cubicBezTo>
                  <a:pt x="1567" y="855"/>
                  <a:pt x="1563" y="851"/>
                  <a:pt x="1558" y="851"/>
                </a:cubicBezTo>
                <a:cubicBezTo>
                  <a:pt x="1553" y="851"/>
                  <a:pt x="1549" y="855"/>
                  <a:pt x="1549" y="860"/>
                </a:cubicBezTo>
                <a:close/>
                <a:moveTo>
                  <a:pt x="1690" y="860"/>
                </a:moveTo>
                <a:cubicBezTo>
                  <a:pt x="1690" y="865"/>
                  <a:pt x="1694" y="869"/>
                  <a:pt x="1699" y="869"/>
                </a:cubicBezTo>
                <a:cubicBezTo>
                  <a:pt x="1704" y="869"/>
                  <a:pt x="1708" y="865"/>
                  <a:pt x="1708" y="860"/>
                </a:cubicBezTo>
                <a:cubicBezTo>
                  <a:pt x="1708" y="855"/>
                  <a:pt x="1704" y="851"/>
                  <a:pt x="1699" y="851"/>
                </a:cubicBezTo>
                <a:cubicBezTo>
                  <a:pt x="1694" y="851"/>
                  <a:pt x="1690" y="855"/>
                  <a:pt x="1690" y="860"/>
                </a:cubicBezTo>
                <a:close/>
                <a:moveTo>
                  <a:pt x="469" y="882"/>
                </a:moveTo>
                <a:cubicBezTo>
                  <a:pt x="469" y="887"/>
                  <a:pt x="473" y="891"/>
                  <a:pt x="478" y="891"/>
                </a:cubicBezTo>
                <a:cubicBezTo>
                  <a:pt x="483" y="891"/>
                  <a:pt x="487" y="887"/>
                  <a:pt x="487" y="882"/>
                </a:cubicBezTo>
                <a:cubicBezTo>
                  <a:pt x="487" y="877"/>
                  <a:pt x="483" y="873"/>
                  <a:pt x="478" y="873"/>
                </a:cubicBezTo>
                <a:cubicBezTo>
                  <a:pt x="473" y="873"/>
                  <a:pt x="469" y="877"/>
                  <a:pt x="469" y="882"/>
                </a:cubicBezTo>
                <a:close/>
                <a:moveTo>
                  <a:pt x="492" y="882"/>
                </a:moveTo>
                <a:cubicBezTo>
                  <a:pt x="492" y="887"/>
                  <a:pt x="496" y="891"/>
                  <a:pt x="501" y="891"/>
                </a:cubicBezTo>
                <a:cubicBezTo>
                  <a:pt x="506" y="891"/>
                  <a:pt x="510" y="887"/>
                  <a:pt x="510" y="882"/>
                </a:cubicBezTo>
                <a:cubicBezTo>
                  <a:pt x="510" y="877"/>
                  <a:pt x="506" y="873"/>
                  <a:pt x="501" y="873"/>
                </a:cubicBezTo>
                <a:cubicBezTo>
                  <a:pt x="496" y="873"/>
                  <a:pt x="492" y="877"/>
                  <a:pt x="492" y="882"/>
                </a:cubicBezTo>
                <a:close/>
                <a:moveTo>
                  <a:pt x="1549" y="882"/>
                </a:moveTo>
                <a:cubicBezTo>
                  <a:pt x="1549" y="887"/>
                  <a:pt x="1553" y="891"/>
                  <a:pt x="1558" y="891"/>
                </a:cubicBezTo>
                <a:cubicBezTo>
                  <a:pt x="1563" y="891"/>
                  <a:pt x="1567" y="887"/>
                  <a:pt x="1567" y="882"/>
                </a:cubicBezTo>
                <a:cubicBezTo>
                  <a:pt x="1567" y="877"/>
                  <a:pt x="1563" y="873"/>
                  <a:pt x="1558" y="873"/>
                </a:cubicBezTo>
                <a:cubicBezTo>
                  <a:pt x="1553" y="873"/>
                  <a:pt x="1549" y="877"/>
                  <a:pt x="1549" y="882"/>
                </a:cubicBezTo>
                <a:close/>
                <a:moveTo>
                  <a:pt x="1666" y="882"/>
                </a:moveTo>
                <a:cubicBezTo>
                  <a:pt x="1666" y="887"/>
                  <a:pt x="1670" y="891"/>
                  <a:pt x="1675" y="891"/>
                </a:cubicBezTo>
                <a:cubicBezTo>
                  <a:pt x="1680" y="891"/>
                  <a:pt x="1684" y="887"/>
                  <a:pt x="1684" y="882"/>
                </a:cubicBezTo>
                <a:cubicBezTo>
                  <a:pt x="1684" y="877"/>
                  <a:pt x="1680" y="873"/>
                  <a:pt x="1675" y="873"/>
                </a:cubicBezTo>
                <a:cubicBezTo>
                  <a:pt x="1670" y="873"/>
                  <a:pt x="1666" y="877"/>
                  <a:pt x="1666" y="882"/>
                </a:cubicBezTo>
                <a:close/>
                <a:moveTo>
                  <a:pt x="469" y="904"/>
                </a:moveTo>
                <a:cubicBezTo>
                  <a:pt x="469" y="909"/>
                  <a:pt x="473" y="913"/>
                  <a:pt x="478" y="913"/>
                </a:cubicBezTo>
                <a:cubicBezTo>
                  <a:pt x="483" y="913"/>
                  <a:pt x="487" y="909"/>
                  <a:pt x="487" y="904"/>
                </a:cubicBezTo>
                <a:cubicBezTo>
                  <a:pt x="487" y="899"/>
                  <a:pt x="483" y="895"/>
                  <a:pt x="478" y="895"/>
                </a:cubicBezTo>
                <a:cubicBezTo>
                  <a:pt x="473" y="895"/>
                  <a:pt x="469" y="899"/>
                  <a:pt x="469" y="904"/>
                </a:cubicBezTo>
                <a:close/>
                <a:moveTo>
                  <a:pt x="492" y="904"/>
                </a:moveTo>
                <a:cubicBezTo>
                  <a:pt x="492" y="909"/>
                  <a:pt x="496" y="913"/>
                  <a:pt x="501" y="913"/>
                </a:cubicBezTo>
                <a:cubicBezTo>
                  <a:pt x="506" y="913"/>
                  <a:pt x="510" y="909"/>
                  <a:pt x="510" y="904"/>
                </a:cubicBezTo>
                <a:cubicBezTo>
                  <a:pt x="510" y="899"/>
                  <a:pt x="506" y="895"/>
                  <a:pt x="501" y="895"/>
                </a:cubicBezTo>
                <a:cubicBezTo>
                  <a:pt x="496" y="895"/>
                  <a:pt x="492" y="899"/>
                  <a:pt x="492" y="904"/>
                </a:cubicBezTo>
                <a:close/>
                <a:moveTo>
                  <a:pt x="1643" y="904"/>
                </a:moveTo>
                <a:cubicBezTo>
                  <a:pt x="1643" y="909"/>
                  <a:pt x="1647" y="913"/>
                  <a:pt x="1652" y="913"/>
                </a:cubicBezTo>
                <a:cubicBezTo>
                  <a:pt x="1657" y="913"/>
                  <a:pt x="1661" y="909"/>
                  <a:pt x="1661" y="904"/>
                </a:cubicBezTo>
                <a:cubicBezTo>
                  <a:pt x="1661" y="899"/>
                  <a:pt x="1657" y="895"/>
                  <a:pt x="1652" y="895"/>
                </a:cubicBezTo>
                <a:cubicBezTo>
                  <a:pt x="1647" y="895"/>
                  <a:pt x="1643" y="899"/>
                  <a:pt x="1643" y="904"/>
                </a:cubicBezTo>
                <a:close/>
                <a:moveTo>
                  <a:pt x="469" y="926"/>
                </a:moveTo>
                <a:cubicBezTo>
                  <a:pt x="469" y="930"/>
                  <a:pt x="473" y="934"/>
                  <a:pt x="478" y="934"/>
                </a:cubicBezTo>
                <a:cubicBezTo>
                  <a:pt x="483" y="934"/>
                  <a:pt x="487" y="930"/>
                  <a:pt x="487" y="926"/>
                </a:cubicBezTo>
                <a:cubicBezTo>
                  <a:pt x="487" y="921"/>
                  <a:pt x="483" y="917"/>
                  <a:pt x="478" y="917"/>
                </a:cubicBezTo>
                <a:cubicBezTo>
                  <a:pt x="473" y="917"/>
                  <a:pt x="469" y="921"/>
                  <a:pt x="469" y="926"/>
                </a:cubicBezTo>
                <a:close/>
                <a:moveTo>
                  <a:pt x="492" y="926"/>
                </a:moveTo>
                <a:cubicBezTo>
                  <a:pt x="492" y="930"/>
                  <a:pt x="496" y="934"/>
                  <a:pt x="501" y="934"/>
                </a:cubicBezTo>
                <a:cubicBezTo>
                  <a:pt x="506" y="934"/>
                  <a:pt x="510" y="930"/>
                  <a:pt x="510" y="926"/>
                </a:cubicBezTo>
                <a:cubicBezTo>
                  <a:pt x="510" y="921"/>
                  <a:pt x="506" y="917"/>
                  <a:pt x="501" y="917"/>
                </a:cubicBezTo>
                <a:cubicBezTo>
                  <a:pt x="496" y="917"/>
                  <a:pt x="492" y="921"/>
                  <a:pt x="492" y="926"/>
                </a:cubicBezTo>
                <a:close/>
                <a:moveTo>
                  <a:pt x="469" y="947"/>
                </a:moveTo>
                <a:cubicBezTo>
                  <a:pt x="469" y="952"/>
                  <a:pt x="473" y="957"/>
                  <a:pt x="478" y="957"/>
                </a:cubicBezTo>
                <a:cubicBezTo>
                  <a:pt x="483" y="957"/>
                  <a:pt x="487" y="952"/>
                  <a:pt x="487" y="947"/>
                </a:cubicBezTo>
                <a:cubicBezTo>
                  <a:pt x="487" y="942"/>
                  <a:pt x="483" y="938"/>
                  <a:pt x="478" y="938"/>
                </a:cubicBezTo>
                <a:cubicBezTo>
                  <a:pt x="473" y="938"/>
                  <a:pt x="469" y="942"/>
                  <a:pt x="469" y="947"/>
                </a:cubicBezTo>
                <a:close/>
                <a:moveTo>
                  <a:pt x="469" y="969"/>
                </a:moveTo>
                <a:cubicBezTo>
                  <a:pt x="469" y="975"/>
                  <a:pt x="473" y="979"/>
                  <a:pt x="478" y="979"/>
                </a:cubicBezTo>
                <a:cubicBezTo>
                  <a:pt x="483" y="979"/>
                  <a:pt x="487" y="975"/>
                  <a:pt x="487" y="969"/>
                </a:cubicBezTo>
                <a:cubicBezTo>
                  <a:pt x="487" y="964"/>
                  <a:pt x="483" y="960"/>
                  <a:pt x="478" y="960"/>
                </a:cubicBezTo>
                <a:cubicBezTo>
                  <a:pt x="473" y="960"/>
                  <a:pt x="469" y="964"/>
                  <a:pt x="469" y="969"/>
                </a:cubicBezTo>
                <a:close/>
                <a:moveTo>
                  <a:pt x="492" y="969"/>
                </a:moveTo>
                <a:cubicBezTo>
                  <a:pt x="492" y="975"/>
                  <a:pt x="496" y="979"/>
                  <a:pt x="501" y="979"/>
                </a:cubicBezTo>
                <a:cubicBezTo>
                  <a:pt x="506" y="979"/>
                  <a:pt x="510" y="975"/>
                  <a:pt x="510" y="969"/>
                </a:cubicBezTo>
                <a:cubicBezTo>
                  <a:pt x="510" y="964"/>
                  <a:pt x="506" y="960"/>
                  <a:pt x="501" y="960"/>
                </a:cubicBezTo>
                <a:cubicBezTo>
                  <a:pt x="496" y="960"/>
                  <a:pt x="492" y="964"/>
                  <a:pt x="492" y="969"/>
                </a:cubicBezTo>
                <a:close/>
                <a:moveTo>
                  <a:pt x="774" y="337"/>
                </a:moveTo>
                <a:cubicBezTo>
                  <a:pt x="774" y="342"/>
                  <a:pt x="778" y="345"/>
                  <a:pt x="783" y="345"/>
                </a:cubicBezTo>
                <a:cubicBezTo>
                  <a:pt x="788" y="345"/>
                  <a:pt x="792" y="342"/>
                  <a:pt x="792" y="337"/>
                </a:cubicBezTo>
                <a:cubicBezTo>
                  <a:pt x="792" y="332"/>
                  <a:pt x="788" y="328"/>
                  <a:pt x="783" y="328"/>
                </a:cubicBezTo>
                <a:cubicBezTo>
                  <a:pt x="778" y="328"/>
                  <a:pt x="774" y="332"/>
                  <a:pt x="774" y="337"/>
                </a:cubicBezTo>
                <a:close/>
                <a:moveTo>
                  <a:pt x="798" y="337"/>
                </a:moveTo>
                <a:cubicBezTo>
                  <a:pt x="798" y="342"/>
                  <a:pt x="802" y="345"/>
                  <a:pt x="806" y="345"/>
                </a:cubicBezTo>
                <a:cubicBezTo>
                  <a:pt x="811" y="345"/>
                  <a:pt x="815" y="342"/>
                  <a:pt x="815" y="337"/>
                </a:cubicBezTo>
                <a:cubicBezTo>
                  <a:pt x="815" y="332"/>
                  <a:pt x="811" y="328"/>
                  <a:pt x="806" y="328"/>
                </a:cubicBezTo>
                <a:cubicBezTo>
                  <a:pt x="802" y="328"/>
                  <a:pt x="798" y="332"/>
                  <a:pt x="798" y="337"/>
                </a:cubicBezTo>
                <a:close/>
              </a:path>
            </a:pathLst>
          </a:custGeom>
          <a:solidFill>
            <a:schemeClr val="bg2">
              <a:alpha val="50000"/>
            </a:schemeClr>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00B0F0"/>
              </a:solidFill>
            </a:endParaRPr>
          </a:p>
        </p:txBody>
      </p:sp>
      <p:grpSp>
        <p:nvGrpSpPr>
          <p:cNvPr id="2" name="Group 1"/>
          <p:cNvGrpSpPr/>
          <p:nvPr/>
        </p:nvGrpSpPr>
        <p:grpSpPr>
          <a:xfrm>
            <a:off x="5119985" y="2350911"/>
            <a:ext cx="6107690" cy="2841190"/>
            <a:chOff x="5019184" y="2305024"/>
            <a:chExt cx="5988475" cy="2785733"/>
          </a:xfrm>
        </p:grpSpPr>
        <p:sp>
          <p:nvSpPr>
            <p:cNvPr id="88" name="Oval 87"/>
            <p:cNvSpPr/>
            <p:nvPr/>
          </p:nvSpPr>
          <p:spPr bwMode="auto">
            <a:xfrm>
              <a:off x="5019184" y="2666054"/>
              <a:ext cx="250728" cy="252420"/>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89" name="Oval 88"/>
            <p:cNvSpPr/>
            <p:nvPr/>
          </p:nvSpPr>
          <p:spPr bwMode="auto">
            <a:xfrm>
              <a:off x="5811780" y="2466317"/>
              <a:ext cx="250728" cy="252420"/>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90" name="Oval 89"/>
            <p:cNvSpPr/>
            <p:nvPr/>
          </p:nvSpPr>
          <p:spPr bwMode="auto">
            <a:xfrm>
              <a:off x="5388562" y="2997578"/>
              <a:ext cx="250728" cy="252420"/>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91" name="Oval 90"/>
            <p:cNvSpPr/>
            <p:nvPr/>
          </p:nvSpPr>
          <p:spPr bwMode="auto">
            <a:xfrm>
              <a:off x="7766156" y="2326957"/>
              <a:ext cx="250728" cy="252420"/>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92" name="Oval 91"/>
            <p:cNvSpPr/>
            <p:nvPr/>
          </p:nvSpPr>
          <p:spPr bwMode="auto">
            <a:xfrm>
              <a:off x="7452798" y="2305024"/>
              <a:ext cx="250728" cy="252420"/>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93" name="Oval 92"/>
            <p:cNvSpPr/>
            <p:nvPr/>
          </p:nvSpPr>
          <p:spPr bwMode="auto">
            <a:xfrm>
              <a:off x="10177137" y="3161969"/>
              <a:ext cx="250728" cy="252420"/>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94" name="Oval 93"/>
            <p:cNvSpPr/>
            <p:nvPr/>
          </p:nvSpPr>
          <p:spPr bwMode="auto">
            <a:xfrm>
              <a:off x="9791210" y="3813023"/>
              <a:ext cx="250728" cy="252420"/>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95" name="Oval 94"/>
            <p:cNvSpPr/>
            <p:nvPr/>
          </p:nvSpPr>
          <p:spPr bwMode="auto">
            <a:xfrm>
              <a:off x="10635549" y="4415036"/>
              <a:ext cx="250728" cy="252422"/>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96" name="Oval 95"/>
            <p:cNvSpPr/>
            <p:nvPr/>
          </p:nvSpPr>
          <p:spPr bwMode="auto">
            <a:xfrm>
              <a:off x="10756931" y="4838335"/>
              <a:ext cx="250728" cy="252422"/>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97" name="Oval 96"/>
            <p:cNvSpPr/>
            <p:nvPr/>
          </p:nvSpPr>
          <p:spPr bwMode="auto">
            <a:xfrm>
              <a:off x="10610181" y="2870816"/>
              <a:ext cx="250728" cy="252422"/>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98" name="Oval 97"/>
            <p:cNvSpPr/>
            <p:nvPr/>
          </p:nvSpPr>
          <p:spPr bwMode="auto">
            <a:xfrm>
              <a:off x="10610181" y="2673234"/>
              <a:ext cx="250728" cy="252422"/>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99" name="Oval 98"/>
            <p:cNvSpPr/>
            <p:nvPr/>
          </p:nvSpPr>
          <p:spPr bwMode="auto">
            <a:xfrm>
              <a:off x="10083290" y="2465655"/>
              <a:ext cx="250728" cy="252422"/>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00" name="Oval 99"/>
            <p:cNvSpPr/>
            <p:nvPr/>
          </p:nvSpPr>
          <p:spPr bwMode="auto">
            <a:xfrm>
              <a:off x="9890281" y="2995828"/>
              <a:ext cx="250728" cy="252422"/>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01" name="Oval 100"/>
            <p:cNvSpPr/>
            <p:nvPr/>
          </p:nvSpPr>
          <p:spPr bwMode="auto">
            <a:xfrm>
              <a:off x="5748513" y="2779337"/>
              <a:ext cx="250728" cy="252422"/>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02" name="Oval 101"/>
            <p:cNvSpPr/>
            <p:nvPr/>
          </p:nvSpPr>
          <p:spPr bwMode="auto">
            <a:xfrm>
              <a:off x="6128654" y="2650508"/>
              <a:ext cx="250728" cy="252422"/>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03" name="Oval 102"/>
            <p:cNvSpPr/>
            <p:nvPr/>
          </p:nvSpPr>
          <p:spPr bwMode="auto">
            <a:xfrm>
              <a:off x="6721904" y="4207232"/>
              <a:ext cx="250728" cy="252422"/>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04" name="Oval 103"/>
            <p:cNvSpPr/>
            <p:nvPr/>
          </p:nvSpPr>
          <p:spPr bwMode="auto">
            <a:xfrm>
              <a:off x="5976609" y="2785138"/>
              <a:ext cx="250728" cy="252422"/>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05" name="Oval 104"/>
            <p:cNvSpPr/>
            <p:nvPr/>
          </p:nvSpPr>
          <p:spPr bwMode="auto">
            <a:xfrm>
              <a:off x="5578389" y="2488748"/>
              <a:ext cx="250728" cy="252422"/>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06" name="Oval 105"/>
            <p:cNvSpPr/>
            <p:nvPr/>
          </p:nvSpPr>
          <p:spPr bwMode="auto">
            <a:xfrm>
              <a:off x="9063470" y="3398035"/>
              <a:ext cx="250728" cy="252422"/>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07" name="Oval 106"/>
            <p:cNvSpPr/>
            <p:nvPr/>
          </p:nvSpPr>
          <p:spPr bwMode="auto">
            <a:xfrm>
              <a:off x="9340626" y="3408245"/>
              <a:ext cx="250728" cy="252422"/>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08" name="Oval 107"/>
            <p:cNvSpPr/>
            <p:nvPr/>
          </p:nvSpPr>
          <p:spPr bwMode="auto">
            <a:xfrm>
              <a:off x="9193878" y="3266702"/>
              <a:ext cx="250728" cy="252422"/>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grpSp>
      <p:sp>
        <p:nvSpPr>
          <p:cNvPr id="1225" name="Rectangle 1224"/>
          <p:cNvSpPr/>
          <p:nvPr/>
        </p:nvSpPr>
        <p:spPr>
          <a:xfrm>
            <a:off x="882" y="-1"/>
            <a:ext cx="3778986"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73041" tIns="373041" rtlCol="0" anchor="t"/>
          <a:lstStyle/>
          <a:p>
            <a:pPr defTabSz="932597"/>
            <a:r>
              <a:rPr lang="en-US" altLang="ja-JP" sz="4488" dirty="0">
                <a:gradFill>
                  <a:gsLst>
                    <a:gs pos="10127">
                      <a:srgbClr val="FFFFFF"/>
                    </a:gs>
                    <a:gs pos="25000">
                      <a:srgbClr val="FFFFFF"/>
                    </a:gs>
                  </a:gsLst>
                  <a:lin ang="5400000" scaled="1"/>
                </a:gradFill>
                <a:latin typeface="Segoe UI Light"/>
                <a:ea typeface="メイリオ" pitchFamily="50" charset="-128"/>
                <a:cs typeface="Segoe UI Light" panose="020B0502040204020203" pitchFamily="34" charset="0"/>
              </a:rPr>
              <a:t>Network Coverage</a:t>
            </a:r>
            <a:endParaRPr lang="en-US" sz="4488" dirty="0">
              <a:gradFill>
                <a:gsLst>
                  <a:gs pos="10127">
                    <a:srgbClr val="FFFFFF"/>
                  </a:gs>
                  <a:gs pos="25000">
                    <a:srgbClr val="FFFFFF"/>
                  </a:gs>
                </a:gsLst>
                <a:lin ang="5400000" scaled="1"/>
              </a:gradFill>
              <a:latin typeface="Segoe UI Light"/>
              <a:ea typeface="メイリオ" pitchFamily="50" charset="-128"/>
              <a:cs typeface="Segoe UI Light" panose="020B0502040204020203" pitchFamily="34" charset="0"/>
            </a:endParaRPr>
          </a:p>
        </p:txBody>
      </p:sp>
      <p:sp>
        <p:nvSpPr>
          <p:cNvPr id="1226" name="Title 3"/>
          <p:cNvSpPr txBox="1">
            <a:spLocks/>
          </p:cNvSpPr>
          <p:nvPr/>
        </p:nvSpPr>
        <p:spPr>
          <a:xfrm>
            <a:off x="-9538" y="6056305"/>
            <a:ext cx="3778986" cy="889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73041" tIns="93260" rIns="93260" bIns="46630" numCol="1" spcCol="0" rtlCol="0" fromWordArt="0" anchor="t" anchorCtr="0" forceAA="0" compatLnSpc="1">
            <a:prstTxWarp prst="textNoShape">
              <a:avLst/>
            </a:prstTxWarp>
            <a:noAutofit/>
          </a:bodyPr>
          <a:lstStyle>
            <a:defPPr>
              <a:defRPr lang="en-US"/>
            </a:defPPr>
            <a:lvl1pPr>
              <a:lnSpc>
                <a:spcPct val="100000"/>
              </a:lnSpc>
              <a:defRPr sz="4400">
                <a:solidFill>
                  <a:srgbClr val="FFFFFF"/>
                </a:solidFill>
                <a:latin typeface="+mj-lt"/>
                <a:ea typeface="メイリオ" pitchFamily="50" charset="-128"/>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597">
              <a:spcAft>
                <a:spcPts val="1224"/>
              </a:spcAft>
            </a:pPr>
            <a:r>
              <a:rPr lang="en-US" sz="2040" dirty="0">
                <a:gradFill>
                  <a:gsLst>
                    <a:gs pos="10127">
                      <a:srgbClr val="FFFFFF"/>
                    </a:gs>
                    <a:gs pos="25000">
                      <a:srgbClr val="FFFFFF"/>
                    </a:gs>
                  </a:gsLst>
                  <a:lin ang="5400000" scaled="1"/>
                </a:gradFill>
                <a:latin typeface="Segoe UI"/>
              </a:rPr>
              <a:t>Plus 31 CDN Point </a:t>
            </a:r>
            <a:br>
              <a:rPr lang="en-US" sz="2040" dirty="0">
                <a:gradFill>
                  <a:gsLst>
                    <a:gs pos="10127">
                      <a:srgbClr val="FFFFFF"/>
                    </a:gs>
                    <a:gs pos="25000">
                      <a:srgbClr val="FFFFFF"/>
                    </a:gs>
                  </a:gsLst>
                  <a:lin ang="5400000" scaled="1"/>
                </a:gradFill>
                <a:latin typeface="Segoe UI"/>
              </a:rPr>
            </a:br>
            <a:r>
              <a:rPr lang="en-US" sz="2040" dirty="0">
                <a:gradFill>
                  <a:gsLst>
                    <a:gs pos="10127">
                      <a:srgbClr val="FFFFFF"/>
                    </a:gs>
                    <a:gs pos="25000">
                      <a:srgbClr val="FFFFFF"/>
                    </a:gs>
                  </a:gsLst>
                  <a:lin ang="5400000" scaled="1"/>
                </a:gradFill>
                <a:latin typeface="Segoe UI"/>
              </a:rPr>
              <a:t>of Presence locations</a:t>
            </a:r>
          </a:p>
        </p:txBody>
      </p:sp>
      <p:sp>
        <p:nvSpPr>
          <p:cNvPr id="8" name="Rectangle 7"/>
          <p:cNvSpPr/>
          <p:nvPr/>
        </p:nvSpPr>
        <p:spPr>
          <a:xfrm>
            <a:off x="882" y="1926550"/>
            <a:ext cx="3564292" cy="973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73041" tIns="93260" rIns="93260" bIns="46630" numCol="1" spcCol="0" rtlCol="0" fromWordArt="0" anchor="t" anchorCtr="0" forceAA="0" compatLnSpc="1">
            <a:prstTxWarp prst="textNoShape">
              <a:avLst/>
            </a:prstTxWarp>
            <a:noAutofit/>
          </a:bodyPr>
          <a:lstStyle/>
          <a:p>
            <a:pPr defTabSz="932597">
              <a:spcAft>
                <a:spcPts val="1224"/>
              </a:spcAft>
            </a:pPr>
            <a:r>
              <a:rPr lang="en-US" sz="2040" dirty="0">
                <a:gradFill>
                  <a:gsLst>
                    <a:gs pos="10127">
                      <a:srgbClr val="FFFFFF"/>
                    </a:gs>
                    <a:gs pos="25000">
                      <a:srgbClr val="FFFFFF"/>
                    </a:gs>
                  </a:gsLst>
                  <a:lin ang="5400000" scaled="1"/>
                </a:gradFill>
                <a:ea typeface="メイリオ" pitchFamily="50" charset="-128"/>
                <a:cs typeface="Segoe UI Light" panose="020B0502040204020203" pitchFamily="34" charset="0"/>
              </a:rPr>
              <a:t>Express Route Partners</a:t>
            </a:r>
          </a:p>
        </p:txBody>
      </p:sp>
      <p:grpSp>
        <p:nvGrpSpPr>
          <p:cNvPr id="4" name="Group 3"/>
          <p:cNvGrpSpPr/>
          <p:nvPr/>
        </p:nvGrpSpPr>
        <p:grpSpPr>
          <a:xfrm>
            <a:off x="4207312" y="5927795"/>
            <a:ext cx="1936236" cy="350330"/>
            <a:chOff x="4124325" y="5812092"/>
            <a:chExt cx="1898443" cy="343492"/>
          </a:xfrm>
        </p:grpSpPr>
        <p:sp>
          <p:nvSpPr>
            <p:cNvPr id="22" name="Oval 21"/>
            <p:cNvSpPr/>
            <p:nvPr/>
          </p:nvSpPr>
          <p:spPr bwMode="auto">
            <a:xfrm>
              <a:off x="4124325" y="5889929"/>
              <a:ext cx="182880" cy="182880"/>
            </a:xfrm>
            <a:prstGeom prst="ellipse">
              <a:avLst/>
            </a:prstGeom>
            <a:solidFill>
              <a:schemeClr val="accent1"/>
            </a:solidFill>
            <a:ln w="3175" cap="flat" cmpd="sng" algn="ctr">
              <a:noFill/>
              <a:prstDash val="solid"/>
              <a:headEnd type="none" w="med" len="med"/>
              <a:tailEnd type="none" w="med" len="med"/>
            </a:ln>
            <a:effectLst/>
          </p:spPr>
          <p:txBody>
            <a:bodyPr vert="horz" wrap="square" lIns="93181" tIns="46590" rIns="93181" bIns="46590" numCol="1" rtlCol="0" anchor="ctr" anchorCtr="0" compatLnSpc="1">
              <a:prstTxWarp prst="textNoShape">
                <a:avLst/>
              </a:prstTxWarp>
            </a:bodyPr>
            <a:lstStyle/>
            <a:p>
              <a:pPr algn="ctr" defTabSz="931462" fontAlgn="base">
                <a:spcBef>
                  <a:spcPct val="0"/>
                </a:spcBef>
                <a:spcAft>
                  <a:spcPct val="0"/>
                </a:spcAft>
                <a:defRPr/>
              </a:pPr>
              <a:endParaRPr lang="en-US" sz="2446" kern="0" dirty="0">
                <a:solidFill>
                  <a:srgbClr val="FFFFFF"/>
                </a:solidFill>
              </a:endParaRPr>
            </a:p>
          </p:txBody>
        </p:sp>
        <p:sp>
          <p:nvSpPr>
            <p:cNvPr id="23" name="Rectangle 22"/>
            <p:cNvSpPr/>
            <p:nvPr/>
          </p:nvSpPr>
          <p:spPr>
            <a:xfrm>
              <a:off x="4289986" y="5812092"/>
              <a:ext cx="1732782" cy="343492"/>
            </a:xfrm>
            <a:prstGeom prst="rect">
              <a:avLst/>
            </a:prstGeom>
          </p:spPr>
          <p:txBody>
            <a:bodyPr wrap="none">
              <a:spAutoFit/>
            </a:bodyPr>
            <a:lstStyle/>
            <a:p>
              <a:pPr marL="174862" indent="-174862" defTabSz="932597" fontAlgn="base">
                <a:spcBef>
                  <a:spcPct val="0"/>
                </a:spcBef>
                <a:spcAft>
                  <a:spcPts val="1224"/>
                </a:spcAft>
              </a:pPr>
              <a:r>
                <a:rPr lang="en-US" sz="1632" dirty="0">
                  <a:gradFill>
                    <a:gsLst>
                      <a:gs pos="10127">
                        <a:srgbClr val="FFFFFF"/>
                      </a:gs>
                      <a:gs pos="25000">
                        <a:srgbClr val="FFFFFF"/>
                      </a:gs>
                    </a:gsLst>
                    <a:lin ang="5400000" scaled="1"/>
                  </a:gradFill>
                  <a:ea typeface="メイリオ" pitchFamily="50" charset="-128"/>
                  <a:cs typeface="Segoe UI Light" panose="020B0502040204020203" pitchFamily="34" charset="0"/>
                </a:rPr>
                <a:t>AZURE REGIONS</a:t>
              </a:r>
            </a:p>
          </p:txBody>
        </p:sp>
      </p:grpSp>
      <p:grpSp>
        <p:nvGrpSpPr>
          <p:cNvPr id="24" name="Group 23"/>
          <p:cNvGrpSpPr/>
          <p:nvPr/>
        </p:nvGrpSpPr>
        <p:grpSpPr>
          <a:xfrm>
            <a:off x="6386162" y="5940352"/>
            <a:ext cx="2991803" cy="324695"/>
            <a:chOff x="6260648" y="5786303"/>
            <a:chExt cx="2933406" cy="318357"/>
          </a:xfrm>
        </p:grpSpPr>
        <p:sp>
          <p:nvSpPr>
            <p:cNvPr id="25" name="Oval 24"/>
            <p:cNvSpPr/>
            <p:nvPr/>
          </p:nvSpPr>
          <p:spPr bwMode="auto">
            <a:xfrm>
              <a:off x="6260648" y="5851829"/>
              <a:ext cx="182880" cy="182880"/>
            </a:xfrm>
            <a:prstGeom prst="ellipse">
              <a:avLst/>
            </a:prstGeom>
            <a:solidFill>
              <a:srgbClr val="FFC000"/>
            </a:solidFill>
            <a:ln w="3175" cap="flat" cmpd="sng" algn="ctr">
              <a:noFill/>
              <a:prstDash val="solid"/>
              <a:headEnd type="none" w="med" len="med"/>
              <a:tailEnd type="none" w="med" len="med"/>
            </a:ln>
            <a:effectLst/>
          </p:spPr>
          <p:txBody>
            <a:bodyPr vert="horz" wrap="square" lIns="93181" tIns="46590" rIns="93181" bIns="46590" numCol="1" rtlCol="0" anchor="ctr" anchorCtr="0" compatLnSpc="1">
              <a:prstTxWarp prst="textNoShape">
                <a:avLst/>
              </a:prstTxWarp>
            </a:bodyPr>
            <a:lstStyle/>
            <a:p>
              <a:pPr algn="ctr" defTabSz="931462" fontAlgn="base">
                <a:spcBef>
                  <a:spcPct val="0"/>
                </a:spcBef>
                <a:spcAft>
                  <a:spcPct val="0"/>
                </a:spcAft>
              </a:pPr>
              <a:endParaRPr lang="en-US" sz="2446" kern="0" dirty="0">
                <a:solidFill>
                  <a:srgbClr val="FFFFFF"/>
                </a:solidFill>
              </a:endParaRPr>
            </a:p>
          </p:txBody>
        </p:sp>
        <p:sp>
          <p:nvSpPr>
            <p:cNvPr id="26" name="Rectangle 25"/>
            <p:cNvSpPr/>
            <p:nvPr/>
          </p:nvSpPr>
          <p:spPr>
            <a:xfrm>
              <a:off x="6426309" y="5786303"/>
              <a:ext cx="2767745" cy="318357"/>
            </a:xfrm>
            <a:prstGeom prst="rect">
              <a:avLst/>
            </a:prstGeom>
          </p:spPr>
          <p:txBody>
            <a:bodyPr wrap="none">
              <a:spAutoFit/>
            </a:bodyPr>
            <a:lstStyle/>
            <a:p>
              <a:pPr marL="174862" indent="-174862" defTabSz="932597" fontAlgn="base">
                <a:lnSpc>
                  <a:spcPct val="90000"/>
                </a:lnSpc>
                <a:spcBef>
                  <a:spcPct val="0"/>
                </a:spcBef>
                <a:spcAft>
                  <a:spcPts val="1224"/>
                </a:spcAft>
              </a:pPr>
              <a:r>
                <a:rPr lang="en-US" sz="1632" dirty="0">
                  <a:gradFill>
                    <a:gsLst>
                      <a:gs pos="10127">
                        <a:srgbClr val="FFFFFF"/>
                      </a:gs>
                      <a:gs pos="25000">
                        <a:srgbClr val="FFFFFF"/>
                      </a:gs>
                    </a:gsLst>
                    <a:lin ang="5400000" scaled="1"/>
                  </a:gradFill>
                  <a:ea typeface="メイリオ" pitchFamily="50" charset="-128"/>
                  <a:cs typeface="Segoe UI Light" panose="020B0502040204020203" pitchFamily="34" charset="0"/>
                </a:rPr>
                <a:t>EXPRESSROUTE LOCATIONS</a:t>
              </a:r>
            </a:p>
          </p:txBody>
        </p:sp>
      </p:grpSp>
      <p:grpSp>
        <p:nvGrpSpPr>
          <p:cNvPr id="27" name="Group 26"/>
          <p:cNvGrpSpPr/>
          <p:nvPr/>
        </p:nvGrpSpPr>
        <p:grpSpPr>
          <a:xfrm>
            <a:off x="4207311" y="6322658"/>
            <a:ext cx="2826022" cy="324695"/>
            <a:chOff x="4124325" y="6199247"/>
            <a:chExt cx="2770861" cy="318357"/>
          </a:xfrm>
        </p:grpSpPr>
        <p:sp>
          <p:nvSpPr>
            <p:cNvPr id="28" name="Oval 27"/>
            <p:cNvSpPr/>
            <p:nvPr/>
          </p:nvSpPr>
          <p:spPr bwMode="auto">
            <a:xfrm>
              <a:off x="4124325" y="6264773"/>
              <a:ext cx="182880" cy="182880"/>
            </a:xfrm>
            <a:prstGeom prst="ellipse">
              <a:avLst/>
            </a:prstGeom>
            <a:solidFill>
              <a:schemeClr val="accent6">
                <a:lumMod val="75000"/>
              </a:schemeClr>
            </a:solidFill>
            <a:ln w="3175" cap="flat" cmpd="sng" algn="ctr">
              <a:noFill/>
              <a:prstDash val="solid"/>
              <a:headEnd type="none" w="med" len="med"/>
              <a:tailEnd type="none" w="med" len="med"/>
            </a:ln>
            <a:effectLst/>
          </p:spPr>
          <p:txBody>
            <a:bodyPr vert="horz" wrap="square" lIns="93181" tIns="46590" rIns="93181" bIns="46590" numCol="1" rtlCol="0" anchor="ctr" anchorCtr="0" compatLnSpc="1">
              <a:prstTxWarp prst="textNoShape">
                <a:avLst/>
              </a:prstTxWarp>
            </a:bodyPr>
            <a:lstStyle/>
            <a:p>
              <a:pPr algn="ctr" defTabSz="931462" fontAlgn="base">
                <a:spcBef>
                  <a:spcPct val="0"/>
                </a:spcBef>
                <a:spcAft>
                  <a:spcPct val="0"/>
                </a:spcAft>
              </a:pPr>
              <a:endParaRPr lang="en-US" sz="2446" kern="0" dirty="0">
                <a:solidFill>
                  <a:srgbClr val="FFFFFF"/>
                </a:solidFill>
              </a:endParaRPr>
            </a:p>
          </p:txBody>
        </p:sp>
        <p:sp>
          <p:nvSpPr>
            <p:cNvPr id="29" name="Rectangle 28"/>
            <p:cNvSpPr/>
            <p:nvPr/>
          </p:nvSpPr>
          <p:spPr>
            <a:xfrm>
              <a:off x="4289986" y="6199247"/>
              <a:ext cx="2605200" cy="318357"/>
            </a:xfrm>
            <a:prstGeom prst="rect">
              <a:avLst/>
            </a:prstGeom>
          </p:spPr>
          <p:txBody>
            <a:bodyPr wrap="none">
              <a:spAutoFit/>
            </a:bodyPr>
            <a:lstStyle/>
            <a:p>
              <a:pPr marL="174862" indent="-174862" defTabSz="932597" fontAlgn="base">
                <a:lnSpc>
                  <a:spcPct val="90000"/>
                </a:lnSpc>
                <a:spcBef>
                  <a:spcPct val="0"/>
                </a:spcBef>
                <a:spcAft>
                  <a:spcPts val="1224"/>
                </a:spcAft>
              </a:pPr>
              <a:r>
                <a:rPr lang="en-US" sz="1632" dirty="0">
                  <a:gradFill>
                    <a:gsLst>
                      <a:gs pos="10127">
                        <a:srgbClr val="FFFFFF"/>
                      </a:gs>
                      <a:gs pos="25000">
                        <a:srgbClr val="FFFFFF"/>
                      </a:gs>
                    </a:gsLst>
                    <a:lin ang="5400000" scaled="1"/>
                  </a:gradFill>
                  <a:ea typeface="メイリオ" pitchFamily="50" charset="-128"/>
                  <a:cs typeface="Segoe UI Light" panose="020B0502040204020203" pitchFamily="34" charset="0"/>
                </a:rPr>
                <a:t>CDN POINT OF PRESENCE</a:t>
              </a:r>
            </a:p>
          </p:txBody>
        </p:sp>
      </p:grpSp>
      <p:sp>
        <p:nvSpPr>
          <p:cNvPr id="1273" name="Oval 1272"/>
          <p:cNvSpPr/>
          <p:nvPr/>
        </p:nvSpPr>
        <p:spPr bwMode="auto">
          <a:xfrm>
            <a:off x="4987720" y="2447263"/>
            <a:ext cx="182129" cy="183049"/>
          </a:xfrm>
          <a:prstGeom prst="ellipse">
            <a:avLst/>
          </a:prstGeom>
          <a:solidFill>
            <a:srgbClr val="FFC000"/>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274" name="Oval 1273"/>
          <p:cNvSpPr/>
          <p:nvPr/>
        </p:nvSpPr>
        <p:spPr bwMode="auto">
          <a:xfrm>
            <a:off x="5032101" y="2727237"/>
            <a:ext cx="182129" cy="183049"/>
          </a:xfrm>
          <a:prstGeom prst="ellipse">
            <a:avLst/>
          </a:prstGeom>
          <a:solidFill>
            <a:srgbClr val="FFC000"/>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275" name="Oval 1274"/>
          <p:cNvSpPr/>
          <p:nvPr/>
        </p:nvSpPr>
        <p:spPr bwMode="auto">
          <a:xfrm>
            <a:off x="5219818" y="3170111"/>
            <a:ext cx="182129" cy="183049"/>
          </a:xfrm>
          <a:prstGeom prst="ellipse">
            <a:avLst/>
          </a:prstGeom>
          <a:solidFill>
            <a:srgbClr val="FFC000"/>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276" name="Oval 1275"/>
          <p:cNvSpPr/>
          <p:nvPr/>
        </p:nvSpPr>
        <p:spPr bwMode="auto">
          <a:xfrm>
            <a:off x="5609994" y="3092664"/>
            <a:ext cx="182129" cy="183049"/>
          </a:xfrm>
          <a:prstGeom prst="ellipse">
            <a:avLst/>
          </a:prstGeom>
          <a:solidFill>
            <a:srgbClr val="FFC000"/>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277" name="Oval 1276"/>
          <p:cNvSpPr/>
          <p:nvPr/>
        </p:nvSpPr>
        <p:spPr bwMode="auto">
          <a:xfrm>
            <a:off x="5882886" y="3060171"/>
            <a:ext cx="182129" cy="183049"/>
          </a:xfrm>
          <a:prstGeom prst="ellipse">
            <a:avLst/>
          </a:prstGeom>
          <a:solidFill>
            <a:srgbClr val="FFC000"/>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278" name="Oval 1277"/>
          <p:cNvSpPr/>
          <p:nvPr/>
        </p:nvSpPr>
        <p:spPr bwMode="auto">
          <a:xfrm>
            <a:off x="6124949" y="2777832"/>
            <a:ext cx="182129" cy="183049"/>
          </a:xfrm>
          <a:prstGeom prst="ellipse">
            <a:avLst/>
          </a:prstGeom>
          <a:solidFill>
            <a:srgbClr val="FFC000"/>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279" name="Oval 1278"/>
          <p:cNvSpPr/>
          <p:nvPr/>
        </p:nvSpPr>
        <p:spPr bwMode="auto">
          <a:xfrm>
            <a:off x="6110332" y="2634647"/>
            <a:ext cx="182129" cy="183049"/>
          </a:xfrm>
          <a:prstGeom prst="ellipse">
            <a:avLst/>
          </a:prstGeom>
          <a:solidFill>
            <a:srgbClr val="FFC000"/>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280" name="Oval 1279"/>
          <p:cNvSpPr/>
          <p:nvPr/>
        </p:nvSpPr>
        <p:spPr bwMode="auto">
          <a:xfrm>
            <a:off x="5757691" y="2602410"/>
            <a:ext cx="182129" cy="183049"/>
          </a:xfrm>
          <a:prstGeom prst="ellipse">
            <a:avLst/>
          </a:prstGeom>
          <a:solidFill>
            <a:srgbClr val="FFC000"/>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281" name="Oval 1280"/>
          <p:cNvSpPr/>
          <p:nvPr/>
        </p:nvSpPr>
        <p:spPr bwMode="auto">
          <a:xfrm>
            <a:off x="7633762" y="2518886"/>
            <a:ext cx="182129" cy="183049"/>
          </a:xfrm>
          <a:prstGeom prst="ellipse">
            <a:avLst/>
          </a:prstGeom>
          <a:solidFill>
            <a:srgbClr val="FFC000"/>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282" name="Oval 1281"/>
          <p:cNvSpPr/>
          <p:nvPr/>
        </p:nvSpPr>
        <p:spPr bwMode="auto">
          <a:xfrm>
            <a:off x="7962867" y="2537961"/>
            <a:ext cx="182129" cy="183049"/>
          </a:xfrm>
          <a:prstGeom prst="ellipse">
            <a:avLst/>
          </a:prstGeom>
          <a:solidFill>
            <a:srgbClr val="FFC000"/>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283" name="Oval 1282"/>
          <p:cNvSpPr/>
          <p:nvPr/>
        </p:nvSpPr>
        <p:spPr bwMode="auto">
          <a:xfrm>
            <a:off x="10125371" y="3209518"/>
            <a:ext cx="182129" cy="183049"/>
          </a:xfrm>
          <a:prstGeom prst="ellipse">
            <a:avLst/>
          </a:prstGeom>
          <a:solidFill>
            <a:srgbClr val="FFC000"/>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284" name="Oval 1283"/>
          <p:cNvSpPr/>
          <p:nvPr/>
        </p:nvSpPr>
        <p:spPr bwMode="auto">
          <a:xfrm>
            <a:off x="9963401" y="4013798"/>
            <a:ext cx="182129" cy="183049"/>
          </a:xfrm>
          <a:prstGeom prst="ellipse">
            <a:avLst/>
          </a:prstGeom>
          <a:solidFill>
            <a:srgbClr val="FFC000"/>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285" name="Oval 1284"/>
          <p:cNvSpPr/>
          <p:nvPr/>
        </p:nvSpPr>
        <p:spPr bwMode="auto">
          <a:xfrm>
            <a:off x="11006952" y="4624718"/>
            <a:ext cx="182129" cy="183049"/>
          </a:xfrm>
          <a:prstGeom prst="ellipse">
            <a:avLst/>
          </a:prstGeom>
          <a:solidFill>
            <a:srgbClr val="FFC000"/>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286" name="Oval 1285"/>
          <p:cNvSpPr/>
          <p:nvPr/>
        </p:nvSpPr>
        <p:spPr bwMode="auto">
          <a:xfrm>
            <a:off x="10949354" y="2771458"/>
            <a:ext cx="182129" cy="183049"/>
          </a:xfrm>
          <a:prstGeom prst="ellipse">
            <a:avLst/>
          </a:prstGeom>
          <a:solidFill>
            <a:srgbClr val="FFC000"/>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287" name="Oval 1286"/>
          <p:cNvSpPr/>
          <p:nvPr/>
        </p:nvSpPr>
        <p:spPr bwMode="auto">
          <a:xfrm>
            <a:off x="5082304" y="2613551"/>
            <a:ext cx="123555" cy="127743"/>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288" name="Oval 1287"/>
          <p:cNvSpPr/>
          <p:nvPr/>
        </p:nvSpPr>
        <p:spPr bwMode="auto">
          <a:xfrm>
            <a:off x="5164103" y="3027301"/>
            <a:ext cx="123555" cy="127743"/>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289" name="Oval 1288"/>
          <p:cNvSpPr/>
          <p:nvPr/>
        </p:nvSpPr>
        <p:spPr bwMode="auto">
          <a:xfrm>
            <a:off x="5319093" y="3256829"/>
            <a:ext cx="123555" cy="127743"/>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290" name="Oval 1289"/>
          <p:cNvSpPr/>
          <p:nvPr/>
        </p:nvSpPr>
        <p:spPr bwMode="auto">
          <a:xfrm>
            <a:off x="8033931" y="2270803"/>
            <a:ext cx="123555" cy="127743"/>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291" name="Oval 1290"/>
          <p:cNvSpPr/>
          <p:nvPr/>
        </p:nvSpPr>
        <p:spPr bwMode="auto">
          <a:xfrm>
            <a:off x="8187646" y="2113744"/>
            <a:ext cx="123555" cy="127743"/>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292" name="Oval 1291"/>
          <p:cNvSpPr/>
          <p:nvPr/>
        </p:nvSpPr>
        <p:spPr bwMode="auto">
          <a:xfrm>
            <a:off x="7951506" y="2737995"/>
            <a:ext cx="123555" cy="127743"/>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293" name="Oval 1292"/>
          <p:cNvSpPr/>
          <p:nvPr/>
        </p:nvSpPr>
        <p:spPr bwMode="auto">
          <a:xfrm>
            <a:off x="6181742" y="2769370"/>
            <a:ext cx="123555" cy="127743"/>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294" name="Oval 1293"/>
          <p:cNvSpPr/>
          <p:nvPr/>
        </p:nvSpPr>
        <p:spPr bwMode="auto">
          <a:xfrm>
            <a:off x="6090818" y="2901896"/>
            <a:ext cx="123555" cy="127743"/>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295" name="Oval 1294"/>
          <p:cNvSpPr/>
          <p:nvPr/>
        </p:nvSpPr>
        <p:spPr bwMode="auto">
          <a:xfrm>
            <a:off x="5968995" y="3042282"/>
            <a:ext cx="123555" cy="127743"/>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296" name="Oval 1295"/>
          <p:cNvSpPr/>
          <p:nvPr/>
        </p:nvSpPr>
        <p:spPr bwMode="auto">
          <a:xfrm>
            <a:off x="6022913" y="3238530"/>
            <a:ext cx="123555" cy="127743"/>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297" name="Oval 1296"/>
          <p:cNvSpPr/>
          <p:nvPr/>
        </p:nvSpPr>
        <p:spPr bwMode="auto">
          <a:xfrm>
            <a:off x="5581238" y="3017513"/>
            <a:ext cx="123555" cy="127743"/>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298" name="Oval 1297"/>
          <p:cNvSpPr/>
          <p:nvPr/>
        </p:nvSpPr>
        <p:spPr bwMode="auto">
          <a:xfrm>
            <a:off x="5668569" y="2506904"/>
            <a:ext cx="123555" cy="127743"/>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299" name="Oval 1298"/>
          <p:cNvSpPr/>
          <p:nvPr/>
        </p:nvSpPr>
        <p:spPr bwMode="auto">
          <a:xfrm>
            <a:off x="8436913" y="2197716"/>
            <a:ext cx="123555" cy="127743"/>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300" name="Oval 1299"/>
          <p:cNvSpPr/>
          <p:nvPr/>
        </p:nvSpPr>
        <p:spPr bwMode="auto">
          <a:xfrm>
            <a:off x="8111649" y="2703940"/>
            <a:ext cx="123555" cy="127743"/>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301" name="Oval 1300"/>
          <p:cNvSpPr/>
          <p:nvPr/>
        </p:nvSpPr>
        <p:spPr bwMode="auto">
          <a:xfrm>
            <a:off x="7749580" y="2533434"/>
            <a:ext cx="123555" cy="127743"/>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302" name="Oval 1301"/>
          <p:cNvSpPr/>
          <p:nvPr/>
        </p:nvSpPr>
        <p:spPr bwMode="auto">
          <a:xfrm>
            <a:off x="8235202" y="2522404"/>
            <a:ext cx="123555" cy="127743"/>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303" name="Oval 1302"/>
          <p:cNvSpPr/>
          <p:nvPr/>
        </p:nvSpPr>
        <p:spPr bwMode="auto">
          <a:xfrm>
            <a:off x="8065074" y="2541925"/>
            <a:ext cx="123555" cy="127743"/>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304" name="Oval 1303"/>
          <p:cNvSpPr/>
          <p:nvPr/>
        </p:nvSpPr>
        <p:spPr bwMode="auto">
          <a:xfrm>
            <a:off x="10850756" y="2954507"/>
            <a:ext cx="123555" cy="127743"/>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305" name="Oval 1304"/>
          <p:cNvSpPr/>
          <p:nvPr/>
        </p:nvSpPr>
        <p:spPr bwMode="auto">
          <a:xfrm>
            <a:off x="7654150" y="2846414"/>
            <a:ext cx="123555" cy="127743"/>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306" name="Oval 1305"/>
          <p:cNvSpPr/>
          <p:nvPr/>
        </p:nvSpPr>
        <p:spPr bwMode="auto">
          <a:xfrm>
            <a:off x="10529070" y="2831684"/>
            <a:ext cx="123555" cy="127743"/>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307" name="Oval 1306"/>
          <p:cNvSpPr/>
          <p:nvPr/>
        </p:nvSpPr>
        <p:spPr bwMode="auto">
          <a:xfrm>
            <a:off x="10676949" y="3044112"/>
            <a:ext cx="123555" cy="127743"/>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308" name="Oval 1307"/>
          <p:cNvSpPr/>
          <p:nvPr/>
        </p:nvSpPr>
        <p:spPr bwMode="auto">
          <a:xfrm>
            <a:off x="11054056" y="4951516"/>
            <a:ext cx="123555" cy="127743"/>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309" name="Oval 1308"/>
          <p:cNvSpPr/>
          <p:nvPr/>
        </p:nvSpPr>
        <p:spPr bwMode="auto">
          <a:xfrm>
            <a:off x="10053833" y="4013798"/>
            <a:ext cx="123555" cy="127743"/>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310" name="Oval 1309"/>
          <p:cNvSpPr/>
          <p:nvPr/>
        </p:nvSpPr>
        <p:spPr bwMode="auto">
          <a:xfrm>
            <a:off x="10203649" y="4193071"/>
            <a:ext cx="123555" cy="127743"/>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311" name="Oval 1310"/>
          <p:cNvSpPr/>
          <p:nvPr/>
        </p:nvSpPr>
        <p:spPr bwMode="auto">
          <a:xfrm>
            <a:off x="10051294" y="3838457"/>
            <a:ext cx="123555" cy="127743"/>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312" name="Oval 1311"/>
          <p:cNvSpPr/>
          <p:nvPr/>
        </p:nvSpPr>
        <p:spPr bwMode="auto">
          <a:xfrm>
            <a:off x="10868230" y="5086314"/>
            <a:ext cx="123555" cy="127743"/>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grpSp>
        <p:nvGrpSpPr>
          <p:cNvPr id="5" name="Group 4"/>
          <p:cNvGrpSpPr/>
          <p:nvPr/>
        </p:nvGrpSpPr>
        <p:grpSpPr>
          <a:xfrm>
            <a:off x="881" y="2413100"/>
            <a:ext cx="3778986" cy="3514696"/>
            <a:chOff x="-1" y="2365999"/>
            <a:chExt cx="3705225" cy="3446093"/>
          </a:xfrm>
        </p:grpSpPr>
        <p:sp>
          <p:nvSpPr>
            <p:cNvPr id="7" name="Rectangle 6"/>
            <p:cNvSpPr/>
            <p:nvPr/>
          </p:nvSpPr>
          <p:spPr bwMode="auto">
            <a:xfrm>
              <a:off x="-1" y="2365999"/>
              <a:ext cx="3705225" cy="34460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3"/>
            <a:stretch>
              <a:fillRect/>
            </a:stretch>
          </p:blipFill>
          <p:spPr>
            <a:xfrm>
              <a:off x="504799" y="3048077"/>
              <a:ext cx="486020" cy="397652"/>
            </a:xfrm>
            <a:prstGeom prst="rect">
              <a:avLst/>
            </a:prstGeom>
          </p:spPr>
        </p:pic>
        <p:pic>
          <p:nvPicPr>
            <p:cNvPr id="10" name="Picture 9"/>
            <p:cNvPicPr>
              <a:picLocks noChangeAspect="1"/>
            </p:cNvPicPr>
            <p:nvPr/>
          </p:nvPicPr>
          <p:blipFill>
            <a:blip r:embed="rId4"/>
            <a:stretch>
              <a:fillRect/>
            </a:stretch>
          </p:blipFill>
          <p:spPr>
            <a:xfrm>
              <a:off x="1166909" y="3065209"/>
              <a:ext cx="1041327" cy="392781"/>
            </a:xfrm>
            <a:prstGeom prst="rect">
              <a:avLst/>
            </a:prstGeom>
          </p:spPr>
        </p:pic>
        <p:pic>
          <p:nvPicPr>
            <p:cNvPr id="11" name="Picture 10"/>
            <p:cNvPicPr>
              <a:picLocks noChangeAspect="1"/>
            </p:cNvPicPr>
            <p:nvPr/>
          </p:nvPicPr>
          <p:blipFill>
            <a:blip r:embed="rId5"/>
            <a:stretch>
              <a:fillRect/>
            </a:stretch>
          </p:blipFill>
          <p:spPr>
            <a:xfrm>
              <a:off x="124651" y="3618516"/>
              <a:ext cx="865459" cy="458184"/>
            </a:xfrm>
            <a:prstGeom prst="rect">
              <a:avLst/>
            </a:prstGeom>
          </p:spPr>
        </p:pic>
        <p:pic>
          <p:nvPicPr>
            <p:cNvPr id="12" name="Picture 2" descr="http://cdn.mothership.sg/wp-content/uploads/2015/01/Singtel.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64020" y="2420792"/>
              <a:ext cx="659716" cy="6597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encrypted-tbn2.gstatic.com/images?q=tbn:ANd9GcQpOTcqLqRspfCLwM-skf7CTk1Kn_zx4h75nq54g45T3zijoMHv"/>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0545" y="3749390"/>
              <a:ext cx="776815" cy="2003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http://isource.com/wp-content/uploads/2014/11/att-logo.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9812" y="2540549"/>
              <a:ext cx="335138" cy="32805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http://img1.wikia.nocookie.net/__cb20100705090831/logopedia/images/9/9d/BT_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76120" y="3084161"/>
              <a:ext cx="763876" cy="36156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http://www.blufflake.org/wordpress/wp-content/uploads/Level-3-Communications-logo.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10630" y="2641353"/>
              <a:ext cx="792787" cy="218594"/>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0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6233" y="2453167"/>
              <a:ext cx="848713" cy="489786"/>
            </a:xfrm>
            <a:prstGeom prst="rect">
              <a:avLst/>
            </a:prstGeom>
          </p:spPr>
        </p:pic>
        <p:pic>
          <p:nvPicPr>
            <p:cNvPr id="110" name="Picture 10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26308" y="3519124"/>
              <a:ext cx="1663129" cy="393607"/>
            </a:xfrm>
            <a:prstGeom prst="rect">
              <a:avLst/>
            </a:prstGeom>
          </p:spPr>
        </p:pic>
        <p:pic>
          <p:nvPicPr>
            <p:cNvPr id="111" name="Picture 11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20203" y="3569924"/>
              <a:ext cx="552964" cy="552964"/>
            </a:xfrm>
            <a:prstGeom prst="rect">
              <a:avLst/>
            </a:prstGeom>
          </p:spPr>
        </p:pic>
        <p:pic>
          <p:nvPicPr>
            <p:cNvPr id="112" name="Picture 111"/>
            <p:cNvPicPr>
              <a:picLocks noChangeAspect="1"/>
            </p:cNvPicPr>
            <p:nvPr/>
          </p:nvPicPr>
          <p:blipFill>
            <a:blip r:embed="rId14"/>
            <a:stretch>
              <a:fillRect/>
            </a:stretch>
          </p:blipFill>
          <p:spPr>
            <a:xfrm>
              <a:off x="214595" y="4234800"/>
              <a:ext cx="1308237" cy="279404"/>
            </a:xfrm>
            <a:prstGeom prst="rect">
              <a:avLst/>
            </a:prstGeom>
          </p:spPr>
        </p:pic>
        <p:pic>
          <p:nvPicPr>
            <p:cNvPr id="113" name="Picture 11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10630" y="4377067"/>
              <a:ext cx="1790803" cy="117216"/>
            </a:xfrm>
            <a:prstGeom prst="rect">
              <a:avLst/>
            </a:prstGeom>
          </p:spPr>
        </p:pic>
        <p:pic>
          <p:nvPicPr>
            <p:cNvPr id="114" name="Picture 113"/>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24651" y="4624187"/>
              <a:ext cx="960560" cy="309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11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241202" y="4640158"/>
              <a:ext cx="971253" cy="233814"/>
            </a:xfrm>
            <a:prstGeom prst="rect">
              <a:avLst/>
            </a:prstGeom>
          </p:spPr>
        </p:pic>
        <p:pic>
          <p:nvPicPr>
            <p:cNvPr id="116" name="Picture 115"/>
            <p:cNvPicPr>
              <a:picLocks noChangeAspect="1"/>
            </p:cNvPicPr>
            <p:nvPr/>
          </p:nvPicPr>
          <p:blipFill>
            <a:blip r:embed="rId18"/>
            <a:stretch>
              <a:fillRect/>
            </a:stretch>
          </p:blipFill>
          <p:spPr>
            <a:xfrm>
              <a:off x="2467395" y="4628584"/>
              <a:ext cx="795821" cy="260268"/>
            </a:xfrm>
            <a:prstGeom prst="rect">
              <a:avLst/>
            </a:prstGeom>
          </p:spPr>
        </p:pic>
        <p:pic>
          <p:nvPicPr>
            <p:cNvPr id="117" name="Picture 116"/>
            <p:cNvPicPr>
              <a:picLocks noChangeAspect="1"/>
            </p:cNvPicPr>
            <p:nvPr/>
          </p:nvPicPr>
          <p:blipFill>
            <a:blip r:embed="rId19"/>
            <a:stretch>
              <a:fillRect/>
            </a:stretch>
          </p:blipFill>
          <p:spPr>
            <a:xfrm>
              <a:off x="166485" y="5121696"/>
              <a:ext cx="581324" cy="444801"/>
            </a:xfrm>
            <a:prstGeom prst="rect">
              <a:avLst/>
            </a:prstGeom>
          </p:spPr>
        </p:pic>
        <p:pic>
          <p:nvPicPr>
            <p:cNvPr id="118" name="Picture 8" descr="Zayo"/>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6233" y="5258868"/>
              <a:ext cx="585854" cy="186159"/>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14" descr="Aryaka"/>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06411" y="5214059"/>
              <a:ext cx="873045" cy="218262"/>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19"/>
            <p:cNvPicPr>
              <a:picLocks noChangeAspect="1"/>
            </p:cNvPicPr>
            <p:nvPr/>
          </p:nvPicPr>
          <p:blipFill>
            <a:blip r:embed="rId22"/>
            <a:stretch>
              <a:fillRect/>
            </a:stretch>
          </p:blipFill>
          <p:spPr>
            <a:xfrm>
              <a:off x="2547407" y="5132412"/>
              <a:ext cx="942541" cy="331514"/>
            </a:xfrm>
            <a:prstGeom prst="rect">
              <a:avLst/>
            </a:prstGeom>
          </p:spPr>
        </p:pic>
      </p:grpSp>
    </p:spTree>
    <p:extLst>
      <p:ext uri="{BB962C8B-B14F-4D97-AF65-F5344CB8AC3E}">
        <p14:creationId xmlns:p14="http://schemas.microsoft.com/office/powerpoint/2010/main" val="169680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25">
                                            <p:txEl>
                                              <p:pRg st="0" end="0"/>
                                            </p:txEl>
                                          </p:spTgt>
                                        </p:tgtEl>
                                        <p:attrNameLst>
                                          <p:attrName>style.visibility</p:attrName>
                                        </p:attrNameLst>
                                      </p:cBhvr>
                                      <p:to>
                                        <p:strVal val="visible"/>
                                      </p:to>
                                    </p:set>
                                    <p:animEffect transition="in" filter="fade">
                                      <p:cBhvr>
                                        <p:cTn id="7" dur="500"/>
                                        <p:tgtEl>
                                          <p:spTgt spid="1225">
                                            <p:txEl>
                                              <p:pRg st="0" end="0"/>
                                            </p:txEl>
                                          </p:spTgt>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279"/>
                                        </p:tgtEl>
                                        <p:attrNameLst>
                                          <p:attrName>style.visibility</p:attrName>
                                        </p:attrNameLst>
                                      </p:cBhvr>
                                      <p:to>
                                        <p:strVal val="visible"/>
                                      </p:to>
                                    </p:set>
                                    <p:animEffect transition="in" filter="fade">
                                      <p:cBhvr>
                                        <p:cTn id="24" dur="250"/>
                                        <p:tgtEl>
                                          <p:spTgt spid="1279"/>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1285"/>
                                        </p:tgtEl>
                                        <p:attrNameLst>
                                          <p:attrName>style.visibility</p:attrName>
                                        </p:attrNameLst>
                                      </p:cBhvr>
                                      <p:to>
                                        <p:strVal val="visible"/>
                                      </p:to>
                                    </p:set>
                                    <p:animEffect transition="in" filter="fade">
                                      <p:cBhvr>
                                        <p:cTn id="28" dur="250"/>
                                        <p:tgtEl>
                                          <p:spTgt spid="1285"/>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280"/>
                                        </p:tgtEl>
                                        <p:attrNameLst>
                                          <p:attrName>style.visibility</p:attrName>
                                        </p:attrNameLst>
                                      </p:cBhvr>
                                      <p:to>
                                        <p:strVal val="visible"/>
                                      </p:to>
                                    </p:set>
                                    <p:animEffect transition="in" filter="fade">
                                      <p:cBhvr>
                                        <p:cTn id="32" dur="250"/>
                                        <p:tgtEl>
                                          <p:spTgt spid="1280"/>
                                        </p:tgtEl>
                                      </p:cBhvr>
                                    </p:animEffect>
                                  </p:childTnLst>
                                </p:cTn>
                              </p:par>
                            </p:childTnLst>
                          </p:cTn>
                        </p:par>
                        <p:par>
                          <p:cTn id="33" fill="hold">
                            <p:stCondLst>
                              <p:cond delay="2250"/>
                            </p:stCondLst>
                            <p:childTnLst>
                              <p:par>
                                <p:cTn id="34" presetID="10" presetClass="entr" presetSubtype="0" fill="hold" grpId="0" nodeType="afterEffect">
                                  <p:stCondLst>
                                    <p:cond delay="0"/>
                                  </p:stCondLst>
                                  <p:childTnLst>
                                    <p:set>
                                      <p:cBhvr>
                                        <p:cTn id="35" dur="1" fill="hold">
                                          <p:stCondLst>
                                            <p:cond delay="0"/>
                                          </p:stCondLst>
                                        </p:cTn>
                                        <p:tgtEl>
                                          <p:spTgt spid="1284"/>
                                        </p:tgtEl>
                                        <p:attrNameLst>
                                          <p:attrName>style.visibility</p:attrName>
                                        </p:attrNameLst>
                                      </p:cBhvr>
                                      <p:to>
                                        <p:strVal val="visible"/>
                                      </p:to>
                                    </p:set>
                                    <p:animEffect transition="in" filter="fade">
                                      <p:cBhvr>
                                        <p:cTn id="36" dur="250"/>
                                        <p:tgtEl>
                                          <p:spTgt spid="1284"/>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1273"/>
                                        </p:tgtEl>
                                        <p:attrNameLst>
                                          <p:attrName>style.visibility</p:attrName>
                                        </p:attrNameLst>
                                      </p:cBhvr>
                                      <p:to>
                                        <p:strVal val="visible"/>
                                      </p:to>
                                    </p:set>
                                    <p:animEffect transition="in" filter="fade">
                                      <p:cBhvr>
                                        <p:cTn id="40" dur="250"/>
                                        <p:tgtEl>
                                          <p:spTgt spid="1273"/>
                                        </p:tgtEl>
                                      </p:cBhvr>
                                    </p:animEffect>
                                  </p:childTnLst>
                                </p:cTn>
                              </p:par>
                            </p:childTnLst>
                          </p:cTn>
                        </p:par>
                        <p:par>
                          <p:cTn id="41" fill="hold">
                            <p:stCondLst>
                              <p:cond delay="2750"/>
                            </p:stCondLst>
                            <p:childTnLst>
                              <p:par>
                                <p:cTn id="42" presetID="10" presetClass="entr" presetSubtype="0" fill="hold" grpId="0" nodeType="afterEffect">
                                  <p:stCondLst>
                                    <p:cond delay="0"/>
                                  </p:stCondLst>
                                  <p:childTnLst>
                                    <p:set>
                                      <p:cBhvr>
                                        <p:cTn id="43" dur="1" fill="hold">
                                          <p:stCondLst>
                                            <p:cond delay="0"/>
                                          </p:stCondLst>
                                        </p:cTn>
                                        <p:tgtEl>
                                          <p:spTgt spid="1277"/>
                                        </p:tgtEl>
                                        <p:attrNameLst>
                                          <p:attrName>style.visibility</p:attrName>
                                        </p:attrNameLst>
                                      </p:cBhvr>
                                      <p:to>
                                        <p:strVal val="visible"/>
                                      </p:to>
                                    </p:set>
                                    <p:animEffect transition="in" filter="fade">
                                      <p:cBhvr>
                                        <p:cTn id="44" dur="250"/>
                                        <p:tgtEl>
                                          <p:spTgt spid="1277"/>
                                        </p:tgtEl>
                                      </p:cBhvr>
                                    </p:animEffect>
                                  </p:childTnLst>
                                </p:cTn>
                              </p:par>
                            </p:childTnLst>
                          </p:cTn>
                        </p:par>
                        <p:par>
                          <p:cTn id="45" fill="hold">
                            <p:stCondLst>
                              <p:cond delay="3000"/>
                            </p:stCondLst>
                            <p:childTnLst>
                              <p:par>
                                <p:cTn id="46" presetID="10" presetClass="entr" presetSubtype="0" fill="hold" grpId="0" nodeType="afterEffect">
                                  <p:stCondLst>
                                    <p:cond delay="0"/>
                                  </p:stCondLst>
                                  <p:childTnLst>
                                    <p:set>
                                      <p:cBhvr>
                                        <p:cTn id="47" dur="1" fill="hold">
                                          <p:stCondLst>
                                            <p:cond delay="0"/>
                                          </p:stCondLst>
                                        </p:cTn>
                                        <p:tgtEl>
                                          <p:spTgt spid="1281"/>
                                        </p:tgtEl>
                                        <p:attrNameLst>
                                          <p:attrName>style.visibility</p:attrName>
                                        </p:attrNameLst>
                                      </p:cBhvr>
                                      <p:to>
                                        <p:strVal val="visible"/>
                                      </p:to>
                                    </p:set>
                                    <p:animEffect transition="in" filter="fade">
                                      <p:cBhvr>
                                        <p:cTn id="48" dur="250"/>
                                        <p:tgtEl>
                                          <p:spTgt spid="1281"/>
                                        </p:tgtEl>
                                      </p:cBhvr>
                                    </p:animEffect>
                                  </p:childTnLst>
                                </p:cTn>
                              </p:par>
                            </p:childTnLst>
                          </p:cTn>
                        </p:par>
                        <p:par>
                          <p:cTn id="49" fill="hold">
                            <p:stCondLst>
                              <p:cond delay="3250"/>
                            </p:stCondLst>
                            <p:childTnLst>
                              <p:par>
                                <p:cTn id="50" presetID="10" presetClass="entr" presetSubtype="0" fill="hold" grpId="0" nodeType="afterEffect">
                                  <p:stCondLst>
                                    <p:cond delay="0"/>
                                  </p:stCondLst>
                                  <p:childTnLst>
                                    <p:set>
                                      <p:cBhvr>
                                        <p:cTn id="51" dur="1" fill="hold">
                                          <p:stCondLst>
                                            <p:cond delay="0"/>
                                          </p:stCondLst>
                                        </p:cTn>
                                        <p:tgtEl>
                                          <p:spTgt spid="1282"/>
                                        </p:tgtEl>
                                        <p:attrNameLst>
                                          <p:attrName>style.visibility</p:attrName>
                                        </p:attrNameLst>
                                      </p:cBhvr>
                                      <p:to>
                                        <p:strVal val="visible"/>
                                      </p:to>
                                    </p:set>
                                    <p:animEffect transition="in" filter="fade">
                                      <p:cBhvr>
                                        <p:cTn id="52" dur="250"/>
                                        <p:tgtEl>
                                          <p:spTgt spid="1282"/>
                                        </p:tgtEl>
                                      </p:cBhvr>
                                    </p:animEffect>
                                  </p:childTnLst>
                                </p:cTn>
                              </p:par>
                            </p:childTnLst>
                          </p:cTn>
                        </p:par>
                        <p:par>
                          <p:cTn id="53" fill="hold">
                            <p:stCondLst>
                              <p:cond delay="3500"/>
                            </p:stCondLst>
                            <p:childTnLst>
                              <p:par>
                                <p:cTn id="54" presetID="10" presetClass="entr" presetSubtype="0" fill="hold" grpId="0" nodeType="afterEffect">
                                  <p:stCondLst>
                                    <p:cond delay="0"/>
                                  </p:stCondLst>
                                  <p:childTnLst>
                                    <p:set>
                                      <p:cBhvr>
                                        <p:cTn id="55" dur="1" fill="hold">
                                          <p:stCondLst>
                                            <p:cond delay="0"/>
                                          </p:stCondLst>
                                        </p:cTn>
                                        <p:tgtEl>
                                          <p:spTgt spid="1286"/>
                                        </p:tgtEl>
                                        <p:attrNameLst>
                                          <p:attrName>style.visibility</p:attrName>
                                        </p:attrNameLst>
                                      </p:cBhvr>
                                      <p:to>
                                        <p:strVal val="visible"/>
                                      </p:to>
                                    </p:set>
                                    <p:animEffect transition="in" filter="fade">
                                      <p:cBhvr>
                                        <p:cTn id="56" dur="250"/>
                                        <p:tgtEl>
                                          <p:spTgt spid="1286"/>
                                        </p:tgtEl>
                                      </p:cBhvr>
                                    </p:animEffect>
                                  </p:childTnLst>
                                </p:cTn>
                              </p:par>
                            </p:childTnLst>
                          </p:cTn>
                        </p:par>
                        <p:par>
                          <p:cTn id="57" fill="hold">
                            <p:stCondLst>
                              <p:cond delay="3750"/>
                            </p:stCondLst>
                            <p:childTnLst>
                              <p:par>
                                <p:cTn id="58" presetID="10" presetClass="entr" presetSubtype="0" fill="hold" grpId="0" nodeType="afterEffect">
                                  <p:stCondLst>
                                    <p:cond delay="0"/>
                                  </p:stCondLst>
                                  <p:childTnLst>
                                    <p:set>
                                      <p:cBhvr>
                                        <p:cTn id="59" dur="1" fill="hold">
                                          <p:stCondLst>
                                            <p:cond delay="0"/>
                                          </p:stCondLst>
                                        </p:cTn>
                                        <p:tgtEl>
                                          <p:spTgt spid="1283"/>
                                        </p:tgtEl>
                                        <p:attrNameLst>
                                          <p:attrName>style.visibility</p:attrName>
                                        </p:attrNameLst>
                                      </p:cBhvr>
                                      <p:to>
                                        <p:strVal val="visible"/>
                                      </p:to>
                                    </p:set>
                                    <p:animEffect transition="in" filter="fade">
                                      <p:cBhvr>
                                        <p:cTn id="60" dur="250"/>
                                        <p:tgtEl>
                                          <p:spTgt spid="1283"/>
                                        </p:tgtEl>
                                      </p:cBhvr>
                                    </p:animEffect>
                                  </p:childTnLst>
                                </p:cTn>
                              </p:par>
                            </p:childTnLst>
                          </p:cTn>
                        </p:par>
                        <p:par>
                          <p:cTn id="61" fill="hold">
                            <p:stCondLst>
                              <p:cond delay="4000"/>
                            </p:stCondLst>
                            <p:childTnLst>
                              <p:par>
                                <p:cTn id="62" presetID="10" presetClass="entr" presetSubtype="0" fill="hold" grpId="0" nodeType="afterEffect">
                                  <p:stCondLst>
                                    <p:cond delay="0"/>
                                  </p:stCondLst>
                                  <p:childTnLst>
                                    <p:set>
                                      <p:cBhvr>
                                        <p:cTn id="63" dur="1" fill="hold">
                                          <p:stCondLst>
                                            <p:cond delay="0"/>
                                          </p:stCondLst>
                                        </p:cTn>
                                        <p:tgtEl>
                                          <p:spTgt spid="1274"/>
                                        </p:tgtEl>
                                        <p:attrNameLst>
                                          <p:attrName>style.visibility</p:attrName>
                                        </p:attrNameLst>
                                      </p:cBhvr>
                                      <p:to>
                                        <p:strVal val="visible"/>
                                      </p:to>
                                    </p:set>
                                    <p:animEffect transition="in" filter="fade">
                                      <p:cBhvr>
                                        <p:cTn id="64" dur="250"/>
                                        <p:tgtEl>
                                          <p:spTgt spid="1274"/>
                                        </p:tgtEl>
                                      </p:cBhvr>
                                    </p:animEffect>
                                  </p:childTnLst>
                                </p:cTn>
                              </p:par>
                            </p:childTnLst>
                          </p:cTn>
                        </p:par>
                        <p:par>
                          <p:cTn id="65" fill="hold">
                            <p:stCondLst>
                              <p:cond delay="4250"/>
                            </p:stCondLst>
                            <p:childTnLst>
                              <p:par>
                                <p:cTn id="66" presetID="10" presetClass="entr" presetSubtype="0" fill="hold" grpId="0" nodeType="afterEffect">
                                  <p:stCondLst>
                                    <p:cond delay="0"/>
                                  </p:stCondLst>
                                  <p:childTnLst>
                                    <p:set>
                                      <p:cBhvr>
                                        <p:cTn id="67" dur="1" fill="hold">
                                          <p:stCondLst>
                                            <p:cond delay="0"/>
                                          </p:stCondLst>
                                        </p:cTn>
                                        <p:tgtEl>
                                          <p:spTgt spid="1276"/>
                                        </p:tgtEl>
                                        <p:attrNameLst>
                                          <p:attrName>style.visibility</p:attrName>
                                        </p:attrNameLst>
                                      </p:cBhvr>
                                      <p:to>
                                        <p:strVal val="visible"/>
                                      </p:to>
                                    </p:set>
                                    <p:animEffect transition="in" filter="fade">
                                      <p:cBhvr>
                                        <p:cTn id="68" dur="250"/>
                                        <p:tgtEl>
                                          <p:spTgt spid="1276"/>
                                        </p:tgtEl>
                                      </p:cBhvr>
                                    </p:animEffect>
                                  </p:childTnLst>
                                </p:cTn>
                              </p:par>
                            </p:childTnLst>
                          </p:cTn>
                        </p:par>
                        <p:par>
                          <p:cTn id="69" fill="hold">
                            <p:stCondLst>
                              <p:cond delay="4500"/>
                            </p:stCondLst>
                            <p:childTnLst>
                              <p:par>
                                <p:cTn id="70" presetID="10" presetClass="entr" presetSubtype="0" fill="hold" grpId="0" nodeType="afterEffect">
                                  <p:stCondLst>
                                    <p:cond delay="0"/>
                                  </p:stCondLst>
                                  <p:childTnLst>
                                    <p:set>
                                      <p:cBhvr>
                                        <p:cTn id="71" dur="1" fill="hold">
                                          <p:stCondLst>
                                            <p:cond delay="0"/>
                                          </p:stCondLst>
                                        </p:cTn>
                                        <p:tgtEl>
                                          <p:spTgt spid="1275"/>
                                        </p:tgtEl>
                                        <p:attrNameLst>
                                          <p:attrName>style.visibility</p:attrName>
                                        </p:attrNameLst>
                                      </p:cBhvr>
                                      <p:to>
                                        <p:strVal val="visible"/>
                                      </p:to>
                                    </p:set>
                                    <p:animEffect transition="in" filter="fade">
                                      <p:cBhvr>
                                        <p:cTn id="72" dur="250"/>
                                        <p:tgtEl>
                                          <p:spTgt spid="1275"/>
                                        </p:tgtEl>
                                      </p:cBhvr>
                                    </p:animEffect>
                                  </p:childTnLst>
                                </p:cTn>
                              </p:par>
                            </p:childTnLst>
                          </p:cTn>
                        </p:par>
                        <p:par>
                          <p:cTn id="73" fill="hold">
                            <p:stCondLst>
                              <p:cond delay="4750"/>
                            </p:stCondLst>
                            <p:childTnLst>
                              <p:par>
                                <p:cTn id="74" presetID="10" presetClass="entr" presetSubtype="0" fill="hold" grpId="0" nodeType="afterEffect">
                                  <p:stCondLst>
                                    <p:cond delay="0"/>
                                  </p:stCondLst>
                                  <p:childTnLst>
                                    <p:set>
                                      <p:cBhvr>
                                        <p:cTn id="75" dur="1" fill="hold">
                                          <p:stCondLst>
                                            <p:cond delay="0"/>
                                          </p:stCondLst>
                                        </p:cTn>
                                        <p:tgtEl>
                                          <p:spTgt spid="1278"/>
                                        </p:tgtEl>
                                        <p:attrNameLst>
                                          <p:attrName>style.visibility</p:attrName>
                                        </p:attrNameLst>
                                      </p:cBhvr>
                                      <p:to>
                                        <p:strVal val="visible"/>
                                      </p:to>
                                    </p:set>
                                    <p:animEffect transition="in" filter="fade">
                                      <p:cBhvr>
                                        <p:cTn id="76" dur="250"/>
                                        <p:tgtEl>
                                          <p:spTgt spid="127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226">
                                            <p:txEl>
                                              <p:pRg st="0" end="0"/>
                                            </p:txEl>
                                          </p:spTgt>
                                        </p:tgtEl>
                                        <p:attrNameLst>
                                          <p:attrName>style.visibility</p:attrName>
                                        </p:attrNameLst>
                                      </p:cBhvr>
                                      <p:to>
                                        <p:strVal val="visible"/>
                                      </p:to>
                                    </p:set>
                                    <p:animEffect transition="in" filter="fade">
                                      <p:cBhvr>
                                        <p:cTn id="81" dur="500"/>
                                        <p:tgtEl>
                                          <p:spTgt spid="1226">
                                            <p:txEl>
                                              <p:pRg st="0" end="0"/>
                                            </p:txEl>
                                          </p:spTgt>
                                        </p:tgtEl>
                                      </p:cBhvr>
                                    </p:animEffect>
                                  </p:childTnLst>
                                </p:cTn>
                              </p:par>
                              <p:par>
                                <p:cTn id="82" presetID="10" presetClass="entr" presetSubtype="0" fill="hold"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500"/>
                                        <p:tgtEl>
                                          <p:spTgt spid="27"/>
                                        </p:tgtEl>
                                      </p:cBhvr>
                                    </p:animEffect>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1287"/>
                                        </p:tgtEl>
                                        <p:attrNameLst>
                                          <p:attrName>style.visibility</p:attrName>
                                        </p:attrNameLst>
                                      </p:cBhvr>
                                      <p:to>
                                        <p:strVal val="visible"/>
                                      </p:to>
                                    </p:set>
                                    <p:animEffect transition="in" filter="fade">
                                      <p:cBhvr>
                                        <p:cTn id="88" dur="200"/>
                                        <p:tgtEl>
                                          <p:spTgt spid="1287"/>
                                        </p:tgtEl>
                                      </p:cBhvr>
                                    </p:animEffect>
                                  </p:childTnLst>
                                </p:cTn>
                              </p:par>
                            </p:childTnLst>
                          </p:cTn>
                        </p:par>
                        <p:par>
                          <p:cTn id="89" fill="hold">
                            <p:stCondLst>
                              <p:cond delay="700"/>
                            </p:stCondLst>
                            <p:childTnLst>
                              <p:par>
                                <p:cTn id="90" presetID="10" presetClass="entr" presetSubtype="0" fill="hold" grpId="0" nodeType="afterEffect">
                                  <p:stCondLst>
                                    <p:cond delay="0"/>
                                  </p:stCondLst>
                                  <p:childTnLst>
                                    <p:set>
                                      <p:cBhvr>
                                        <p:cTn id="91" dur="1" fill="hold">
                                          <p:stCondLst>
                                            <p:cond delay="0"/>
                                          </p:stCondLst>
                                        </p:cTn>
                                        <p:tgtEl>
                                          <p:spTgt spid="1305"/>
                                        </p:tgtEl>
                                        <p:attrNameLst>
                                          <p:attrName>style.visibility</p:attrName>
                                        </p:attrNameLst>
                                      </p:cBhvr>
                                      <p:to>
                                        <p:strVal val="visible"/>
                                      </p:to>
                                    </p:set>
                                    <p:animEffect transition="in" filter="fade">
                                      <p:cBhvr>
                                        <p:cTn id="92" dur="200"/>
                                        <p:tgtEl>
                                          <p:spTgt spid="1305"/>
                                        </p:tgtEl>
                                      </p:cBhvr>
                                    </p:animEffect>
                                  </p:childTnLst>
                                </p:cTn>
                              </p:par>
                            </p:childTnLst>
                          </p:cTn>
                        </p:par>
                        <p:par>
                          <p:cTn id="93" fill="hold">
                            <p:stCondLst>
                              <p:cond delay="900"/>
                            </p:stCondLst>
                            <p:childTnLst>
                              <p:par>
                                <p:cTn id="94" presetID="10" presetClass="entr" presetSubtype="0" fill="hold" grpId="0" nodeType="afterEffect">
                                  <p:stCondLst>
                                    <p:cond delay="0"/>
                                  </p:stCondLst>
                                  <p:childTnLst>
                                    <p:set>
                                      <p:cBhvr>
                                        <p:cTn id="95" dur="1" fill="hold">
                                          <p:stCondLst>
                                            <p:cond delay="0"/>
                                          </p:stCondLst>
                                        </p:cTn>
                                        <p:tgtEl>
                                          <p:spTgt spid="1288"/>
                                        </p:tgtEl>
                                        <p:attrNameLst>
                                          <p:attrName>style.visibility</p:attrName>
                                        </p:attrNameLst>
                                      </p:cBhvr>
                                      <p:to>
                                        <p:strVal val="visible"/>
                                      </p:to>
                                    </p:set>
                                    <p:animEffect transition="in" filter="fade">
                                      <p:cBhvr>
                                        <p:cTn id="96" dur="200"/>
                                        <p:tgtEl>
                                          <p:spTgt spid="1288"/>
                                        </p:tgtEl>
                                      </p:cBhvr>
                                    </p:animEffect>
                                  </p:childTnLst>
                                </p:cTn>
                              </p:par>
                            </p:childTnLst>
                          </p:cTn>
                        </p:par>
                        <p:par>
                          <p:cTn id="97" fill="hold">
                            <p:stCondLst>
                              <p:cond delay="1100"/>
                            </p:stCondLst>
                            <p:childTnLst>
                              <p:par>
                                <p:cTn id="98" presetID="10" presetClass="entr" presetSubtype="0" fill="hold" grpId="0" nodeType="afterEffect">
                                  <p:stCondLst>
                                    <p:cond delay="0"/>
                                  </p:stCondLst>
                                  <p:childTnLst>
                                    <p:set>
                                      <p:cBhvr>
                                        <p:cTn id="99" dur="1" fill="hold">
                                          <p:stCondLst>
                                            <p:cond delay="0"/>
                                          </p:stCondLst>
                                        </p:cTn>
                                        <p:tgtEl>
                                          <p:spTgt spid="1295"/>
                                        </p:tgtEl>
                                        <p:attrNameLst>
                                          <p:attrName>style.visibility</p:attrName>
                                        </p:attrNameLst>
                                      </p:cBhvr>
                                      <p:to>
                                        <p:strVal val="visible"/>
                                      </p:to>
                                    </p:set>
                                    <p:animEffect transition="in" filter="fade">
                                      <p:cBhvr>
                                        <p:cTn id="100" dur="200"/>
                                        <p:tgtEl>
                                          <p:spTgt spid="1295"/>
                                        </p:tgtEl>
                                      </p:cBhvr>
                                    </p:animEffect>
                                  </p:childTnLst>
                                </p:cTn>
                              </p:par>
                            </p:childTnLst>
                          </p:cTn>
                        </p:par>
                        <p:par>
                          <p:cTn id="101" fill="hold">
                            <p:stCondLst>
                              <p:cond delay="1300"/>
                            </p:stCondLst>
                            <p:childTnLst>
                              <p:par>
                                <p:cTn id="102" presetID="10" presetClass="entr" presetSubtype="0" fill="hold" grpId="0" nodeType="afterEffect">
                                  <p:stCondLst>
                                    <p:cond delay="0"/>
                                  </p:stCondLst>
                                  <p:childTnLst>
                                    <p:set>
                                      <p:cBhvr>
                                        <p:cTn id="103" dur="1" fill="hold">
                                          <p:stCondLst>
                                            <p:cond delay="0"/>
                                          </p:stCondLst>
                                        </p:cTn>
                                        <p:tgtEl>
                                          <p:spTgt spid="1303"/>
                                        </p:tgtEl>
                                        <p:attrNameLst>
                                          <p:attrName>style.visibility</p:attrName>
                                        </p:attrNameLst>
                                      </p:cBhvr>
                                      <p:to>
                                        <p:strVal val="visible"/>
                                      </p:to>
                                    </p:set>
                                    <p:animEffect transition="in" filter="fade">
                                      <p:cBhvr>
                                        <p:cTn id="104" dur="200"/>
                                        <p:tgtEl>
                                          <p:spTgt spid="1303"/>
                                        </p:tgtEl>
                                      </p:cBhvr>
                                    </p:animEffect>
                                  </p:childTnLst>
                                </p:cTn>
                              </p:par>
                            </p:childTnLst>
                          </p:cTn>
                        </p:par>
                        <p:par>
                          <p:cTn id="105" fill="hold">
                            <p:stCondLst>
                              <p:cond delay="1500"/>
                            </p:stCondLst>
                            <p:childTnLst>
                              <p:par>
                                <p:cTn id="106" presetID="10" presetClass="entr" presetSubtype="0" fill="hold" grpId="0" nodeType="afterEffect">
                                  <p:stCondLst>
                                    <p:cond delay="0"/>
                                  </p:stCondLst>
                                  <p:childTnLst>
                                    <p:set>
                                      <p:cBhvr>
                                        <p:cTn id="107" dur="1" fill="hold">
                                          <p:stCondLst>
                                            <p:cond delay="0"/>
                                          </p:stCondLst>
                                        </p:cTn>
                                        <p:tgtEl>
                                          <p:spTgt spid="1296"/>
                                        </p:tgtEl>
                                        <p:attrNameLst>
                                          <p:attrName>style.visibility</p:attrName>
                                        </p:attrNameLst>
                                      </p:cBhvr>
                                      <p:to>
                                        <p:strVal val="visible"/>
                                      </p:to>
                                    </p:set>
                                    <p:animEffect transition="in" filter="fade">
                                      <p:cBhvr>
                                        <p:cTn id="108" dur="200"/>
                                        <p:tgtEl>
                                          <p:spTgt spid="1296"/>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1289"/>
                                        </p:tgtEl>
                                        <p:attrNameLst>
                                          <p:attrName>style.visibility</p:attrName>
                                        </p:attrNameLst>
                                      </p:cBhvr>
                                      <p:to>
                                        <p:strVal val="visible"/>
                                      </p:to>
                                    </p:set>
                                    <p:animEffect transition="in" filter="fade">
                                      <p:cBhvr>
                                        <p:cTn id="112" dur="200"/>
                                        <p:tgtEl>
                                          <p:spTgt spid="1289"/>
                                        </p:tgtEl>
                                      </p:cBhvr>
                                    </p:animEffect>
                                  </p:childTnLst>
                                </p:cTn>
                              </p:par>
                            </p:childTnLst>
                          </p:cTn>
                        </p:par>
                        <p:par>
                          <p:cTn id="113" fill="hold">
                            <p:stCondLst>
                              <p:cond delay="1900"/>
                            </p:stCondLst>
                            <p:childTnLst>
                              <p:par>
                                <p:cTn id="114" presetID="10" presetClass="entr" presetSubtype="0" fill="hold" grpId="0" nodeType="afterEffect">
                                  <p:stCondLst>
                                    <p:cond delay="0"/>
                                  </p:stCondLst>
                                  <p:childTnLst>
                                    <p:set>
                                      <p:cBhvr>
                                        <p:cTn id="115" dur="1" fill="hold">
                                          <p:stCondLst>
                                            <p:cond delay="0"/>
                                          </p:stCondLst>
                                        </p:cTn>
                                        <p:tgtEl>
                                          <p:spTgt spid="1306"/>
                                        </p:tgtEl>
                                        <p:attrNameLst>
                                          <p:attrName>style.visibility</p:attrName>
                                        </p:attrNameLst>
                                      </p:cBhvr>
                                      <p:to>
                                        <p:strVal val="visible"/>
                                      </p:to>
                                    </p:set>
                                    <p:animEffect transition="in" filter="fade">
                                      <p:cBhvr>
                                        <p:cTn id="116" dur="200"/>
                                        <p:tgtEl>
                                          <p:spTgt spid="1306"/>
                                        </p:tgtEl>
                                      </p:cBhvr>
                                    </p:animEffect>
                                  </p:childTnLst>
                                </p:cTn>
                              </p:par>
                            </p:childTnLst>
                          </p:cTn>
                        </p:par>
                        <p:par>
                          <p:cTn id="117" fill="hold">
                            <p:stCondLst>
                              <p:cond delay="2100"/>
                            </p:stCondLst>
                            <p:childTnLst>
                              <p:par>
                                <p:cTn id="118" presetID="10" presetClass="entr" presetSubtype="0" fill="hold" grpId="0" nodeType="afterEffect">
                                  <p:stCondLst>
                                    <p:cond delay="0"/>
                                  </p:stCondLst>
                                  <p:childTnLst>
                                    <p:set>
                                      <p:cBhvr>
                                        <p:cTn id="119" dur="1" fill="hold">
                                          <p:stCondLst>
                                            <p:cond delay="0"/>
                                          </p:stCondLst>
                                        </p:cTn>
                                        <p:tgtEl>
                                          <p:spTgt spid="1294"/>
                                        </p:tgtEl>
                                        <p:attrNameLst>
                                          <p:attrName>style.visibility</p:attrName>
                                        </p:attrNameLst>
                                      </p:cBhvr>
                                      <p:to>
                                        <p:strVal val="visible"/>
                                      </p:to>
                                    </p:set>
                                    <p:animEffect transition="in" filter="fade">
                                      <p:cBhvr>
                                        <p:cTn id="120" dur="200"/>
                                        <p:tgtEl>
                                          <p:spTgt spid="1294"/>
                                        </p:tgtEl>
                                      </p:cBhvr>
                                    </p:animEffect>
                                  </p:childTnLst>
                                </p:cTn>
                              </p:par>
                            </p:childTnLst>
                          </p:cTn>
                        </p:par>
                        <p:par>
                          <p:cTn id="121" fill="hold">
                            <p:stCondLst>
                              <p:cond delay="2300"/>
                            </p:stCondLst>
                            <p:childTnLst>
                              <p:par>
                                <p:cTn id="122" presetID="10" presetClass="entr" presetSubtype="0" fill="hold" grpId="0" nodeType="afterEffect">
                                  <p:stCondLst>
                                    <p:cond delay="0"/>
                                  </p:stCondLst>
                                  <p:childTnLst>
                                    <p:set>
                                      <p:cBhvr>
                                        <p:cTn id="123" dur="1" fill="hold">
                                          <p:stCondLst>
                                            <p:cond delay="0"/>
                                          </p:stCondLst>
                                        </p:cTn>
                                        <p:tgtEl>
                                          <p:spTgt spid="1308"/>
                                        </p:tgtEl>
                                        <p:attrNameLst>
                                          <p:attrName>style.visibility</p:attrName>
                                        </p:attrNameLst>
                                      </p:cBhvr>
                                      <p:to>
                                        <p:strVal val="visible"/>
                                      </p:to>
                                    </p:set>
                                    <p:animEffect transition="in" filter="fade">
                                      <p:cBhvr>
                                        <p:cTn id="124" dur="200"/>
                                        <p:tgtEl>
                                          <p:spTgt spid="1308"/>
                                        </p:tgtEl>
                                      </p:cBhvr>
                                    </p:animEffect>
                                  </p:childTnLst>
                                </p:cTn>
                              </p:par>
                            </p:childTnLst>
                          </p:cTn>
                        </p:par>
                        <p:par>
                          <p:cTn id="125" fill="hold">
                            <p:stCondLst>
                              <p:cond delay="2500"/>
                            </p:stCondLst>
                            <p:childTnLst>
                              <p:par>
                                <p:cTn id="126" presetID="10" presetClass="entr" presetSubtype="0" fill="hold" grpId="0" nodeType="afterEffect">
                                  <p:stCondLst>
                                    <p:cond delay="0"/>
                                  </p:stCondLst>
                                  <p:childTnLst>
                                    <p:set>
                                      <p:cBhvr>
                                        <p:cTn id="127" dur="1" fill="hold">
                                          <p:stCondLst>
                                            <p:cond delay="0"/>
                                          </p:stCondLst>
                                        </p:cTn>
                                        <p:tgtEl>
                                          <p:spTgt spid="1307"/>
                                        </p:tgtEl>
                                        <p:attrNameLst>
                                          <p:attrName>style.visibility</p:attrName>
                                        </p:attrNameLst>
                                      </p:cBhvr>
                                      <p:to>
                                        <p:strVal val="visible"/>
                                      </p:to>
                                    </p:set>
                                    <p:animEffect transition="in" filter="fade">
                                      <p:cBhvr>
                                        <p:cTn id="128" dur="200"/>
                                        <p:tgtEl>
                                          <p:spTgt spid="1307"/>
                                        </p:tgtEl>
                                      </p:cBhvr>
                                    </p:animEffect>
                                  </p:childTnLst>
                                </p:cTn>
                              </p:par>
                            </p:childTnLst>
                          </p:cTn>
                        </p:par>
                        <p:par>
                          <p:cTn id="129" fill="hold">
                            <p:stCondLst>
                              <p:cond delay="2700"/>
                            </p:stCondLst>
                            <p:childTnLst>
                              <p:par>
                                <p:cTn id="130" presetID="10" presetClass="entr" presetSubtype="0" fill="hold" grpId="0" nodeType="afterEffect">
                                  <p:stCondLst>
                                    <p:cond delay="0"/>
                                  </p:stCondLst>
                                  <p:childTnLst>
                                    <p:set>
                                      <p:cBhvr>
                                        <p:cTn id="131" dur="1" fill="hold">
                                          <p:stCondLst>
                                            <p:cond delay="0"/>
                                          </p:stCondLst>
                                        </p:cTn>
                                        <p:tgtEl>
                                          <p:spTgt spid="1290"/>
                                        </p:tgtEl>
                                        <p:attrNameLst>
                                          <p:attrName>style.visibility</p:attrName>
                                        </p:attrNameLst>
                                      </p:cBhvr>
                                      <p:to>
                                        <p:strVal val="visible"/>
                                      </p:to>
                                    </p:set>
                                    <p:animEffect transition="in" filter="fade">
                                      <p:cBhvr>
                                        <p:cTn id="132" dur="200"/>
                                        <p:tgtEl>
                                          <p:spTgt spid="1290"/>
                                        </p:tgtEl>
                                      </p:cBhvr>
                                    </p:animEffect>
                                  </p:childTnLst>
                                </p:cTn>
                              </p:par>
                            </p:childTnLst>
                          </p:cTn>
                        </p:par>
                        <p:par>
                          <p:cTn id="133" fill="hold">
                            <p:stCondLst>
                              <p:cond delay="2900"/>
                            </p:stCondLst>
                            <p:childTnLst>
                              <p:par>
                                <p:cTn id="134" presetID="10" presetClass="entr" presetSubtype="0" fill="hold" grpId="0" nodeType="afterEffect">
                                  <p:stCondLst>
                                    <p:cond delay="0"/>
                                  </p:stCondLst>
                                  <p:childTnLst>
                                    <p:set>
                                      <p:cBhvr>
                                        <p:cTn id="135" dur="1" fill="hold">
                                          <p:stCondLst>
                                            <p:cond delay="0"/>
                                          </p:stCondLst>
                                        </p:cTn>
                                        <p:tgtEl>
                                          <p:spTgt spid="1311"/>
                                        </p:tgtEl>
                                        <p:attrNameLst>
                                          <p:attrName>style.visibility</p:attrName>
                                        </p:attrNameLst>
                                      </p:cBhvr>
                                      <p:to>
                                        <p:strVal val="visible"/>
                                      </p:to>
                                    </p:set>
                                    <p:animEffect transition="in" filter="fade">
                                      <p:cBhvr>
                                        <p:cTn id="136" dur="200"/>
                                        <p:tgtEl>
                                          <p:spTgt spid="1311"/>
                                        </p:tgtEl>
                                      </p:cBhvr>
                                    </p:animEffect>
                                  </p:childTnLst>
                                </p:cTn>
                              </p:par>
                            </p:childTnLst>
                          </p:cTn>
                        </p:par>
                        <p:par>
                          <p:cTn id="137" fill="hold">
                            <p:stCondLst>
                              <p:cond delay="3100"/>
                            </p:stCondLst>
                            <p:childTnLst>
                              <p:par>
                                <p:cTn id="138" presetID="10" presetClass="entr" presetSubtype="0" fill="hold" grpId="0" nodeType="afterEffect">
                                  <p:stCondLst>
                                    <p:cond delay="0"/>
                                  </p:stCondLst>
                                  <p:childTnLst>
                                    <p:set>
                                      <p:cBhvr>
                                        <p:cTn id="139" dur="1" fill="hold">
                                          <p:stCondLst>
                                            <p:cond delay="0"/>
                                          </p:stCondLst>
                                        </p:cTn>
                                        <p:tgtEl>
                                          <p:spTgt spid="1291"/>
                                        </p:tgtEl>
                                        <p:attrNameLst>
                                          <p:attrName>style.visibility</p:attrName>
                                        </p:attrNameLst>
                                      </p:cBhvr>
                                      <p:to>
                                        <p:strVal val="visible"/>
                                      </p:to>
                                    </p:set>
                                    <p:animEffect transition="in" filter="fade">
                                      <p:cBhvr>
                                        <p:cTn id="140" dur="200"/>
                                        <p:tgtEl>
                                          <p:spTgt spid="1291"/>
                                        </p:tgtEl>
                                      </p:cBhvr>
                                    </p:animEffect>
                                  </p:childTnLst>
                                </p:cTn>
                              </p:par>
                            </p:childTnLst>
                          </p:cTn>
                        </p:par>
                        <p:par>
                          <p:cTn id="141" fill="hold">
                            <p:stCondLst>
                              <p:cond delay="3300"/>
                            </p:stCondLst>
                            <p:childTnLst>
                              <p:par>
                                <p:cTn id="142" presetID="10" presetClass="entr" presetSubtype="0" fill="hold" grpId="0" nodeType="afterEffect">
                                  <p:stCondLst>
                                    <p:cond delay="0"/>
                                  </p:stCondLst>
                                  <p:childTnLst>
                                    <p:set>
                                      <p:cBhvr>
                                        <p:cTn id="143" dur="1" fill="hold">
                                          <p:stCondLst>
                                            <p:cond delay="0"/>
                                          </p:stCondLst>
                                        </p:cTn>
                                        <p:tgtEl>
                                          <p:spTgt spid="1309"/>
                                        </p:tgtEl>
                                        <p:attrNameLst>
                                          <p:attrName>style.visibility</p:attrName>
                                        </p:attrNameLst>
                                      </p:cBhvr>
                                      <p:to>
                                        <p:strVal val="visible"/>
                                      </p:to>
                                    </p:set>
                                    <p:animEffect transition="in" filter="fade">
                                      <p:cBhvr>
                                        <p:cTn id="144" dur="200"/>
                                        <p:tgtEl>
                                          <p:spTgt spid="1309"/>
                                        </p:tgtEl>
                                      </p:cBhvr>
                                    </p:animEffect>
                                  </p:childTnLst>
                                </p:cTn>
                              </p:par>
                            </p:childTnLst>
                          </p:cTn>
                        </p:par>
                        <p:par>
                          <p:cTn id="145" fill="hold">
                            <p:stCondLst>
                              <p:cond delay="3500"/>
                            </p:stCondLst>
                            <p:childTnLst>
                              <p:par>
                                <p:cTn id="146" presetID="10" presetClass="entr" presetSubtype="0" fill="hold" grpId="0" nodeType="afterEffect">
                                  <p:stCondLst>
                                    <p:cond delay="0"/>
                                  </p:stCondLst>
                                  <p:childTnLst>
                                    <p:set>
                                      <p:cBhvr>
                                        <p:cTn id="147" dur="1" fill="hold">
                                          <p:stCondLst>
                                            <p:cond delay="0"/>
                                          </p:stCondLst>
                                        </p:cTn>
                                        <p:tgtEl>
                                          <p:spTgt spid="1297"/>
                                        </p:tgtEl>
                                        <p:attrNameLst>
                                          <p:attrName>style.visibility</p:attrName>
                                        </p:attrNameLst>
                                      </p:cBhvr>
                                      <p:to>
                                        <p:strVal val="visible"/>
                                      </p:to>
                                    </p:set>
                                    <p:animEffect transition="in" filter="fade">
                                      <p:cBhvr>
                                        <p:cTn id="148" dur="200"/>
                                        <p:tgtEl>
                                          <p:spTgt spid="1297"/>
                                        </p:tgtEl>
                                      </p:cBhvr>
                                    </p:animEffect>
                                  </p:childTnLst>
                                </p:cTn>
                              </p:par>
                            </p:childTnLst>
                          </p:cTn>
                        </p:par>
                        <p:par>
                          <p:cTn id="149" fill="hold">
                            <p:stCondLst>
                              <p:cond delay="3700"/>
                            </p:stCondLst>
                            <p:childTnLst>
                              <p:par>
                                <p:cTn id="150" presetID="10" presetClass="entr" presetSubtype="0" fill="hold" grpId="0" nodeType="afterEffect">
                                  <p:stCondLst>
                                    <p:cond delay="0"/>
                                  </p:stCondLst>
                                  <p:childTnLst>
                                    <p:set>
                                      <p:cBhvr>
                                        <p:cTn id="151" dur="1" fill="hold">
                                          <p:stCondLst>
                                            <p:cond delay="0"/>
                                          </p:stCondLst>
                                        </p:cTn>
                                        <p:tgtEl>
                                          <p:spTgt spid="1299"/>
                                        </p:tgtEl>
                                        <p:attrNameLst>
                                          <p:attrName>style.visibility</p:attrName>
                                        </p:attrNameLst>
                                      </p:cBhvr>
                                      <p:to>
                                        <p:strVal val="visible"/>
                                      </p:to>
                                    </p:set>
                                    <p:animEffect transition="in" filter="fade">
                                      <p:cBhvr>
                                        <p:cTn id="152" dur="200"/>
                                        <p:tgtEl>
                                          <p:spTgt spid="1299"/>
                                        </p:tgtEl>
                                      </p:cBhvr>
                                    </p:animEffect>
                                  </p:childTnLst>
                                </p:cTn>
                              </p:par>
                            </p:childTnLst>
                          </p:cTn>
                        </p:par>
                        <p:par>
                          <p:cTn id="153" fill="hold">
                            <p:stCondLst>
                              <p:cond delay="3900"/>
                            </p:stCondLst>
                            <p:childTnLst>
                              <p:par>
                                <p:cTn id="154" presetID="10" presetClass="entr" presetSubtype="0" fill="hold" grpId="0" nodeType="afterEffect">
                                  <p:stCondLst>
                                    <p:cond delay="0"/>
                                  </p:stCondLst>
                                  <p:childTnLst>
                                    <p:set>
                                      <p:cBhvr>
                                        <p:cTn id="155" dur="1" fill="hold">
                                          <p:stCondLst>
                                            <p:cond delay="0"/>
                                          </p:stCondLst>
                                        </p:cTn>
                                        <p:tgtEl>
                                          <p:spTgt spid="1310"/>
                                        </p:tgtEl>
                                        <p:attrNameLst>
                                          <p:attrName>style.visibility</p:attrName>
                                        </p:attrNameLst>
                                      </p:cBhvr>
                                      <p:to>
                                        <p:strVal val="visible"/>
                                      </p:to>
                                    </p:set>
                                    <p:animEffect transition="in" filter="fade">
                                      <p:cBhvr>
                                        <p:cTn id="156" dur="200"/>
                                        <p:tgtEl>
                                          <p:spTgt spid="1310"/>
                                        </p:tgtEl>
                                      </p:cBhvr>
                                    </p:animEffect>
                                  </p:childTnLst>
                                </p:cTn>
                              </p:par>
                            </p:childTnLst>
                          </p:cTn>
                        </p:par>
                        <p:par>
                          <p:cTn id="157" fill="hold">
                            <p:stCondLst>
                              <p:cond delay="4100"/>
                            </p:stCondLst>
                            <p:childTnLst>
                              <p:par>
                                <p:cTn id="158" presetID="10" presetClass="entr" presetSubtype="0" fill="hold" grpId="0" nodeType="afterEffect">
                                  <p:stCondLst>
                                    <p:cond delay="0"/>
                                  </p:stCondLst>
                                  <p:childTnLst>
                                    <p:set>
                                      <p:cBhvr>
                                        <p:cTn id="159" dur="1" fill="hold">
                                          <p:stCondLst>
                                            <p:cond delay="0"/>
                                          </p:stCondLst>
                                        </p:cTn>
                                        <p:tgtEl>
                                          <p:spTgt spid="1300"/>
                                        </p:tgtEl>
                                        <p:attrNameLst>
                                          <p:attrName>style.visibility</p:attrName>
                                        </p:attrNameLst>
                                      </p:cBhvr>
                                      <p:to>
                                        <p:strVal val="visible"/>
                                      </p:to>
                                    </p:set>
                                    <p:animEffect transition="in" filter="fade">
                                      <p:cBhvr>
                                        <p:cTn id="160" dur="200"/>
                                        <p:tgtEl>
                                          <p:spTgt spid="1300"/>
                                        </p:tgtEl>
                                      </p:cBhvr>
                                    </p:animEffect>
                                  </p:childTnLst>
                                </p:cTn>
                              </p:par>
                            </p:childTnLst>
                          </p:cTn>
                        </p:par>
                        <p:par>
                          <p:cTn id="161" fill="hold">
                            <p:stCondLst>
                              <p:cond delay="4300"/>
                            </p:stCondLst>
                            <p:childTnLst>
                              <p:par>
                                <p:cTn id="162" presetID="10" presetClass="entr" presetSubtype="0" fill="hold" grpId="0" nodeType="afterEffect">
                                  <p:stCondLst>
                                    <p:cond delay="0"/>
                                  </p:stCondLst>
                                  <p:childTnLst>
                                    <p:set>
                                      <p:cBhvr>
                                        <p:cTn id="163" dur="1" fill="hold">
                                          <p:stCondLst>
                                            <p:cond delay="0"/>
                                          </p:stCondLst>
                                        </p:cTn>
                                        <p:tgtEl>
                                          <p:spTgt spid="1293"/>
                                        </p:tgtEl>
                                        <p:attrNameLst>
                                          <p:attrName>style.visibility</p:attrName>
                                        </p:attrNameLst>
                                      </p:cBhvr>
                                      <p:to>
                                        <p:strVal val="visible"/>
                                      </p:to>
                                    </p:set>
                                    <p:animEffect transition="in" filter="fade">
                                      <p:cBhvr>
                                        <p:cTn id="164" dur="200"/>
                                        <p:tgtEl>
                                          <p:spTgt spid="1293"/>
                                        </p:tgtEl>
                                      </p:cBhvr>
                                    </p:animEffect>
                                  </p:childTnLst>
                                </p:cTn>
                              </p:par>
                            </p:childTnLst>
                          </p:cTn>
                        </p:par>
                        <p:par>
                          <p:cTn id="165" fill="hold">
                            <p:stCondLst>
                              <p:cond delay="4500"/>
                            </p:stCondLst>
                            <p:childTnLst>
                              <p:par>
                                <p:cTn id="166" presetID="10" presetClass="entr" presetSubtype="0" fill="hold" grpId="0" nodeType="afterEffect">
                                  <p:stCondLst>
                                    <p:cond delay="0"/>
                                  </p:stCondLst>
                                  <p:childTnLst>
                                    <p:set>
                                      <p:cBhvr>
                                        <p:cTn id="167" dur="1" fill="hold">
                                          <p:stCondLst>
                                            <p:cond delay="0"/>
                                          </p:stCondLst>
                                        </p:cTn>
                                        <p:tgtEl>
                                          <p:spTgt spid="1301"/>
                                        </p:tgtEl>
                                        <p:attrNameLst>
                                          <p:attrName>style.visibility</p:attrName>
                                        </p:attrNameLst>
                                      </p:cBhvr>
                                      <p:to>
                                        <p:strVal val="visible"/>
                                      </p:to>
                                    </p:set>
                                    <p:animEffect transition="in" filter="fade">
                                      <p:cBhvr>
                                        <p:cTn id="168" dur="200"/>
                                        <p:tgtEl>
                                          <p:spTgt spid="1301"/>
                                        </p:tgtEl>
                                      </p:cBhvr>
                                    </p:animEffect>
                                  </p:childTnLst>
                                </p:cTn>
                              </p:par>
                            </p:childTnLst>
                          </p:cTn>
                        </p:par>
                        <p:par>
                          <p:cTn id="169" fill="hold">
                            <p:stCondLst>
                              <p:cond delay="4700"/>
                            </p:stCondLst>
                            <p:childTnLst>
                              <p:par>
                                <p:cTn id="170" presetID="10" presetClass="entr" presetSubtype="0" fill="hold" grpId="0" nodeType="afterEffect">
                                  <p:stCondLst>
                                    <p:cond delay="0"/>
                                  </p:stCondLst>
                                  <p:childTnLst>
                                    <p:set>
                                      <p:cBhvr>
                                        <p:cTn id="171" dur="1" fill="hold">
                                          <p:stCondLst>
                                            <p:cond delay="0"/>
                                          </p:stCondLst>
                                        </p:cTn>
                                        <p:tgtEl>
                                          <p:spTgt spid="1304"/>
                                        </p:tgtEl>
                                        <p:attrNameLst>
                                          <p:attrName>style.visibility</p:attrName>
                                        </p:attrNameLst>
                                      </p:cBhvr>
                                      <p:to>
                                        <p:strVal val="visible"/>
                                      </p:to>
                                    </p:set>
                                    <p:animEffect transition="in" filter="fade">
                                      <p:cBhvr>
                                        <p:cTn id="172" dur="200"/>
                                        <p:tgtEl>
                                          <p:spTgt spid="1304"/>
                                        </p:tgtEl>
                                      </p:cBhvr>
                                    </p:animEffect>
                                  </p:childTnLst>
                                </p:cTn>
                              </p:par>
                            </p:childTnLst>
                          </p:cTn>
                        </p:par>
                        <p:par>
                          <p:cTn id="173" fill="hold">
                            <p:stCondLst>
                              <p:cond delay="4900"/>
                            </p:stCondLst>
                            <p:childTnLst>
                              <p:par>
                                <p:cTn id="174" presetID="10" presetClass="entr" presetSubtype="0" fill="hold" grpId="0" nodeType="afterEffect">
                                  <p:stCondLst>
                                    <p:cond delay="0"/>
                                  </p:stCondLst>
                                  <p:childTnLst>
                                    <p:set>
                                      <p:cBhvr>
                                        <p:cTn id="175" dur="1" fill="hold">
                                          <p:stCondLst>
                                            <p:cond delay="0"/>
                                          </p:stCondLst>
                                        </p:cTn>
                                        <p:tgtEl>
                                          <p:spTgt spid="1292"/>
                                        </p:tgtEl>
                                        <p:attrNameLst>
                                          <p:attrName>style.visibility</p:attrName>
                                        </p:attrNameLst>
                                      </p:cBhvr>
                                      <p:to>
                                        <p:strVal val="visible"/>
                                      </p:to>
                                    </p:set>
                                    <p:animEffect transition="in" filter="fade">
                                      <p:cBhvr>
                                        <p:cTn id="176" dur="200"/>
                                        <p:tgtEl>
                                          <p:spTgt spid="1292"/>
                                        </p:tgtEl>
                                      </p:cBhvr>
                                    </p:animEffect>
                                  </p:childTnLst>
                                </p:cTn>
                              </p:par>
                            </p:childTnLst>
                          </p:cTn>
                        </p:par>
                        <p:par>
                          <p:cTn id="177" fill="hold">
                            <p:stCondLst>
                              <p:cond delay="5100"/>
                            </p:stCondLst>
                            <p:childTnLst>
                              <p:par>
                                <p:cTn id="178" presetID="10" presetClass="entr" presetSubtype="0" fill="hold" grpId="0" nodeType="afterEffect">
                                  <p:stCondLst>
                                    <p:cond delay="0"/>
                                  </p:stCondLst>
                                  <p:childTnLst>
                                    <p:set>
                                      <p:cBhvr>
                                        <p:cTn id="179" dur="1" fill="hold">
                                          <p:stCondLst>
                                            <p:cond delay="0"/>
                                          </p:stCondLst>
                                        </p:cTn>
                                        <p:tgtEl>
                                          <p:spTgt spid="1298"/>
                                        </p:tgtEl>
                                        <p:attrNameLst>
                                          <p:attrName>style.visibility</p:attrName>
                                        </p:attrNameLst>
                                      </p:cBhvr>
                                      <p:to>
                                        <p:strVal val="visible"/>
                                      </p:to>
                                    </p:set>
                                    <p:animEffect transition="in" filter="fade">
                                      <p:cBhvr>
                                        <p:cTn id="180" dur="200"/>
                                        <p:tgtEl>
                                          <p:spTgt spid="1298"/>
                                        </p:tgtEl>
                                      </p:cBhvr>
                                    </p:animEffect>
                                  </p:childTnLst>
                                </p:cTn>
                              </p:par>
                            </p:childTnLst>
                          </p:cTn>
                        </p:par>
                        <p:par>
                          <p:cTn id="181" fill="hold">
                            <p:stCondLst>
                              <p:cond delay="5300"/>
                            </p:stCondLst>
                            <p:childTnLst>
                              <p:par>
                                <p:cTn id="182" presetID="10" presetClass="entr" presetSubtype="0" fill="hold" grpId="0" nodeType="afterEffect">
                                  <p:stCondLst>
                                    <p:cond delay="0"/>
                                  </p:stCondLst>
                                  <p:childTnLst>
                                    <p:set>
                                      <p:cBhvr>
                                        <p:cTn id="183" dur="1" fill="hold">
                                          <p:stCondLst>
                                            <p:cond delay="0"/>
                                          </p:stCondLst>
                                        </p:cTn>
                                        <p:tgtEl>
                                          <p:spTgt spid="1312"/>
                                        </p:tgtEl>
                                        <p:attrNameLst>
                                          <p:attrName>style.visibility</p:attrName>
                                        </p:attrNameLst>
                                      </p:cBhvr>
                                      <p:to>
                                        <p:strVal val="visible"/>
                                      </p:to>
                                    </p:set>
                                    <p:animEffect transition="in" filter="fade">
                                      <p:cBhvr>
                                        <p:cTn id="184" dur="200"/>
                                        <p:tgtEl>
                                          <p:spTgt spid="1312"/>
                                        </p:tgtEl>
                                      </p:cBhvr>
                                    </p:animEffect>
                                  </p:childTnLst>
                                </p:cTn>
                              </p:par>
                            </p:childTnLst>
                          </p:cTn>
                        </p:par>
                        <p:par>
                          <p:cTn id="185" fill="hold">
                            <p:stCondLst>
                              <p:cond delay="5500"/>
                            </p:stCondLst>
                            <p:childTnLst>
                              <p:par>
                                <p:cTn id="186" presetID="10" presetClass="entr" presetSubtype="0" fill="hold" grpId="0" nodeType="afterEffect">
                                  <p:stCondLst>
                                    <p:cond delay="0"/>
                                  </p:stCondLst>
                                  <p:childTnLst>
                                    <p:set>
                                      <p:cBhvr>
                                        <p:cTn id="187" dur="1" fill="hold">
                                          <p:stCondLst>
                                            <p:cond delay="0"/>
                                          </p:stCondLst>
                                        </p:cTn>
                                        <p:tgtEl>
                                          <p:spTgt spid="1302"/>
                                        </p:tgtEl>
                                        <p:attrNameLst>
                                          <p:attrName>style.visibility</p:attrName>
                                        </p:attrNameLst>
                                      </p:cBhvr>
                                      <p:to>
                                        <p:strVal val="visible"/>
                                      </p:to>
                                    </p:set>
                                    <p:animEffect transition="in" filter="fade">
                                      <p:cBhvr>
                                        <p:cTn id="188" dur="200"/>
                                        <p:tgtEl>
                                          <p:spTgt spid="1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73" grpId="0" animBg="1"/>
      <p:bldP spid="1274" grpId="0" animBg="1"/>
      <p:bldP spid="1275" grpId="0" animBg="1"/>
      <p:bldP spid="1276" grpId="0" animBg="1"/>
      <p:bldP spid="1277" grpId="0" animBg="1"/>
      <p:bldP spid="1278" grpId="0" animBg="1"/>
      <p:bldP spid="1279" grpId="0" animBg="1"/>
      <p:bldP spid="1280" grpId="0" animBg="1"/>
      <p:bldP spid="1281" grpId="0" animBg="1"/>
      <p:bldP spid="1282" grpId="0" animBg="1"/>
      <p:bldP spid="1283" grpId="0" animBg="1"/>
      <p:bldP spid="1284" grpId="0" animBg="1"/>
      <p:bldP spid="1285" grpId="0" animBg="1"/>
      <p:bldP spid="1286" grpId="0" animBg="1"/>
      <p:bldP spid="1287" grpId="0" animBg="1"/>
      <p:bldP spid="1288" grpId="0" animBg="1"/>
      <p:bldP spid="1289" grpId="0" animBg="1"/>
      <p:bldP spid="1290" grpId="0" animBg="1"/>
      <p:bldP spid="1291" grpId="0" animBg="1"/>
      <p:bldP spid="1292" grpId="0" animBg="1"/>
      <p:bldP spid="1293" grpId="0" animBg="1"/>
      <p:bldP spid="1294" grpId="0" animBg="1"/>
      <p:bldP spid="1295" grpId="0" animBg="1"/>
      <p:bldP spid="1296" grpId="0" animBg="1"/>
      <p:bldP spid="1297" grpId="0" animBg="1"/>
      <p:bldP spid="1298" grpId="0" animBg="1"/>
      <p:bldP spid="1299" grpId="0" animBg="1"/>
      <p:bldP spid="1300" grpId="0" animBg="1"/>
      <p:bldP spid="1301" grpId="0" animBg="1"/>
      <p:bldP spid="1302" grpId="0" animBg="1"/>
      <p:bldP spid="1303" grpId="0" animBg="1"/>
      <p:bldP spid="1304" grpId="0" animBg="1"/>
      <p:bldP spid="1305" grpId="0" animBg="1"/>
      <p:bldP spid="1306" grpId="0" animBg="1"/>
      <p:bldP spid="1307" grpId="0" animBg="1"/>
      <p:bldP spid="1308" grpId="0" animBg="1"/>
      <p:bldP spid="1309" grpId="0" animBg="1"/>
      <p:bldP spid="1310" grpId="0" animBg="1"/>
      <p:bldP spid="1311" grpId="0" animBg="1"/>
      <p:bldP spid="13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grpSp>
        <p:nvGrpSpPr>
          <p:cNvPr id="2" name="Group 1"/>
          <p:cNvGrpSpPr/>
          <p:nvPr/>
        </p:nvGrpSpPr>
        <p:grpSpPr>
          <a:xfrm>
            <a:off x="4207311" y="1349239"/>
            <a:ext cx="7688446" cy="4296049"/>
            <a:chOff x="4124325" y="1322903"/>
            <a:chExt cx="7538376" cy="4212195"/>
          </a:xfrm>
        </p:grpSpPr>
        <p:sp>
          <p:nvSpPr>
            <p:cNvPr id="133" name="Freeform 5"/>
            <p:cNvSpPr>
              <a:spLocks noEditPoints="1"/>
            </p:cNvSpPr>
            <p:nvPr/>
          </p:nvSpPr>
          <p:spPr bwMode="auto">
            <a:xfrm>
              <a:off x="4124325" y="1322903"/>
              <a:ext cx="7538376" cy="4212195"/>
            </a:xfrm>
            <a:custGeom>
              <a:avLst/>
              <a:gdLst>
                <a:gd name="T0" fmla="*/ 469 w 1755"/>
                <a:gd name="T1" fmla="*/ 31 h 979"/>
                <a:gd name="T2" fmla="*/ 305 w 1755"/>
                <a:gd name="T3" fmla="*/ 53 h 979"/>
                <a:gd name="T4" fmla="*/ 211 w 1755"/>
                <a:gd name="T5" fmla="*/ 75 h 979"/>
                <a:gd name="T6" fmla="*/ 703 w 1755"/>
                <a:gd name="T7" fmla="*/ 75 h 979"/>
                <a:gd name="T8" fmla="*/ 422 w 1755"/>
                <a:gd name="T9" fmla="*/ 97 h 979"/>
                <a:gd name="T10" fmla="*/ 1502 w 1755"/>
                <a:gd name="T11" fmla="*/ 97 h 979"/>
                <a:gd name="T12" fmla="*/ 915 w 1755"/>
                <a:gd name="T13" fmla="*/ 118 h 979"/>
                <a:gd name="T14" fmla="*/ 1525 w 1755"/>
                <a:gd name="T15" fmla="*/ 118 h 979"/>
                <a:gd name="T16" fmla="*/ 492 w 1755"/>
                <a:gd name="T17" fmla="*/ 140 h 979"/>
                <a:gd name="T18" fmla="*/ 1267 w 1755"/>
                <a:gd name="T19" fmla="*/ 140 h 979"/>
                <a:gd name="T20" fmla="*/ 1713 w 1755"/>
                <a:gd name="T21" fmla="*/ 140 h 979"/>
                <a:gd name="T22" fmla="*/ 469 w 1755"/>
                <a:gd name="T23" fmla="*/ 162 h 979"/>
                <a:gd name="T24" fmla="*/ 1197 w 1755"/>
                <a:gd name="T25" fmla="*/ 162 h 979"/>
                <a:gd name="T26" fmla="*/ 1643 w 1755"/>
                <a:gd name="T27" fmla="*/ 162 h 979"/>
                <a:gd name="T28" fmla="*/ 352 w 1755"/>
                <a:gd name="T29" fmla="*/ 184 h 979"/>
                <a:gd name="T30" fmla="*/ 1103 w 1755"/>
                <a:gd name="T31" fmla="*/ 184 h 979"/>
                <a:gd name="T32" fmla="*/ 1549 w 1755"/>
                <a:gd name="T33" fmla="*/ 184 h 979"/>
                <a:gd name="T34" fmla="*/ 281 w 1755"/>
                <a:gd name="T35" fmla="*/ 206 h 979"/>
                <a:gd name="T36" fmla="*/ 1150 w 1755"/>
                <a:gd name="T37" fmla="*/ 206 h 979"/>
                <a:gd name="T38" fmla="*/ 1596 w 1755"/>
                <a:gd name="T39" fmla="*/ 206 h 979"/>
                <a:gd name="T40" fmla="*/ 492 w 1755"/>
                <a:gd name="T41" fmla="*/ 227 h 979"/>
                <a:gd name="T42" fmla="*/ 1267 w 1755"/>
                <a:gd name="T43" fmla="*/ 227 h 979"/>
                <a:gd name="T44" fmla="*/ 235 w 1755"/>
                <a:gd name="T45" fmla="*/ 249 h 979"/>
                <a:gd name="T46" fmla="*/ 1079 w 1755"/>
                <a:gd name="T47" fmla="*/ 249 h 979"/>
                <a:gd name="T48" fmla="*/ 1619 w 1755"/>
                <a:gd name="T49" fmla="*/ 249 h 979"/>
                <a:gd name="T50" fmla="*/ 774 w 1755"/>
                <a:gd name="T51" fmla="*/ 271 h 979"/>
                <a:gd name="T52" fmla="*/ 1220 w 1755"/>
                <a:gd name="T53" fmla="*/ 271 h 979"/>
                <a:gd name="T54" fmla="*/ 305 w 1755"/>
                <a:gd name="T55" fmla="*/ 293 h 979"/>
                <a:gd name="T56" fmla="*/ 985 w 1755"/>
                <a:gd name="T57" fmla="*/ 293 h 979"/>
                <a:gd name="T58" fmla="*/ 1432 w 1755"/>
                <a:gd name="T59" fmla="*/ 293 h 979"/>
                <a:gd name="T60" fmla="*/ 516 w 1755"/>
                <a:gd name="T61" fmla="*/ 315 h 979"/>
                <a:gd name="T62" fmla="*/ 1220 w 1755"/>
                <a:gd name="T63" fmla="*/ 315 h 979"/>
                <a:gd name="T64" fmla="*/ 305 w 1755"/>
                <a:gd name="T65" fmla="*/ 337 h 979"/>
                <a:gd name="T66" fmla="*/ 1079 w 1755"/>
                <a:gd name="T67" fmla="*/ 337 h 979"/>
                <a:gd name="T68" fmla="*/ 258 w 1755"/>
                <a:gd name="T69" fmla="*/ 358 h 979"/>
                <a:gd name="T70" fmla="*/ 1032 w 1755"/>
                <a:gd name="T71" fmla="*/ 358 h 979"/>
                <a:gd name="T72" fmla="*/ 211 w 1755"/>
                <a:gd name="T73" fmla="*/ 380 h 979"/>
                <a:gd name="T74" fmla="*/ 1056 w 1755"/>
                <a:gd name="T75" fmla="*/ 380 h 979"/>
                <a:gd name="T76" fmla="*/ 281 w 1755"/>
                <a:gd name="T77" fmla="*/ 402 h 979"/>
                <a:gd name="T78" fmla="*/ 1197 w 1755"/>
                <a:gd name="T79" fmla="*/ 402 h 979"/>
                <a:gd name="T80" fmla="*/ 422 w 1755"/>
                <a:gd name="T81" fmla="*/ 424 h 979"/>
                <a:gd name="T82" fmla="*/ 1220 w 1755"/>
                <a:gd name="T83" fmla="*/ 424 h 979"/>
                <a:gd name="T84" fmla="*/ 892 w 1755"/>
                <a:gd name="T85" fmla="*/ 446 h 979"/>
                <a:gd name="T86" fmla="*/ 1338 w 1755"/>
                <a:gd name="T87" fmla="*/ 446 h 979"/>
                <a:gd name="T88" fmla="*/ 1032 w 1755"/>
                <a:gd name="T89" fmla="*/ 467 h 979"/>
                <a:gd name="T90" fmla="*/ 375 w 1755"/>
                <a:gd name="T91" fmla="*/ 489 h 979"/>
                <a:gd name="T92" fmla="*/ 1220 w 1755"/>
                <a:gd name="T93" fmla="*/ 489 h 979"/>
                <a:gd name="T94" fmla="*/ 962 w 1755"/>
                <a:gd name="T95" fmla="*/ 511 h 979"/>
                <a:gd name="T96" fmla="*/ 845 w 1755"/>
                <a:gd name="T97" fmla="*/ 533 h 979"/>
                <a:gd name="T98" fmla="*/ 774 w 1755"/>
                <a:gd name="T99" fmla="*/ 555 h 979"/>
                <a:gd name="T100" fmla="*/ 469 w 1755"/>
                <a:gd name="T101" fmla="*/ 576 h 979"/>
                <a:gd name="T102" fmla="*/ 445 w 1755"/>
                <a:gd name="T103" fmla="*/ 598 h 979"/>
                <a:gd name="T104" fmla="*/ 469 w 1755"/>
                <a:gd name="T105" fmla="*/ 620 h 979"/>
                <a:gd name="T106" fmla="*/ 445 w 1755"/>
                <a:gd name="T107" fmla="*/ 642 h 979"/>
                <a:gd name="T108" fmla="*/ 1525 w 1755"/>
                <a:gd name="T109" fmla="*/ 642 h 979"/>
                <a:gd name="T110" fmla="*/ 445 w 1755"/>
                <a:gd name="T111" fmla="*/ 686 h 979"/>
                <a:gd name="T112" fmla="*/ 539 w 1755"/>
                <a:gd name="T113" fmla="*/ 707 h 979"/>
                <a:gd name="T114" fmla="*/ 610 w 1755"/>
                <a:gd name="T115" fmla="*/ 729 h 979"/>
                <a:gd name="T116" fmla="*/ 892 w 1755"/>
                <a:gd name="T117" fmla="*/ 751 h 979"/>
                <a:gd name="T118" fmla="*/ 892 w 1755"/>
                <a:gd name="T119" fmla="*/ 773 h 979"/>
                <a:gd name="T120" fmla="*/ 563 w 1755"/>
                <a:gd name="T121" fmla="*/ 795 h 979"/>
                <a:gd name="T122" fmla="*/ 915 w 1755"/>
                <a:gd name="T123" fmla="*/ 816 h 979"/>
                <a:gd name="T124" fmla="*/ 492 w 1755"/>
                <a:gd name="T125" fmla="*/ 86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55" h="979">
                  <a:moveTo>
                    <a:pt x="422" y="9"/>
                  </a:moveTo>
                  <a:cubicBezTo>
                    <a:pt x="422" y="4"/>
                    <a:pt x="426" y="0"/>
                    <a:pt x="431" y="0"/>
                  </a:cubicBezTo>
                  <a:cubicBezTo>
                    <a:pt x="436" y="0"/>
                    <a:pt x="440" y="4"/>
                    <a:pt x="440" y="9"/>
                  </a:cubicBezTo>
                  <a:cubicBezTo>
                    <a:pt x="440" y="14"/>
                    <a:pt x="436" y="18"/>
                    <a:pt x="431" y="18"/>
                  </a:cubicBezTo>
                  <a:cubicBezTo>
                    <a:pt x="426" y="18"/>
                    <a:pt x="422" y="14"/>
                    <a:pt x="422" y="9"/>
                  </a:cubicBezTo>
                  <a:close/>
                  <a:moveTo>
                    <a:pt x="445" y="9"/>
                  </a:moveTo>
                  <a:cubicBezTo>
                    <a:pt x="445" y="14"/>
                    <a:pt x="449" y="18"/>
                    <a:pt x="454" y="18"/>
                  </a:cubicBezTo>
                  <a:cubicBezTo>
                    <a:pt x="459" y="18"/>
                    <a:pt x="463" y="14"/>
                    <a:pt x="463" y="9"/>
                  </a:cubicBezTo>
                  <a:cubicBezTo>
                    <a:pt x="463" y="4"/>
                    <a:pt x="459" y="0"/>
                    <a:pt x="454" y="0"/>
                  </a:cubicBezTo>
                  <a:cubicBezTo>
                    <a:pt x="449" y="0"/>
                    <a:pt x="445" y="4"/>
                    <a:pt x="445" y="9"/>
                  </a:cubicBezTo>
                  <a:close/>
                  <a:moveTo>
                    <a:pt x="469" y="9"/>
                  </a:moveTo>
                  <a:cubicBezTo>
                    <a:pt x="469" y="14"/>
                    <a:pt x="473" y="18"/>
                    <a:pt x="478" y="18"/>
                  </a:cubicBezTo>
                  <a:cubicBezTo>
                    <a:pt x="483" y="18"/>
                    <a:pt x="487" y="14"/>
                    <a:pt x="487" y="9"/>
                  </a:cubicBezTo>
                  <a:cubicBezTo>
                    <a:pt x="487" y="4"/>
                    <a:pt x="483" y="0"/>
                    <a:pt x="478" y="0"/>
                  </a:cubicBezTo>
                  <a:cubicBezTo>
                    <a:pt x="473" y="0"/>
                    <a:pt x="469" y="4"/>
                    <a:pt x="469" y="9"/>
                  </a:cubicBezTo>
                  <a:close/>
                  <a:moveTo>
                    <a:pt x="492" y="9"/>
                  </a:moveTo>
                  <a:cubicBezTo>
                    <a:pt x="492" y="14"/>
                    <a:pt x="496" y="18"/>
                    <a:pt x="501" y="18"/>
                  </a:cubicBezTo>
                  <a:cubicBezTo>
                    <a:pt x="506" y="18"/>
                    <a:pt x="510" y="14"/>
                    <a:pt x="510" y="9"/>
                  </a:cubicBezTo>
                  <a:cubicBezTo>
                    <a:pt x="510" y="4"/>
                    <a:pt x="506" y="0"/>
                    <a:pt x="501" y="0"/>
                  </a:cubicBezTo>
                  <a:cubicBezTo>
                    <a:pt x="496" y="0"/>
                    <a:pt x="492" y="4"/>
                    <a:pt x="492" y="9"/>
                  </a:cubicBezTo>
                  <a:close/>
                  <a:moveTo>
                    <a:pt x="563" y="9"/>
                  </a:moveTo>
                  <a:cubicBezTo>
                    <a:pt x="563" y="14"/>
                    <a:pt x="567" y="18"/>
                    <a:pt x="572" y="18"/>
                  </a:cubicBezTo>
                  <a:cubicBezTo>
                    <a:pt x="577" y="18"/>
                    <a:pt x="581" y="14"/>
                    <a:pt x="581" y="9"/>
                  </a:cubicBezTo>
                  <a:cubicBezTo>
                    <a:pt x="581" y="4"/>
                    <a:pt x="577" y="0"/>
                    <a:pt x="572" y="0"/>
                  </a:cubicBezTo>
                  <a:cubicBezTo>
                    <a:pt x="567" y="0"/>
                    <a:pt x="563" y="4"/>
                    <a:pt x="563" y="9"/>
                  </a:cubicBezTo>
                  <a:close/>
                  <a:moveTo>
                    <a:pt x="586" y="9"/>
                  </a:moveTo>
                  <a:cubicBezTo>
                    <a:pt x="586" y="14"/>
                    <a:pt x="590" y="18"/>
                    <a:pt x="595" y="18"/>
                  </a:cubicBezTo>
                  <a:cubicBezTo>
                    <a:pt x="601" y="18"/>
                    <a:pt x="605" y="14"/>
                    <a:pt x="605" y="9"/>
                  </a:cubicBezTo>
                  <a:cubicBezTo>
                    <a:pt x="605" y="4"/>
                    <a:pt x="601" y="0"/>
                    <a:pt x="595" y="0"/>
                  </a:cubicBezTo>
                  <a:cubicBezTo>
                    <a:pt x="590" y="0"/>
                    <a:pt x="586" y="4"/>
                    <a:pt x="586" y="9"/>
                  </a:cubicBezTo>
                  <a:close/>
                  <a:moveTo>
                    <a:pt x="610" y="9"/>
                  </a:moveTo>
                  <a:cubicBezTo>
                    <a:pt x="610" y="14"/>
                    <a:pt x="614" y="18"/>
                    <a:pt x="619" y="18"/>
                  </a:cubicBezTo>
                  <a:cubicBezTo>
                    <a:pt x="624" y="18"/>
                    <a:pt x="628" y="14"/>
                    <a:pt x="628" y="9"/>
                  </a:cubicBezTo>
                  <a:cubicBezTo>
                    <a:pt x="628" y="4"/>
                    <a:pt x="624" y="0"/>
                    <a:pt x="619" y="0"/>
                  </a:cubicBezTo>
                  <a:cubicBezTo>
                    <a:pt x="614" y="0"/>
                    <a:pt x="610" y="4"/>
                    <a:pt x="610" y="9"/>
                  </a:cubicBezTo>
                  <a:close/>
                  <a:moveTo>
                    <a:pt x="633" y="9"/>
                  </a:moveTo>
                  <a:cubicBezTo>
                    <a:pt x="633" y="14"/>
                    <a:pt x="637" y="18"/>
                    <a:pt x="643" y="18"/>
                  </a:cubicBezTo>
                  <a:cubicBezTo>
                    <a:pt x="648" y="18"/>
                    <a:pt x="652" y="14"/>
                    <a:pt x="652" y="9"/>
                  </a:cubicBezTo>
                  <a:cubicBezTo>
                    <a:pt x="652" y="4"/>
                    <a:pt x="648" y="0"/>
                    <a:pt x="643" y="0"/>
                  </a:cubicBezTo>
                  <a:cubicBezTo>
                    <a:pt x="637" y="0"/>
                    <a:pt x="633" y="4"/>
                    <a:pt x="633" y="9"/>
                  </a:cubicBezTo>
                  <a:close/>
                  <a:moveTo>
                    <a:pt x="657" y="9"/>
                  </a:moveTo>
                  <a:cubicBezTo>
                    <a:pt x="657" y="14"/>
                    <a:pt x="661" y="18"/>
                    <a:pt x="666" y="18"/>
                  </a:cubicBezTo>
                  <a:cubicBezTo>
                    <a:pt x="671" y="18"/>
                    <a:pt x="675" y="14"/>
                    <a:pt x="675" y="9"/>
                  </a:cubicBezTo>
                  <a:cubicBezTo>
                    <a:pt x="675" y="4"/>
                    <a:pt x="671" y="0"/>
                    <a:pt x="666" y="0"/>
                  </a:cubicBezTo>
                  <a:cubicBezTo>
                    <a:pt x="661" y="0"/>
                    <a:pt x="657" y="4"/>
                    <a:pt x="657" y="9"/>
                  </a:cubicBezTo>
                  <a:close/>
                  <a:moveTo>
                    <a:pt x="680" y="9"/>
                  </a:moveTo>
                  <a:cubicBezTo>
                    <a:pt x="680" y="14"/>
                    <a:pt x="684" y="18"/>
                    <a:pt x="689" y="18"/>
                  </a:cubicBezTo>
                  <a:cubicBezTo>
                    <a:pt x="694" y="18"/>
                    <a:pt x="698" y="14"/>
                    <a:pt x="698" y="9"/>
                  </a:cubicBezTo>
                  <a:cubicBezTo>
                    <a:pt x="698" y="4"/>
                    <a:pt x="694" y="0"/>
                    <a:pt x="689" y="0"/>
                  </a:cubicBezTo>
                  <a:cubicBezTo>
                    <a:pt x="684" y="0"/>
                    <a:pt x="680" y="4"/>
                    <a:pt x="680" y="9"/>
                  </a:cubicBezTo>
                  <a:close/>
                  <a:moveTo>
                    <a:pt x="703" y="9"/>
                  </a:moveTo>
                  <a:cubicBezTo>
                    <a:pt x="703" y="14"/>
                    <a:pt x="708" y="18"/>
                    <a:pt x="713" y="18"/>
                  </a:cubicBezTo>
                  <a:cubicBezTo>
                    <a:pt x="718" y="18"/>
                    <a:pt x="722" y="14"/>
                    <a:pt x="722" y="9"/>
                  </a:cubicBezTo>
                  <a:cubicBezTo>
                    <a:pt x="722" y="4"/>
                    <a:pt x="718" y="0"/>
                    <a:pt x="713" y="0"/>
                  </a:cubicBezTo>
                  <a:cubicBezTo>
                    <a:pt x="708" y="0"/>
                    <a:pt x="703" y="4"/>
                    <a:pt x="703" y="9"/>
                  </a:cubicBezTo>
                  <a:close/>
                  <a:moveTo>
                    <a:pt x="727" y="9"/>
                  </a:moveTo>
                  <a:cubicBezTo>
                    <a:pt x="727" y="14"/>
                    <a:pt x="731" y="18"/>
                    <a:pt x="736" y="18"/>
                  </a:cubicBezTo>
                  <a:cubicBezTo>
                    <a:pt x="741" y="18"/>
                    <a:pt x="745" y="14"/>
                    <a:pt x="745" y="9"/>
                  </a:cubicBezTo>
                  <a:cubicBezTo>
                    <a:pt x="745" y="4"/>
                    <a:pt x="741" y="0"/>
                    <a:pt x="736" y="0"/>
                  </a:cubicBezTo>
                  <a:cubicBezTo>
                    <a:pt x="731" y="0"/>
                    <a:pt x="727" y="4"/>
                    <a:pt x="727" y="9"/>
                  </a:cubicBezTo>
                  <a:close/>
                  <a:moveTo>
                    <a:pt x="751" y="9"/>
                  </a:moveTo>
                  <a:cubicBezTo>
                    <a:pt x="751" y="14"/>
                    <a:pt x="755" y="18"/>
                    <a:pt x="760" y="18"/>
                  </a:cubicBezTo>
                  <a:cubicBezTo>
                    <a:pt x="765" y="18"/>
                    <a:pt x="769" y="14"/>
                    <a:pt x="769" y="9"/>
                  </a:cubicBezTo>
                  <a:cubicBezTo>
                    <a:pt x="769" y="4"/>
                    <a:pt x="765" y="0"/>
                    <a:pt x="760" y="0"/>
                  </a:cubicBezTo>
                  <a:cubicBezTo>
                    <a:pt x="755" y="0"/>
                    <a:pt x="751" y="4"/>
                    <a:pt x="751" y="9"/>
                  </a:cubicBezTo>
                  <a:close/>
                  <a:moveTo>
                    <a:pt x="1291" y="9"/>
                  </a:moveTo>
                  <a:cubicBezTo>
                    <a:pt x="1291" y="14"/>
                    <a:pt x="1295" y="18"/>
                    <a:pt x="1300" y="18"/>
                  </a:cubicBezTo>
                  <a:cubicBezTo>
                    <a:pt x="1305" y="18"/>
                    <a:pt x="1309" y="14"/>
                    <a:pt x="1309" y="9"/>
                  </a:cubicBezTo>
                  <a:cubicBezTo>
                    <a:pt x="1309" y="4"/>
                    <a:pt x="1305" y="0"/>
                    <a:pt x="1300" y="0"/>
                  </a:cubicBezTo>
                  <a:cubicBezTo>
                    <a:pt x="1295" y="0"/>
                    <a:pt x="1291" y="4"/>
                    <a:pt x="1291" y="9"/>
                  </a:cubicBezTo>
                  <a:close/>
                  <a:moveTo>
                    <a:pt x="375" y="31"/>
                  </a:moveTo>
                  <a:cubicBezTo>
                    <a:pt x="375" y="36"/>
                    <a:pt x="379" y="40"/>
                    <a:pt x="384" y="40"/>
                  </a:cubicBezTo>
                  <a:cubicBezTo>
                    <a:pt x="389" y="40"/>
                    <a:pt x="393" y="36"/>
                    <a:pt x="393" y="31"/>
                  </a:cubicBezTo>
                  <a:cubicBezTo>
                    <a:pt x="393" y="26"/>
                    <a:pt x="389" y="22"/>
                    <a:pt x="384" y="22"/>
                  </a:cubicBezTo>
                  <a:cubicBezTo>
                    <a:pt x="379" y="22"/>
                    <a:pt x="375" y="26"/>
                    <a:pt x="375" y="31"/>
                  </a:cubicBezTo>
                  <a:close/>
                  <a:moveTo>
                    <a:pt x="398" y="31"/>
                  </a:moveTo>
                  <a:cubicBezTo>
                    <a:pt x="398" y="36"/>
                    <a:pt x="402" y="40"/>
                    <a:pt x="407" y="40"/>
                  </a:cubicBezTo>
                  <a:cubicBezTo>
                    <a:pt x="412" y="40"/>
                    <a:pt x="416" y="36"/>
                    <a:pt x="416" y="31"/>
                  </a:cubicBezTo>
                  <a:cubicBezTo>
                    <a:pt x="416" y="26"/>
                    <a:pt x="412" y="22"/>
                    <a:pt x="407" y="22"/>
                  </a:cubicBezTo>
                  <a:cubicBezTo>
                    <a:pt x="402" y="22"/>
                    <a:pt x="398" y="26"/>
                    <a:pt x="398" y="31"/>
                  </a:cubicBezTo>
                  <a:close/>
                  <a:moveTo>
                    <a:pt x="422" y="31"/>
                  </a:moveTo>
                  <a:cubicBezTo>
                    <a:pt x="422" y="36"/>
                    <a:pt x="426" y="40"/>
                    <a:pt x="431" y="40"/>
                  </a:cubicBezTo>
                  <a:cubicBezTo>
                    <a:pt x="436" y="40"/>
                    <a:pt x="440" y="36"/>
                    <a:pt x="440" y="31"/>
                  </a:cubicBezTo>
                  <a:cubicBezTo>
                    <a:pt x="440" y="26"/>
                    <a:pt x="436" y="22"/>
                    <a:pt x="431" y="22"/>
                  </a:cubicBezTo>
                  <a:cubicBezTo>
                    <a:pt x="426" y="22"/>
                    <a:pt x="422" y="26"/>
                    <a:pt x="422" y="31"/>
                  </a:cubicBezTo>
                  <a:close/>
                  <a:moveTo>
                    <a:pt x="445" y="31"/>
                  </a:moveTo>
                  <a:cubicBezTo>
                    <a:pt x="445" y="36"/>
                    <a:pt x="449" y="40"/>
                    <a:pt x="454" y="40"/>
                  </a:cubicBezTo>
                  <a:cubicBezTo>
                    <a:pt x="459" y="40"/>
                    <a:pt x="463" y="36"/>
                    <a:pt x="463" y="31"/>
                  </a:cubicBezTo>
                  <a:cubicBezTo>
                    <a:pt x="463" y="26"/>
                    <a:pt x="459" y="22"/>
                    <a:pt x="454" y="22"/>
                  </a:cubicBezTo>
                  <a:cubicBezTo>
                    <a:pt x="449" y="22"/>
                    <a:pt x="445" y="26"/>
                    <a:pt x="445" y="31"/>
                  </a:cubicBezTo>
                  <a:close/>
                  <a:moveTo>
                    <a:pt x="469" y="31"/>
                  </a:moveTo>
                  <a:cubicBezTo>
                    <a:pt x="469" y="36"/>
                    <a:pt x="473" y="40"/>
                    <a:pt x="478" y="40"/>
                  </a:cubicBezTo>
                  <a:cubicBezTo>
                    <a:pt x="483" y="40"/>
                    <a:pt x="487" y="36"/>
                    <a:pt x="487" y="31"/>
                  </a:cubicBezTo>
                  <a:cubicBezTo>
                    <a:pt x="487" y="26"/>
                    <a:pt x="483" y="22"/>
                    <a:pt x="478" y="22"/>
                  </a:cubicBezTo>
                  <a:cubicBezTo>
                    <a:pt x="473" y="22"/>
                    <a:pt x="469" y="26"/>
                    <a:pt x="469" y="31"/>
                  </a:cubicBezTo>
                  <a:close/>
                  <a:moveTo>
                    <a:pt x="516" y="31"/>
                  </a:moveTo>
                  <a:cubicBezTo>
                    <a:pt x="516" y="36"/>
                    <a:pt x="520" y="40"/>
                    <a:pt x="525" y="40"/>
                  </a:cubicBezTo>
                  <a:cubicBezTo>
                    <a:pt x="530" y="40"/>
                    <a:pt x="534" y="36"/>
                    <a:pt x="534" y="31"/>
                  </a:cubicBezTo>
                  <a:cubicBezTo>
                    <a:pt x="534" y="26"/>
                    <a:pt x="530" y="22"/>
                    <a:pt x="525" y="22"/>
                  </a:cubicBezTo>
                  <a:cubicBezTo>
                    <a:pt x="520" y="22"/>
                    <a:pt x="516" y="26"/>
                    <a:pt x="516" y="31"/>
                  </a:cubicBezTo>
                  <a:close/>
                  <a:moveTo>
                    <a:pt x="539" y="31"/>
                  </a:moveTo>
                  <a:cubicBezTo>
                    <a:pt x="539" y="36"/>
                    <a:pt x="543" y="40"/>
                    <a:pt x="548" y="40"/>
                  </a:cubicBezTo>
                  <a:cubicBezTo>
                    <a:pt x="553" y="40"/>
                    <a:pt x="557" y="36"/>
                    <a:pt x="557" y="31"/>
                  </a:cubicBezTo>
                  <a:cubicBezTo>
                    <a:pt x="557" y="26"/>
                    <a:pt x="553" y="22"/>
                    <a:pt x="548" y="22"/>
                  </a:cubicBezTo>
                  <a:cubicBezTo>
                    <a:pt x="543" y="22"/>
                    <a:pt x="539" y="26"/>
                    <a:pt x="539" y="31"/>
                  </a:cubicBezTo>
                  <a:close/>
                  <a:moveTo>
                    <a:pt x="563" y="31"/>
                  </a:moveTo>
                  <a:cubicBezTo>
                    <a:pt x="563" y="36"/>
                    <a:pt x="567" y="40"/>
                    <a:pt x="572" y="40"/>
                  </a:cubicBezTo>
                  <a:cubicBezTo>
                    <a:pt x="577" y="40"/>
                    <a:pt x="581" y="36"/>
                    <a:pt x="581" y="31"/>
                  </a:cubicBezTo>
                  <a:cubicBezTo>
                    <a:pt x="581" y="26"/>
                    <a:pt x="577" y="22"/>
                    <a:pt x="572" y="22"/>
                  </a:cubicBezTo>
                  <a:cubicBezTo>
                    <a:pt x="567" y="22"/>
                    <a:pt x="563" y="26"/>
                    <a:pt x="563" y="31"/>
                  </a:cubicBezTo>
                  <a:close/>
                  <a:moveTo>
                    <a:pt x="586" y="31"/>
                  </a:moveTo>
                  <a:cubicBezTo>
                    <a:pt x="586" y="36"/>
                    <a:pt x="590" y="40"/>
                    <a:pt x="595" y="40"/>
                  </a:cubicBezTo>
                  <a:cubicBezTo>
                    <a:pt x="601" y="40"/>
                    <a:pt x="605" y="36"/>
                    <a:pt x="605" y="31"/>
                  </a:cubicBezTo>
                  <a:cubicBezTo>
                    <a:pt x="605" y="26"/>
                    <a:pt x="601" y="22"/>
                    <a:pt x="595" y="22"/>
                  </a:cubicBezTo>
                  <a:cubicBezTo>
                    <a:pt x="590" y="22"/>
                    <a:pt x="586" y="26"/>
                    <a:pt x="586" y="31"/>
                  </a:cubicBezTo>
                  <a:close/>
                  <a:moveTo>
                    <a:pt x="610" y="31"/>
                  </a:moveTo>
                  <a:cubicBezTo>
                    <a:pt x="610" y="36"/>
                    <a:pt x="614" y="40"/>
                    <a:pt x="619" y="40"/>
                  </a:cubicBezTo>
                  <a:cubicBezTo>
                    <a:pt x="624" y="40"/>
                    <a:pt x="628" y="36"/>
                    <a:pt x="628" y="31"/>
                  </a:cubicBezTo>
                  <a:cubicBezTo>
                    <a:pt x="628" y="26"/>
                    <a:pt x="624" y="22"/>
                    <a:pt x="619" y="22"/>
                  </a:cubicBezTo>
                  <a:cubicBezTo>
                    <a:pt x="614" y="22"/>
                    <a:pt x="610" y="26"/>
                    <a:pt x="610" y="31"/>
                  </a:cubicBezTo>
                  <a:close/>
                  <a:moveTo>
                    <a:pt x="633" y="31"/>
                  </a:moveTo>
                  <a:cubicBezTo>
                    <a:pt x="633" y="36"/>
                    <a:pt x="637" y="40"/>
                    <a:pt x="643" y="40"/>
                  </a:cubicBezTo>
                  <a:cubicBezTo>
                    <a:pt x="648" y="40"/>
                    <a:pt x="652" y="36"/>
                    <a:pt x="652" y="31"/>
                  </a:cubicBezTo>
                  <a:cubicBezTo>
                    <a:pt x="652" y="26"/>
                    <a:pt x="648" y="22"/>
                    <a:pt x="643" y="22"/>
                  </a:cubicBezTo>
                  <a:cubicBezTo>
                    <a:pt x="637" y="22"/>
                    <a:pt x="633" y="26"/>
                    <a:pt x="633" y="31"/>
                  </a:cubicBezTo>
                  <a:close/>
                  <a:moveTo>
                    <a:pt x="657" y="31"/>
                  </a:moveTo>
                  <a:cubicBezTo>
                    <a:pt x="657" y="36"/>
                    <a:pt x="661" y="40"/>
                    <a:pt x="666" y="40"/>
                  </a:cubicBezTo>
                  <a:cubicBezTo>
                    <a:pt x="671" y="40"/>
                    <a:pt x="675" y="36"/>
                    <a:pt x="675" y="31"/>
                  </a:cubicBezTo>
                  <a:cubicBezTo>
                    <a:pt x="675" y="26"/>
                    <a:pt x="671" y="22"/>
                    <a:pt x="666" y="22"/>
                  </a:cubicBezTo>
                  <a:cubicBezTo>
                    <a:pt x="661" y="22"/>
                    <a:pt x="657" y="26"/>
                    <a:pt x="657" y="31"/>
                  </a:cubicBezTo>
                  <a:close/>
                  <a:moveTo>
                    <a:pt x="680" y="31"/>
                  </a:moveTo>
                  <a:cubicBezTo>
                    <a:pt x="680" y="36"/>
                    <a:pt x="684" y="40"/>
                    <a:pt x="689" y="40"/>
                  </a:cubicBezTo>
                  <a:cubicBezTo>
                    <a:pt x="694" y="40"/>
                    <a:pt x="698" y="36"/>
                    <a:pt x="698" y="31"/>
                  </a:cubicBezTo>
                  <a:cubicBezTo>
                    <a:pt x="698" y="26"/>
                    <a:pt x="694" y="22"/>
                    <a:pt x="689" y="22"/>
                  </a:cubicBezTo>
                  <a:cubicBezTo>
                    <a:pt x="684" y="22"/>
                    <a:pt x="680" y="26"/>
                    <a:pt x="680" y="31"/>
                  </a:cubicBezTo>
                  <a:close/>
                  <a:moveTo>
                    <a:pt x="703" y="31"/>
                  </a:moveTo>
                  <a:cubicBezTo>
                    <a:pt x="703" y="36"/>
                    <a:pt x="708" y="40"/>
                    <a:pt x="713" y="40"/>
                  </a:cubicBezTo>
                  <a:cubicBezTo>
                    <a:pt x="718" y="40"/>
                    <a:pt x="722" y="36"/>
                    <a:pt x="722" y="31"/>
                  </a:cubicBezTo>
                  <a:cubicBezTo>
                    <a:pt x="722" y="26"/>
                    <a:pt x="718" y="22"/>
                    <a:pt x="713" y="22"/>
                  </a:cubicBezTo>
                  <a:cubicBezTo>
                    <a:pt x="708" y="22"/>
                    <a:pt x="703" y="26"/>
                    <a:pt x="703" y="31"/>
                  </a:cubicBezTo>
                  <a:close/>
                  <a:moveTo>
                    <a:pt x="727" y="31"/>
                  </a:moveTo>
                  <a:cubicBezTo>
                    <a:pt x="727" y="36"/>
                    <a:pt x="731" y="40"/>
                    <a:pt x="736" y="40"/>
                  </a:cubicBezTo>
                  <a:cubicBezTo>
                    <a:pt x="741" y="40"/>
                    <a:pt x="745" y="36"/>
                    <a:pt x="745" y="31"/>
                  </a:cubicBezTo>
                  <a:cubicBezTo>
                    <a:pt x="745" y="26"/>
                    <a:pt x="741" y="22"/>
                    <a:pt x="736" y="22"/>
                  </a:cubicBezTo>
                  <a:cubicBezTo>
                    <a:pt x="731" y="22"/>
                    <a:pt x="727" y="26"/>
                    <a:pt x="727" y="31"/>
                  </a:cubicBezTo>
                  <a:close/>
                  <a:moveTo>
                    <a:pt x="892" y="31"/>
                  </a:moveTo>
                  <a:cubicBezTo>
                    <a:pt x="892" y="36"/>
                    <a:pt x="896" y="40"/>
                    <a:pt x="901" y="40"/>
                  </a:cubicBezTo>
                  <a:cubicBezTo>
                    <a:pt x="905" y="40"/>
                    <a:pt x="909" y="36"/>
                    <a:pt x="909" y="31"/>
                  </a:cubicBezTo>
                  <a:cubicBezTo>
                    <a:pt x="909" y="26"/>
                    <a:pt x="905" y="22"/>
                    <a:pt x="901" y="22"/>
                  </a:cubicBezTo>
                  <a:cubicBezTo>
                    <a:pt x="896" y="22"/>
                    <a:pt x="892" y="26"/>
                    <a:pt x="892" y="31"/>
                  </a:cubicBezTo>
                  <a:close/>
                  <a:moveTo>
                    <a:pt x="915" y="31"/>
                  </a:moveTo>
                  <a:cubicBezTo>
                    <a:pt x="915" y="36"/>
                    <a:pt x="919" y="40"/>
                    <a:pt x="924" y="40"/>
                  </a:cubicBezTo>
                  <a:cubicBezTo>
                    <a:pt x="929" y="40"/>
                    <a:pt x="933" y="36"/>
                    <a:pt x="933" y="31"/>
                  </a:cubicBezTo>
                  <a:cubicBezTo>
                    <a:pt x="933" y="26"/>
                    <a:pt x="929" y="22"/>
                    <a:pt x="924" y="22"/>
                  </a:cubicBezTo>
                  <a:cubicBezTo>
                    <a:pt x="919" y="22"/>
                    <a:pt x="915" y="26"/>
                    <a:pt x="915" y="31"/>
                  </a:cubicBezTo>
                  <a:close/>
                  <a:moveTo>
                    <a:pt x="1267" y="31"/>
                  </a:moveTo>
                  <a:cubicBezTo>
                    <a:pt x="1267" y="36"/>
                    <a:pt x="1271" y="40"/>
                    <a:pt x="1276" y="40"/>
                  </a:cubicBezTo>
                  <a:cubicBezTo>
                    <a:pt x="1281" y="40"/>
                    <a:pt x="1285" y="36"/>
                    <a:pt x="1285" y="31"/>
                  </a:cubicBezTo>
                  <a:cubicBezTo>
                    <a:pt x="1285" y="26"/>
                    <a:pt x="1281" y="22"/>
                    <a:pt x="1276" y="22"/>
                  </a:cubicBezTo>
                  <a:cubicBezTo>
                    <a:pt x="1271" y="22"/>
                    <a:pt x="1267" y="26"/>
                    <a:pt x="1267" y="31"/>
                  </a:cubicBezTo>
                  <a:close/>
                  <a:moveTo>
                    <a:pt x="1291" y="31"/>
                  </a:moveTo>
                  <a:cubicBezTo>
                    <a:pt x="1291" y="36"/>
                    <a:pt x="1295" y="40"/>
                    <a:pt x="1300" y="40"/>
                  </a:cubicBezTo>
                  <a:cubicBezTo>
                    <a:pt x="1305" y="40"/>
                    <a:pt x="1309" y="36"/>
                    <a:pt x="1309" y="31"/>
                  </a:cubicBezTo>
                  <a:cubicBezTo>
                    <a:pt x="1309" y="26"/>
                    <a:pt x="1305" y="22"/>
                    <a:pt x="1300" y="22"/>
                  </a:cubicBezTo>
                  <a:cubicBezTo>
                    <a:pt x="1295" y="22"/>
                    <a:pt x="1291" y="26"/>
                    <a:pt x="1291" y="31"/>
                  </a:cubicBezTo>
                  <a:close/>
                  <a:moveTo>
                    <a:pt x="1314" y="31"/>
                  </a:moveTo>
                  <a:cubicBezTo>
                    <a:pt x="1314" y="36"/>
                    <a:pt x="1318" y="40"/>
                    <a:pt x="1323" y="40"/>
                  </a:cubicBezTo>
                  <a:cubicBezTo>
                    <a:pt x="1328" y="40"/>
                    <a:pt x="1332" y="36"/>
                    <a:pt x="1332" y="31"/>
                  </a:cubicBezTo>
                  <a:cubicBezTo>
                    <a:pt x="1332" y="26"/>
                    <a:pt x="1328" y="22"/>
                    <a:pt x="1323" y="22"/>
                  </a:cubicBezTo>
                  <a:cubicBezTo>
                    <a:pt x="1318" y="22"/>
                    <a:pt x="1314" y="26"/>
                    <a:pt x="1314" y="31"/>
                  </a:cubicBezTo>
                  <a:close/>
                  <a:moveTo>
                    <a:pt x="235" y="53"/>
                  </a:moveTo>
                  <a:cubicBezTo>
                    <a:pt x="235" y="58"/>
                    <a:pt x="238" y="62"/>
                    <a:pt x="243" y="62"/>
                  </a:cubicBezTo>
                  <a:cubicBezTo>
                    <a:pt x="248" y="62"/>
                    <a:pt x="252" y="58"/>
                    <a:pt x="252" y="53"/>
                  </a:cubicBezTo>
                  <a:cubicBezTo>
                    <a:pt x="252" y="48"/>
                    <a:pt x="248" y="44"/>
                    <a:pt x="243" y="44"/>
                  </a:cubicBezTo>
                  <a:cubicBezTo>
                    <a:pt x="238" y="44"/>
                    <a:pt x="235" y="48"/>
                    <a:pt x="235" y="53"/>
                  </a:cubicBezTo>
                  <a:close/>
                  <a:moveTo>
                    <a:pt x="258" y="53"/>
                  </a:moveTo>
                  <a:cubicBezTo>
                    <a:pt x="258" y="58"/>
                    <a:pt x="262" y="62"/>
                    <a:pt x="267" y="62"/>
                  </a:cubicBezTo>
                  <a:cubicBezTo>
                    <a:pt x="272" y="62"/>
                    <a:pt x="276" y="58"/>
                    <a:pt x="276" y="53"/>
                  </a:cubicBezTo>
                  <a:cubicBezTo>
                    <a:pt x="276" y="48"/>
                    <a:pt x="272" y="44"/>
                    <a:pt x="267" y="44"/>
                  </a:cubicBezTo>
                  <a:cubicBezTo>
                    <a:pt x="262" y="44"/>
                    <a:pt x="258" y="48"/>
                    <a:pt x="258" y="53"/>
                  </a:cubicBezTo>
                  <a:close/>
                  <a:moveTo>
                    <a:pt x="281" y="53"/>
                  </a:moveTo>
                  <a:cubicBezTo>
                    <a:pt x="281" y="58"/>
                    <a:pt x="285" y="62"/>
                    <a:pt x="290" y="62"/>
                  </a:cubicBezTo>
                  <a:cubicBezTo>
                    <a:pt x="295" y="62"/>
                    <a:pt x="299" y="58"/>
                    <a:pt x="299" y="53"/>
                  </a:cubicBezTo>
                  <a:cubicBezTo>
                    <a:pt x="299" y="48"/>
                    <a:pt x="295" y="44"/>
                    <a:pt x="290" y="44"/>
                  </a:cubicBezTo>
                  <a:cubicBezTo>
                    <a:pt x="285" y="44"/>
                    <a:pt x="281" y="48"/>
                    <a:pt x="281" y="53"/>
                  </a:cubicBezTo>
                  <a:close/>
                  <a:moveTo>
                    <a:pt x="305" y="53"/>
                  </a:moveTo>
                  <a:cubicBezTo>
                    <a:pt x="305" y="58"/>
                    <a:pt x="309" y="62"/>
                    <a:pt x="313" y="62"/>
                  </a:cubicBezTo>
                  <a:cubicBezTo>
                    <a:pt x="318" y="62"/>
                    <a:pt x="322" y="58"/>
                    <a:pt x="322" y="53"/>
                  </a:cubicBezTo>
                  <a:cubicBezTo>
                    <a:pt x="322" y="48"/>
                    <a:pt x="318" y="44"/>
                    <a:pt x="313" y="44"/>
                  </a:cubicBezTo>
                  <a:cubicBezTo>
                    <a:pt x="309" y="44"/>
                    <a:pt x="305" y="48"/>
                    <a:pt x="305" y="53"/>
                  </a:cubicBezTo>
                  <a:close/>
                  <a:moveTo>
                    <a:pt x="328" y="53"/>
                  </a:moveTo>
                  <a:cubicBezTo>
                    <a:pt x="328" y="58"/>
                    <a:pt x="332" y="62"/>
                    <a:pt x="337" y="62"/>
                  </a:cubicBezTo>
                  <a:cubicBezTo>
                    <a:pt x="342" y="62"/>
                    <a:pt x="346" y="58"/>
                    <a:pt x="346" y="53"/>
                  </a:cubicBezTo>
                  <a:cubicBezTo>
                    <a:pt x="346" y="48"/>
                    <a:pt x="342" y="44"/>
                    <a:pt x="337" y="44"/>
                  </a:cubicBezTo>
                  <a:cubicBezTo>
                    <a:pt x="332" y="44"/>
                    <a:pt x="328" y="48"/>
                    <a:pt x="328" y="53"/>
                  </a:cubicBezTo>
                  <a:close/>
                  <a:moveTo>
                    <a:pt x="375" y="53"/>
                  </a:moveTo>
                  <a:cubicBezTo>
                    <a:pt x="375" y="58"/>
                    <a:pt x="379" y="62"/>
                    <a:pt x="384" y="62"/>
                  </a:cubicBezTo>
                  <a:cubicBezTo>
                    <a:pt x="389" y="62"/>
                    <a:pt x="393" y="58"/>
                    <a:pt x="393" y="53"/>
                  </a:cubicBezTo>
                  <a:cubicBezTo>
                    <a:pt x="393" y="48"/>
                    <a:pt x="389" y="44"/>
                    <a:pt x="384" y="44"/>
                  </a:cubicBezTo>
                  <a:cubicBezTo>
                    <a:pt x="379" y="44"/>
                    <a:pt x="375" y="48"/>
                    <a:pt x="375" y="53"/>
                  </a:cubicBezTo>
                  <a:close/>
                  <a:moveTo>
                    <a:pt x="398" y="53"/>
                  </a:moveTo>
                  <a:cubicBezTo>
                    <a:pt x="398" y="58"/>
                    <a:pt x="402" y="62"/>
                    <a:pt x="407" y="62"/>
                  </a:cubicBezTo>
                  <a:cubicBezTo>
                    <a:pt x="412" y="62"/>
                    <a:pt x="416" y="58"/>
                    <a:pt x="416" y="53"/>
                  </a:cubicBezTo>
                  <a:cubicBezTo>
                    <a:pt x="416" y="48"/>
                    <a:pt x="412" y="44"/>
                    <a:pt x="407" y="44"/>
                  </a:cubicBezTo>
                  <a:cubicBezTo>
                    <a:pt x="402" y="44"/>
                    <a:pt x="398" y="48"/>
                    <a:pt x="398" y="53"/>
                  </a:cubicBezTo>
                  <a:close/>
                  <a:moveTo>
                    <a:pt x="422" y="53"/>
                  </a:moveTo>
                  <a:cubicBezTo>
                    <a:pt x="422" y="58"/>
                    <a:pt x="426" y="62"/>
                    <a:pt x="431" y="62"/>
                  </a:cubicBezTo>
                  <a:cubicBezTo>
                    <a:pt x="436" y="62"/>
                    <a:pt x="440" y="58"/>
                    <a:pt x="440" y="53"/>
                  </a:cubicBezTo>
                  <a:cubicBezTo>
                    <a:pt x="440" y="48"/>
                    <a:pt x="436" y="44"/>
                    <a:pt x="431" y="44"/>
                  </a:cubicBezTo>
                  <a:cubicBezTo>
                    <a:pt x="426" y="44"/>
                    <a:pt x="422" y="48"/>
                    <a:pt x="422" y="53"/>
                  </a:cubicBezTo>
                  <a:close/>
                  <a:moveTo>
                    <a:pt x="445" y="53"/>
                  </a:moveTo>
                  <a:cubicBezTo>
                    <a:pt x="445" y="58"/>
                    <a:pt x="449" y="62"/>
                    <a:pt x="454" y="62"/>
                  </a:cubicBezTo>
                  <a:cubicBezTo>
                    <a:pt x="459" y="62"/>
                    <a:pt x="463" y="58"/>
                    <a:pt x="463" y="53"/>
                  </a:cubicBezTo>
                  <a:cubicBezTo>
                    <a:pt x="463" y="48"/>
                    <a:pt x="459" y="44"/>
                    <a:pt x="454" y="44"/>
                  </a:cubicBezTo>
                  <a:cubicBezTo>
                    <a:pt x="449" y="44"/>
                    <a:pt x="445" y="48"/>
                    <a:pt x="445" y="53"/>
                  </a:cubicBezTo>
                  <a:close/>
                  <a:moveTo>
                    <a:pt x="492" y="53"/>
                  </a:moveTo>
                  <a:cubicBezTo>
                    <a:pt x="492" y="58"/>
                    <a:pt x="496" y="62"/>
                    <a:pt x="501" y="62"/>
                  </a:cubicBezTo>
                  <a:cubicBezTo>
                    <a:pt x="506" y="62"/>
                    <a:pt x="510" y="58"/>
                    <a:pt x="510" y="53"/>
                  </a:cubicBezTo>
                  <a:cubicBezTo>
                    <a:pt x="510" y="48"/>
                    <a:pt x="506" y="44"/>
                    <a:pt x="501" y="44"/>
                  </a:cubicBezTo>
                  <a:cubicBezTo>
                    <a:pt x="496" y="44"/>
                    <a:pt x="492" y="48"/>
                    <a:pt x="492" y="53"/>
                  </a:cubicBezTo>
                  <a:close/>
                  <a:moveTo>
                    <a:pt x="516" y="53"/>
                  </a:moveTo>
                  <a:cubicBezTo>
                    <a:pt x="516" y="58"/>
                    <a:pt x="520" y="62"/>
                    <a:pt x="525" y="62"/>
                  </a:cubicBezTo>
                  <a:cubicBezTo>
                    <a:pt x="530" y="62"/>
                    <a:pt x="534" y="58"/>
                    <a:pt x="534" y="53"/>
                  </a:cubicBezTo>
                  <a:cubicBezTo>
                    <a:pt x="534" y="48"/>
                    <a:pt x="530" y="44"/>
                    <a:pt x="525" y="44"/>
                  </a:cubicBezTo>
                  <a:cubicBezTo>
                    <a:pt x="520" y="44"/>
                    <a:pt x="516" y="48"/>
                    <a:pt x="516" y="53"/>
                  </a:cubicBezTo>
                  <a:close/>
                  <a:moveTo>
                    <a:pt x="539" y="53"/>
                  </a:moveTo>
                  <a:cubicBezTo>
                    <a:pt x="539" y="58"/>
                    <a:pt x="543" y="62"/>
                    <a:pt x="548" y="62"/>
                  </a:cubicBezTo>
                  <a:cubicBezTo>
                    <a:pt x="553" y="62"/>
                    <a:pt x="557" y="58"/>
                    <a:pt x="557" y="53"/>
                  </a:cubicBezTo>
                  <a:cubicBezTo>
                    <a:pt x="557" y="48"/>
                    <a:pt x="553" y="44"/>
                    <a:pt x="548" y="44"/>
                  </a:cubicBezTo>
                  <a:cubicBezTo>
                    <a:pt x="543" y="44"/>
                    <a:pt x="539" y="48"/>
                    <a:pt x="539" y="53"/>
                  </a:cubicBezTo>
                  <a:close/>
                  <a:moveTo>
                    <a:pt x="563" y="53"/>
                  </a:moveTo>
                  <a:cubicBezTo>
                    <a:pt x="563" y="58"/>
                    <a:pt x="567" y="62"/>
                    <a:pt x="572" y="62"/>
                  </a:cubicBezTo>
                  <a:cubicBezTo>
                    <a:pt x="577" y="62"/>
                    <a:pt x="581" y="58"/>
                    <a:pt x="581" y="53"/>
                  </a:cubicBezTo>
                  <a:cubicBezTo>
                    <a:pt x="581" y="48"/>
                    <a:pt x="577" y="44"/>
                    <a:pt x="572" y="44"/>
                  </a:cubicBezTo>
                  <a:cubicBezTo>
                    <a:pt x="567" y="44"/>
                    <a:pt x="563" y="48"/>
                    <a:pt x="563" y="53"/>
                  </a:cubicBezTo>
                  <a:close/>
                  <a:moveTo>
                    <a:pt x="586" y="53"/>
                  </a:moveTo>
                  <a:cubicBezTo>
                    <a:pt x="586" y="58"/>
                    <a:pt x="590" y="62"/>
                    <a:pt x="595" y="62"/>
                  </a:cubicBezTo>
                  <a:cubicBezTo>
                    <a:pt x="601" y="62"/>
                    <a:pt x="605" y="58"/>
                    <a:pt x="605" y="53"/>
                  </a:cubicBezTo>
                  <a:cubicBezTo>
                    <a:pt x="605" y="48"/>
                    <a:pt x="601" y="44"/>
                    <a:pt x="595" y="44"/>
                  </a:cubicBezTo>
                  <a:cubicBezTo>
                    <a:pt x="590" y="44"/>
                    <a:pt x="586" y="48"/>
                    <a:pt x="586" y="53"/>
                  </a:cubicBezTo>
                  <a:close/>
                  <a:moveTo>
                    <a:pt x="610" y="53"/>
                  </a:moveTo>
                  <a:cubicBezTo>
                    <a:pt x="610" y="58"/>
                    <a:pt x="614" y="62"/>
                    <a:pt x="619" y="62"/>
                  </a:cubicBezTo>
                  <a:cubicBezTo>
                    <a:pt x="624" y="62"/>
                    <a:pt x="628" y="58"/>
                    <a:pt x="628" y="53"/>
                  </a:cubicBezTo>
                  <a:cubicBezTo>
                    <a:pt x="628" y="48"/>
                    <a:pt x="624" y="44"/>
                    <a:pt x="619" y="44"/>
                  </a:cubicBezTo>
                  <a:cubicBezTo>
                    <a:pt x="614" y="44"/>
                    <a:pt x="610" y="48"/>
                    <a:pt x="610" y="53"/>
                  </a:cubicBezTo>
                  <a:close/>
                  <a:moveTo>
                    <a:pt x="633" y="53"/>
                  </a:moveTo>
                  <a:cubicBezTo>
                    <a:pt x="633" y="58"/>
                    <a:pt x="637" y="62"/>
                    <a:pt x="643" y="62"/>
                  </a:cubicBezTo>
                  <a:cubicBezTo>
                    <a:pt x="648" y="62"/>
                    <a:pt x="652" y="58"/>
                    <a:pt x="652" y="53"/>
                  </a:cubicBezTo>
                  <a:cubicBezTo>
                    <a:pt x="652" y="48"/>
                    <a:pt x="648" y="44"/>
                    <a:pt x="643" y="44"/>
                  </a:cubicBezTo>
                  <a:cubicBezTo>
                    <a:pt x="637" y="44"/>
                    <a:pt x="633" y="48"/>
                    <a:pt x="633" y="53"/>
                  </a:cubicBezTo>
                  <a:close/>
                  <a:moveTo>
                    <a:pt x="657" y="53"/>
                  </a:moveTo>
                  <a:cubicBezTo>
                    <a:pt x="657" y="58"/>
                    <a:pt x="661" y="62"/>
                    <a:pt x="666" y="62"/>
                  </a:cubicBezTo>
                  <a:cubicBezTo>
                    <a:pt x="671" y="62"/>
                    <a:pt x="675" y="58"/>
                    <a:pt x="675" y="53"/>
                  </a:cubicBezTo>
                  <a:cubicBezTo>
                    <a:pt x="675" y="48"/>
                    <a:pt x="671" y="44"/>
                    <a:pt x="666" y="44"/>
                  </a:cubicBezTo>
                  <a:cubicBezTo>
                    <a:pt x="661" y="44"/>
                    <a:pt x="657" y="48"/>
                    <a:pt x="657" y="53"/>
                  </a:cubicBezTo>
                  <a:close/>
                  <a:moveTo>
                    <a:pt x="680" y="53"/>
                  </a:moveTo>
                  <a:cubicBezTo>
                    <a:pt x="680" y="58"/>
                    <a:pt x="684" y="62"/>
                    <a:pt x="689" y="62"/>
                  </a:cubicBezTo>
                  <a:cubicBezTo>
                    <a:pt x="694" y="62"/>
                    <a:pt x="698" y="58"/>
                    <a:pt x="698" y="53"/>
                  </a:cubicBezTo>
                  <a:cubicBezTo>
                    <a:pt x="698" y="48"/>
                    <a:pt x="694" y="44"/>
                    <a:pt x="689" y="44"/>
                  </a:cubicBezTo>
                  <a:cubicBezTo>
                    <a:pt x="684" y="44"/>
                    <a:pt x="680" y="48"/>
                    <a:pt x="680" y="53"/>
                  </a:cubicBezTo>
                  <a:close/>
                  <a:moveTo>
                    <a:pt x="703" y="53"/>
                  </a:moveTo>
                  <a:cubicBezTo>
                    <a:pt x="703" y="58"/>
                    <a:pt x="708" y="62"/>
                    <a:pt x="713" y="62"/>
                  </a:cubicBezTo>
                  <a:cubicBezTo>
                    <a:pt x="718" y="62"/>
                    <a:pt x="722" y="58"/>
                    <a:pt x="722" y="53"/>
                  </a:cubicBezTo>
                  <a:cubicBezTo>
                    <a:pt x="722" y="48"/>
                    <a:pt x="718" y="44"/>
                    <a:pt x="713" y="44"/>
                  </a:cubicBezTo>
                  <a:cubicBezTo>
                    <a:pt x="708" y="44"/>
                    <a:pt x="703" y="48"/>
                    <a:pt x="703" y="53"/>
                  </a:cubicBezTo>
                  <a:close/>
                  <a:moveTo>
                    <a:pt x="892" y="53"/>
                  </a:moveTo>
                  <a:cubicBezTo>
                    <a:pt x="892" y="58"/>
                    <a:pt x="896" y="62"/>
                    <a:pt x="901" y="62"/>
                  </a:cubicBezTo>
                  <a:cubicBezTo>
                    <a:pt x="905" y="62"/>
                    <a:pt x="909" y="58"/>
                    <a:pt x="909" y="53"/>
                  </a:cubicBezTo>
                  <a:cubicBezTo>
                    <a:pt x="909" y="48"/>
                    <a:pt x="905" y="44"/>
                    <a:pt x="901" y="44"/>
                  </a:cubicBezTo>
                  <a:cubicBezTo>
                    <a:pt x="896" y="44"/>
                    <a:pt x="892" y="48"/>
                    <a:pt x="892" y="53"/>
                  </a:cubicBezTo>
                  <a:close/>
                  <a:moveTo>
                    <a:pt x="1314" y="53"/>
                  </a:moveTo>
                  <a:cubicBezTo>
                    <a:pt x="1314" y="58"/>
                    <a:pt x="1318" y="62"/>
                    <a:pt x="1323" y="62"/>
                  </a:cubicBezTo>
                  <a:cubicBezTo>
                    <a:pt x="1328" y="62"/>
                    <a:pt x="1332" y="58"/>
                    <a:pt x="1332" y="53"/>
                  </a:cubicBezTo>
                  <a:cubicBezTo>
                    <a:pt x="1332" y="48"/>
                    <a:pt x="1328" y="44"/>
                    <a:pt x="1323" y="44"/>
                  </a:cubicBezTo>
                  <a:cubicBezTo>
                    <a:pt x="1318" y="44"/>
                    <a:pt x="1314" y="48"/>
                    <a:pt x="1314" y="53"/>
                  </a:cubicBezTo>
                  <a:close/>
                  <a:moveTo>
                    <a:pt x="1338" y="53"/>
                  </a:moveTo>
                  <a:cubicBezTo>
                    <a:pt x="1338" y="58"/>
                    <a:pt x="1342" y="62"/>
                    <a:pt x="1346" y="62"/>
                  </a:cubicBezTo>
                  <a:cubicBezTo>
                    <a:pt x="1351" y="62"/>
                    <a:pt x="1355" y="58"/>
                    <a:pt x="1355" y="53"/>
                  </a:cubicBezTo>
                  <a:cubicBezTo>
                    <a:pt x="1355" y="48"/>
                    <a:pt x="1351" y="44"/>
                    <a:pt x="1346" y="44"/>
                  </a:cubicBezTo>
                  <a:cubicBezTo>
                    <a:pt x="1342" y="44"/>
                    <a:pt x="1338" y="48"/>
                    <a:pt x="1338" y="53"/>
                  </a:cubicBezTo>
                  <a:close/>
                  <a:moveTo>
                    <a:pt x="211" y="75"/>
                  </a:moveTo>
                  <a:cubicBezTo>
                    <a:pt x="211" y="80"/>
                    <a:pt x="215" y="84"/>
                    <a:pt x="220" y="84"/>
                  </a:cubicBezTo>
                  <a:cubicBezTo>
                    <a:pt x="225" y="84"/>
                    <a:pt x="229" y="80"/>
                    <a:pt x="229" y="75"/>
                  </a:cubicBezTo>
                  <a:cubicBezTo>
                    <a:pt x="229" y="70"/>
                    <a:pt x="225" y="66"/>
                    <a:pt x="220" y="66"/>
                  </a:cubicBezTo>
                  <a:cubicBezTo>
                    <a:pt x="215" y="66"/>
                    <a:pt x="211" y="70"/>
                    <a:pt x="211" y="75"/>
                  </a:cubicBezTo>
                  <a:close/>
                  <a:moveTo>
                    <a:pt x="235" y="75"/>
                  </a:moveTo>
                  <a:cubicBezTo>
                    <a:pt x="235" y="80"/>
                    <a:pt x="238" y="84"/>
                    <a:pt x="243" y="84"/>
                  </a:cubicBezTo>
                  <a:cubicBezTo>
                    <a:pt x="248" y="84"/>
                    <a:pt x="252" y="80"/>
                    <a:pt x="252" y="75"/>
                  </a:cubicBezTo>
                  <a:cubicBezTo>
                    <a:pt x="252" y="70"/>
                    <a:pt x="248" y="66"/>
                    <a:pt x="243" y="66"/>
                  </a:cubicBezTo>
                  <a:cubicBezTo>
                    <a:pt x="238" y="66"/>
                    <a:pt x="235" y="70"/>
                    <a:pt x="235" y="75"/>
                  </a:cubicBezTo>
                  <a:close/>
                  <a:moveTo>
                    <a:pt x="258" y="75"/>
                  </a:moveTo>
                  <a:cubicBezTo>
                    <a:pt x="258" y="80"/>
                    <a:pt x="262" y="84"/>
                    <a:pt x="267" y="84"/>
                  </a:cubicBezTo>
                  <a:cubicBezTo>
                    <a:pt x="272" y="84"/>
                    <a:pt x="276" y="80"/>
                    <a:pt x="276" y="75"/>
                  </a:cubicBezTo>
                  <a:cubicBezTo>
                    <a:pt x="276" y="70"/>
                    <a:pt x="272" y="66"/>
                    <a:pt x="267" y="66"/>
                  </a:cubicBezTo>
                  <a:cubicBezTo>
                    <a:pt x="262" y="66"/>
                    <a:pt x="258" y="70"/>
                    <a:pt x="258" y="75"/>
                  </a:cubicBezTo>
                  <a:close/>
                  <a:moveTo>
                    <a:pt x="281" y="75"/>
                  </a:moveTo>
                  <a:cubicBezTo>
                    <a:pt x="281" y="80"/>
                    <a:pt x="285" y="84"/>
                    <a:pt x="290" y="84"/>
                  </a:cubicBezTo>
                  <a:cubicBezTo>
                    <a:pt x="295" y="84"/>
                    <a:pt x="299" y="80"/>
                    <a:pt x="299" y="75"/>
                  </a:cubicBezTo>
                  <a:cubicBezTo>
                    <a:pt x="299" y="70"/>
                    <a:pt x="295" y="66"/>
                    <a:pt x="290" y="66"/>
                  </a:cubicBezTo>
                  <a:cubicBezTo>
                    <a:pt x="285" y="66"/>
                    <a:pt x="281" y="70"/>
                    <a:pt x="281" y="75"/>
                  </a:cubicBezTo>
                  <a:close/>
                  <a:moveTo>
                    <a:pt x="305" y="75"/>
                  </a:moveTo>
                  <a:cubicBezTo>
                    <a:pt x="305" y="80"/>
                    <a:pt x="309" y="84"/>
                    <a:pt x="313" y="84"/>
                  </a:cubicBezTo>
                  <a:cubicBezTo>
                    <a:pt x="318" y="84"/>
                    <a:pt x="322" y="80"/>
                    <a:pt x="322" y="75"/>
                  </a:cubicBezTo>
                  <a:cubicBezTo>
                    <a:pt x="322" y="70"/>
                    <a:pt x="318" y="66"/>
                    <a:pt x="313" y="66"/>
                  </a:cubicBezTo>
                  <a:cubicBezTo>
                    <a:pt x="309" y="66"/>
                    <a:pt x="305" y="70"/>
                    <a:pt x="305" y="75"/>
                  </a:cubicBezTo>
                  <a:close/>
                  <a:moveTo>
                    <a:pt x="328" y="75"/>
                  </a:moveTo>
                  <a:cubicBezTo>
                    <a:pt x="328" y="80"/>
                    <a:pt x="332" y="84"/>
                    <a:pt x="337" y="84"/>
                  </a:cubicBezTo>
                  <a:cubicBezTo>
                    <a:pt x="342" y="84"/>
                    <a:pt x="346" y="80"/>
                    <a:pt x="346" y="75"/>
                  </a:cubicBezTo>
                  <a:cubicBezTo>
                    <a:pt x="346" y="70"/>
                    <a:pt x="342" y="66"/>
                    <a:pt x="337" y="66"/>
                  </a:cubicBezTo>
                  <a:cubicBezTo>
                    <a:pt x="332" y="66"/>
                    <a:pt x="328" y="70"/>
                    <a:pt x="328" y="75"/>
                  </a:cubicBezTo>
                  <a:close/>
                  <a:moveTo>
                    <a:pt x="352" y="75"/>
                  </a:moveTo>
                  <a:cubicBezTo>
                    <a:pt x="352" y="80"/>
                    <a:pt x="356" y="84"/>
                    <a:pt x="361" y="84"/>
                  </a:cubicBezTo>
                  <a:cubicBezTo>
                    <a:pt x="365" y="84"/>
                    <a:pt x="369" y="80"/>
                    <a:pt x="369" y="75"/>
                  </a:cubicBezTo>
                  <a:cubicBezTo>
                    <a:pt x="369" y="70"/>
                    <a:pt x="365" y="66"/>
                    <a:pt x="361" y="66"/>
                  </a:cubicBezTo>
                  <a:cubicBezTo>
                    <a:pt x="356" y="66"/>
                    <a:pt x="352" y="70"/>
                    <a:pt x="352" y="75"/>
                  </a:cubicBezTo>
                  <a:close/>
                  <a:moveTo>
                    <a:pt x="375" y="75"/>
                  </a:moveTo>
                  <a:cubicBezTo>
                    <a:pt x="375" y="80"/>
                    <a:pt x="379" y="84"/>
                    <a:pt x="384" y="84"/>
                  </a:cubicBezTo>
                  <a:cubicBezTo>
                    <a:pt x="389" y="84"/>
                    <a:pt x="393" y="80"/>
                    <a:pt x="393" y="75"/>
                  </a:cubicBezTo>
                  <a:cubicBezTo>
                    <a:pt x="393" y="70"/>
                    <a:pt x="389" y="66"/>
                    <a:pt x="384" y="66"/>
                  </a:cubicBezTo>
                  <a:cubicBezTo>
                    <a:pt x="379" y="66"/>
                    <a:pt x="375" y="70"/>
                    <a:pt x="375" y="75"/>
                  </a:cubicBezTo>
                  <a:close/>
                  <a:moveTo>
                    <a:pt x="398" y="75"/>
                  </a:moveTo>
                  <a:cubicBezTo>
                    <a:pt x="398" y="80"/>
                    <a:pt x="402" y="84"/>
                    <a:pt x="407" y="84"/>
                  </a:cubicBezTo>
                  <a:cubicBezTo>
                    <a:pt x="412" y="84"/>
                    <a:pt x="416" y="80"/>
                    <a:pt x="416" y="75"/>
                  </a:cubicBezTo>
                  <a:cubicBezTo>
                    <a:pt x="416" y="70"/>
                    <a:pt x="412" y="66"/>
                    <a:pt x="407" y="66"/>
                  </a:cubicBezTo>
                  <a:cubicBezTo>
                    <a:pt x="402" y="66"/>
                    <a:pt x="398" y="70"/>
                    <a:pt x="398" y="75"/>
                  </a:cubicBezTo>
                  <a:close/>
                  <a:moveTo>
                    <a:pt x="422" y="75"/>
                  </a:moveTo>
                  <a:cubicBezTo>
                    <a:pt x="422" y="80"/>
                    <a:pt x="426" y="84"/>
                    <a:pt x="431" y="84"/>
                  </a:cubicBezTo>
                  <a:cubicBezTo>
                    <a:pt x="436" y="84"/>
                    <a:pt x="440" y="80"/>
                    <a:pt x="440" y="75"/>
                  </a:cubicBezTo>
                  <a:cubicBezTo>
                    <a:pt x="440" y="70"/>
                    <a:pt x="436" y="66"/>
                    <a:pt x="431" y="66"/>
                  </a:cubicBezTo>
                  <a:cubicBezTo>
                    <a:pt x="426" y="66"/>
                    <a:pt x="422" y="70"/>
                    <a:pt x="422" y="75"/>
                  </a:cubicBezTo>
                  <a:close/>
                  <a:moveTo>
                    <a:pt x="492" y="75"/>
                  </a:moveTo>
                  <a:cubicBezTo>
                    <a:pt x="492" y="80"/>
                    <a:pt x="496" y="84"/>
                    <a:pt x="501" y="84"/>
                  </a:cubicBezTo>
                  <a:cubicBezTo>
                    <a:pt x="506" y="84"/>
                    <a:pt x="510" y="80"/>
                    <a:pt x="510" y="75"/>
                  </a:cubicBezTo>
                  <a:cubicBezTo>
                    <a:pt x="510" y="70"/>
                    <a:pt x="506" y="66"/>
                    <a:pt x="501" y="66"/>
                  </a:cubicBezTo>
                  <a:cubicBezTo>
                    <a:pt x="496" y="66"/>
                    <a:pt x="492" y="70"/>
                    <a:pt x="492" y="75"/>
                  </a:cubicBezTo>
                  <a:close/>
                  <a:moveTo>
                    <a:pt x="516" y="75"/>
                  </a:moveTo>
                  <a:cubicBezTo>
                    <a:pt x="516" y="80"/>
                    <a:pt x="520" y="84"/>
                    <a:pt x="525" y="84"/>
                  </a:cubicBezTo>
                  <a:cubicBezTo>
                    <a:pt x="530" y="84"/>
                    <a:pt x="534" y="80"/>
                    <a:pt x="534" y="75"/>
                  </a:cubicBezTo>
                  <a:cubicBezTo>
                    <a:pt x="534" y="70"/>
                    <a:pt x="530" y="66"/>
                    <a:pt x="525" y="66"/>
                  </a:cubicBezTo>
                  <a:cubicBezTo>
                    <a:pt x="520" y="66"/>
                    <a:pt x="516" y="70"/>
                    <a:pt x="516" y="75"/>
                  </a:cubicBezTo>
                  <a:close/>
                  <a:moveTo>
                    <a:pt x="539" y="75"/>
                  </a:moveTo>
                  <a:cubicBezTo>
                    <a:pt x="539" y="80"/>
                    <a:pt x="543" y="84"/>
                    <a:pt x="548" y="84"/>
                  </a:cubicBezTo>
                  <a:cubicBezTo>
                    <a:pt x="553" y="84"/>
                    <a:pt x="557" y="80"/>
                    <a:pt x="557" y="75"/>
                  </a:cubicBezTo>
                  <a:cubicBezTo>
                    <a:pt x="557" y="70"/>
                    <a:pt x="553" y="66"/>
                    <a:pt x="548" y="66"/>
                  </a:cubicBezTo>
                  <a:cubicBezTo>
                    <a:pt x="543" y="66"/>
                    <a:pt x="539" y="70"/>
                    <a:pt x="539" y="75"/>
                  </a:cubicBezTo>
                  <a:close/>
                  <a:moveTo>
                    <a:pt x="563" y="75"/>
                  </a:moveTo>
                  <a:cubicBezTo>
                    <a:pt x="563" y="80"/>
                    <a:pt x="567" y="84"/>
                    <a:pt x="572" y="84"/>
                  </a:cubicBezTo>
                  <a:cubicBezTo>
                    <a:pt x="577" y="84"/>
                    <a:pt x="581" y="80"/>
                    <a:pt x="581" y="75"/>
                  </a:cubicBezTo>
                  <a:cubicBezTo>
                    <a:pt x="581" y="70"/>
                    <a:pt x="577" y="66"/>
                    <a:pt x="572" y="66"/>
                  </a:cubicBezTo>
                  <a:cubicBezTo>
                    <a:pt x="567" y="66"/>
                    <a:pt x="563" y="70"/>
                    <a:pt x="563" y="75"/>
                  </a:cubicBezTo>
                  <a:close/>
                  <a:moveTo>
                    <a:pt x="586" y="75"/>
                  </a:moveTo>
                  <a:cubicBezTo>
                    <a:pt x="586" y="80"/>
                    <a:pt x="590" y="84"/>
                    <a:pt x="595" y="84"/>
                  </a:cubicBezTo>
                  <a:cubicBezTo>
                    <a:pt x="601" y="84"/>
                    <a:pt x="605" y="80"/>
                    <a:pt x="605" y="75"/>
                  </a:cubicBezTo>
                  <a:cubicBezTo>
                    <a:pt x="605" y="70"/>
                    <a:pt x="601" y="66"/>
                    <a:pt x="595" y="66"/>
                  </a:cubicBezTo>
                  <a:cubicBezTo>
                    <a:pt x="590" y="66"/>
                    <a:pt x="586" y="70"/>
                    <a:pt x="586" y="75"/>
                  </a:cubicBezTo>
                  <a:close/>
                  <a:moveTo>
                    <a:pt x="610" y="75"/>
                  </a:moveTo>
                  <a:cubicBezTo>
                    <a:pt x="610" y="80"/>
                    <a:pt x="614" y="84"/>
                    <a:pt x="619" y="84"/>
                  </a:cubicBezTo>
                  <a:cubicBezTo>
                    <a:pt x="624" y="84"/>
                    <a:pt x="628" y="80"/>
                    <a:pt x="628" y="75"/>
                  </a:cubicBezTo>
                  <a:cubicBezTo>
                    <a:pt x="628" y="70"/>
                    <a:pt x="624" y="66"/>
                    <a:pt x="619" y="66"/>
                  </a:cubicBezTo>
                  <a:cubicBezTo>
                    <a:pt x="614" y="66"/>
                    <a:pt x="610" y="70"/>
                    <a:pt x="610" y="75"/>
                  </a:cubicBezTo>
                  <a:close/>
                  <a:moveTo>
                    <a:pt x="633" y="75"/>
                  </a:moveTo>
                  <a:cubicBezTo>
                    <a:pt x="633" y="80"/>
                    <a:pt x="637" y="84"/>
                    <a:pt x="643" y="84"/>
                  </a:cubicBezTo>
                  <a:cubicBezTo>
                    <a:pt x="648" y="84"/>
                    <a:pt x="652" y="80"/>
                    <a:pt x="652" y="75"/>
                  </a:cubicBezTo>
                  <a:cubicBezTo>
                    <a:pt x="652" y="70"/>
                    <a:pt x="648" y="66"/>
                    <a:pt x="643" y="66"/>
                  </a:cubicBezTo>
                  <a:cubicBezTo>
                    <a:pt x="637" y="66"/>
                    <a:pt x="633" y="70"/>
                    <a:pt x="633" y="75"/>
                  </a:cubicBezTo>
                  <a:close/>
                  <a:moveTo>
                    <a:pt x="657" y="75"/>
                  </a:moveTo>
                  <a:cubicBezTo>
                    <a:pt x="657" y="80"/>
                    <a:pt x="661" y="84"/>
                    <a:pt x="666" y="84"/>
                  </a:cubicBezTo>
                  <a:cubicBezTo>
                    <a:pt x="671" y="84"/>
                    <a:pt x="675" y="80"/>
                    <a:pt x="675" y="75"/>
                  </a:cubicBezTo>
                  <a:cubicBezTo>
                    <a:pt x="675" y="70"/>
                    <a:pt x="671" y="66"/>
                    <a:pt x="666" y="66"/>
                  </a:cubicBezTo>
                  <a:cubicBezTo>
                    <a:pt x="661" y="66"/>
                    <a:pt x="657" y="70"/>
                    <a:pt x="657" y="75"/>
                  </a:cubicBezTo>
                  <a:close/>
                  <a:moveTo>
                    <a:pt x="680" y="75"/>
                  </a:moveTo>
                  <a:cubicBezTo>
                    <a:pt x="680" y="80"/>
                    <a:pt x="684" y="84"/>
                    <a:pt x="689" y="84"/>
                  </a:cubicBezTo>
                  <a:cubicBezTo>
                    <a:pt x="694" y="84"/>
                    <a:pt x="698" y="80"/>
                    <a:pt x="698" y="75"/>
                  </a:cubicBezTo>
                  <a:cubicBezTo>
                    <a:pt x="698" y="70"/>
                    <a:pt x="694" y="66"/>
                    <a:pt x="689" y="66"/>
                  </a:cubicBezTo>
                  <a:cubicBezTo>
                    <a:pt x="684" y="66"/>
                    <a:pt x="680" y="70"/>
                    <a:pt x="680" y="75"/>
                  </a:cubicBezTo>
                  <a:close/>
                  <a:moveTo>
                    <a:pt x="703" y="75"/>
                  </a:moveTo>
                  <a:cubicBezTo>
                    <a:pt x="703" y="80"/>
                    <a:pt x="708" y="84"/>
                    <a:pt x="713" y="84"/>
                  </a:cubicBezTo>
                  <a:cubicBezTo>
                    <a:pt x="718" y="84"/>
                    <a:pt x="722" y="80"/>
                    <a:pt x="722" y="75"/>
                  </a:cubicBezTo>
                  <a:cubicBezTo>
                    <a:pt x="722" y="70"/>
                    <a:pt x="718" y="66"/>
                    <a:pt x="713" y="66"/>
                  </a:cubicBezTo>
                  <a:cubicBezTo>
                    <a:pt x="708" y="66"/>
                    <a:pt x="703" y="70"/>
                    <a:pt x="703" y="75"/>
                  </a:cubicBezTo>
                  <a:close/>
                  <a:moveTo>
                    <a:pt x="1126" y="75"/>
                  </a:moveTo>
                  <a:cubicBezTo>
                    <a:pt x="1126" y="80"/>
                    <a:pt x="1130" y="84"/>
                    <a:pt x="1135" y="84"/>
                  </a:cubicBezTo>
                  <a:cubicBezTo>
                    <a:pt x="1140" y="84"/>
                    <a:pt x="1144" y="80"/>
                    <a:pt x="1144" y="75"/>
                  </a:cubicBezTo>
                  <a:cubicBezTo>
                    <a:pt x="1144" y="70"/>
                    <a:pt x="1140" y="66"/>
                    <a:pt x="1135" y="66"/>
                  </a:cubicBezTo>
                  <a:cubicBezTo>
                    <a:pt x="1130" y="66"/>
                    <a:pt x="1126" y="70"/>
                    <a:pt x="1126" y="75"/>
                  </a:cubicBezTo>
                  <a:close/>
                  <a:moveTo>
                    <a:pt x="1150" y="75"/>
                  </a:moveTo>
                  <a:cubicBezTo>
                    <a:pt x="1150" y="80"/>
                    <a:pt x="1154" y="84"/>
                    <a:pt x="1159" y="84"/>
                  </a:cubicBezTo>
                  <a:cubicBezTo>
                    <a:pt x="1164" y="84"/>
                    <a:pt x="1168" y="80"/>
                    <a:pt x="1168" y="75"/>
                  </a:cubicBezTo>
                  <a:cubicBezTo>
                    <a:pt x="1168" y="70"/>
                    <a:pt x="1164" y="66"/>
                    <a:pt x="1159" y="66"/>
                  </a:cubicBezTo>
                  <a:cubicBezTo>
                    <a:pt x="1154" y="66"/>
                    <a:pt x="1150" y="70"/>
                    <a:pt x="1150" y="75"/>
                  </a:cubicBezTo>
                  <a:close/>
                  <a:moveTo>
                    <a:pt x="1291" y="75"/>
                  </a:moveTo>
                  <a:cubicBezTo>
                    <a:pt x="1291" y="80"/>
                    <a:pt x="1295" y="84"/>
                    <a:pt x="1300" y="84"/>
                  </a:cubicBezTo>
                  <a:cubicBezTo>
                    <a:pt x="1305" y="84"/>
                    <a:pt x="1309" y="80"/>
                    <a:pt x="1309" y="75"/>
                  </a:cubicBezTo>
                  <a:cubicBezTo>
                    <a:pt x="1309" y="70"/>
                    <a:pt x="1305" y="66"/>
                    <a:pt x="1300" y="66"/>
                  </a:cubicBezTo>
                  <a:cubicBezTo>
                    <a:pt x="1295" y="66"/>
                    <a:pt x="1291" y="70"/>
                    <a:pt x="1291" y="75"/>
                  </a:cubicBezTo>
                  <a:close/>
                  <a:moveTo>
                    <a:pt x="1314" y="75"/>
                  </a:moveTo>
                  <a:cubicBezTo>
                    <a:pt x="1314" y="80"/>
                    <a:pt x="1318" y="84"/>
                    <a:pt x="1323" y="84"/>
                  </a:cubicBezTo>
                  <a:cubicBezTo>
                    <a:pt x="1328" y="84"/>
                    <a:pt x="1332" y="80"/>
                    <a:pt x="1332" y="75"/>
                  </a:cubicBezTo>
                  <a:cubicBezTo>
                    <a:pt x="1332" y="70"/>
                    <a:pt x="1328" y="66"/>
                    <a:pt x="1323" y="66"/>
                  </a:cubicBezTo>
                  <a:cubicBezTo>
                    <a:pt x="1318" y="66"/>
                    <a:pt x="1314" y="70"/>
                    <a:pt x="1314" y="75"/>
                  </a:cubicBezTo>
                  <a:close/>
                  <a:moveTo>
                    <a:pt x="1338" y="75"/>
                  </a:moveTo>
                  <a:cubicBezTo>
                    <a:pt x="1338" y="80"/>
                    <a:pt x="1342" y="84"/>
                    <a:pt x="1346" y="84"/>
                  </a:cubicBezTo>
                  <a:cubicBezTo>
                    <a:pt x="1351" y="84"/>
                    <a:pt x="1355" y="80"/>
                    <a:pt x="1355" y="75"/>
                  </a:cubicBezTo>
                  <a:cubicBezTo>
                    <a:pt x="1355" y="70"/>
                    <a:pt x="1351" y="66"/>
                    <a:pt x="1346" y="66"/>
                  </a:cubicBezTo>
                  <a:cubicBezTo>
                    <a:pt x="1342" y="66"/>
                    <a:pt x="1338" y="70"/>
                    <a:pt x="1338" y="75"/>
                  </a:cubicBezTo>
                  <a:close/>
                  <a:moveTo>
                    <a:pt x="1361" y="75"/>
                  </a:moveTo>
                  <a:cubicBezTo>
                    <a:pt x="1361" y="80"/>
                    <a:pt x="1365" y="84"/>
                    <a:pt x="1370" y="84"/>
                  </a:cubicBezTo>
                  <a:cubicBezTo>
                    <a:pt x="1375" y="84"/>
                    <a:pt x="1379" y="80"/>
                    <a:pt x="1379" y="75"/>
                  </a:cubicBezTo>
                  <a:cubicBezTo>
                    <a:pt x="1379" y="70"/>
                    <a:pt x="1375" y="66"/>
                    <a:pt x="1370" y="66"/>
                  </a:cubicBezTo>
                  <a:cubicBezTo>
                    <a:pt x="1365" y="66"/>
                    <a:pt x="1361" y="70"/>
                    <a:pt x="1361" y="75"/>
                  </a:cubicBezTo>
                  <a:close/>
                  <a:moveTo>
                    <a:pt x="1502" y="75"/>
                  </a:moveTo>
                  <a:cubicBezTo>
                    <a:pt x="1502" y="80"/>
                    <a:pt x="1506" y="84"/>
                    <a:pt x="1511" y="84"/>
                  </a:cubicBezTo>
                  <a:cubicBezTo>
                    <a:pt x="1516" y="84"/>
                    <a:pt x="1520" y="80"/>
                    <a:pt x="1520" y="75"/>
                  </a:cubicBezTo>
                  <a:cubicBezTo>
                    <a:pt x="1520" y="70"/>
                    <a:pt x="1516" y="66"/>
                    <a:pt x="1511" y="66"/>
                  </a:cubicBezTo>
                  <a:cubicBezTo>
                    <a:pt x="1506" y="66"/>
                    <a:pt x="1502" y="70"/>
                    <a:pt x="1502" y="75"/>
                  </a:cubicBezTo>
                  <a:close/>
                  <a:moveTo>
                    <a:pt x="1525" y="75"/>
                  </a:moveTo>
                  <a:cubicBezTo>
                    <a:pt x="1525" y="80"/>
                    <a:pt x="1529" y="84"/>
                    <a:pt x="1534" y="84"/>
                  </a:cubicBezTo>
                  <a:cubicBezTo>
                    <a:pt x="1539" y="84"/>
                    <a:pt x="1543" y="80"/>
                    <a:pt x="1543" y="75"/>
                  </a:cubicBezTo>
                  <a:cubicBezTo>
                    <a:pt x="1543" y="70"/>
                    <a:pt x="1539" y="66"/>
                    <a:pt x="1534" y="66"/>
                  </a:cubicBezTo>
                  <a:cubicBezTo>
                    <a:pt x="1529" y="66"/>
                    <a:pt x="1525" y="70"/>
                    <a:pt x="1525" y="75"/>
                  </a:cubicBezTo>
                  <a:close/>
                  <a:moveTo>
                    <a:pt x="1549" y="75"/>
                  </a:moveTo>
                  <a:cubicBezTo>
                    <a:pt x="1549" y="80"/>
                    <a:pt x="1553" y="84"/>
                    <a:pt x="1558" y="84"/>
                  </a:cubicBezTo>
                  <a:cubicBezTo>
                    <a:pt x="1563" y="84"/>
                    <a:pt x="1567" y="80"/>
                    <a:pt x="1567" y="75"/>
                  </a:cubicBezTo>
                  <a:cubicBezTo>
                    <a:pt x="1567" y="70"/>
                    <a:pt x="1563" y="66"/>
                    <a:pt x="1558" y="66"/>
                  </a:cubicBezTo>
                  <a:cubicBezTo>
                    <a:pt x="1553" y="66"/>
                    <a:pt x="1549" y="70"/>
                    <a:pt x="1549" y="75"/>
                  </a:cubicBezTo>
                  <a:close/>
                  <a:moveTo>
                    <a:pt x="211" y="97"/>
                  </a:moveTo>
                  <a:cubicBezTo>
                    <a:pt x="211" y="102"/>
                    <a:pt x="215" y="105"/>
                    <a:pt x="220" y="105"/>
                  </a:cubicBezTo>
                  <a:cubicBezTo>
                    <a:pt x="225" y="105"/>
                    <a:pt x="229" y="102"/>
                    <a:pt x="229" y="97"/>
                  </a:cubicBezTo>
                  <a:cubicBezTo>
                    <a:pt x="229" y="92"/>
                    <a:pt x="225" y="88"/>
                    <a:pt x="220" y="88"/>
                  </a:cubicBezTo>
                  <a:cubicBezTo>
                    <a:pt x="215" y="88"/>
                    <a:pt x="211" y="92"/>
                    <a:pt x="211" y="97"/>
                  </a:cubicBezTo>
                  <a:close/>
                  <a:moveTo>
                    <a:pt x="235" y="97"/>
                  </a:moveTo>
                  <a:cubicBezTo>
                    <a:pt x="235" y="102"/>
                    <a:pt x="238" y="105"/>
                    <a:pt x="243" y="105"/>
                  </a:cubicBezTo>
                  <a:cubicBezTo>
                    <a:pt x="248" y="105"/>
                    <a:pt x="252" y="102"/>
                    <a:pt x="252" y="97"/>
                  </a:cubicBezTo>
                  <a:cubicBezTo>
                    <a:pt x="252" y="92"/>
                    <a:pt x="248" y="88"/>
                    <a:pt x="243" y="88"/>
                  </a:cubicBezTo>
                  <a:cubicBezTo>
                    <a:pt x="238" y="88"/>
                    <a:pt x="235" y="92"/>
                    <a:pt x="235" y="97"/>
                  </a:cubicBezTo>
                  <a:close/>
                  <a:moveTo>
                    <a:pt x="258" y="97"/>
                  </a:moveTo>
                  <a:cubicBezTo>
                    <a:pt x="258" y="102"/>
                    <a:pt x="262" y="105"/>
                    <a:pt x="267" y="105"/>
                  </a:cubicBezTo>
                  <a:cubicBezTo>
                    <a:pt x="272" y="105"/>
                    <a:pt x="276" y="102"/>
                    <a:pt x="276" y="97"/>
                  </a:cubicBezTo>
                  <a:cubicBezTo>
                    <a:pt x="276" y="92"/>
                    <a:pt x="272" y="88"/>
                    <a:pt x="267" y="88"/>
                  </a:cubicBezTo>
                  <a:cubicBezTo>
                    <a:pt x="262" y="88"/>
                    <a:pt x="258" y="92"/>
                    <a:pt x="258" y="97"/>
                  </a:cubicBezTo>
                  <a:close/>
                  <a:moveTo>
                    <a:pt x="281" y="97"/>
                  </a:moveTo>
                  <a:cubicBezTo>
                    <a:pt x="281" y="102"/>
                    <a:pt x="285" y="105"/>
                    <a:pt x="290" y="105"/>
                  </a:cubicBezTo>
                  <a:cubicBezTo>
                    <a:pt x="295" y="105"/>
                    <a:pt x="299" y="102"/>
                    <a:pt x="299" y="97"/>
                  </a:cubicBezTo>
                  <a:cubicBezTo>
                    <a:pt x="299" y="92"/>
                    <a:pt x="295" y="88"/>
                    <a:pt x="290" y="88"/>
                  </a:cubicBezTo>
                  <a:cubicBezTo>
                    <a:pt x="285" y="88"/>
                    <a:pt x="281" y="92"/>
                    <a:pt x="281" y="97"/>
                  </a:cubicBezTo>
                  <a:close/>
                  <a:moveTo>
                    <a:pt x="305" y="97"/>
                  </a:moveTo>
                  <a:cubicBezTo>
                    <a:pt x="305" y="102"/>
                    <a:pt x="309" y="105"/>
                    <a:pt x="313" y="105"/>
                  </a:cubicBezTo>
                  <a:cubicBezTo>
                    <a:pt x="318" y="105"/>
                    <a:pt x="322" y="102"/>
                    <a:pt x="322" y="97"/>
                  </a:cubicBezTo>
                  <a:cubicBezTo>
                    <a:pt x="322" y="92"/>
                    <a:pt x="318" y="88"/>
                    <a:pt x="313" y="88"/>
                  </a:cubicBezTo>
                  <a:cubicBezTo>
                    <a:pt x="309" y="88"/>
                    <a:pt x="305" y="92"/>
                    <a:pt x="305" y="97"/>
                  </a:cubicBezTo>
                  <a:close/>
                  <a:moveTo>
                    <a:pt x="328" y="97"/>
                  </a:moveTo>
                  <a:cubicBezTo>
                    <a:pt x="328" y="102"/>
                    <a:pt x="332" y="105"/>
                    <a:pt x="337" y="105"/>
                  </a:cubicBezTo>
                  <a:cubicBezTo>
                    <a:pt x="342" y="105"/>
                    <a:pt x="346" y="102"/>
                    <a:pt x="346" y="97"/>
                  </a:cubicBezTo>
                  <a:cubicBezTo>
                    <a:pt x="346" y="92"/>
                    <a:pt x="342" y="88"/>
                    <a:pt x="337" y="88"/>
                  </a:cubicBezTo>
                  <a:cubicBezTo>
                    <a:pt x="332" y="88"/>
                    <a:pt x="328" y="92"/>
                    <a:pt x="328" y="97"/>
                  </a:cubicBezTo>
                  <a:close/>
                  <a:moveTo>
                    <a:pt x="352" y="97"/>
                  </a:moveTo>
                  <a:cubicBezTo>
                    <a:pt x="352" y="102"/>
                    <a:pt x="356" y="105"/>
                    <a:pt x="361" y="105"/>
                  </a:cubicBezTo>
                  <a:cubicBezTo>
                    <a:pt x="365" y="105"/>
                    <a:pt x="369" y="102"/>
                    <a:pt x="369" y="97"/>
                  </a:cubicBezTo>
                  <a:cubicBezTo>
                    <a:pt x="369" y="92"/>
                    <a:pt x="365" y="88"/>
                    <a:pt x="361" y="88"/>
                  </a:cubicBezTo>
                  <a:cubicBezTo>
                    <a:pt x="356" y="88"/>
                    <a:pt x="352" y="92"/>
                    <a:pt x="352" y="97"/>
                  </a:cubicBezTo>
                  <a:close/>
                  <a:moveTo>
                    <a:pt x="375" y="97"/>
                  </a:moveTo>
                  <a:cubicBezTo>
                    <a:pt x="375" y="102"/>
                    <a:pt x="379" y="105"/>
                    <a:pt x="384" y="105"/>
                  </a:cubicBezTo>
                  <a:cubicBezTo>
                    <a:pt x="389" y="105"/>
                    <a:pt x="393" y="102"/>
                    <a:pt x="393" y="97"/>
                  </a:cubicBezTo>
                  <a:cubicBezTo>
                    <a:pt x="393" y="92"/>
                    <a:pt x="389" y="88"/>
                    <a:pt x="384" y="88"/>
                  </a:cubicBezTo>
                  <a:cubicBezTo>
                    <a:pt x="379" y="88"/>
                    <a:pt x="375" y="92"/>
                    <a:pt x="375" y="97"/>
                  </a:cubicBezTo>
                  <a:close/>
                  <a:moveTo>
                    <a:pt x="398" y="97"/>
                  </a:moveTo>
                  <a:cubicBezTo>
                    <a:pt x="398" y="102"/>
                    <a:pt x="402" y="105"/>
                    <a:pt x="407" y="105"/>
                  </a:cubicBezTo>
                  <a:cubicBezTo>
                    <a:pt x="412" y="105"/>
                    <a:pt x="416" y="102"/>
                    <a:pt x="416" y="97"/>
                  </a:cubicBezTo>
                  <a:cubicBezTo>
                    <a:pt x="416" y="92"/>
                    <a:pt x="412" y="88"/>
                    <a:pt x="407" y="88"/>
                  </a:cubicBezTo>
                  <a:cubicBezTo>
                    <a:pt x="402" y="88"/>
                    <a:pt x="398" y="92"/>
                    <a:pt x="398" y="97"/>
                  </a:cubicBezTo>
                  <a:close/>
                  <a:moveTo>
                    <a:pt x="422" y="97"/>
                  </a:moveTo>
                  <a:cubicBezTo>
                    <a:pt x="422" y="102"/>
                    <a:pt x="426" y="105"/>
                    <a:pt x="431" y="105"/>
                  </a:cubicBezTo>
                  <a:cubicBezTo>
                    <a:pt x="436" y="105"/>
                    <a:pt x="440" y="102"/>
                    <a:pt x="440" y="97"/>
                  </a:cubicBezTo>
                  <a:cubicBezTo>
                    <a:pt x="440" y="92"/>
                    <a:pt x="436" y="88"/>
                    <a:pt x="431" y="88"/>
                  </a:cubicBezTo>
                  <a:cubicBezTo>
                    <a:pt x="426" y="88"/>
                    <a:pt x="422" y="92"/>
                    <a:pt x="422" y="97"/>
                  </a:cubicBezTo>
                  <a:close/>
                  <a:moveTo>
                    <a:pt x="563" y="97"/>
                  </a:moveTo>
                  <a:cubicBezTo>
                    <a:pt x="563" y="102"/>
                    <a:pt x="567" y="105"/>
                    <a:pt x="572" y="105"/>
                  </a:cubicBezTo>
                  <a:cubicBezTo>
                    <a:pt x="577" y="105"/>
                    <a:pt x="581" y="102"/>
                    <a:pt x="581" y="97"/>
                  </a:cubicBezTo>
                  <a:cubicBezTo>
                    <a:pt x="581" y="92"/>
                    <a:pt x="577" y="88"/>
                    <a:pt x="572" y="88"/>
                  </a:cubicBezTo>
                  <a:cubicBezTo>
                    <a:pt x="567" y="88"/>
                    <a:pt x="563" y="92"/>
                    <a:pt x="563" y="97"/>
                  </a:cubicBezTo>
                  <a:close/>
                  <a:moveTo>
                    <a:pt x="586" y="97"/>
                  </a:moveTo>
                  <a:cubicBezTo>
                    <a:pt x="586" y="102"/>
                    <a:pt x="590" y="105"/>
                    <a:pt x="595" y="105"/>
                  </a:cubicBezTo>
                  <a:cubicBezTo>
                    <a:pt x="601" y="105"/>
                    <a:pt x="605" y="102"/>
                    <a:pt x="605" y="97"/>
                  </a:cubicBezTo>
                  <a:cubicBezTo>
                    <a:pt x="605" y="92"/>
                    <a:pt x="601" y="88"/>
                    <a:pt x="595" y="88"/>
                  </a:cubicBezTo>
                  <a:cubicBezTo>
                    <a:pt x="590" y="88"/>
                    <a:pt x="586" y="92"/>
                    <a:pt x="586" y="97"/>
                  </a:cubicBezTo>
                  <a:close/>
                  <a:moveTo>
                    <a:pt x="610" y="97"/>
                  </a:moveTo>
                  <a:cubicBezTo>
                    <a:pt x="610" y="102"/>
                    <a:pt x="614" y="105"/>
                    <a:pt x="619" y="105"/>
                  </a:cubicBezTo>
                  <a:cubicBezTo>
                    <a:pt x="624" y="105"/>
                    <a:pt x="628" y="102"/>
                    <a:pt x="628" y="97"/>
                  </a:cubicBezTo>
                  <a:cubicBezTo>
                    <a:pt x="628" y="92"/>
                    <a:pt x="624" y="88"/>
                    <a:pt x="619" y="88"/>
                  </a:cubicBezTo>
                  <a:cubicBezTo>
                    <a:pt x="614" y="88"/>
                    <a:pt x="610" y="92"/>
                    <a:pt x="610" y="97"/>
                  </a:cubicBezTo>
                  <a:close/>
                  <a:moveTo>
                    <a:pt x="633" y="97"/>
                  </a:moveTo>
                  <a:cubicBezTo>
                    <a:pt x="633" y="102"/>
                    <a:pt x="637" y="105"/>
                    <a:pt x="643" y="105"/>
                  </a:cubicBezTo>
                  <a:cubicBezTo>
                    <a:pt x="648" y="105"/>
                    <a:pt x="652" y="102"/>
                    <a:pt x="652" y="97"/>
                  </a:cubicBezTo>
                  <a:cubicBezTo>
                    <a:pt x="652" y="92"/>
                    <a:pt x="648" y="88"/>
                    <a:pt x="643" y="88"/>
                  </a:cubicBezTo>
                  <a:cubicBezTo>
                    <a:pt x="637" y="88"/>
                    <a:pt x="633" y="92"/>
                    <a:pt x="633" y="97"/>
                  </a:cubicBezTo>
                  <a:close/>
                  <a:moveTo>
                    <a:pt x="657" y="97"/>
                  </a:moveTo>
                  <a:cubicBezTo>
                    <a:pt x="657" y="102"/>
                    <a:pt x="661" y="105"/>
                    <a:pt x="666" y="105"/>
                  </a:cubicBezTo>
                  <a:cubicBezTo>
                    <a:pt x="671" y="105"/>
                    <a:pt x="675" y="102"/>
                    <a:pt x="675" y="97"/>
                  </a:cubicBezTo>
                  <a:cubicBezTo>
                    <a:pt x="675" y="92"/>
                    <a:pt x="671" y="88"/>
                    <a:pt x="666" y="88"/>
                  </a:cubicBezTo>
                  <a:cubicBezTo>
                    <a:pt x="661" y="88"/>
                    <a:pt x="657" y="92"/>
                    <a:pt x="657" y="97"/>
                  </a:cubicBezTo>
                  <a:close/>
                  <a:moveTo>
                    <a:pt x="680" y="97"/>
                  </a:moveTo>
                  <a:cubicBezTo>
                    <a:pt x="680" y="102"/>
                    <a:pt x="684" y="105"/>
                    <a:pt x="689" y="105"/>
                  </a:cubicBezTo>
                  <a:cubicBezTo>
                    <a:pt x="694" y="105"/>
                    <a:pt x="698" y="102"/>
                    <a:pt x="698" y="97"/>
                  </a:cubicBezTo>
                  <a:cubicBezTo>
                    <a:pt x="698" y="92"/>
                    <a:pt x="694" y="88"/>
                    <a:pt x="689" y="88"/>
                  </a:cubicBezTo>
                  <a:cubicBezTo>
                    <a:pt x="684" y="88"/>
                    <a:pt x="680" y="92"/>
                    <a:pt x="680" y="97"/>
                  </a:cubicBezTo>
                  <a:close/>
                  <a:moveTo>
                    <a:pt x="703" y="97"/>
                  </a:moveTo>
                  <a:cubicBezTo>
                    <a:pt x="703" y="102"/>
                    <a:pt x="708" y="105"/>
                    <a:pt x="713" y="105"/>
                  </a:cubicBezTo>
                  <a:cubicBezTo>
                    <a:pt x="718" y="105"/>
                    <a:pt x="722" y="102"/>
                    <a:pt x="722" y="97"/>
                  </a:cubicBezTo>
                  <a:cubicBezTo>
                    <a:pt x="722" y="92"/>
                    <a:pt x="718" y="88"/>
                    <a:pt x="713" y="88"/>
                  </a:cubicBezTo>
                  <a:cubicBezTo>
                    <a:pt x="708" y="88"/>
                    <a:pt x="703" y="92"/>
                    <a:pt x="703" y="97"/>
                  </a:cubicBezTo>
                  <a:close/>
                  <a:moveTo>
                    <a:pt x="1103" y="97"/>
                  </a:moveTo>
                  <a:cubicBezTo>
                    <a:pt x="1103" y="102"/>
                    <a:pt x="1107" y="105"/>
                    <a:pt x="1112" y="105"/>
                  </a:cubicBezTo>
                  <a:cubicBezTo>
                    <a:pt x="1117" y="105"/>
                    <a:pt x="1121" y="102"/>
                    <a:pt x="1121" y="97"/>
                  </a:cubicBezTo>
                  <a:cubicBezTo>
                    <a:pt x="1121" y="92"/>
                    <a:pt x="1117" y="88"/>
                    <a:pt x="1112" y="88"/>
                  </a:cubicBezTo>
                  <a:cubicBezTo>
                    <a:pt x="1107" y="88"/>
                    <a:pt x="1103" y="92"/>
                    <a:pt x="1103" y="97"/>
                  </a:cubicBezTo>
                  <a:close/>
                  <a:moveTo>
                    <a:pt x="1220" y="97"/>
                  </a:moveTo>
                  <a:cubicBezTo>
                    <a:pt x="1220" y="102"/>
                    <a:pt x="1224" y="105"/>
                    <a:pt x="1229" y="105"/>
                  </a:cubicBezTo>
                  <a:cubicBezTo>
                    <a:pt x="1234" y="105"/>
                    <a:pt x="1238" y="102"/>
                    <a:pt x="1238" y="97"/>
                  </a:cubicBezTo>
                  <a:cubicBezTo>
                    <a:pt x="1238" y="92"/>
                    <a:pt x="1234" y="88"/>
                    <a:pt x="1229" y="88"/>
                  </a:cubicBezTo>
                  <a:cubicBezTo>
                    <a:pt x="1224" y="88"/>
                    <a:pt x="1220" y="92"/>
                    <a:pt x="1220" y="97"/>
                  </a:cubicBezTo>
                  <a:close/>
                  <a:moveTo>
                    <a:pt x="1243" y="97"/>
                  </a:moveTo>
                  <a:cubicBezTo>
                    <a:pt x="1243" y="102"/>
                    <a:pt x="1248" y="105"/>
                    <a:pt x="1253" y="105"/>
                  </a:cubicBezTo>
                  <a:cubicBezTo>
                    <a:pt x="1258" y="105"/>
                    <a:pt x="1262" y="102"/>
                    <a:pt x="1262" y="97"/>
                  </a:cubicBezTo>
                  <a:cubicBezTo>
                    <a:pt x="1262" y="92"/>
                    <a:pt x="1258" y="88"/>
                    <a:pt x="1253" y="88"/>
                  </a:cubicBezTo>
                  <a:cubicBezTo>
                    <a:pt x="1248" y="88"/>
                    <a:pt x="1243" y="92"/>
                    <a:pt x="1243" y="97"/>
                  </a:cubicBezTo>
                  <a:close/>
                  <a:moveTo>
                    <a:pt x="1267" y="97"/>
                  </a:moveTo>
                  <a:cubicBezTo>
                    <a:pt x="1267" y="102"/>
                    <a:pt x="1271" y="105"/>
                    <a:pt x="1276" y="105"/>
                  </a:cubicBezTo>
                  <a:cubicBezTo>
                    <a:pt x="1281" y="105"/>
                    <a:pt x="1285" y="102"/>
                    <a:pt x="1285" y="97"/>
                  </a:cubicBezTo>
                  <a:cubicBezTo>
                    <a:pt x="1285" y="92"/>
                    <a:pt x="1281" y="88"/>
                    <a:pt x="1276" y="88"/>
                  </a:cubicBezTo>
                  <a:cubicBezTo>
                    <a:pt x="1271" y="88"/>
                    <a:pt x="1267" y="92"/>
                    <a:pt x="1267" y="97"/>
                  </a:cubicBezTo>
                  <a:close/>
                  <a:moveTo>
                    <a:pt x="1291" y="97"/>
                  </a:moveTo>
                  <a:cubicBezTo>
                    <a:pt x="1291" y="102"/>
                    <a:pt x="1295" y="105"/>
                    <a:pt x="1300" y="105"/>
                  </a:cubicBezTo>
                  <a:cubicBezTo>
                    <a:pt x="1305" y="105"/>
                    <a:pt x="1309" y="102"/>
                    <a:pt x="1309" y="97"/>
                  </a:cubicBezTo>
                  <a:cubicBezTo>
                    <a:pt x="1309" y="92"/>
                    <a:pt x="1305" y="88"/>
                    <a:pt x="1300" y="88"/>
                  </a:cubicBezTo>
                  <a:cubicBezTo>
                    <a:pt x="1295" y="88"/>
                    <a:pt x="1291" y="92"/>
                    <a:pt x="1291" y="97"/>
                  </a:cubicBezTo>
                  <a:close/>
                  <a:moveTo>
                    <a:pt x="1314" y="97"/>
                  </a:moveTo>
                  <a:cubicBezTo>
                    <a:pt x="1314" y="102"/>
                    <a:pt x="1318" y="105"/>
                    <a:pt x="1323" y="105"/>
                  </a:cubicBezTo>
                  <a:cubicBezTo>
                    <a:pt x="1328" y="105"/>
                    <a:pt x="1332" y="102"/>
                    <a:pt x="1332" y="97"/>
                  </a:cubicBezTo>
                  <a:cubicBezTo>
                    <a:pt x="1332" y="92"/>
                    <a:pt x="1328" y="88"/>
                    <a:pt x="1323" y="88"/>
                  </a:cubicBezTo>
                  <a:cubicBezTo>
                    <a:pt x="1318" y="88"/>
                    <a:pt x="1314" y="92"/>
                    <a:pt x="1314" y="97"/>
                  </a:cubicBezTo>
                  <a:close/>
                  <a:moveTo>
                    <a:pt x="1338" y="97"/>
                  </a:moveTo>
                  <a:cubicBezTo>
                    <a:pt x="1338" y="102"/>
                    <a:pt x="1342" y="105"/>
                    <a:pt x="1346" y="105"/>
                  </a:cubicBezTo>
                  <a:cubicBezTo>
                    <a:pt x="1351" y="105"/>
                    <a:pt x="1355" y="102"/>
                    <a:pt x="1355" y="97"/>
                  </a:cubicBezTo>
                  <a:cubicBezTo>
                    <a:pt x="1355" y="92"/>
                    <a:pt x="1351" y="88"/>
                    <a:pt x="1346" y="88"/>
                  </a:cubicBezTo>
                  <a:cubicBezTo>
                    <a:pt x="1342" y="88"/>
                    <a:pt x="1338" y="92"/>
                    <a:pt x="1338" y="97"/>
                  </a:cubicBezTo>
                  <a:close/>
                  <a:moveTo>
                    <a:pt x="1361" y="97"/>
                  </a:moveTo>
                  <a:cubicBezTo>
                    <a:pt x="1361" y="102"/>
                    <a:pt x="1365" y="105"/>
                    <a:pt x="1370" y="105"/>
                  </a:cubicBezTo>
                  <a:cubicBezTo>
                    <a:pt x="1375" y="105"/>
                    <a:pt x="1379" y="102"/>
                    <a:pt x="1379" y="97"/>
                  </a:cubicBezTo>
                  <a:cubicBezTo>
                    <a:pt x="1379" y="92"/>
                    <a:pt x="1375" y="88"/>
                    <a:pt x="1370" y="88"/>
                  </a:cubicBezTo>
                  <a:cubicBezTo>
                    <a:pt x="1365" y="88"/>
                    <a:pt x="1361" y="92"/>
                    <a:pt x="1361" y="97"/>
                  </a:cubicBezTo>
                  <a:close/>
                  <a:moveTo>
                    <a:pt x="1385" y="97"/>
                  </a:moveTo>
                  <a:cubicBezTo>
                    <a:pt x="1385" y="102"/>
                    <a:pt x="1389" y="105"/>
                    <a:pt x="1393" y="105"/>
                  </a:cubicBezTo>
                  <a:cubicBezTo>
                    <a:pt x="1398" y="105"/>
                    <a:pt x="1402" y="102"/>
                    <a:pt x="1402" y="97"/>
                  </a:cubicBezTo>
                  <a:cubicBezTo>
                    <a:pt x="1402" y="92"/>
                    <a:pt x="1398" y="88"/>
                    <a:pt x="1393" y="88"/>
                  </a:cubicBezTo>
                  <a:cubicBezTo>
                    <a:pt x="1389" y="88"/>
                    <a:pt x="1385" y="92"/>
                    <a:pt x="1385" y="97"/>
                  </a:cubicBezTo>
                  <a:close/>
                  <a:moveTo>
                    <a:pt x="1408" y="97"/>
                  </a:moveTo>
                  <a:cubicBezTo>
                    <a:pt x="1408" y="102"/>
                    <a:pt x="1412" y="105"/>
                    <a:pt x="1417" y="105"/>
                  </a:cubicBezTo>
                  <a:cubicBezTo>
                    <a:pt x="1422" y="105"/>
                    <a:pt x="1426" y="102"/>
                    <a:pt x="1426" y="97"/>
                  </a:cubicBezTo>
                  <a:cubicBezTo>
                    <a:pt x="1426" y="92"/>
                    <a:pt x="1422" y="88"/>
                    <a:pt x="1417" y="88"/>
                  </a:cubicBezTo>
                  <a:cubicBezTo>
                    <a:pt x="1412" y="88"/>
                    <a:pt x="1408" y="92"/>
                    <a:pt x="1408" y="97"/>
                  </a:cubicBezTo>
                  <a:close/>
                  <a:moveTo>
                    <a:pt x="1432" y="97"/>
                  </a:moveTo>
                  <a:cubicBezTo>
                    <a:pt x="1432" y="102"/>
                    <a:pt x="1436" y="105"/>
                    <a:pt x="1441" y="105"/>
                  </a:cubicBezTo>
                  <a:cubicBezTo>
                    <a:pt x="1445" y="105"/>
                    <a:pt x="1449" y="102"/>
                    <a:pt x="1449" y="97"/>
                  </a:cubicBezTo>
                  <a:cubicBezTo>
                    <a:pt x="1449" y="92"/>
                    <a:pt x="1445" y="88"/>
                    <a:pt x="1441" y="88"/>
                  </a:cubicBezTo>
                  <a:cubicBezTo>
                    <a:pt x="1436" y="88"/>
                    <a:pt x="1432" y="92"/>
                    <a:pt x="1432" y="97"/>
                  </a:cubicBezTo>
                  <a:close/>
                  <a:moveTo>
                    <a:pt x="1502" y="97"/>
                  </a:moveTo>
                  <a:cubicBezTo>
                    <a:pt x="1502" y="102"/>
                    <a:pt x="1506" y="105"/>
                    <a:pt x="1511" y="105"/>
                  </a:cubicBezTo>
                  <a:cubicBezTo>
                    <a:pt x="1516" y="105"/>
                    <a:pt x="1520" y="102"/>
                    <a:pt x="1520" y="97"/>
                  </a:cubicBezTo>
                  <a:cubicBezTo>
                    <a:pt x="1520" y="92"/>
                    <a:pt x="1516" y="88"/>
                    <a:pt x="1511" y="88"/>
                  </a:cubicBezTo>
                  <a:cubicBezTo>
                    <a:pt x="1506" y="88"/>
                    <a:pt x="1502" y="92"/>
                    <a:pt x="1502" y="97"/>
                  </a:cubicBezTo>
                  <a:close/>
                  <a:moveTo>
                    <a:pt x="211" y="118"/>
                  </a:moveTo>
                  <a:cubicBezTo>
                    <a:pt x="211" y="123"/>
                    <a:pt x="215" y="127"/>
                    <a:pt x="220" y="127"/>
                  </a:cubicBezTo>
                  <a:cubicBezTo>
                    <a:pt x="225" y="127"/>
                    <a:pt x="229" y="123"/>
                    <a:pt x="229" y="118"/>
                  </a:cubicBezTo>
                  <a:cubicBezTo>
                    <a:pt x="229" y="113"/>
                    <a:pt x="225" y="109"/>
                    <a:pt x="220" y="109"/>
                  </a:cubicBezTo>
                  <a:cubicBezTo>
                    <a:pt x="215" y="109"/>
                    <a:pt x="211" y="113"/>
                    <a:pt x="211" y="118"/>
                  </a:cubicBezTo>
                  <a:close/>
                  <a:moveTo>
                    <a:pt x="235" y="118"/>
                  </a:moveTo>
                  <a:cubicBezTo>
                    <a:pt x="235" y="123"/>
                    <a:pt x="238" y="127"/>
                    <a:pt x="243" y="127"/>
                  </a:cubicBezTo>
                  <a:cubicBezTo>
                    <a:pt x="248" y="127"/>
                    <a:pt x="252" y="123"/>
                    <a:pt x="252" y="118"/>
                  </a:cubicBezTo>
                  <a:cubicBezTo>
                    <a:pt x="252" y="113"/>
                    <a:pt x="248" y="109"/>
                    <a:pt x="243" y="109"/>
                  </a:cubicBezTo>
                  <a:cubicBezTo>
                    <a:pt x="238" y="109"/>
                    <a:pt x="235" y="113"/>
                    <a:pt x="235" y="118"/>
                  </a:cubicBezTo>
                  <a:close/>
                  <a:moveTo>
                    <a:pt x="258" y="118"/>
                  </a:moveTo>
                  <a:cubicBezTo>
                    <a:pt x="258" y="123"/>
                    <a:pt x="262" y="127"/>
                    <a:pt x="267" y="127"/>
                  </a:cubicBezTo>
                  <a:cubicBezTo>
                    <a:pt x="272" y="127"/>
                    <a:pt x="276" y="123"/>
                    <a:pt x="276" y="118"/>
                  </a:cubicBezTo>
                  <a:cubicBezTo>
                    <a:pt x="276" y="113"/>
                    <a:pt x="272" y="109"/>
                    <a:pt x="267" y="109"/>
                  </a:cubicBezTo>
                  <a:cubicBezTo>
                    <a:pt x="262" y="109"/>
                    <a:pt x="258" y="113"/>
                    <a:pt x="258" y="118"/>
                  </a:cubicBezTo>
                  <a:close/>
                  <a:moveTo>
                    <a:pt x="281" y="118"/>
                  </a:moveTo>
                  <a:cubicBezTo>
                    <a:pt x="281" y="123"/>
                    <a:pt x="285" y="127"/>
                    <a:pt x="290" y="127"/>
                  </a:cubicBezTo>
                  <a:cubicBezTo>
                    <a:pt x="295" y="127"/>
                    <a:pt x="299" y="123"/>
                    <a:pt x="299" y="118"/>
                  </a:cubicBezTo>
                  <a:cubicBezTo>
                    <a:pt x="299" y="113"/>
                    <a:pt x="295" y="109"/>
                    <a:pt x="290" y="109"/>
                  </a:cubicBezTo>
                  <a:cubicBezTo>
                    <a:pt x="285" y="109"/>
                    <a:pt x="281" y="113"/>
                    <a:pt x="281" y="118"/>
                  </a:cubicBezTo>
                  <a:close/>
                  <a:moveTo>
                    <a:pt x="305" y="118"/>
                  </a:moveTo>
                  <a:cubicBezTo>
                    <a:pt x="305" y="123"/>
                    <a:pt x="309" y="127"/>
                    <a:pt x="313" y="127"/>
                  </a:cubicBezTo>
                  <a:cubicBezTo>
                    <a:pt x="318" y="127"/>
                    <a:pt x="322" y="123"/>
                    <a:pt x="322" y="118"/>
                  </a:cubicBezTo>
                  <a:cubicBezTo>
                    <a:pt x="322" y="113"/>
                    <a:pt x="318" y="109"/>
                    <a:pt x="313" y="109"/>
                  </a:cubicBezTo>
                  <a:cubicBezTo>
                    <a:pt x="309" y="109"/>
                    <a:pt x="305" y="113"/>
                    <a:pt x="305" y="118"/>
                  </a:cubicBezTo>
                  <a:close/>
                  <a:moveTo>
                    <a:pt x="328" y="118"/>
                  </a:moveTo>
                  <a:cubicBezTo>
                    <a:pt x="328" y="123"/>
                    <a:pt x="332" y="127"/>
                    <a:pt x="337" y="127"/>
                  </a:cubicBezTo>
                  <a:cubicBezTo>
                    <a:pt x="342" y="127"/>
                    <a:pt x="346" y="123"/>
                    <a:pt x="346" y="118"/>
                  </a:cubicBezTo>
                  <a:cubicBezTo>
                    <a:pt x="346" y="113"/>
                    <a:pt x="342" y="109"/>
                    <a:pt x="337" y="109"/>
                  </a:cubicBezTo>
                  <a:cubicBezTo>
                    <a:pt x="332" y="109"/>
                    <a:pt x="328" y="113"/>
                    <a:pt x="328" y="118"/>
                  </a:cubicBezTo>
                  <a:close/>
                  <a:moveTo>
                    <a:pt x="352" y="118"/>
                  </a:moveTo>
                  <a:cubicBezTo>
                    <a:pt x="352" y="123"/>
                    <a:pt x="356" y="127"/>
                    <a:pt x="361" y="127"/>
                  </a:cubicBezTo>
                  <a:cubicBezTo>
                    <a:pt x="365" y="127"/>
                    <a:pt x="369" y="123"/>
                    <a:pt x="369" y="118"/>
                  </a:cubicBezTo>
                  <a:cubicBezTo>
                    <a:pt x="369" y="113"/>
                    <a:pt x="365" y="109"/>
                    <a:pt x="361" y="109"/>
                  </a:cubicBezTo>
                  <a:cubicBezTo>
                    <a:pt x="356" y="109"/>
                    <a:pt x="352" y="113"/>
                    <a:pt x="352" y="118"/>
                  </a:cubicBezTo>
                  <a:close/>
                  <a:moveTo>
                    <a:pt x="375" y="118"/>
                  </a:moveTo>
                  <a:cubicBezTo>
                    <a:pt x="375" y="123"/>
                    <a:pt x="379" y="127"/>
                    <a:pt x="384" y="127"/>
                  </a:cubicBezTo>
                  <a:cubicBezTo>
                    <a:pt x="389" y="127"/>
                    <a:pt x="393" y="123"/>
                    <a:pt x="393" y="118"/>
                  </a:cubicBezTo>
                  <a:cubicBezTo>
                    <a:pt x="393" y="113"/>
                    <a:pt x="389" y="109"/>
                    <a:pt x="384" y="109"/>
                  </a:cubicBezTo>
                  <a:cubicBezTo>
                    <a:pt x="379" y="109"/>
                    <a:pt x="375" y="113"/>
                    <a:pt x="375" y="118"/>
                  </a:cubicBezTo>
                  <a:close/>
                  <a:moveTo>
                    <a:pt x="398" y="118"/>
                  </a:moveTo>
                  <a:cubicBezTo>
                    <a:pt x="398" y="123"/>
                    <a:pt x="402" y="127"/>
                    <a:pt x="407" y="127"/>
                  </a:cubicBezTo>
                  <a:cubicBezTo>
                    <a:pt x="412" y="127"/>
                    <a:pt x="416" y="123"/>
                    <a:pt x="416" y="118"/>
                  </a:cubicBezTo>
                  <a:cubicBezTo>
                    <a:pt x="416" y="113"/>
                    <a:pt x="412" y="109"/>
                    <a:pt x="407" y="109"/>
                  </a:cubicBezTo>
                  <a:cubicBezTo>
                    <a:pt x="402" y="109"/>
                    <a:pt x="398" y="113"/>
                    <a:pt x="398" y="118"/>
                  </a:cubicBezTo>
                  <a:close/>
                  <a:moveTo>
                    <a:pt x="422" y="118"/>
                  </a:moveTo>
                  <a:cubicBezTo>
                    <a:pt x="422" y="123"/>
                    <a:pt x="426" y="127"/>
                    <a:pt x="431" y="127"/>
                  </a:cubicBezTo>
                  <a:cubicBezTo>
                    <a:pt x="436" y="127"/>
                    <a:pt x="440" y="123"/>
                    <a:pt x="440" y="118"/>
                  </a:cubicBezTo>
                  <a:cubicBezTo>
                    <a:pt x="440" y="113"/>
                    <a:pt x="436" y="109"/>
                    <a:pt x="431" y="109"/>
                  </a:cubicBezTo>
                  <a:cubicBezTo>
                    <a:pt x="426" y="109"/>
                    <a:pt x="422" y="113"/>
                    <a:pt x="422" y="118"/>
                  </a:cubicBezTo>
                  <a:close/>
                  <a:moveTo>
                    <a:pt x="445" y="118"/>
                  </a:moveTo>
                  <a:cubicBezTo>
                    <a:pt x="445" y="123"/>
                    <a:pt x="449" y="127"/>
                    <a:pt x="454" y="127"/>
                  </a:cubicBezTo>
                  <a:cubicBezTo>
                    <a:pt x="459" y="127"/>
                    <a:pt x="463" y="123"/>
                    <a:pt x="463" y="118"/>
                  </a:cubicBezTo>
                  <a:cubicBezTo>
                    <a:pt x="463" y="113"/>
                    <a:pt x="459" y="109"/>
                    <a:pt x="454" y="109"/>
                  </a:cubicBezTo>
                  <a:cubicBezTo>
                    <a:pt x="449" y="109"/>
                    <a:pt x="445" y="113"/>
                    <a:pt x="445" y="118"/>
                  </a:cubicBezTo>
                  <a:close/>
                  <a:moveTo>
                    <a:pt x="563" y="118"/>
                  </a:moveTo>
                  <a:cubicBezTo>
                    <a:pt x="563" y="123"/>
                    <a:pt x="567" y="127"/>
                    <a:pt x="572" y="127"/>
                  </a:cubicBezTo>
                  <a:cubicBezTo>
                    <a:pt x="577" y="127"/>
                    <a:pt x="581" y="123"/>
                    <a:pt x="581" y="118"/>
                  </a:cubicBezTo>
                  <a:cubicBezTo>
                    <a:pt x="581" y="113"/>
                    <a:pt x="577" y="109"/>
                    <a:pt x="572" y="109"/>
                  </a:cubicBezTo>
                  <a:cubicBezTo>
                    <a:pt x="567" y="109"/>
                    <a:pt x="563" y="113"/>
                    <a:pt x="563" y="118"/>
                  </a:cubicBezTo>
                  <a:close/>
                  <a:moveTo>
                    <a:pt x="586" y="118"/>
                  </a:moveTo>
                  <a:cubicBezTo>
                    <a:pt x="586" y="123"/>
                    <a:pt x="590" y="127"/>
                    <a:pt x="595" y="127"/>
                  </a:cubicBezTo>
                  <a:cubicBezTo>
                    <a:pt x="601" y="127"/>
                    <a:pt x="605" y="123"/>
                    <a:pt x="605" y="118"/>
                  </a:cubicBezTo>
                  <a:cubicBezTo>
                    <a:pt x="605" y="113"/>
                    <a:pt x="601" y="109"/>
                    <a:pt x="595" y="109"/>
                  </a:cubicBezTo>
                  <a:cubicBezTo>
                    <a:pt x="590" y="109"/>
                    <a:pt x="586" y="113"/>
                    <a:pt x="586" y="118"/>
                  </a:cubicBezTo>
                  <a:close/>
                  <a:moveTo>
                    <a:pt x="610" y="118"/>
                  </a:moveTo>
                  <a:cubicBezTo>
                    <a:pt x="610" y="123"/>
                    <a:pt x="614" y="127"/>
                    <a:pt x="619" y="127"/>
                  </a:cubicBezTo>
                  <a:cubicBezTo>
                    <a:pt x="624" y="127"/>
                    <a:pt x="628" y="123"/>
                    <a:pt x="628" y="118"/>
                  </a:cubicBezTo>
                  <a:cubicBezTo>
                    <a:pt x="628" y="113"/>
                    <a:pt x="624" y="109"/>
                    <a:pt x="619" y="109"/>
                  </a:cubicBezTo>
                  <a:cubicBezTo>
                    <a:pt x="614" y="109"/>
                    <a:pt x="610" y="113"/>
                    <a:pt x="610" y="118"/>
                  </a:cubicBezTo>
                  <a:close/>
                  <a:moveTo>
                    <a:pt x="633" y="118"/>
                  </a:moveTo>
                  <a:cubicBezTo>
                    <a:pt x="633" y="123"/>
                    <a:pt x="637" y="127"/>
                    <a:pt x="643" y="127"/>
                  </a:cubicBezTo>
                  <a:cubicBezTo>
                    <a:pt x="648" y="127"/>
                    <a:pt x="652" y="123"/>
                    <a:pt x="652" y="118"/>
                  </a:cubicBezTo>
                  <a:cubicBezTo>
                    <a:pt x="652" y="113"/>
                    <a:pt x="648" y="109"/>
                    <a:pt x="643" y="109"/>
                  </a:cubicBezTo>
                  <a:cubicBezTo>
                    <a:pt x="637" y="109"/>
                    <a:pt x="633" y="113"/>
                    <a:pt x="633" y="118"/>
                  </a:cubicBezTo>
                  <a:close/>
                  <a:moveTo>
                    <a:pt x="657" y="118"/>
                  </a:moveTo>
                  <a:cubicBezTo>
                    <a:pt x="657" y="123"/>
                    <a:pt x="661" y="127"/>
                    <a:pt x="666" y="127"/>
                  </a:cubicBezTo>
                  <a:cubicBezTo>
                    <a:pt x="671" y="127"/>
                    <a:pt x="675" y="123"/>
                    <a:pt x="675" y="118"/>
                  </a:cubicBezTo>
                  <a:cubicBezTo>
                    <a:pt x="675" y="113"/>
                    <a:pt x="671" y="109"/>
                    <a:pt x="666" y="109"/>
                  </a:cubicBezTo>
                  <a:cubicBezTo>
                    <a:pt x="661" y="109"/>
                    <a:pt x="657" y="113"/>
                    <a:pt x="657" y="118"/>
                  </a:cubicBezTo>
                  <a:close/>
                  <a:moveTo>
                    <a:pt x="680" y="118"/>
                  </a:moveTo>
                  <a:cubicBezTo>
                    <a:pt x="680" y="123"/>
                    <a:pt x="684" y="127"/>
                    <a:pt x="689" y="127"/>
                  </a:cubicBezTo>
                  <a:cubicBezTo>
                    <a:pt x="694" y="127"/>
                    <a:pt x="698" y="123"/>
                    <a:pt x="698" y="118"/>
                  </a:cubicBezTo>
                  <a:cubicBezTo>
                    <a:pt x="698" y="113"/>
                    <a:pt x="694" y="109"/>
                    <a:pt x="689" y="109"/>
                  </a:cubicBezTo>
                  <a:cubicBezTo>
                    <a:pt x="684" y="109"/>
                    <a:pt x="680" y="113"/>
                    <a:pt x="680" y="118"/>
                  </a:cubicBezTo>
                  <a:close/>
                  <a:moveTo>
                    <a:pt x="703" y="118"/>
                  </a:moveTo>
                  <a:cubicBezTo>
                    <a:pt x="703" y="123"/>
                    <a:pt x="708" y="127"/>
                    <a:pt x="713" y="127"/>
                  </a:cubicBezTo>
                  <a:cubicBezTo>
                    <a:pt x="718" y="127"/>
                    <a:pt x="722" y="123"/>
                    <a:pt x="722" y="118"/>
                  </a:cubicBezTo>
                  <a:cubicBezTo>
                    <a:pt x="722" y="113"/>
                    <a:pt x="718" y="109"/>
                    <a:pt x="713" y="109"/>
                  </a:cubicBezTo>
                  <a:cubicBezTo>
                    <a:pt x="708" y="109"/>
                    <a:pt x="703" y="113"/>
                    <a:pt x="703" y="118"/>
                  </a:cubicBezTo>
                  <a:close/>
                  <a:moveTo>
                    <a:pt x="915" y="118"/>
                  </a:moveTo>
                  <a:cubicBezTo>
                    <a:pt x="915" y="123"/>
                    <a:pt x="919" y="127"/>
                    <a:pt x="924" y="127"/>
                  </a:cubicBezTo>
                  <a:cubicBezTo>
                    <a:pt x="929" y="127"/>
                    <a:pt x="933" y="123"/>
                    <a:pt x="933" y="118"/>
                  </a:cubicBezTo>
                  <a:cubicBezTo>
                    <a:pt x="933" y="113"/>
                    <a:pt x="929" y="109"/>
                    <a:pt x="924" y="109"/>
                  </a:cubicBezTo>
                  <a:cubicBezTo>
                    <a:pt x="919" y="109"/>
                    <a:pt x="915" y="113"/>
                    <a:pt x="915" y="118"/>
                  </a:cubicBezTo>
                  <a:close/>
                  <a:moveTo>
                    <a:pt x="938" y="118"/>
                  </a:moveTo>
                  <a:cubicBezTo>
                    <a:pt x="938" y="123"/>
                    <a:pt x="942" y="127"/>
                    <a:pt x="947" y="127"/>
                  </a:cubicBezTo>
                  <a:cubicBezTo>
                    <a:pt x="952" y="127"/>
                    <a:pt x="956" y="123"/>
                    <a:pt x="956" y="118"/>
                  </a:cubicBezTo>
                  <a:cubicBezTo>
                    <a:pt x="956" y="113"/>
                    <a:pt x="952" y="109"/>
                    <a:pt x="947" y="109"/>
                  </a:cubicBezTo>
                  <a:cubicBezTo>
                    <a:pt x="942" y="109"/>
                    <a:pt x="938" y="113"/>
                    <a:pt x="938" y="118"/>
                  </a:cubicBezTo>
                  <a:close/>
                  <a:moveTo>
                    <a:pt x="962" y="118"/>
                  </a:moveTo>
                  <a:cubicBezTo>
                    <a:pt x="962" y="123"/>
                    <a:pt x="966" y="127"/>
                    <a:pt x="971" y="127"/>
                  </a:cubicBezTo>
                  <a:cubicBezTo>
                    <a:pt x="976" y="127"/>
                    <a:pt x="980" y="123"/>
                    <a:pt x="980" y="118"/>
                  </a:cubicBezTo>
                  <a:cubicBezTo>
                    <a:pt x="980" y="113"/>
                    <a:pt x="976" y="109"/>
                    <a:pt x="971" y="109"/>
                  </a:cubicBezTo>
                  <a:cubicBezTo>
                    <a:pt x="966" y="109"/>
                    <a:pt x="962" y="113"/>
                    <a:pt x="962" y="118"/>
                  </a:cubicBezTo>
                  <a:close/>
                  <a:moveTo>
                    <a:pt x="1079" y="118"/>
                  </a:moveTo>
                  <a:cubicBezTo>
                    <a:pt x="1079" y="123"/>
                    <a:pt x="1083" y="127"/>
                    <a:pt x="1088" y="127"/>
                  </a:cubicBezTo>
                  <a:cubicBezTo>
                    <a:pt x="1093" y="127"/>
                    <a:pt x="1097" y="123"/>
                    <a:pt x="1097" y="118"/>
                  </a:cubicBezTo>
                  <a:cubicBezTo>
                    <a:pt x="1097" y="113"/>
                    <a:pt x="1093" y="109"/>
                    <a:pt x="1088" y="109"/>
                  </a:cubicBezTo>
                  <a:cubicBezTo>
                    <a:pt x="1083" y="109"/>
                    <a:pt x="1079" y="113"/>
                    <a:pt x="1079" y="118"/>
                  </a:cubicBezTo>
                  <a:close/>
                  <a:moveTo>
                    <a:pt x="1173" y="118"/>
                  </a:moveTo>
                  <a:cubicBezTo>
                    <a:pt x="1173" y="123"/>
                    <a:pt x="1177" y="127"/>
                    <a:pt x="1182" y="127"/>
                  </a:cubicBezTo>
                  <a:cubicBezTo>
                    <a:pt x="1187" y="127"/>
                    <a:pt x="1191" y="123"/>
                    <a:pt x="1191" y="118"/>
                  </a:cubicBezTo>
                  <a:cubicBezTo>
                    <a:pt x="1191" y="113"/>
                    <a:pt x="1187" y="109"/>
                    <a:pt x="1182" y="109"/>
                  </a:cubicBezTo>
                  <a:cubicBezTo>
                    <a:pt x="1177" y="109"/>
                    <a:pt x="1173" y="113"/>
                    <a:pt x="1173" y="118"/>
                  </a:cubicBezTo>
                  <a:close/>
                  <a:moveTo>
                    <a:pt x="1197" y="118"/>
                  </a:moveTo>
                  <a:cubicBezTo>
                    <a:pt x="1197" y="123"/>
                    <a:pt x="1201" y="127"/>
                    <a:pt x="1206" y="127"/>
                  </a:cubicBezTo>
                  <a:cubicBezTo>
                    <a:pt x="1211" y="127"/>
                    <a:pt x="1215" y="123"/>
                    <a:pt x="1215" y="118"/>
                  </a:cubicBezTo>
                  <a:cubicBezTo>
                    <a:pt x="1215" y="113"/>
                    <a:pt x="1211" y="109"/>
                    <a:pt x="1206" y="109"/>
                  </a:cubicBezTo>
                  <a:cubicBezTo>
                    <a:pt x="1201" y="109"/>
                    <a:pt x="1197" y="113"/>
                    <a:pt x="1197" y="118"/>
                  </a:cubicBezTo>
                  <a:close/>
                  <a:moveTo>
                    <a:pt x="1220" y="118"/>
                  </a:moveTo>
                  <a:cubicBezTo>
                    <a:pt x="1220" y="123"/>
                    <a:pt x="1224" y="127"/>
                    <a:pt x="1229" y="127"/>
                  </a:cubicBezTo>
                  <a:cubicBezTo>
                    <a:pt x="1234" y="127"/>
                    <a:pt x="1238" y="123"/>
                    <a:pt x="1238" y="118"/>
                  </a:cubicBezTo>
                  <a:cubicBezTo>
                    <a:pt x="1238" y="113"/>
                    <a:pt x="1234" y="109"/>
                    <a:pt x="1229" y="109"/>
                  </a:cubicBezTo>
                  <a:cubicBezTo>
                    <a:pt x="1224" y="109"/>
                    <a:pt x="1220" y="113"/>
                    <a:pt x="1220" y="118"/>
                  </a:cubicBezTo>
                  <a:close/>
                  <a:moveTo>
                    <a:pt x="1243" y="118"/>
                  </a:moveTo>
                  <a:cubicBezTo>
                    <a:pt x="1243" y="123"/>
                    <a:pt x="1248" y="127"/>
                    <a:pt x="1253" y="127"/>
                  </a:cubicBezTo>
                  <a:cubicBezTo>
                    <a:pt x="1258" y="127"/>
                    <a:pt x="1262" y="123"/>
                    <a:pt x="1262" y="118"/>
                  </a:cubicBezTo>
                  <a:cubicBezTo>
                    <a:pt x="1262" y="113"/>
                    <a:pt x="1258" y="109"/>
                    <a:pt x="1253" y="109"/>
                  </a:cubicBezTo>
                  <a:cubicBezTo>
                    <a:pt x="1248" y="109"/>
                    <a:pt x="1243" y="113"/>
                    <a:pt x="1243" y="118"/>
                  </a:cubicBezTo>
                  <a:close/>
                  <a:moveTo>
                    <a:pt x="1267" y="118"/>
                  </a:moveTo>
                  <a:cubicBezTo>
                    <a:pt x="1267" y="123"/>
                    <a:pt x="1271" y="127"/>
                    <a:pt x="1276" y="127"/>
                  </a:cubicBezTo>
                  <a:cubicBezTo>
                    <a:pt x="1281" y="127"/>
                    <a:pt x="1285" y="123"/>
                    <a:pt x="1285" y="118"/>
                  </a:cubicBezTo>
                  <a:cubicBezTo>
                    <a:pt x="1285" y="113"/>
                    <a:pt x="1281" y="109"/>
                    <a:pt x="1276" y="109"/>
                  </a:cubicBezTo>
                  <a:cubicBezTo>
                    <a:pt x="1271" y="109"/>
                    <a:pt x="1267" y="113"/>
                    <a:pt x="1267" y="118"/>
                  </a:cubicBezTo>
                  <a:close/>
                  <a:moveTo>
                    <a:pt x="1291" y="118"/>
                  </a:moveTo>
                  <a:cubicBezTo>
                    <a:pt x="1291" y="123"/>
                    <a:pt x="1295" y="127"/>
                    <a:pt x="1300" y="127"/>
                  </a:cubicBezTo>
                  <a:cubicBezTo>
                    <a:pt x="1305" y="127"/>
                    <a:pt x="1309" y="123"/>
                    <a:pt x="1309" y="118"/>
                  </a:cubicBezTo>
                  <a:cubicBezTo>
                    <a:pt x="1309" y="113"/>
                    <a:pt x="1305" y="109"/>
                    <a:pt x="1300" y="109"/>
                  </a:cubicBezTo>
                  <a:cubicBezTo>
                    <a:pt x="1295" y="109"/>
                    <a:pt x="1291" y="113"/>
                    <a:pt x="1291" y="118"/>
                  </a:cubicBezTo>
                  <a:close/>
                  <a:moveTo>
                    <a:pt x="1314" y="118"/>
                  </a:moveTo>
                  <a:cubicBezTo>
                    <a:pt x="1314" y="123"/>
                    <a:pt x="1318" y="127"/>
                    <a:pt x="1323" y="127"/>
                  </a:cubicBezTo>
                  <a:cubicBezTo>
                    <a:pt x="1328" y="127"/>
                    <a:pt x="1332" y="123"/>
                    <a:pt x="1332" y="118"/>
                  </a:cubicBezTo>
                  <a:cubicBezTo>
                    <a:pt x="1332" y="113"/>
                    <a:pt x="1328" y="109"/>
                    <a:pt x="1323" y="109"/>
                  </a:cubicBezTo>
                  <a:cubicBezTo>
                    <a:pt x="1318" y="109"/>
                    <a:pt x="1314" y="113"/>
                    <a:pt x="1314" y="118"/>
                  </a:cubicBezTo>
                  <a:close/>
                  <a:moveTo>
                    <a:pt x="1338" y="118"/>
                  </a:moveTo>
                  <a:cubicBezTo>
                    <a:pt x="1338" y="123"/>
                    <a:pt x="1342" y="127"/>
                    <a:pt x="1346" y="127"/>
                  </a:cubicBezTo>
                  <a:cubicBezTo>
                    <a:pt x="1351" y="127"/>
                    <a:pt x="1355" y="123"/>
                    <a:pt x="1355" y="118"/>
                  </a:cubicBezTo>
                  <a:cubicBezTo>
                    <a:pt x="1355" y="113"/>
                    <a:pt x="1351" y="109"/>
                    <a:pt x="1346" y="109"/>
                  </a:cubicBezTo>
                  <a:cubicBezTo>
                    <a:pt x="1342" y="109"/>
                    <a:pt x="1338" y="113"/>
                    <a:pt x="1338" y="118"/>
                  </a:cubicBezTo>
                  <a:close/>
                  <a:moveTo>
                    <a:pt x="1361" y="118"/>
                  </a:moveTo>
                  <a:cubicBezTo>
                    <a:pt x="1361" y="123"/>
                    <a:pt x="1365" y="127"/>
                    <a:pt x="1370" y="127"/>
                  </a:cubicBezTo>
                  <a:cubicBezTo>
                    <a:pt x="1375" y="127"/>
                    <a:pt x="1379" y="123"/>
                    <a:pt x="1379" y="118"/>
                  </a:cubicBezTo>
                  <a:cubicBezTo>
                    <a:pt x="1379" y="113"/>
                    <a:pt x="1375" y="109"/>
                    <a:pt x="1370" y="109"/>
                  </a:cubicBezTo>
                  <a:cubicBezTo>
                    <a:pt x="1365" y="109"/>
                    <a:pt x="1361" y="113"/>
                    <a:pt x="1361" y="118"/>
                  </a:cubicBezTo>
                  <a:close/>
                  <a:moveTo>
                    <a:pt x="1385" y="118"/>
                  </a:moveTo>
                  <a:cubicBezTo>
                    <a:pt x="1385" y="123"/>
                    <a:pt x="1389" y="127"/>
                    <a:pt x="1393" y="127"/>
                  </a:cubicBezTo>
                  <a:cubicBezTo>
                    <a:pt x="1398" y="127"/>
                    <a:pt x="1402" y="123"/>
                    <a:pt x="1402" y="118"/>
                  </a:cubicBezTo>
                  <a:cubicBezTo>
                    <a:pt x="1402" y="113"/>
                    <a:pt x="1398" y="109"/>
                    <a:pt x="1393" y="109"/>
                  </a:cubicBezTo>
                  <a:cubicBezTo>
                    <a:pt x="1389" y="109"/>
                    <a:pt x="1385" y="113"/>
                    <a:pt x="1385" y="118"/>
                  </a:cubicBezTo>
                  <a:close/>
                  <a:moveTo>
                    <a:pt x="1408" y="118"/>
                  </a:moveTo>
                  <a:cubicBezTo>
                    <a:pt x="1408" y="123"/>
                    <a:pt x="1412" y="127"/>
                    <a:pt x="1417" y="127"/>
                  </a:cubicBezTo>
                  <a:cubicBezTo>
                    <a:pt x="1422" y="127"/>
                    <a:pt x="1426" y="123"/>
                    <a:pt x="1426" y="118"/>
                  </a:cubicBezTo>
                  <a:cubicBezTo>
                    <a:pt x="1426" y="113"/>
                    <a:pt x="1422" y="109"/>
                    <a:pt x="1417" y="109"/>
                  </a:cubicBezTo>
                  <a:cubicBezTo>
                    <a:pt x="1412" y="109"/>
                    <a:pt x="1408" y="113"/>
                    <a:pt x="1408" y="118"/>
                  </a:cubicBezTo>
                  <a:close/>
                  <a:moveTo>
                    <a:pt x="1432" y="118"/>
                  </a:moveTo>
                  <a:cubicBezTo>
                    <a:pt x="1432" y="123"/>
                    <a:pt x="1436" y="127"/>
                    <a:pt x="1441" y="127"/>
                  </a:cubicBezTo>
                  <a:cubicBezTo>
                    <a:pt x="1445" y="127"/>
                    <a:pt x="1449" y="123"/>
                    <a:pt x="1449" y="118"/>
                  </a:cubicBezTo>
                  <a:cubicBezTo>
                    <a:pt x="1449" y="113"/>
                    <a:pt x="1445" y="109"/>
                    <a:pt x="1441" y="109"/>
                  </a:cubicBezTo>
                  <a:cubicBezTo>
                    <a:pt x="1436" y="109"/>
                    <a:pt x="1432" y="113"/>
                    <a:pt x="1432" y="118"/>
                  </a:cubicBezTo>
                  <a:close/>
                  <a:moveTo>
                    <a:pt x="1455" y="118"/>
                  </a:moveTo>
                  <a:cubicBezTo>
                    <a:pt x="1455" y="123"/>
                    <a:pt x="1459" y="127"/>
                    <a:pt x="1464" y="127"/>
                  </a:cubicBezTo>
                  <a:cubicBezTo>
                    <a:pt x="1469" y="127"/>
                    <a:pt x="1473" y="123"/>
                    <a:pt x="1473" y="118"/>
                  </a:cubicBezTo>
                  <a:cubicBezTo>
                    <a:pt x="1473" y="113"/>
                    <a:pt x="1469" y="109"/>
                    <a:pt x="1464" y="109"/>
                  </a:cubicBezTo>
                  <a:cubicBezTo>
                    <a:pt x="1459" y="109"/>
                    <a:pt x="1455" y="113"/>
                    <a:pt x="1455" y="118"/>
                  </a:cubicBezTo>
                  <a:close/>
                  <a:moveTo>
                    <a:pt x="1478" y="118"/>
                  </a:moveTo>
                  <a:cubicBezTo>
                    <a:pt x="1478" y="123"/>
                    <a:pt x="1482" y="127"/>
                    <a:pt x="1487" y="127"/>
                  </a:cubicBezTo>
                  <a:cubicBezTo>
                    <a:pt x="1492" y="127"/>
                    <a:pt x="1496" y="123"/>
                    <a:pt x="1496" y="118"/>
                  </a:cubicBezTo>
                  <a:cubicBezTo>
                    <a:pt x="1496" y="113"/>
                    <a:pt x="1492" y="109"/>
                    <a:pt x="1487" y="109"/>
                  </a:cubicBezTo>
                  <a:cubicBezTo>
                    <a:pt x="1482" y="109"/>
                    <a:pt x="1478" y="113"/>
                    <a:pt x="1478" y="118"/>
                  </a:cubicBezTo>
                  <a:close/>
                  <a:moveTo>
                    <a:pt x="1502" y="118"/>
                  </a:moveTo>
                  <a:cubicBezTo>
                    <a:pt x="1502" y="123"/>
                    <a:pt x="1506" y="127"/>
                    <a:pt x="1511" y="127"/>
                  </a:cubicBezTo>
                  <a:cubicBezTo>
                    <a:pt x="1516" y="127"/>
                    <a:pt x="1520" y="123"/>
                    <a:pt x="1520" y="118"/>
                  </a:cubicBezTo>
                  <a:cubicBezTo>
                    <a:pt x="1520" y="113"/>
                    <a:pt x="1516" y="109"/>
                    <a:pt x="1511" y="109"/>
                  </a:cubicBezTo>
                  <a:cubicBezTo>
                    <a:pt x="1506" y="109"/>
                    <a:pt x="1502" y="113"/>
                    <a:pt x="1502" y="118"/>
                  </a:cubicBezTo>
                  <a:close/>
                  <a:moveTo>
                    <a:pt x="1525" y="118"/>
                  </a:moveTo>
                  <a:cubicBezTo>
                    <a:pt x="1525" y="123"/>
                    <a:pt x="1529" y="127"/>
                    <a:pt x="1534" y="127"/>
                  </a:cubicBezTo>
                  <a:cubicBezTo>
                    <a:pt x="1539" y="127"/>
                    <a:pt x="1543" y="123"/>
                    <a:pt x="1543" y="118"/>
                  </a:cubicBezTo>
                  <a:cubicBezTo>
                    <a:pt x="1543" y="113"/>
                    <a:pt x="1539" y="109"/>
                    <a:pt x="1534" y="109"/>
                  </a:cubicBezTo>
                  <a:cubicBezTo>
                    <a:pt x="1529" y="109"/>
                    <a:pt x="1525" y="113"/>
                    <a:pt x="1525" y="118"/>
                  </a:cubicBezTo>
                  <a:close/>
                  <a:moveTo>
                    <a:pt x="1549" y="118"/>
                  </a:moveTo>
                  <a:cubicBezTo>
                    <a:pt x="1549" y="123"/>
                    <a:pt x="1553" y="127"/>
                    <a:pt x="1558" y="127"/>
                  </a:cubicBezTo>
                  <a:cubicBezTo>
                    <a:pt x="1563" y="127"/>
                    <a:pt x="1567" y="123"/>
                    <a:pt x="1567" y="118"/>
                  </a:cubicBezTo>
                  <a:cubicBezTo>
                    <a:pt x="1567" y="113"/>
                    <a:pt x="1563" y="109"/>
                    <a:pt x="1558" y="109"/>
                  </a:cubicBezTo>
                  <a:cubicBezTo>
                    <a:pt x="1553" y="109"/>
                    <a:pt x="1549" y="113"/>
                    <a:pt x="1549" y="118"/>
                  </a:cubicBezTo>
                  <a:close/>
                  <a:moveTo>
                    <a:pt x="93" y="140"/>
                  </a:moveTo>
                  <a:cubicBezTo>
                    <a:pt x="93" y="145"/>
                    <a:pt x="97" y="149"/>
                    <a:pt x="103" y="149"/>
                  </a:cubicBezTo>
                  <a:cubicBezTo>
                    <a:pt x="108" y="149"/>
                    <a:pt x="112" y="145"/>
                    <a:pt x="112" y="140"/>
                  </a:cubicBezTo>
                  <a:cubicBezTo>
                    <a:pt x="112" y="135"/>
                    <a:pt x="108" y="131"/>
                    <a:pt x="103" y="131"/>
                  </a:cubicBezTo>
                  <a:cubicBezTo>
                    <a:pt x="97" y="131"/>
                    <a:pt x="93" y="135"/>
                    <a:pt x="93" y="140"/>
                  </a:cubicBezTo>
                  <a:close/>
                  <a:moveTo>
                    <a:pt x="117" y="140"/>
                  </a:moveTo>
                  <a:cubicBezTo>
                    <a:pt x="117" y="145"/>
                    <a:pt x="121" y="149"/>
                    <a:pt x="126" y="149"/>
                  </a:cubicBezTo>
                  <a:cubicBezTo>
                    <a:pt x="131" y="149"/>
                    <a:pt x="135" y="145"/>
                    <a:pt x="135" y="140"/>
                  </a:cubicBezTo>
                  <a:cubicBezTo>
                    <a:pt x="135" y="135"/>
                    <a:pt x="131" y="131"/>
                    <a:pt x="126" y="131"/>
                  </a:cubicBezTo>
                  <a:cubicBezTo>
                    <a:pt x="121" y="131"/>
                    <a:pt x="117" y="135"/>
                    <a:pt x="117" y="140"/>
                  </a:cubicBezTo>
                  <a:close/>
                  <a:moveTo>
                    <a:pt x="140" y="140"/>
                  </a:moveTo>
                  <a:cubicBezTo>
                    <a:pt x="140" y="145"/>
                    <a:pt x="144" y="149"/>
                    <a:pt x="149" y="149"/>
                  </a:cubicBezTo>
                  <a:cubicBezTo>
                    <a:pt x="154" y="149"/>
                    <a:pt x="158" y="145"/>
                    <a:pt x="158" y="140"/>
                  </a:cubicBezTo>
                  <a:cubicBezTo>
                    <a:pt x="158" y="135"/>
                    <a:pt x="154" y="131"/>
                    <a:pt x="149" y="131"/>
                  </a:cubicBezTo>
                  <a:cubicBezTo>
                    <a:pt x="144" y="131"/>
                    <a:pt x="140" y="135"/>
                    <a:pt x="140" y="140"/>
                  </a:cubicBezTo>
                  <a:close/>
                  <a:moveTo>
                    <a:pt x="164" y="140"/>
                  </a:moveTo>
                  <a:cubicBezTo>
                    <a:pt x="164" y="145"/>
                    <a:pt x="168" y="149"/>
                    <a:pt x="173" y="149"/>
                  </a:cubicBezTo>
                  <a:cubicBezTo>
                    <a:pt x="178" y="149"/>
                    <a:pt x="182" y="145"/>
                    <a:pt x="182" y="140"/>
                  </a:cubicBezTo>
                  <a:cubicBezTo>
                    <a:pt x="182" y="135"/>
                    <a:pt x="178" y="131"/>
                    <a:pt x="173" y="131"/>
                  </a:cubicBezTo>
                  <a:cubicBezTo>
                    <a:pt x="168" y="131"/>
                    <a:pt x="164" y="135"/>
                    <a:pt x="164" y="140"/>
                  </a:cubicBezTo>
                  <a:close/>
                  <a:moveTo>
                    <a:pt x="187" y="140"/>
                  </a:moveTo>
                  <a:cubicBezTo>
                    <a:pt x="187" y="145"/>
                    <a:pt x="191" y="149"/>
                    <a:pt x="196" y="149"/>
                  </a:cubicBezTo>
                  <a:cubicBezTo>
                    <a:pt x="201" y="149"/>
                    <a:pt x="205" y="145"/>
                    <a:pt x="205" y="140"/>
                  </a:cubicBezTo>
                  <a:cubicBezTo>
                    <a:pt x="205" y="135"/>
                    <a:pt x="201" y="131"/>
                    <a:pt x="196" y="131"/>
                  </a:cubicBezTo>
                  <a:cubicBezTo>
                    <a:pt x="191" y="131"/>
                    <a:pt x="187" y="135"/>
                    <a:pt x="187" y="140"/>
                  </a:cubicBezTo>
                  <a:close/>
                  <a:moveTo>
                    <a:pt x="211" y="140"/>
                  </a:moveTo>
                  <a:cubicBezTo>
                    <a:pt x="211" y="145"/>
                    <a:pt x="215" y="149"/>
                    <a:pt x="220" y="149"/>
                  </a:cubicBezTo>
                  <a:cubicBezTo>
                    <a:pt x="225" y="149"/>
                    <a:pt x="229" y="145"/>
                    <a:pt x="229" y="140"/>
                  </a:cubicBezTo>
                  <a:cubicBezTo>
                    <a:pt x="229" y="135"/>
                    <a:pt x="225" y="131"/>
                    <a:pt x="220" y="131"/>
                  </a:cubicBezTo>
                  <a:cubicBezTo>
                    <a:pt x="215" y="131"/>
                    <a:pt x="211" y="135"/>
                    <a:pt x="211" y="140"/>
                  </a:cubicBezTo>
                  <a:close/>
                  <a:moveTo>
                    <a:pt x="235" y="140"/>
                  </a:moveTo>
                  <a:cubicBezTo>
                    <a:pt x="235" y="145"/>
                    <a:pt x="238" y="149"/>
                    <a:pt x="243" y="149"/>
                  </a:cubicBezTo>
                  <a:cubicBezTo>
                    <a:pt x="248" y="149"/>
                    <a:pt x="252" y="145"/>
                    <a:pt x="252" y="140"/>
                  </a:cubicBezTo>
                  <a:cubicBezTo>
                    <a:pt x="252" y="135"/>
                    <a:pt x="248" y="131"/>
                    <a:pt x="243" y="131"/>
                  </a:cubicBezTo>
                  <a:cubicBezTo>
                    <a:pt x="238" y="131"/>
                    <a:pt x="235" y="135"/>
                    <a:pt x="235" y="140"/>
                  </a:cubicBezTo>
                  <a:close/>
                  <a:moveTo>
                    <a:pt x="258" y="140"/>
                  </a:moveTo>
                  <a:cubicBezTo>
                    <a:pt x="258" y="145"/>
                    <a:pt x="262" y="149"/>
                    <a:pt x="267" y="149"/>
                  </a:cubicBezTo>
                  <a:cubicBezTo>
                    <a:pt x="272" y="149"/>
                    <a:pt x="276" y="145"/>
                    <a:pt x="276" y="140"/>
                  </a:cubicBezTo>
                  <a:cubicBezTo>
                    <a:pt x="276" y="135"/>
                    <a:pt x="272" y="131"/>
                    <a:pt x="267" y="131"/>
                  </a:cubicBezTo>
                  <a:cubicBezTo>
                    <a:pt x="262" y="131"/>
                    <a:pt x="258" y="135"/>
                    <a:pt x="258" y="140"/>
                  </a:cubicBezTo>
                  <a:close/>
                  <a:moveTo>
                    <a:pt x="281" y="140"/>
                  </a:moveTo>
                  <a:cubicBezTo>
                    <a:pt x="281" y="145"/>
                    <a:pt x="285" y="149"/>
                    <a:pt x="290" y="149"/>
                  </a:cubicBezTo>
                  <a:cubicBezTo>
                    <a:pt x="295" y="149"/>
                    <a:pt x="299" y="145"/>
                    <a:pt x="299" y="140"/>
                  </a:cubicBezTo>
                  <a:cubicBezTo>
                    <a:pt x="299" y="135"/>
                    <a:pt x="295" y="131"/>
                    <a:pt x="290" y="131"/>
                  </a:cubicBezTo>
                  <a:cubicBezTo>
                    <a:pt x="285" y="131"/>
                    <a:pt x="281" y="135"/>
                    <a:pt x="281" y="140"/>
                  </a:cubicBezTo>
                  <a:close/>
                  <a:moveTo>
                    <a:pt x="305" y="140"/>
                  </a:moveTo>
                  <a:cubicBezTo>
                    <a:pt x="305" y="145"/>
                    <a:pt x="309" y="149"/>
                    <a:pt x="313" y="149"/>
                  </a:cubicBezTo>
                  <a:cubicBezTo>
                    <a:pt x="318" y="149"/>
                    <a:pt x="322" y="145"/>
                    <a:pt x="322" y="140"/>
                  </a:cubicBezTo>
                  <a:cubicBezTo>
                    <a:pt x="322" y="135"/>
                    <a:pt x="318" y="131"/>
                    <a:pt x="313" y="131"/>
                  </a:cubicBezTo>
                  <a:cubicBezTo>
                    <a:pt x="309" y="131"/>
                    <a:pt x="305" y="135"/>
                    <a:pt x="305" y="140"/>
                  </a:cubicBezTo>
                  <a:close/>
                  <a:moveTo>
                    <a:pt x="328" y="140"/>
                  </a:moveTo>
                  <a:cubicBezTo>
                    <a:pt x="328" y="145"/>
                    <a:pt x="332" y="149"/>
                    <a:pt x="337" y="149"/>
                  </a:cubicBezTo>
                  <a:cubicBezTo>
                    <a:pt x="342" y="149"/>
                    <a:pt x="346" y="145"/>
                    <a:pt x="346" y="140"/>
                  </a:cubicBezTo>
                  <a:cubicBezTo>
                    <a:pt x="346" y="135"/>
                    <a:pt x="342" y="131"/>
                    <a:pt x="337" y="131"/>
                  </a:cubicBezTo>
                  <a:cubicBezTo>
                    <a:pt x="332" y="131"/>
                    <a:pt x="328" y="135"/>
                    <a:pt x="328" y="140"/>
                  </a:cubicBezTo>
                  <a:close/>
                  <a:moveTo>
                    <a:pt x="352" y="140"/>
                  </a:moveTo>
                  <a:cubicBezTo>
                    <a:pt x="352" y="145"/>
                    <a:pt x="356" y="149"/>
                    <a:pt x="361" y="149"/>
                  </a:cubicBezTo>
                  <a:cubicBezTo>
                    <a:pt x="365" y="149"/>
                    <a:pt x="369" y="145"/>
                    <a:pt x="369" y="140"/>
                  </a:cubicBezTo>
                  <a:cubicBezTo>
                    <a:pt x="369" y="135"/>
                    <a:pt x="365" y="131"/>
                    <a:pt x="361" y="131"/>
                  </a:cubicBezTo>
                  <a:cubicBezTo>
                    <a:pt x="356" y="131"/>
                    <a:pt x="352" y="135"/>
                    <a:pt x="352" y="140"/>
                  </a:cubicBezTo>
                  <a:close/>
                  <a:moveTo>
                    <a:pt x="375" y="140"/>
                  </a:moveTo>
                  <a:cubicBezTo>
                    <a:pt x="375" y="145"/>
                    <a:pt x="379" y="149"/>
                    <a:pt x="384" y="149"/>
                  </a:cubicBezTo>
                  <a:cubicBezTo>
                    <a:pt x="389" y="149"/>
                    <a:pt x="393" y="145"/>
                    <a:pt x="393" y="140"/>
                  </a:cubicBezTo>
                  <a:cubicBezTo>
                    <a:pt x="393" y="135"/>
                    <a:pt x="389" y="131"/>
                    <a:pt x="384" y="131"/>
                  </a:cubicBezTo>
                  <a:cubicBezTo>
                    <a:pt x="379" y="131"/>
                    <a:pt x="375" y="135"/>
                    <a:pt x="375" y="140"/>
                  </a:cubicBezTo>
                  <a:close/>
                  <a:moveTo>
                    <a:pt x="398" y="140"/>
                  </a:moveTo>
                  <a:cubicBezTo>
                    <a:pt x="398" y="145"/>
                    <a:pt x="402" y="149"/>
                    <a:pt x="407" y="149"/>
                  </a:cubicBezTo>
                  <a:cubicBezTo>
                    <a:pt x="412" y="149"/>
                    <a:pt x="416" y="145"/>
                    <a:pt x="416" y="140"/>
                  </a:cubicBezTo>
                  <a:cubicBezTo>
                    <a:pt x="416" y="135"/>
                    <a:pt x="412" y="131"/>
                    <a:pt x="407" y="131"/>
                  </a:cubicBezTo>
                  <a:cubicBezTo>
                    <a:pt x="402" y="131"/>
                    <a:pt x="398" y="135"/>
                    <a:pt x="398" y="140"/>
                  </a:cubicBezTo>
                  <a:close/>
                  <a:moveTo>
                    <a:pt x="422" y="140"/>
                  </a:moveTo>
                  <a:cubicBezTo>
                    <a:pt x="422" y="145"/>
                    <a:pt x="426" y="149"/>
                    <a:pt x="431" y="149"/>
                  </a:cubicBezTo>
                  <a:cubicBezTo>
                    <a:pt x="436" y="149"/>
                    <a:pt x="440" y="145"/>
                    <a:pt x="440" y="140"/>
                  </a:cubicBezTo>
                  <a:cubicBezTo>
                    <a:pt x="440" y="135"/>
                    <a:pt x="436" y="131"/>
                    <a:pt x="431" y="131"/>
                  </a:cubicBezTo>
                  <a:cubicBezTo>
                    <a:pt x="426" y="131"/>
                    <a:pt x="422" y="135"/>
                    <a:pt x="422" y="140"/>
                  </a:cubicBezTo>
                  <a:close/>
                  <a:moveTo>
                    <a:pt x="445" y="140"/>
                  </a:moveTo>
                  <a:cubicBezTo>
                    <a:pt x="445" y="145"/>
                    <a:pt x="449" y="149"/>
                    <a:pt x="454" y="149"/>
                  </a:cubicBezTo>
                  <a:cubicBezTo>
                    <a:pt x="459" y="149"/>
                    <a:pt x="463" y="145"/>
                    <a:pt x="463" y="140"/>
                  </a:cubicBezTo>
                  <a:cubicBezTo>
                    <a:pt x="463" y="135"/>
                    <a:pt x="459" y="131"/>
                    <a:pt x="454" y="131"/>
                  </a:cubicBezTo>
                  <a:cubicBezTo>
                    <a:pt x="449" y="131"/>
                    <a:pt x="445" y="135"/>
                    <a:pt x="445" y="140"/>
                  </a:cubicBezTo>
                  <a:close/>
                  <a:moveTo>
                    <a:pt x="469" y="140"/>
                  </a:moveTo>
                  <a:cubicBezTo>
                    <a:pt x="469" y="145"/>
                    <a:pt x="473" y="149"/>
                    <a:pt x="478" y="149"/>
                  </a:cubicBezTo>
                  <a:cubicBezTo>
                    <a:pt x="483" y="149"/>
                    <a:pt x="487" y="145"/>
                    <a:pt x="487" y="140"/>
                  </a:cubicBezTo>
                  <a:cubicBezTo>
                    <a:pt x="487" y="135"/>
                    <a:pt x="483" y="131"/>
                    <a:pt x="478" y="131"/>
                  </a:cubicBezTo>
                  <a:cubicBezTo>
                    <a:pt x="473" y="131"/>
                    <a:pt x="469" y="135"/>
                    <a:pt x="469" y="140"/>
                  </a:cubicBezTo>
                  <a:close/>
                  <a:moveTo>
                    <a:pt x="492" y="140"/>
                  </a:moveTo>
                  <a:cubicBezTo>
                    <a:pt x="492" y="145"/>
                    <a:pt x="496" y="149"/>
                    <a:pt x="501" y="149"/>
                  </a:cubicBezTo>
                  <a:cubicBezTo>
                    <a:pt x="506" y="149"/>
                    <a:pt x="510" y="145"/>
                    <a:pt x="510" y="140"/>
                  </a:cubicBezTo>
                  <a:cubicBezTo>
                    <a:pt x="510" y="135"/>
                    <a:pt x="506" y="131"/>
                    <a:pt x="501" y="131"/>
                  </a:cubicBezTo>
                  <a:cubicBezTo>
                    <a:pt x="496" y="131"/>
                    <a:pt x="492" y="135"/>
                    <a:pt x="492" y="140"/>
                  </a:cubicBezTo>
                  <a:close/>
                  <a:moveTo>
                    <a:pt x="586" y="140"/>
                  </a:moveTo>
                  <a:cubicBezTo>
                    <a:pt x="586" y="145"/>
                    <a:pt x="590" y="149"/>
                    <a:pt x="595" y="149"/>
                  </a:cubicBezTo>
                  <a:cubicBezTo>
                    <a:pt x="601" y="149"/>
                    <a:pt x="605" y="145"/>
                    <a:pt x="605" y="140"/>
                  </a:cubicBezTo>
                  <a:cubicBezTo>
                    <a:pt x="605" y="135"/>
                    <a:pt x="601" y="131"/>
                    <a:pt x="595" y="131"/>
                  </a:cubicBezTo>
                  <a:cubicBezTo>
                    <a:pt x="590" y="131"/>
                    <a:pt x="586" y="135"/>
                    <a:pt x="586" y="140"/>
                  </a:cubicBezTo>
                  <a:close/>
                  <a:moveTo>
                    <a:pt x="610" y="140"/>
                  </a:moveTo>
                  <a:cubicBezTo>
                    <a:pt x="610" y="145"/>
                    <a:pt x="614" y="149"/>
                    <a:pt x="619" y="149"/>
                  </a:cubicBezTo>
                  <a:cubicBezTo>
                    <a:pt x="624" y="149"/>
                    <a:pt x="628" y="145"/>
                    <a:pt x="628" y="140"/>
                  </a:cubicBezTo>
                  <a:cubicBezTo>
                    <a:pt x="628" y="135"/>
                    <a:pt x="624" y="131"/>
                    <a:pt x="619" y="131"/>
                  </a:cubicBezTo>
                  <a:cubicBezTo>
                    <a:pt x="614" y="131"/>
                    <a:pt x="610" y="135"/>
                    <a:pt x="610" y="140"/>
                  </a:cubicBezTo>
                  <a:close/>
                  <a:moveTo>
                    <a:pt x="633" y="140"/>
                  </a:moveTo>
                  <a:cubicBezTo>
                    <a:pt x="633" y="145"/>
                    <a:pt x="637" y="149"/>
                    <a:pt x="643" y="149"/>
                  </a:cubicBezTo>
                  <a:cubicBezTo>
                    <a:pt x="648" y="149"/>
                    <a:pt x="652" y="145"/>
                    <a:pt x="652" y="140"/>
                  </a:cubicBezTo>
                  <a:cubicBezTo>
                    <a:pt x="652" y="135"/>
                    <a:pt x="648" y="131"/>
                    <a:pt x="643" y="131"/>
                  </a:cubicBezTo>
                  <a:cubicBezTo>
                    <a:pt x="637" y="131"/>
                    <a:pt x="633" y="135"/>
                    <a:pt x="633" y="140"/>
                  </a:cubicBezTo>
                  <a:close/>
                  <a:moveTo>
                    <a:pt x="657" y="140"/>
                  </a:moveTo>
                  <a:cubicBezTo>
                    <a:pt x="657" y="145"/>
                    <a:pt x="661" y="149"/>
                    <a:pt x="666" y="149"/>
                  </a:cubicBezTo>
                  <a:cubicBezTo>
                    <a:pt x="671" y="149"/>
                    <a:pt x="675" y="145"/>
                    <a:pt x="675" y="140"/>
                  </a:cubicBezTo>
                  <a:cubicBezTo>
                    <a:pt x="675" y="135"/>
                    <a:pt x="671" y="131"/>
                    <a:pt x="666" y="131"/>
                  </a:cubicBezTo>
                  <a:cubicBezTo>
                    <a:pt x="661" y="131"/>
                    <a:pt x="657" y="135"/>
                    <a:pt x="657" y="140"/>
                  </a:cubicBezTo>
                  <a:close/>
                  <a:moveTo>
                    <a:pt x="680" y="140"/>
                  </a:moveTo>
                  <a:cubicBezTo>
                    <a:pt x="680" y="145"/>
                    <a:pt x="684" y="149"/>
                    <a:pt x="689" y="149"/>
                  </a:cubicBezTo>
                  <a:cubicBezTo>
                    <a:pt x="694" y="149"/>
                    <a:pt x="698" y="145"/>
                    <a:pt x="698" y="140"/>
                  </a:cubicBezTo>
                  <a:cubicBezTo>
                    <a:pt x="698" y="135"/>
                    <a:pt x="694" y="131"/>
                    <a:pt x="689" y="131"/>
                  </a:cubicBezTo>
                  <a:cubicBezTo>
                    <a:pt x="684" y="131"/>
                    <a:pt x="680" y="135"/>
                    <a:pt x="680" y="140"/>
                  </a:cubicBezTo>
                  <a:close/>
                  <a:moveTo>
                    <a:pt x="892" y="140"/>
                  </a:moveTo>
                  <a:cubicBezTo>
                    <a:pt x="892" y="145"/>
                    <a:pt x="896" y="149"/>
                    <a:pt x="901" y="149"/>
                  </a:cubicBezTo>
                  <a:cubicBezTo>
                    <a:pt x="905" y="149"/>
                    <a:pt x="909" y="145"/>
                    <a:pt x="909" y="140"/>
                  </a:cubicBezTo>
                  <a:cubicBezTo>
                    <a:pt x="909" y="135"/>
                    <a:pt x="905" y="131"/>
                    <a:pt x="901" y="131"/>
                  </a:cubicBezTo>
                  <a:cubicBezTo>
                    <a:pt x="896" y="131"/>
                    <a:pt x="892" y="135"/>
                    <a:pt x="892" y="140"/>
                  </a:cubicBezTo>
                  <a:close/>
                  <a:moveTo>
                    <a:pt x="915" y="140"/>
                  </a:moveTo>
                  <a:cubicBezTo>
                    <a:pt x="915" y="145"/>
                    <a:pt x="919" y="149"/>
                    <a:pt x="924" y="149"/>
                  </a:cubicBezTo>
                  <a:cubicBezTo>
                    <a:pt x="929" y="149"/>
                    <a:pt x="933" y="145"/>
                    <a:pt x="933" y="140"/>
                  </a:cubicBezTo>
                  <a:cubicBezTo>
                    <a:pt x="933" y="135"/>
                    <a:pt x="929" y="131"/>
                    <a:pt x="924" y="131"/>
                  </a:cubicBezTo>
                  <a:cubicBezTo>
                    <a:pt x="919" y="131"/>
                    <a:pt x="915" y="135"/>
                    <a:pt x="915" y="140"/>
                  </a:cubicBezTo>
                  <a:close/>
                  <a:moveTo>
                    <a:pt x="938" y="140"/>
                  </a:moveTo>
                  <a:cubicBezTo>
                    <a:pt x="938" y="145"/>
                    <a:pt x="942" y="149"/>
                    <a:pt x="947" y="149"/>
                  </a:cubicBezTo>
                  <a:cubicBezTo>
                    <a:pt x="952" y="149"/>
                    <a:pt x="956" y="145"/>
                    <a:pt x="956" y="140"/>
                  </a:cubicBezTo>
                  <a:cubicBezTo>
                    <a:pt x="956" y="135"/>
                    <a:pt x="952" y="131"/>
                    <a:pt x="947" y="131"/>
                  </a:cubicBezTo>
                  <a:cubicBezTo>
                    <a:pt x="942" y="131"/>
                    <a:pt x="938" y="135"/>
                    <a:pt x="938" y="140"/>
                  </a:cubicBezTo>
                  <a:close/>
                  <a:moveTo>
                    <a:pt x="962" y="140"/>
                  </a:moveTo>
                  <a:cubicBezTo>
                    <a:pt x="962" y="145"/>
                    <a:pt x="966" y="149"/>
                    <a:pt x="971" y="149"/>
                  </a:cubicBezTo>
                  <a:cubicBezTo>
                    <a:pt x="976" y="149"/>
                    <a:pt x="980" y="145"/>
                    <a:pt x="980" y="140"/>
                  </a:cubicBezTo>
                  <a:cubicBezTo>
                    <a:pt x="980" y="135"/>
                    <a:pt x="976" y="131"/>
                    <a:pt x="971" y="131"/>
                  </a:cubicBezTo>
                  <a:cubicBezTo>
                    <a:pt x="966" y="131"/>
                    <a:pt x="962" y="135"/>
                    <a:pt x="962" y="140"/>
                  </a:cubicBezTo>
                  <a:close/>
                  <a:moveTo>
                    <a:pt x="985" y="140"/>
                  </a:moveTo>
                  <a:cubicBezTo>
                    <a:pt x="985" y="145"/>
                    <a:pt x="989" y="149"/>
                    <a:pt x="994" y="149"/>
                  </a:cubicBezTo>
                  <a:cubicBezTo>
                    <a:pt x="999" y="149"/>
                    <a:pt x="1003" y="145"/>
                    <a:pt x="1003" y="140"/>
                  </a:cubicBezTo>
                  <a:cubicBezTo>
                    <a:pt x="1003" y="135"/>
                    <a:pt x="999" y="131"/>
                    <a:pt x="994" y="131"/>
                  </a:cubicBezTo>
                  <a:cubicBezTo>
                    <a:pt x="989" y="131"/>
                    <a:pt x="985" y="135"/>
                    <a:pt x="985" y="140"/>
                  </a:cubicBezTo>
                  <a:close/>
                  <a:moveTo>
                    <a:pt x="1079" y="140"/>
                  </a:moveTo>
                  <a:cubicBezTo>
                    <a:pt x="1079" y="145"/>
                    <a:pt x="1083" y="149"/>
                    <a:pt x="1088" y="149"/>
                  </a:cubicBezTo>
                  <a:cubicBezTo>
                    <a:pt x="1093" y="149"/>
                    <a:pt x="1097" y="145"/>
                    <a:pt x="1097" y="140"/>
                  </a:cubicBezTo>
                  <a:cubicBezTo>
                    <a:pt x="1097" y="135"/>
                    <a:pt x="1093" y="131"/>
                    <a:pt x="1088" y="131"/>
                  </a:cubicBezTo>
                  <a:cubicBezTo>
                    <a:pt x="1083" y="131"/>
                    <a:pt x="1079" y="135"/>
                    <a:pt x="1079" y="140"/>
                  </a:cubicBezTo>
                  <a:close/>
                  <a:moveTo>
                    <a:pt x="1103" y="140"/>
                  </a:moveTo>
                  <a:cubicBezTo>
                    <a:pt x="1103" y="145"/>
                    <a:pt x="1107" y="149"/>
                    <a:pt x="1112" y="149"/>
                  </a:cubicBezTo>
                  <a:cubicBezTo>
                    <a:pt x="1117" y="149"/>
                    <a:pt x="1121" y="145"/>
                    <a:pt x="1121" y="140"/>
                  </a:cubicBezTo>
                  <a:cubicBezTo>
                    <a:pt x="1121" y="135"/>
                    <a:pt x="1117" y="131"/>
                    <a:pt x="1112" y="131"/>
                  </a:cubicBezTo>
                  <a:cubicBezTo>
                    <a:pt x="1107" y="131"/>
                    <a:pt x="1103" y="135"/>
                    <a:pt x="1103" y="140"/>
                  </a:cubicBezTo>
                  <a:close/>
                  <a:moveTo>
                    <a:pt x="1126" y="140"/>
                  </a:moveTo>
                  <a:cubicBezTo>
                    <a:pt x="1126" y="145"/>
                    <a:pt x="1130" y="149"/>
                    <a:pt x="1135" y="149"/>
                  </a:cubicBezTo>
                  <a:cubicBezTo>
                    <a:pt x="1140" y="149"/>
                    <a:pt x="1144" y="145"/>
                    <a:pt x="1144" y="140"/>
                  </a:cubicBezTo>
                  <a:cubicBezTo>
                    <a:pt x="1144" y="135"/>
                    <a:pt x="1140" y="131"/>
                    <a:pt x="1135" y="131"/>
                  </a:cubicBezTo>
                  <a:cubicBezTo>
                    <a:pt x="1130" y="131"/>
                    <a:pt x="1126" y="135"/>
                    <a:pt x="1126" y="140"/>
                  </a:cubicBezTo>
                  <a:close/>
                  <a:moveTo>
                    <a:pt x="1150" y="140"/>
                  </a:moveTo>
                  <a:cubicBezTo>
                    <a:pt x="1150" y="145"/>
                    <a:pt x="1154" y="149"/>
                    <a:pt x="1159" y="149"/>
                  </a:cubicBezTo>
                  <a:cubicBezTo>
                    <a:pt x="1164" y="149"/>
                    <a:pt x="1168" y="145"/>
                    <a:pt x="1168" y="140"/>
                  </a:cubicBezTo>
                  <a:cubicBezTo>
                    <a:pt x="1168" y="135"/>
                    <a:pt x="1164" y="131"/>
                    <a:pt x="1159" y="131"/>
                  </a:cubicBezTo>
                  <a:cubicBezTo>
                    <a:pt x="1154" y="131"/>
                    <a:pt x="1150" y="135"/>
                    <a:pt x="1150" y="140"/>
                  </a:cubicBezTo>
                  <a:close/>
                  <a:moveTo>
                    <a:pt x="1173" y="140"/>
                  </a:moveTo>
                  <a:cubicBezTo>
                    <a:pt x="1173" y="145"/>
                    <a:pt x="1177" y="149"/>
                    <a:pt x="1182" y="149"/>
                  </a:cubicBezTo>
                  <a:cubicBezTo>
                    <a:pt x="1187" y="149"/>
                    <a:pt x="1191" y="145"/>
                    <a:pt x="1191" y="140"/>
                  </a:cubicBezTo>
                  <a:cubicBezTo>
                    <a:pt x="1191" y="135"/>
                    <a:pt x="1187" y="131"/>
                    <a:pt x="1182" y="131"/>
                  </a:cubicBezTo>
                  <a:cubicBezTo>
                    <a:pt x="1177" y="131"/>
                    <a:pt x="1173" y="135"/>
                    <a:pt x="1173" y="140"/>
                  </a:cubicBezTo>
                  <a:close/>
                  <a:moveTo>
                    <a:pt x="1197" y="140"/>
                  </a:moveTo>
                  <a:cubicBezTo>
                    <a:pt x="1197" y="145"/>
                    <a:pt x="1201" y="149"/>
                    <a:pt x="1206" y="149"/>
                  </a:cubicBezTo>
                  <a:cubicBezTo>
                    <a:pt x="1211" y="149"/>
                    <a:pt x="1215" y="145"/>
                    <a:pt x="1215" y="140"/>
                  </a:cubicBezTo>
                  <a:cubicBezTo>
                    <a:pt x="1215" y="135"/>
                    <a:pt x="1211" y="131"/>
                    <a:pt x="1206" y="131"/>
                  </a:cubicBezTo>
                  <a:cubicBezTo>
                    <a:pt x="1201" y="131"/>
                    <a:pt x="1197" y="135"/>
                    <a:pt x="1197" y="140"/>
                  </a:cubicBezTo>
                  <a:close/>
                  <a:moveTo>
                    <a:pt x="1220" y="140"/>
                  </a:moveTo>
                  <a:cubicBezTo>
                    <a:pt x="1220" y="145"/>
                    <a:pt x="1224" y="149"/>
                    <a:pt x="1229" y="149"/>
                  </a:cubicBezTo>
                  <a:cubicBezTo>
                    <a:pt x="1234" y="149"/>
                    <a:pt x="1238" y="145"/>
                    <a:pt x="1238" y="140"/>
                  </a:cubicBezTo>
                  <a:cubicBezTo>
                    <a:pt x="1238" y="135"/>
                    <a:pt x="1234" y="131"/>
                    <a:pt x="1229" y="131"/>
                  </a:cubicBezTo>
                  <a:cubicBezTo>
                    <a:pt x="1224" y="131"/>
                    <a:pt x="1220" y="135"/>
                    <a:pt x="1220" y="140"/>
                  </a:cubicBezTo>
                  <a:close/>
                  <a:moveTo>
                    <a:pt x="1243" y="140"/>
                  </a:moveTo>
                  <a:cubicBezTo>
                    <a:pt x="1243" y="145"/>
                    <a:pt x="1248" y="149"/>
                    <a:pt x="1253" y="149"/>
                  </a:cubicBezTo>
                  <a:cubicBezTo>
                    <a:pt x="1258" y="149"/>
                    <a:pt x="1262" y="145"/>
                    <a:pt x="1262" y="140"/>
                  </a:cubicBezTo>
                  <a:cubicBezTo>
                    <a:pt x="1262" y="135"/>
                    <a:pt x="1258" y="131"/>
                    <a:pt x="1253" y="131"/>
                  </a:cubicBezTo>
                  <a:cubicBezTo>
                    <a:pt x="1248" y="131"/>
                    <a:pt x="1243" y="135"/>
                    <a:pt x="1243" y="140"/>
                  </a:cubicBezTo>
                  <a:close/>
                  <a:moveTo>
                    <a:pt x="1267" y="140"/>
                  </a:moveTo>
                  <a:cubicBezTo>
                    <a:pt x="1267" y="145"/>
                    <a:pt x="1271" y="149"/>
                    <a:pt x="1276" y="149"/>
                  </a:cubicBezTo>
                  <a:cubicBezTo>
                    <a:pt x="1281" y="149"/>
                    <a:pt x="1285" y="145"/>
                    <a:pt x="1285" y="140"/>
                  </a:cubicBezTo>
                  <a:cubicBezTo>
                    <a:pt x="1285" y="135"/>
                    <a:pt x="1281" y="131"/>
                    <a:pt x="1276" y="131"/>
                  </a:cubicBezTo>
                  <a:cubicBezTo>
                    <a:pt x="1271" y="131"/>
                    <a:pt x="1267" y="135"/>
                    <a:pt x="1267" y="140"/>
                  </a:cubicBezTo>
                  <a:close/>
                  <a:moveTo>
                    <a:pt x="1291" y="140"/>
                  </a:moveTo>
                  <a:cubicBezTo>
                    <a:pt x="1291" y="145"/>
                    <a:pt x="1295" y="149"/>
                    <a:pt x="1300" y="149"/>
                  </a:cubicBezTo>
                  <a:cubicBezTo>
                    <a:pt x="1305" y="149"/>
                    <a:pt x="1309" y="145"/>
                    <a:pt x="1309" y="140"/>
                  </a:cubicBezTo>
                  <a:cubicBezTo>
                    <a:pt x="1309" y="135"/>
                    <a:pt x="1305" y="131"/>
                    <a:pt x="1300" y="131"/>
                  </a:cubicBezTo>
                  <a:cubicBezTo>
                    <a:pt x="1295" y="131"/>
                    <a:pt x="1291" y="135"/>
                    <a:pt x="1291" y="140"/>
                  </a:cubicBezTo>
                  <a:close/>
                  <a:moveTo>
                    <a:pt x="1314" y="140"/>
                  </a:moveTo>
                  <a:cubicBezTo>
                    <a:pt x="1314" y="145"/>
                    <a:pt x="1318" y="149"/>
                    <a:pt x="1323" y="149"/>
                  </a:cubicBezTo>
                  <a:cubicBezTo>
                    <a:pt x="1328" y="149"/>
                    <a:pt x="1332" y="145"/>
                    <a:pt x="1332" y="140"/>
                  </a:cubicBezTo>
                  <a:cubicBezTo>
                    <a:pt x="1332" y="135"/>
                    <a:pt x="1328" y="131"/>
                    <a:pt x="1323" y="131"/>
                  </a:cubicBezTo>
                  <a:cubicBezTo>
                    <a:pt x="1318" y="131"/>
                    <a:pt x="1314" y="135"/>
                    <a:pt x="1314" y="140"/>
                  </a:cubicBezTo>
                  <a:close/>
                  <a:moveTo>
                    <a:pt x="1338" y="140"/>
                  </a:moveTo>
                  <a:cubicBezTo>
                    <a:pt x="1338" y="145"/>
                    <a:pt x="1342" y="149"/>
                    <a:pt x="1346" y="149"/>
                  </a:cubicBezTo>
                  <a:cubicBezTo>
                    <a:pt x="1351" y="149"/>
                    <a:pt x="1355" y="145"/>
                    <a:pt x="1355" y="140"/>
                  </a:cubicBezTo>
                  <a:cubicBezTo>
                    <a:pt x="1355" y="135"/>
                    <a:pt x="1351" y="131"/>
                    <a:pt x="1346" y="131"/>
                  </a:cubicBezTo>
                  <a:cubicBezTo>
                    <a:pt x="1342" y="131"/>
                    <a:pt x="1338" y="135"/>
                    <a:pt x="1338" y="140"/>
                  </a:cubicBezTo>
                  <a:close/>
                  <a:moveTo>
                    <a:pt x="1361" y="140"/>
                  </a:moveTo>
                  <a:cubicBezTo>
                    <a:pt x="1361" y="145"/>
                    <a:pt x="1365" y="149"/>
                    <a:pt x="1370" y="149"/>
                  </a:cubicBezTo>
                  <a:cubicBezTo>
                    <a:pt x="1375" y="149"/>
                    <a:pt x="1379" y="145"/>
                    <a:pt x="1379" y="140"/>
                  </a:cubicBezTo>
                  <a:cubicBezTo>
                    <a:pt x="1379" y="135"/>
                    <a:pt x="1375" y="131"/>
                    <a:pt x="1370" y="131"/>
                  </a:cubicBezTo>
                  <a:cubicBezTo>
                    <a:pt x="1365" y="131"/>
                    <a:pt x="1361" y="135"/>
                    <a:pt x="1361" y="140"/>
                  </a:cubicBezTo>
                  <a:close/>
                  <a:moveTo>
                    <a:pt x="1385" y="140"/>
                  </a:moveTo>
                  <a:cubicBezTo>
                    <a:pt x="1385" y="145"/>
                    <a:pt x="1389" y="149"/>
                    <a:pt x="1393" y="149"/>
                  </a:cubicBezTo>
                  <a:cubicBezTo>
                    <a:pt x="1398" y="149"/>
                    <a:pt x="1402" y="145"/>
                    <a:pt x="1402" y="140"/>
                  </a:cubicBezTo>
                  <a:cubicBezTo>
                    <a:pt x="1402" y="135"/>
                    <a:pt x="1398" y="131"/>
                    <a:pt x="1393" y="131"/>
                  </a:cubicBezTo>
                  <a:cubicBezTo>
                    <a:pt x="1389" y="131"/>
                    <a:pt x="1385" y="135"/>
                    <a:pt x="1385" y="140"/>
                  </a:cubicBezTo>
                  <a:close/>
                  <a:moveTo>
                    <a:pt x="1408" y="140"/>
                  </a:moveTo>
                  <a:cubicBezTo>
                    <a:pt x="1408" y="145"/>
                    <a:pt x="1412" y="149"/>
                    <a:pt x="1417" y="149"/>
                  </a:cubicBezTo>
                  <a:cubicBezTo>
                    <a:pt x="1422" y="149"/>
                    <a:pt x="1426" y="145"/>
                    <a:pt x="1426" y="140"/>
                  </a:cubicBezTo>
                  <a:cubicBezTo>
                    <a:pt x="1426" y="135"/>
                    <a:pt x="1422" y="131"/>
                    <a:pt x="1417" y="131"/>
                  </a:cubicBezTo>
                  <a:cubicBezTo>
                    <a:pt x="1412" y="131"/>
                    <a:pt x="1408" y="135"/>
                    <a:pt x="1408" y="140"/>
                  </a:cubicBezTo>
                  <a:close/>
                  <a:moveTo>
                    <a:pt x="1432" y="140"/>
                  </a:moveTo>
                  <a:cubicBezTo>
                    <a:pt x="1432" y="145"/>
                    <a:pt x="1436" y="149"/>
                    <a:pt x="1441" y="149"/>
                  </a:cubicBezTo>
                  <a:cubicBezTo>
                    <a:pt x="1445" y="149"/>
                    <a:pt x="1449" y="145"/>
                    <a:pt x="1449" y="140"/>
                  </a:cubicBezTo>
                  <a:cubicBezTo>
                    <a:pt x="1449" y="135"/>
                    <a:pt x="1445" y="131"/>
                    <a:pt x="1441" y="131"/>
                  </a:cubicBezTo>
                  <a:cubicBezTo>
                    <a:pt x="1436" y="131"/>
                    <a:pt x="1432" y="135"/>
                    <a:pt x="1432" y="140"/>
                  </a:cubicBezTo>
                  <a:close/>
                  <a:moveTo>
                    <a:pt x="1455" y="140"/>
                  </a:moveTo>
                  <a:cubicBezTo>
                    <a:pt x="1455" y="145"/>
                    <a:pt x="1459" y="149"/>
                    <a:pt x="1464" y="149"/>
                  </a:cubicBezTo>
                  <a:cubicBezTo>
                    <a:pt x="1469" y="149"/>
                    <a:pt x="1473" y="145"/>
                    <a:pt x="1473" y="140"/>
                  </a:cubicBezTo>
                  <a:cubicBezTo>
                    <a:pt x="1473" y="135"/>
                    <a:pt x="1469" y="131"/>
                    <a:pt x="1464" y="131"/>
                  </a:cubicBezTo>
                  <a:cubicBezTo>
                    <a:pt x="1459" y="131"/>
                    <a:pt x="1455" y="135"/>
                    <a:pt x="1455" y="140"/>
                  </a:cubicBezTo>
                  <a:close/>
                  <a:moveTo>
                    <a:pt x="1478" y="140"/>
                  </a:moveTo>
                  <a:cubicBezTo>
                    <a:pt x="1478" y="145"/>
                    <a:pt x="1482" y="149"/>
                    <a:pt x="1487" y="149"/>
                  </a:cubicBezTo>
                  <a:cubicBezTo>
                    <a:pt x="1492" y="149"/>
                    <a:pt x="1496" y="145"/>
                    <a:pt x="1496" y="140"/>
                  </a:cubicBezTo>
                  <a:cubicBezTo>
                    <a:pt x="1496" y="135"/>
                    <a:pt x="1492" y="131"/>
                    <a:pt x="1487" y="131"/>
                  </a:cubicBezTo>
                  <a:cubicBezTo>
                    <a:pt x="1482" y="131"/>
                    <a:pt x="1478" y="135"/>
                    <a:pt x="1478" y="140"/>
                  </a:cubicBezTo>
                  <a:close/>
                  <a:moveTo>
                    <a:pt x="1502" y="140"/>
                  </a:moveTo>
                  <a:cubicBezTo>
                    <a:pt x="1502" y="145"/>
                    <a:pt x="1506" y="149"/>
                    <a:pt x="1511" y="149"/>
                  </a:cubicBezTo>
                  <a:cubicBezTo>
                    <a:pt x="1516" y="149"/>
                    <a:pt x="1520" y="145"/>
                    <a:pt x="1520" y="140"/>
                  </a:cubicBezTo>
                  <a:cubicBezTo>
                    <a:pt x="1520" y="135"/>
                    <a:pt x="1516" y="131"/>
                    <a:pt x="1511" y="131"/>
                  </a:cubicBezTo>
                  <a:cubicBezTo>
                    <a:pt x="1506" y="131"/>
                    <a:pt x="1502" y="135"/>
                    <a:pt x="1502" y="140"/>
                  </a:cubicBezTo>
                  <a:close/>
                  <a:moveTo>
                    <a:pt x="1525" y="140"/>
                  </a:moveTo>
                  <a:cubicBezTo>
                    <a:pt x="1525" y="145"/>
                    <a:pt x="1529" y="149"/>
                    <a:pt x="1534" y="149"/>
                  </a:cubicBezTo>
                  <a:cubicBezTo>
                    <a:pt x="1539" y="149"/>
                    <a:pt x="1543" y="145"/>
                    <a:pt x="1543" y="140"/>
                  </a:cubicBezTo>
                  <a:cubicBezTo>
                    <a:pt x="1543" y="135"/>
                    <a:pt x="1539" y="131"/>
                    <a:pt x="1534" y="131"/>
                  </a:cubicBezTo>
                  <a:cubicBezTo>
                    <a:pt x="1529" y="131"/>
                    <a:pt x="1525" y="135"/>
                    <a:pt x="1525" y="140"/>
                  </a:cubicBezTo>
                  <a:close/>
                  <a:moveTo>
                    <a:pt x="1549" y="140"/>
                  </a:moveTo>
                  <a:cubicBezTo>
                    <a:pt x="1549" y="145"/>
                    <a:pt x="1553" y="149"/>
                    <a:pt x="1558" y="149"/>
                  </a:cubicBezTo>
                  <a:cubicBezTo>
                    <a:pt x="1563" y="149"/>
                    <a:pt x="1567" y="145"/>
                    <a:pt x="1567" y="140"/>
                  </a:cubicBezTo>
                  <a:cubicBezTo>
                    <a:pt x="1567" y="135"/>
                    <a:pt x="1563" y="131"/>
                    <a:pt x="1558" y="131"/>
                  </a:cubicBezTo>
                  <a:cubicBezTo>
                    <a:pt x="1553" y="131"/>
                    <a:pt x="1549" y="135"/>
                    <a:pt x="1549" y="140"/>
                  </a:cubicBezTo>
                  <a:close/>
                  <a:moveTo>
                    <a:pt x="1572" y="140"/>
                  </a:moveTo>
                  <a:cubicBezTo>
                    <a:pt x="1572" y="145"/>
                    <a:pt x="1576" y="149"/>
                    <a:pt x="1581" y="149"/>
                  </a:cubicBezTo>
                  <a:cubicBezTo>
                    <a:pt x="1586" y="149"/>
                    <a:pt x="1590" y="145"/>
                    <a:pt x="1590" y="140"/>
                  </a:cubicBezTo>
                  <a:cubicBezTo>
                    <a:pt x="1590" y="135"/>
                    <a:pt x="1586" y="131"/>
                    <a:pt x="1581" y="131"/>
                  </a:cubicBezTo>
                  <a:cubicBezTo>
                    <a:pt x="1576" y="131"/>
                    <a:pt x="1572" y="135"/>
                    <a:pt x="1572" y="140"/>
                  </a:cubicBezTo>
                  <a:close/>
                  <a:moveTo>
                    <a:pt x="1596" y="140"/>
                  </a:moveTo>
                  <a:cubicBezTo>
                    <a:pt x="1596" y="145"/>
                    <a:pt x="1600" y="149"/>
                    <a:pt x="1605" y="149"/>
                  </a:cubicBezTo>
                  <a:cubicBezTo>
                    <a:pt x="1610" y="149"/>
                    <a:pt x="1614" y="145"/>
                    <a:pt x="1614" y="140"/>
                  </a:cubicBezTo>
                  <a:cubicBezTo>
                    <a:pt x="1614" y="135"/>
                    <a:pt x="1610" y="131"/>
                    <a:pt x="1605" y="131"/>
                  </a:cubicBezTo>
                  <a:cubicBezTo>
                    <a:pt x="1600" y="131"/>
                    <a:pt x="1596" y="135"/>
                    <a:pt x="1596" y="140"/>
                  </a:cubicBezTo>
                  <a:close/>
                  <a:moveTo>
                    <a:pt x="1619" y="140"/>
                  </a:moveTo>
                  <a:cubicBezTo>
                    <a:pt x="1619" y="145"/>
                    <a:pt x="1623" y="149"/>
                    <a:pt x="1628" y="149"/>
                  </a:cubicBezTo>
                  <a:cubicBezTo>
                    <a:pt x="1633" y="149"/>
                    <a:pt x="1637" y="145"/>
                    <a:pt x="1637" y="140"/>
                  </a:cubicBezTo>
                  <a:cubicBezTo>
                    <a:pt x="1637" y="135"/>
                    <a:pt x="1633" y="131"/>
                    <a:pt x="1628" y="131"/>
                  </a:cubicBezTo>
                  <a:cubicBezTo>
                    <a:pt x="1623" y="131"/>
                    <a:pt x="1619" y="135"/>
                    <a:pt x="1619" y="140"/>
                  </a:cubicBezTo>
                  <a:close/>
                  <a:moveTo>
                    <a:pt x="1643" y="140"/>
                  </a:moveTo>
                  <a:cubicBezTo>
                    <a:pt x="1643" y="145"/>
                    <a:pt x="1647" y="149"/>
                    <a:pt x="1652" y="149"/>
                  </a:cubicBezTo>
                  <a:cubicBezTo>
                    <a:pt x="1657" y="149"/>
                    <a:pt x="1661" y="145"/>
                    <a:pt x="1661" y="140"/>
                  </a:cubicBezTo>
                  <a:cubicBezTo>
                    <a:pt x="1661" y="135"/>
                    <a:pt x="1657" y="131"/>
                    <a:pt x="1652" y="131"/>
                  </a:cubicBezTo>
                  <a:cubicBezTo>
                    <a:pt x="1647" y="131"/>
                    <a:pt x="1643" y="135"/>
                    <a:pt x="1643" y="140"/>
                  </a:cubicBezTo>
                  <a:close/>
                  <a:moveTo>
                    <a:pt x="1666" y="140"/>
                  </a:moveTo>
                  <a:cubicBezTo>
                    <a:pt x="1666" y="145"/>
                    <a:pt x="1670" y="149"/>
                    <a:pt x="1675" y="149"/>
                  </a:cubicBezTo>
                  <a:cubicBezTo>
                    <a:pt x="1680" y="149"/>
                    <a:pt x="1684" y="145"/>
                    <a:pt x="1684" y="140"/>
                  </a:cubicBezTo>
                  <a:cubicBezTo>
                    <a:pt x="1684" y="135"/>
                    <a:pt x="1680" y="131"/>
                    <a:pt x="1675" y="131"/>
                  </a:cubicBezTo>
                  <a:cubicBezTo>
                    <a:pt x="1670" y="131"/>
                    <a:pt x="1666" y="135"/>
                    <a:pt x="1666" y="140"/>
                  </a:cubicBezTo>
                  <a:close/>
                  <a:moveTo>
                    <a:pt x="1690" y="140"/>
                  </a:moveTo>
                  <a:cubicBezTo>
                    <a:pt x="1690" y="145"/>
                    <a:pt x="1694" y="149"/>
                    <a:pt x="1699" y="149"/>
                  </a:cubicBezTo>
                  <a:cubicBezTo>
                    <a:pt x="1704" y="149"/>
                    <a:pt x="1708" y="145"/>
                    <a:pt x="1708" y="140"/>
                  </a:cubicBezTo>
                  <a:cubicBezTo>
                    <a:pt x="1708" y="135"/>
                    <a:pt x="1704" y="131"/>
                    <a:pt x="1699" y="131"/>
                  </a:cubicBezTo>
                  <a:cubicBezTo>
                    <a:pt x="1694" y="131"/>
                    <a:pt x="1690" y="135"/>
                    <a:pt x="1690" y="140"/>
                  </a:cubicBezTo>
                  <a:close/>
                  <a:moveTo>
                    <a:pt x="1713" y="140"/>
                  </a:moveTo>
                  <a:cubicBezTo>
                    <a:pt x="1713" y="145"/>
                    <a:pt x="1717" y="149"/>
                    <a:pt x="1722" y="149"/>
                  </a:cubicBezTo>
                  <a:cubicBezTo>
                    <a:pt x="1727" y="149"/>
                    <a:pt x="1731" y="145"/>
                    <a:pt x="1731" y="140"/>
                  </a:cubicBezTo>
                  <a:cubicBezTo>
                    <a:pt x="1731" y="135"/>
                    <a:pt x="1727" y="131"/>
                    <a:pt x="1722" y="131"/>
                  </a:cubicBezTo>
                  <a:cubicBezTo>
                    <a:pt x="1717" y="131"/>
                    <a:pt x="1713" y="135"/>
                    <a:pt x="1713" y="140"/>
                  </a:cubicBezTo>
                  <a:close/>
                  <a:moveTo>
                    <a:pt x="23" y="140"/>
                  </a:moveTo>
                  <a:cubicBezTo>
                    <a:pt x="23" y="145"/>
                    <a:pt x="27" y="149"/>
                    <a:pt x="32" y="149"/>
                  </a:cubicBezTo>
                  <a:cubicBezTo>
                    <a:pt x="37" y="149"/>
                    <a:pt x="41" y="145"/>
                    <a:pt x="41" y="140"/>
                  </a:cubicBezTo>
                  <a:cubicBezTo>
                    <a:pt x="41" y="135"/>
                    <a:pt x="37" y="131"/>
                    <a:pt x="32" y="131"/>
                  </a:cubicBezTo>
                  <a:cubicBezTo>
                    <a:pt x="27" y="131"/>
                    <a:pt x="23" y="135"/>
                    <a:pt x="23" y="140"/>
                  </a:cubicBezTo>
                  <a:close/>
                  <a:moveTo>
                    <a:pt x="46" y="140"/>
                  </a:moveTo>
                  <a:cubicBezTo>
                    <a:pt x="46" y="145"/>
                    <a:pt x="50" y="149"/>
                    <a:pt x="55" y="149"/>
                  </a:cubicBezTo>
                  <a:cubicBezTo>
                    <a:pt x="61" y="149"/>
                    <a:pt x="65" y="145"/>
                    <a:pt x="65" y="140"/>
                  </a:cubicBezTo>
                  <a:cubicBezTo>
                    <a:pt x="65" y="135"/>
                    <a:pt x="61" y="131"/>
                    <a:pt x="55" y="131"/>
                  </a:cubicBezTo>
                  <a:cubicBezTo>
                    <a:pt x="50" y="131"/>
                    <a:pt x="46" y="135"/>
                    <a:pt x="46" y="140"/>
                  </a:cubicBezTo>
                  <a:close/>
                  <a:moveTo>
                    <a:pt x="70" y="140"/>
                  </a:moveTo>
                  <a:cubicBezTo>
                    <a:pt x="70" y="145"/>
                    <a:pt x="74" y="149"/>
                    <a:pt x="79" y="149"/>
                  </a:cubicBezTo>
                  <a:cubicBezTo>
                    <a:pt x="84" y="149"/>
                    <a:pt x="88" y="145"/>
                    <a:pt x="88" y="140"/>
                  </a:cubicBezTo>
                  <a:cubicBezTo>
                    <a:pt x="88" y="135"/>
                    <a:pt x="84" y="131"/>
                    <a:pt x="79" y="131"/>
                  </a:cubicBezTo>
                  <a:cubicBezTo>
                    <a:pt x="74" y="131"/>
                    <a:pt x="70" y="135"/>
                    <a:pt x="70" y="140"/>
                  </a:cubicBezTo>
                  <a:close/>
                  <a:moveTo>
                    <a:pt x="93" y="162"/>
                  </a:moveTo>
                  <a:cubicBezTo>
                    <a:pt x="93" y="167"/>
                    <a:pt x="97" y="171"/>
                    <a:pt x="103" y="171"/>
                  </a:cubicBezTo>
                  <a:cubicBezTo>
                    <a:pt x="108" y="171"/>
                    <a:pt x="112" y="167"/>
                    <a:pt x="112" y="162"/>
                  </a:cubicBezTo>
                  <a:cubicBezTo>
                    <a:pt x="112" y="157"/>
                    <a:pt x="108" y="153"/>
                    <a:pt x="103" y="153"/>
                  </a:cubicBezTo>
                  <a:cubicBezTo>
                    <a:pt x="97" y="153"/>
                    <a:pt x="93" y="157"/>
                    <a:pt x="93" y="162"/>
                  </a:cubicBezTo>
                  <a:close/>
                  <a:moveTo>
                    <a:pt x="117" y="162"/>
                  </a:moveTo>
                  <a:cubicBezTo>
                    <a:pt x="117" y="167"/>
                    <a:pt x="121" y="171"/>
                    <a:pt x="126" y="171"/>
                  </a:cubicBezTo>
                  <a:cubicBezTo>
                    <a:pt x="131" y="171"/>
                    <a:pt x="135" y="167"/>
                    <a:pt x="135" y="162"/>
                  </a:cubicBezTo>
                  <a:cubicBezTo>
                    <a:pt x="135" y="157"/>
                    <a:pt x="131" y="153"/>
                    <a:pt x="126" y="153"/>
                  </a:cubicBezTo>
                  <a:cubicBezTo>
                    <a:pt x="121" y="153"/>
                    <a:pt x="117" y="157"/>
                    <a:pt x="117" y="162"/>
                  </a:cubicBezTo>
                  <a:close/>
                  <a:moveTo>
                    <a:pt x="140" y="162"/>
                  </a:moveTo>
                  <a:cubicBezTo>
                    <a:pt x="140" y="167"/>
                    <a:pt x="144" y="171"/>
                    <a:pt x="149" y="171"/>
                  </a:cubicBezTo>
                  <a:cubicBezTo>
                    <a:pt x="154" y="171"/>
                    <a:pt x="158" y="167"/>
                    <a:pt x="158" y="162"/>
                  </a:cubicBezTo>
                  <a:cubicBezTo>
                    <a:pt x="158" y="157"/>
                    <a:pt x="154" y="153"/>
                    <a:pt x="149" y="153"/>
                  </a:cubicBezTo>
                  <a:cubicBezTo>
                    <a:pt x="144" y="153"/>
                    <a:pt x="140" y="157"/>
                    <a:pt x="140" y="162"/>
                  </a:cubicBezTo>
                  <a:close/>
                  <a:moveTo>
                    <a:pt x="164" y="162"/>
                  </a:moveTo>
                  <a:cubicBezTo>
                    <a:pt x="164" y="167"/>
                    <a:pt x="168" y="171"/>
                    <a:pt x="173" y="171"/>
                  </a:cubicBezTo>
                  <a:cubicBezTo>
                    <a:pt x="178" y="171"/>
                    <a:pt x="182" y="167"/>
                    <a:pt x="182" y="162"/>
                  </a:cubicBezTo>
                  <a:cubicBezTo>
                    <a:pt x="182" y="157"/>
                    <a:pt x="178" y="153"/>
                    <a:pt x="173" y="153"/>
                  </a:cubicBezTo>
                  <a:cubicBezTo>
                    <a:pt x="168" y="153"/>
                    <a:pt x="164" y="157"/>
                    <a:pt x="164" y="162"/>
                  </a:cubicBezTo>
                  <a:close/>
                  <a:moveTo>
                    <a:pt x="187" y="162"/>
                  </a:moveTo>
                  <a:cubicBezTo>
                    <a:pt x="187" y="167"/>
                    <a:pt x="191" y="171"/>
                    <a:pt x="196" y="171"/>
                  </a:cubicBezTo>
                  <a:cubicBezTo>
                    <a:pt x="201" y="171"/>
                    <a:pt x="205" y="167"/>
                    <a:pt x="205" y="162"/>
                  </a:cubicBezTo>
                  <a:cubicBezTo>
                    <a:pt x="205" y="157"/>
                    <a:pt x="201" y="153"/>
                    <a:pt x="196" y="153"/>
                  </a:cubicBezTo>
                  <a:cubicBezTo>
                    <a:pt x="191" y="153"/>
                    <a:pt x="187" y="157"/>
                    <a:pt x="187" y="162"/>
                  </a:cubicBezTo>
                  <a:close/>
                  <a:moveTo>
                    <a:pt x="211" y="162"/>
                  </a:moveTo>
                  <a:cubicBezTo>
                    <a:pt x="211" y="167"/>
                    <a:pt x="215" y="171"/>
                    <a:pt x="220" y="171"/>
                  </a:cubicBezTo>
                  <a:cubicBezTo>
                    <a:pt x="225" y="171"/>
                    <a:pt x="229" y="167"/>
                    <a:pt x="229" y="162"/>
                  </a:cubicBezTo>
                  <a:cubicBezTo>
                    <a:pt x="229" y="157"/>
                    <a:pt x="225" y="153"/>
                    <a:pt x="220" y="153"/>
                  </a:cubicBezTo>
                  <a:cubicBezTo>
                    <a:pt x="215" y="153"/>
                    <a:pt x="211" y="157"/>
                    <a:pt x="211" y="162"/>
                  </a:cubicBezTo>
                  <a:close/>
                  <a:moveTo>
                    <a:pt x="235" y="162"/>
                  </a:moveTo>
                  <a:cubicBezTo>
                    <a:pt x="235" y="167"/>
                    <a:pt x="238" y="171"/>
                    <a:pt x="243" y="171"/>
                  </a:cubicBezTo>
                  <a:cubicBezTo>
                    <a:pt x="248" y="171"/>
                    <a:pt x="252" y="167"/>
                    <a:pt x="252" y="162"/>
                  </a:cubicBezTo>
                  <a:cubicBezTo>
                    <a:pt x="252" y="157"/>
                    <a:pt x="248" y="153"/>
                    <a:pt x="243" y="153"/>
                  </a:cubicBezTo>
                  <a:cubicBezTo>
                    <a:pt x="238" y="153"/>
                    <a:pt x="235" y="157"/>
                    <a:pt x="235" y="162"/>
                  </a:cubicBezTo>
                  <a:close/>
                  <a:moveTo>
                    <a:pt x="258" y="162"/>
                  </a:moveTo>
                  <a:cubicBezTo>
                    <a:pt x="258" y="167"/>
                    <a:pt x="262" y="171"/>
                    <a:pt x="267" y="171"/>
                  </a:cubicBezTo>
                  <a:cubicBezTo>
                    <a:pt x="272" y="171"/>
                    <a:pt x="276" y="167"/>
                    <a:pt x="276" y="162"/>
                  </a:cubicBezTo>
                  <a:cubicBezTo>
                    <a:pt x="276" y="157"/>
                    <a:pt x="272" y="153"/>
                    <a:pt x="267" y="153"/>
                  </a:cubicBezTo>
                  <a:cubicBezTo>
                    <a:pt x="262" y="153"/>
                    <a:pt x="258" y="157"/>
                    <a:pt x="258" y="162"/>
                  </a:cubicBezTo>
                  <a:close/>
                  <a:moveTo>
                    <a:pt x="281" y="162"/>
                  </a:moveTo>
                  <a:cubicBezTo>
                    <a:pt x="281" y="167"/>
                    <a:pt x="285" y="171"/>
                    <a:pt x="290" y="171"/>
                  </a:cubicBezTo>
                  <a:cubicBezTo>
                    <a:pt x="295" y="171"/>
                    <a:pt x="299" y="167"/>
                    <a:pt x="299" y="162"/>
                  </a:cubicBezTo>
                  <a:cubicBezTo>
                    <a:pt x="299" y="157"/>
                    <a:pt x="295" y="153"/>
                    <a:pt x="290" y="153"/>
                  </a:cubicBezTo>
                  <a:cubicBezTo>
                    <a:pt x="285" y="153"/>
                    <a:pt x="281" y="157"/>
                    <a:pt x="281" y="162"/>
                  </a:cubicBezTo>
                  <a:close/>
                  <a:moveTo>
                    <a:pt x="305" y="162"/>
                  </a:moveTo>
                  <a:cubicBezTo>
                    <a:pt x="305" y="167"/>
                    <a:pt x="309" y="171"/>
                    <a:pt x="313" y="171"/>
                  </a:cubicBezTo>
                  <a:cubicBezTo>
                    <a:pt x="318" y="171"/>
                    <a:pt x="322" y="167"/>
                    <a:pt x="322" y="162"/>
                  </a:cubicBezTo>
                  <a:cubicBezTo>
                    <a:pt x="322" y="157"/>
                    <a:pt x="318" y="153"/>
                    <a:pt x="313" y="153"/>
                  </a:cubicBezTo>
                  <a:cubicBezTo>
                    <a:pt x="309" y="153"/>
                    <a:pt x="305" y="157"/>
                    <a:pt x="305" y="162"/>
                  </a:cubicBezTo>
                  <a:close/>
                  <a:moveTo>
                    <a:pt x="328" y="162"/>
                  </a:moveTo>
                  <a:cubicBezTo>
                    <a:pt x="328" y="167"/>
                    <a:pt x="332" y="171"/>
                    <a:pt x="337" y="171"/>
                  </a:cubicBezTo>
                  <a:cubicBezTo>
                    <a:pt x="342" y="171"/>
                    <a:pt x="346" y="167"/>
                    <a:pt x="346" y="162"/>
                  </a:cubicBezTo>
                  <a:cubicBezTo>
                    <a:pt x="346" y="157"/>
                    <a:pt x="342" y="153"/>
                    <a:pt x="337" y="153"/>
                  </a:cubicBezTo>
                  <a:cubicBezTo>
                    <a:pt x="332" y="153"/>
                    <a:pt x="328" y="157"/>
                    <a:pt x="328" y="162"/>
                  </a:cubicBezTo>
                  <a:close/>
                  <a:moveTo>
                    <a:pt x="352" y="162"/>
                  </a:moveTo>
                  <a:cubicBezTo>
                    <a:pt x="352" y="167"/>
                    <a:pt x="356" y="171"/>
                    <a:pt x="361" y="171"/>
                  </a:cubicBezTo>
                  <a:cubicBezTo>
                    <a:pt x="365" y="171"/>
                    <a:pt x="369" y="167"/>
                    <a:pt x="369" y="162"/>
                  </a:cubicBezTo>
                  <a:cubicBezTo>
                    <a:pt x="369" y="157"/>
                    <a:pt x="365" y="153"/>
                    <a:pt x="361" y="153"/>
                  </a:cubicBezTo>
                  <a:cubicBezTo>
                    <a:pt x="356" y="153"/>
                    <a:pt x="352" y="157"/>
                    <a:pt x="352" y="162"/>
                  </a:cubicBezTo>
                  <a:close/>
                  <a:moveTo>
                    <a:pt x="375" y="162"/>
                  </a:moveTo>
                  <a:cubicBezTo>
                    <a:pt x="375" y="167"/>
                    <a:pt x="379" y="171"/>
                    <a:pt x="384" y="171"/>
                  </a:cubicBezTo>
                  <a:cubicBezTo>
                    <a:pt x="389" y="171"/>
                    <a:pt x="393" y="167"/>
                    <a:pt x="393" y="162"/>
                  </a:cubicBezTo>
                  <a:cubicBezTo>
                    <a:pt x="393" y="157"/>
                    <a:pt x="389" y="153"/>
                    <a:pt x="384" y="153"/>
                  </a:cubicBezTo>
                  <a:cubicBezTo>
                    <a:pt x="379" y="153"/>
                    <a:pt x="375" y="157"/>
                    <a:pt x="375" y="162"/>
                  </a:cubicBezTo>
                  <a:close/>
                  <a:moveTo>
                    <a:pt x="398" y="162"/>
                  </a:moveTo>
                  <a:cubicBezTo>
                    <a:pt x="398" y="167"/>
                    <a:pt x="402" y="171"/>
                    <a:pt x="407" y="171"/>
                  </a:cubicBezTo>
                  <a:cubicBezTo>
                    <a:pt x="412" y="171"/>
                    <a:pt x="416" y="167"/>
                    <a:pt x="416" y="162"/>
                  </a:cubicBezTo>
                  <a:cubicBezTo>
                    <a:pt x="416" y="157"/>
                    <a:pt x="412" y="153"/>
                    <a:pt x="407" y="153"/>
                  </a:cubicBezTo>
                  <a:cubicBezTo>
                    <a:pt x="402" y="153"/>
                    <a:pt x="398" y="157"/>
                    <a:pt x="398" y="162"/>
                  </a:cubicBezTo>
                  <a:close/>
                  <a:moveTo>
                    <a:pt x="445" y="162"/>
                  </a:moveTo>
                  <a:cubicBezTo>
                    <a:pt x="445" y="167"/>
                    <a:pt x="449" y="171"/>
                    <a:pt x="454" y="171"/>
                  </a:cubicBezTo>
                  <a:cubicBezTo>
                    <a:pt x="459" y="171"/>
                    <a:pt x="463" y="167"/>
                    <a:pt x="463" y="162"/>
                  </a:cubicBezTo>
                  <a:cubicBezTo>
                    <a:pt x="463" y="157"/>
                    <a:pt x="459" y="153"/>
                    <a:pt x="454" y="153"/>
                  </a:cubicBezTo>
                  <a:cubicBezTo>
                    <a:pt x="449" y="153"/>
                    <a:pt x="445" y="157"/>
                    <a:pt x="445" y="162"/>
                  </a:cubicBezTo>
                  <a:close/>
                  <a:moveTo>
                    <a:pt x="469" y="162"/>
                  </a:moveTo>
                  <a:cubicBezTo>
                    <a:pt x="469" y="167"/>
                    <a:pt x="473" y="171"/>
                    <a:pt x="478" y="171"/>
                  </a:cubicBezTo>
                  <a:cubicBezTo>
                    <a:pt x="483" y="171"/>
                    <a:pt x="487" y="167"/>
                    <a:pt x="487" y="162"/>
                  </a:cubicBezTo>
                  <a:cubicBezTo>
                    <a:pt x="487" y="157"/>
                    <a:pt x="483" y="153"/>
                    <a:pt x="478" y="153"/>
                  </a:cubicBezTo>
                  <a:cubicBezTo>
                    <a:pt x="473" y="153"/>
                    <a:pt x="469" y="157"/>
                    <a:pt x="469" y="162"/>
                  </a:cubicBezTo>
                  <a:close/>
                  <a:moveTo>
                    <a:pt x="492" y="162"/>
                  </a:moveTo>
                  <a:cubicBezTo>
                    <a:pt x="492" y="167"/>
                    <a:pt x="496" y="171"/>
                    <a:pt x="501" y="171"/>
                  </a:cubicBezTo>
                  <a:cubicBezTo>
                    <a:pt x="506" y="171"/>
                    <a:pt x="510" y="167"/>
                    <a:pt x="510" y="162"/>
                  </a:cubicBezTo>
                  <a:cubicBezTo>
                    <a:pt x="510" y="157"/>
                    <a:pt x="506" y="153"/>
                    <a:pt x="501" y="153"/>
                  </a:cubicBezTo>
                  <a:cubicBezTo>
                    <a:pt x="496" y="153"/>
                    <a:pt x="492" y="157"/>
                    <a:pt x="492" y="162"/>
                  </a:cubicBezTo>
                  <a:close/>
                  <a:moveTo>
                    <a:pt x="586" y="162"/>
                  </a:moveTo>
                  <a:cubicBezTo>
                    <a:pt x="586" y="167"/>
                    <a:pt x="590" y="171"/>
                    <a:pt x="595" y="171"/>
                  </a:cubicBezTo>
                  <a:cubicBezTo>
                    <a:pt x="601" y="171"/>
                    <a:pt x="605" y="167"/>
                    <a:pt x="605" y="162"/>
                  </a:cubicBezTo>
                  <a:cubicBezTo>
                    <a:pt x="605" y="157"/>
                    <a:pt x="601" y="153"/>
                    <a:pt x="595" y="153"/>
                  </a:cubicBezTo>
                  <a:cubicBezTo>
                    <a:pt x="590" y="153"/>
                    <a:pt x="586" y="157"/>
                    <a:pt x="586" y="162"/>
                  </a:cubicBezTo>
                  <a:close/>
                  <a:moveTo>
                    <a:pt x="610" y="162"/>
                  </a:moveTo>
                  <a:cubicBezTo>
                    <a:pt x="610" y="167"/>
                    <a:pt x="614" y="171"/>
                    <a:pt x="619" y="171"/>
                  </a:cubicBezTo>
                  <a:cubicBezTo>
                    <a:pt x="624" y="171"/>
                    <a:pt x="628" y="167"/>
                    <a:pt x="628" y="162"/>
                  </a:cubicBezTo>
                  <a:cubicBezTo>
                    <a:pt x="628" y="157"/>
                    <a:pt x="624" y="153"/>
                    <a:pt x="619" y="153"/>
                  </a:cubicBezTo>
                  <a:cubicBezTo>
                    <a:pt x="614" y="153"/>
                    <a:pt x="610" y="157"/>
                    <a:pt x="610" y="162"/>
                  </a:cubicBezTo>
                  <a:close/>
                  <a:moveTo>
                    <a:pt x="633" y="162"/>
                  </a:moveTo>
                  <a:cubicBezTo>
                    <a:pt x="633" y="167"/>
                    <a:pt x="637" y="171"/>
                    <a:pt x="643" y="171"/>
                  </a:cubicBezTo>
                  <a:cubicBezTo>
                    <a:pt x="648" y="171"/>
                    <a:pt x="652" y="167"/>
                    <a:pt x="652" y="162"/>
                  </a:cubicBezTo>
                  <a:cubicBezTo>
                    <a:pt x="652" y="157"/>
                    <a:pt x="648" y="153"/>
                    <a:pt x="643" y="153"/>
                  </a:cubicBezTo>
                  <a:cubicBezTo>
                    <a:pt x="637" y="153"/>
                    <a:pt x="633" y="157"/>
                    <a:pt x="633" y="162"/>
                  </a:cubicBezTo>
                  <a:close/>
                  <a:moveTo>
                    <a:pt x="727" y="162"/>
                  </a:moveTo>
                  <a:cubicBezTo>
                    <a:pt x="727" y="167"/>
                    <a:pt x="731" y="171"/>
                    <a:pt x="736" y="171"/>
                  </a:cubicBezTo>
                  <a:cubicBezTo>
                    <a:pt x="741" y="171"/>
                    <a:pt x="745" y="167"/>
                    <a:pt x="745" y="162"/>
                  </a:cubicBezTo>
                  <a:cubicBezTo>
                    <a:pt x="745" y="157"/>
                    <a:pt x="741" y="153"/>
                    <a:pt x="736" y="153"/>
                  </a:cubicBezTo>
                  <a:cubicBezTo>
                    <a:pt x="731" y="153"/>
                    <a:pt x="727" y="157"/>
                    <a:pt x="727" y="162"/>
                  </a:cubicBezTo>
                  <a:close/>
                  <a:moveTo>
                    <a:pt x="892" y="162"/>
                  </a:moveTo>
                  <a:cubicBezTo>
                    <a:pt x="892" y="167"/>
                    <a:pt x="896" y="171"/>
                    <a:pt x="901" y="171"/>
                  </a:cubicBezTo>
                  <a:cubicBezTo>
                    <a:pt x="905" y="171"/>
                    <a:pt x="909" y="167"/>
                    <a:pt x="909" y="162"/>
                  </a:cubicBezTo>
                  <a:cubicBezTo>
                    <a:pt x="909" y="157"/>
                    <a:pt x="905" y="153"/>
                    <a:pt x="901" y="153"/>
                  </a:cubicBezTo>
                  <a:cubicBezTo>
                    <a:pt x="896" y="153"/>
                    <a:pt x="892" y="157"/>
                    <a:pt x="892" y="162"/>
                  </a:cubicBezTo>
                  <a:close/>
                  <a:moveTo>
                    <a:pt x="915" y="162"/>
                  </a:moveTo>
                  <a:cubicBezTo>
                    <a:pt x="915" y="167"/>
                    <a:pt x="919" y="171"/>
                    <a:pt x="924" y="171"/>
                  </a:cubicBezTo>
                  <a:cubicBezTo>
                    <a:pt x="929" y="171"/>
                    <a:pt x="933" y="167"/>
                    <a:pt x="933" y="162"/>
                  </a:cubicBezTo>
                  <a:cubicBezTo>
                    <a:pt x="933" y="157"/>
                    <a:pt x="929" y="153"/>
                    <a:pt x="924" y="153"/>
                  </a:cubicBezTo>
                  <a:cubicBezTo>
                    <a:pt x="919" y="153"/>
                    <a:pt x="915" y="157"/>
                    <a:pt x="915" y="162"/>
                  </a:cubicBezTo>
                  <a:close/>
                  <a:moveTo>
                    <a:pt x="938" y="162"/>
                  </a:moveTo>
                  <a:cubicBezTo>
                    <a:pt x="938" y="167"/>
                    <a:pt x="942" y="171"/>
                    <a:pt x="947" y="171"/>
                  </a:cubicBezTo>
                  <a:cubicBezTo>
                    <a:pt x="952" y="171"/>
                    <a:pt x="956" y="167"/>
                    <a:pt x="956" y="162"/>
                  </a:cubicBezTo>
                  <a:cubicBezTo>
                    <a:pt x="956" y="157"/>
                    <a:pt x="952" y="153"/>
                    <a:pt x="947" y="153"/>
                  </a:cubicBezTo>
                  <a:cubicBezTo>
                    <a:pt x="942" y="153"/>
                    <a:pt x="938" y="157"/>
                    <a:pt x="938" y="162"/>
                  </a:cubicBezTo>
                  <a:close/>
                  <a:moveTo>
                    <a:pt x="962" y="162"/>
                  </a:moveTo>
                  <a:cubicBezTo>
                    <a:pt x="962" y="167"/>
                    <a:pt x="966" y="171"/>
                    <a:pt x="971" y="171"/>
                  </a:cubicBezTo>
                  <a:cubicBezTo>
                    <a:pt x="976" y="171"/>
                    <a:pt x="980" y="167"/>
                    <a:pt x="980" y="162"/>
                  </a:cubicBezTo>
                  <a:cubicBezTo>
                    <a:pt x="980" y="157"/>
                    <a:pt x="976" y="153"/>
                    <a:pt x="971" y="153"/>
                  </a:cubicBezTo>
                  <a:cubicBezTo>
                    <a:pt x="966" y="153"/>
                    <a:pt x="962" y="157"/>
                    <a:pt x="962" y="162"/>
                  </a:cubicBezTo>
                  <a:close/>
                  <a:moveTo>
                    <a:pt x="985" y="162"/>
                  </a:moveTo>
                  <a:cubicBezTo>
                    <a:pt x="985" y="167"/>
                    <a:pt x="989" y="171"/>
                    <a:pt x="994" y="171"/>
                  </a:cubicBezTo>
                  <a:cubicBezTo>
                    <a:pt x="999" y="171"/>
                    <a:pt x="1003" y="167"/>
                    <a:pt x="1003" y="162"/>
                  </a:cubicBezTo>
                  <a:cubicBezTo>
                    <a:pt x="1003" y="157"/>
                    <a:pt x="999" y="153"/>
                    <a:pt x="994" y="153"/>
                  </a:cubicBezTo>
                  <a:cubicBezTo>
                    <a:pt x="989" y="153"/>
                    <a:pt x="985" y="157"/>
                    <a:pt x="985" y="162"/>
                  </a:cubicBezTo>
                  <a:close/>
                  <a:moveTo>
                    <a:pt x="1009" y="162"/>
                  </a:moveTo>
                  <a:cubicBezTo>
                    <a:pt x="1009" y="167"/>
                    <a:pt x="1013" y="171"/>
                    <a:pt x="1018" y="171"/>
                  </a:cubicBezTo>
                  <a:cubicBezTo>
                    <a:pt x="1023" y="171"/>
                    <a:pt x="1027" y="167"/>
                    <a:pt x="1027" y="162"/>
                  </a:cubicBezTo>
                  <a:cubicBezTo>
                    <a:pt x="1027" y="157"/>
                    <a:pt x="1023" y="153"/>
                    <a:pt x="1018" y="153"/>
                  </a:cubicBezTo>
                  <a:cubicBezTo>
                    <a:pt x="1013" y="153"/>
                    <a:pt x="1009" y="157"/>
                    <a:pt x="1009" y="162"/>
                  </a:cubicBezTo>
                  <a:close/>
                  <a:moveTo>
                    <a:pt x="1032" y="162"/>
                  </a:moveTo>
                  <a:cubicBezTo>
                    <a:pt x="1032" y="167"/>
                    <a:pt x="1036" y="171"/>
                    <a:pt x="1041" y="171"/>
                  </a:cubicBezTo>
                  <a:cubicBezTo>
                    <a:pt x="1046" y="171"/>
                    <a:pt x="1050" y="167"/>
                    <a:pt x="1050" y="162"/>
                  </a:cubicBezTo>
                  <a:cubicBezTo>
                    <a:pt x="1050" y="157"/>
                    <a:pt x="1046" y="153"/>
                    <a:pt x="1041" y="153"/>
                  </a:cubicBezTo>
                  <a:cubicBezTo>
                    <a:pt x="1036" y="153"/>
                    <a:pt x="1032" y="157"/>
                    <a:pt x="1032" y="162"/>
                  </a:cubicBezTo>
                  <a:close/>
                  <a:moveTo>
                    <a:pt x="1056" y="162"/>
                  </a:moveTo>
                  <a:cubicBezTo>
                    <a:pt x="1056" y="167"/>
                    <a:pt x="1060" y="171"/>
                    <a:pt x="1065" y="171"/>
                  </a:cubicBezTo>
                  <a:cubicBezTo>
                    <a:pt x="1070" y="171"/>
                    <a:pt x="1074" y="167"/>
                    <a:pt x="1074" y="162"/>
                  </a:cubicBezTo>
                  <a:cubicBezTo>
                    <a:pt x="1074" y="157"/>
                    <a:pt x="1070" y="153"/>
                    <a:pt x="1065" y="153"/>
                  </a:cubicBezTo>
                  <a:cubicBezTo>
                    <a:pt x="1060" y="153"/>
                    <a:pt x="1056" y="157"/>
                    <a:pt x="1056" y="162"/>
                  </a:cubicBezTo>
                  <a:close/>
                  <a:moveTo>
                    <a:pt x="1079" y="162"/>
                  </a:moveTo>
                  <a:cubicBezTo>
                    <a:pt x="1079" y="167"/>
                    <a:pt x="1083" y="171"/>
                    <a:pt x="1088" y="171"/>
                  </a:cubicBezTo>
                  <a:cubicBezTo>
                    <a:pt x="1093" y="171"/>
                    <a:pt x="1097" y="167"/>
                    <a:pt x="1097" y="162"/>
                  </a:cubicBezTo>
                  <a:cubicBezTo>
                    <a:pt x="1097" y="157"/>
                    <a:pt x="1093" y="153"/>
                    <a:pt x="1088" y="153"/>
                  </a:cubicBezTo>
                  <a:cubicBezTo>
                    <a:pt x="1083" y="153"/>
                    <a:pt x="1079" y="157"/>
                    <a:pt x="1079" y="162"/>
                  </a:cubicBezTo>
                  <a:close/>
                  <a:moveTo>
                    <a:pt x="1103" y="162"/>
                  </a:moveTo>
                  <a:cubicBezTo>
                    <a:pt x="1103" y="167"/>
                    <a:pt x="1107" y="171"/>
                    <a:pt x="1112" y="171"/>
                  </a:cubicBezTo>
                  <a:cubicBezTo>
                    <a:pt x="1117" y="171"/>
                    <a:pt x="1121" y="167"/>
                    <a:pt x="1121" y="162"/>
                  </a:cubicBezTo>
                  <a:cubicBezTo>
                    <a:pt x="1121" y="157"/>
                    <a:pt x="1117" y="153"/>
                    <a:pt x="1112" y="153"/>
                  </a:cubicBezTo>
                  <a:cubicBezTo>
                    <a:pt x="1107" y="153"/>
                    <a:pt x="1103" y="157"/>
                    <a:pt x="1103" y="162"/>
                  </a:cubicBezTo>
                  <a:close/>
                  <a:moveTo>
                    <a:pt x="1126" y="162"/>
                  </a:moveTo>
                  <a:cubicBezTo>
                    <a:pt x="1126" y="167"/>
                    <a:pt x="1130" y="171"/>
                    <a:pt x="1135" y="171"/>
                  </a:cubicBezTo>
                  <a:cubicBezTo>
                    <a:pt x="1140" y="171"/>
                    <a:pt x="1144" y="167"/>
                    <a:pt x="1144" y="162"/>
                  </a:cubicBezTo>
                  <a:cubicBezTo>
                    <a:pt x="1144" y="157"/>
                    <a:pt x="1140" y="153"/>
                    <a:pt x="1135" y="153"/>
                  </a:cubicBezTo>
                  <a:cubicBezTo>
                    <a:pt x="1130" y="153"/>
                    <a:pt x="1126" y="157"/>
                    <a:pt x="1126" y="162"/>
                  </a:cubicBezTo>
                  <a:close/>
                  <a:moveTo>
                    <a:pt x="1150" y="162"/>
                  </a:moveTo>
                  <a:cubicBezTo>
                    <a:pt x="1150" y="167"/>
                    <a:pt x="1154" y="171"/>
                    <a:pt x="1159" y="171"/>
                  </a:cubicBezTo>
                  <a:cubicBezTo>
                    <a:pt x="1164" y="171"/>
                    <a:pt x="1168" y="167"/>
                    <a:pt x="1168" y="162"/>
                  </a:cubicBezTo>
                  <a:cubicBezTo>
                    <a:pt x="1168" y="157"/>
                    <a:pt x="1164" y="153"/>
                    <a:pt x="1159" y="153"/>
                  </a:cubicBezTo>
                  <a:cubicBezTo>
                    <a:pt x="1154" y="153"/>
                    <a:pt x="1150" y="157"/>
                    <a:pt x="1150" y="162"/>
                  </a:cubicBezTo>
                  <a:close/>
                  <a:moveTo>
                    <a:pt x="1173" y="162"/>
                  </a:moveTo>
                  <a:cubicBezTo>
                    <a:pt x="1173" y="167"/>
                    <a:pt x="1177" y="171"/>
                    <a:pt x="1182" y="171"/>
                  </a:cubicBezTo>
                  <a:cubicBezTo>
                    <a:pt x="1187" y="171"/>
                    <a:pt x="1191" y="167"/>
                    <a:pt x="1191" y="162"/>
                  </a:cubicBezTo>
                  <a:cubicBezTo>
                    <a:pt x="1191" y="157"/>
                    <a:pt x="1187" y="153"/>
                    <a:pt x="1182" y="153"/>
                  </a:cubicBezTo>
                  <a:cubicBezTo>
                    <a:pt x="1177" y="153"/>
                    <a:pt x="1173" y="157"/>
                    <a:pt x="1173" y="162"/>
                  </a:cubicBezTo>
                  <a:close/>
                  <a:moveTo>
                    <a:pt x="1197" y="162"/>
                  </a:moveTo>
                  <a:cubicBezTo>
                    <a:pt x="1197" y="167"/>
                    <a:pt x="1201" y="171"/>
                    <a:pt x="1206" y="171"/>
                  </a:cubicBezTo>
                  <a:cubicBezTo>
                    <a:pt x="1211" y="171"/>
                    <a:pt x="1215" y="167"/>
                    <a:pt x="1215" y="162"/>
                  </a:cubicBezTo>
                  <a:cubicBezTo>
                    <a:pt x="1215" y="157"/>
                    <a:pt x="1211" y="153"/>
                    <a:pt x="1206" y="153"/>
                  </a:cubicBezTo>
                  <a:cubicBezTo>
                    <a:pt x="1201" y="153"/>
                    <a:pt x="1197" y="157"/>
                    <a:pt x="1197" y="162"/>
                  </a:cubicBezTo>
                  <a:close/>
                  <a:moveTo>
                    <a:pt x="1220" y="162"/>
                  </a:moveTo>
                  <a:cubicBezTo>
                    <a:pt x="1220" y="167"/>
                    <a:pt x="1224" y="171"/>
                    <a:pt x="1229" y="171"/>
                  </a:cubicBezTo>
                  <a:cubicBezTo>
                    <a:pt x="1234" y="171"/>
                    <a:pt x="1238" y="167"/>
                    <a:pt x="1238" y="162"/>
                  </a:cubicBezTo>
                  <a:cubicBezTo>
                    <a:pt x="1238" y="157"/>
                    <a:pt x="1234" y="153"/>
                    <a:pt x="1229" y="153"/>
                  </a:cubicBezTo>
                  <a:cubicBezTo>
                    <a:pt x="1224" y="153"/>
                    <a:pt x="1220" y="157"/>
                    <a:pt x="1220" y="162"/>
                  </a:cubicBezTo>
                  <a:close/>
                  <a:moveTo>
                    <a:pt x="1243" y="162"/>
                  </a:moveTo>
                  <a:cubicBezTo>
                    <a:pt x="1243" y="167"/>
                    <a:pt x="1248" y="171"/>
                    <a:pt x="1253" y="171"/>
                  </a:cubicBezTo>
                  <a:cubicBezTo>
                    <a:pt x="1258" y="171"/>
                    <a:pt x="1262" y="167"/>
                    <a:pt x="1262" y="162"/>
                  </a:cubicBezTo>
                  <a:cubicBezTo>
                    <a:pt x="1262" y="157"/>
                    <a:pt x="1258" y="153"/>
                    <a:pt x="1253" y="153"/>
                  </a:cubicBezTo>
                  <a:cubicBezTo>
                    <a:pt x="1248" y="153"/>
                    <a:pt x="1243" y="157"/>
                    <a:pt x="1243" y="162"/>
                  </a:cubicBezTo>
                  <a:close/>
                  <a:moveTo>
                    <a:pt x="1267" y="162"/>
                  </a:moveTo>
                  <a:cubicBezTo>
                    <a:pt x="1267" y="167"/>
                    <a:pt x="1271" y="171"/>
                    <a:pt x="1276" y="171"/>
                  </a:cubicBezTo>
                  <a:cubicBezTo>
                    <a:pt x="1281" y="171"/>
                    <a:pt x="1285" y="167"/>
                    <a:pt x="1285" y="162"/>
                  </a:cubicBezTo>
                  <a:cubicBezTo>
                    <a:pt x="1285" y="157"/>
                    <a:pt x="1281" y="153"/>
                    <a:pt x="1276" y="153"/>
                  </a:cubicBezTo>
                  <a:cubicBezTo>
                    <a:pt x="1271" y="153"/>
                    <a:pt x="1267" y="157"/>
                    <a:pt x="1267" y="162"/>
                  </a:cubicBezTo>
                  <a:close/>
                  <a:moveTo>
                    <a:pt x="1291" y="162"/>
                  </a:moveTo>
                  <a:cubicBezTo>
                    <a:pt x="1291" y="167"/>
                    <a:pt x="1295" y="171"/>
                    <a:pt x="1300" y="171"/>
                  </a:cubicBezTo>
                  <a:cubicBezTo>
                    <a:pt x="1305" y="171"/>
                    <a:pt x="1309" y="167"/>
                    <a:pt x="1309" y="162"/>
                  </a:cubicBezTo>
                  <a:cubicBezTo>
                    <a:pt x="1309" y="157"/>
                    <a:pt x="1305" y="153"/>
                    <a:pt x="1300" y="153"/>
                  </a:cubicBezTo>
                  <a:cubicBezTo>
                    <a:pt x="1295" y="153"/>
                    <a:pt x="1291" y="157"/>
                    <a:pt x="1291" y="162"/>
                  </a:cubicBezTo>
                  <a:close/>
                  <a:moveTo>
                    <a:pt x="1314" y="162"/>
                  </a:moveTo>
                  <a:cubicBezTo>
                    <a:pt x="1314" y="167"/>
                    <a:pt x="1318" y="171"/>
                    <a:pt x="1323" y="171"/>
                  </a:cubicBezTo>
                  <a:cubicBezTo>
                    <a:pt x="1328" y="171"/>
                    <a:pt x="1332" y="167"/>
                    <a:pt x="1332" y="162"/>
                  </a:cubicBezTo>
                  <a:cubicBezTo>
                    <a:pt x="1332" y="157"/>
                    <a:pt x="1328" y="153"/>
                    <a:pt x="1323" y="153"/>
                  </a:cubicBezTo>
                  <a:cubicBezTo>
                    <a:pt x="1318" y="153"/>
                    <a:pt x="1314" y="157"/>
                    <a:pt x="1314" y="162"/>
                  </a:cubicBezTo>
                  <a:close/>
                  <a:moveTo>
                    <a:pt x="1338" y="162"/>
                  </a:moveTo>
                  <a:cubicBezTo>
                    <a:pt x="1338" y="167"/>
                    <a:pt x="1342" y="171"/>
                    <a:pt x="1346" y="171"/>
                  </a:cubicBezTo>
                  <a:cubicBezTo>
                    <a:pt x="1351" y="171"/>
                    <a:pt x="1355" y="167"/>
                    <a:pt x="1355" y="162"/>
                  </a:cubicBezTo>
                  <a:cubicBezTo>
                    <a:pt x="1355" y="157"/>
                    <a:pt x="1351" y="153"/>
                    <a:pt x="1346" y="153"/>
                  </a:cubicBezTo>
                  <a:cubicBezTo>
                    <a:pt x="1342" y="153"/>
                    <a:pt x="1338" y="157"/>
                    <a:pt x="1338" y="162"/>
                  </a:cubicBezTo>
                  <a:close/>
                  <a:moveTo>
                    <a:pt x="1361" y="162"/>
                  </a:moveTo>
                  <a:cubicBezTo>
                    <a:pt x="1361" y="167"/>
                    <a:pt x="1365" y="171"/>
                    <a:pt x="1370" y="171"/>
                  </a:cubicBezTo>
                  <a:cubicBezTo>
                    <a:pt x="1375" y="171"/>
                    <a:pt x="1379" y="167"/>
                    <a:pt x="1379" y="162"/>
                  </a:cubicBezTo>
                  <a:cubicBezTo>
                    <a:pt x="1379" y="157"/>
                    <a:pt x="1375" y="153"/>
                    <a:pt x="1370" y="153"/>
                  </a:cubicBezTo>
                  <a:cubicBezTo>
                    <a:pt x="1365" y="153"/>
                    <a:pt x="1361" y="157"/>
                    <a:pt x="1361" y="162"/>
                  </a:cubicBezTo>
                  <a:close/>
                  <a:moveTo>
                    <a:pt x="1385" y="162"/>
                  </a:moveTo>
                  <a:cubicBezTo>
                    <a:pt x="1385" y="167"/>
                    <a:pt x="1389" y="171"/>
                    <a:pt x="1393" y="171"/>
                  </a:cubicBezTo>
                  <a:cubicBezTo>
                    <a:pt x="1398" y="171"/>
                    <a:pt x="1402" y="167"/>
                    <a:pt x="1402" y="162"/>
                  </a:cubicBezTo>
                  <a:cubicBezTo>
                    <a:pt x="1402" y="157"/>
                    <a:pt x="1398" y="153"/>
                    <a:pt x="1393" y="153"/>
                  </a:cubicBezTo>
                  <a:cubicBezTo>
                    <a:pt x="1389" y="153"/>
                    <a:pt x="1385" y="157"/>
                    <a:pt x="1385" y="162"/>
                  </a:cubicBezTo>
                  <a:close/>
                  <a:moveTo>
                    <a:pt x="1408" y="162"/>
                  </a:moveTo>
                  <a:cubicBezTo>
                    <a:pt x="1408" y="167"/>
                    <a:pt x="1412" y="171"/>
                    <a:pt x="1417" y="171"/>
                  </a:cubicBezTo>
                  <a:cubicBezTo>
                    <a:pt x="1422" y="171"/>
                    <a:pt x="1426" y="167"/>
                    <a:pt x="1426" y="162"/>
                  </a:cubicBezTo>
                  <a:cubicBezTo>
                    <a:pt x="1426" y="157"/>
                    <a:pt x="1422" y="153"/>
                    <a:pt x="1417" y="153"/>
                  </a:cubicBezTo>
                  <a:cubicBezTo>
                    <a:pt x="1412" y="153"/>
                    <a:pt x="1408" y="157"/>
                    <a:pt x="1408" y="162"/>
                  </a:cubicBezTo>
                  <a:close/>
                  <a:moveTo>
                    <a:pt x="1432" y="162"/>
                  </a:moveTo>
                  <a:cubicBezTo>
                    <a:pt x="1432" y="167"/>
                    <a:pt x="1436" y="171"/>
                    <a:pt x="1441" y="171"/>
                  </a:cubicBezTo>
                  <a:cubicBezTo>
                    <a:pt x="1445" y="171"/>
                    <a:pt x="1449" y="167"/>
                    <a:pt x="1449" y="162"/>
                  </a:cubicBezTo>
                  <a:cubicBezTo>
                    <a:pt x="1449" y="157"/>
                    <a:pt x="1445" y="153"/>
                    <a:pt x="1441" y="153"/>
                  </a:cubicBezTo>
                  <a:cubicBezTo>
                    <a:pt x="1436" y="153"/>
                    <a:pt x="1432" y="157"/>
                    <a:pt x="1432" y="162"/>
                  </a:cubicBezTo>
                  <a:close/>
                  <a:moveTo>
                    <a:pt x="1455" y="162"/>
                  </a:moveTo>
                  <a:cubicBezTo>
                    <a:pt x="1455" y="167"/>
                    <a:pt x="1459" y="171"/>
                    <a:pt x="1464" y="171"/>
                  </a:cubicBezTo>
                  <a:cubicBezTo>
                    <a:pt x="1469" y="171"/>
                    <a:pt x="1473" y="167"/>
                    <a:pt x="1473" y="162"/>
                  </a:cubicBezTo>
                  <a:cubicBezTo>
                    <a:pt x="1473" y="157"/>
                    <a:pt x="1469" y="153"/>
                    <a:pt x="1464" y="153"/>
                  </a:cubicBezTo>
                  <a:cubicBezTo>
                    <a:pt x="1459" y="153"/>
                    <a:pt x="1455" y="157"/>
                    <a:pt x="1455" y="162"/>
                  </a:cubicBezTo>
                  <a:close/>
                  <a:moveTo>
                    <a:pt x="1478" y="162"/>
                  </a:moveTo>
                  <a:cubicBezTo>
                    <a:pt x="1478" y="167"/>
                    <a:pt x="1482" y="171"/>
                    <a:pt x="1487" y="171"/>
                  </a:cubicBezTo>
                  <a:cubicBezTo>
                    <a:pt x="1492" y="171"/>
                    <a:pt x="1496" y="167"/>
                    <a:pt x="1496" y="162"/>
                  </a:cubicBezTo>
                  <a:cubicBezTo>
                    <a:pt x="1496" y="157"/>
                    <a:pt x="1492" y="153"/>
                    <a:pt x="1487" y="153"/>
                  </a:cubicBezTo>
                  <a:cubicBezTo>
                    <a:pt x="1482" y="153"/>
                    <a:pt x="1478" y="157"/>
                    <a:pt x="1478" y="162"/>
                  </a:cubicBezTo>
                  <a:close/>
                  <a:moveTo>
                    <a:pt x="1502" y="162"/>
                  </a:moveTo>
                  <a:cubicBezTo>
                    <a:pt x="1502" y="167"/>
                    <a:pt x="1506" y="171"/>
                    <a:pt x="1511" y="171"/>
                  </a:cubicBezTo>
                  <a:cubicBezTo>
                    <a:pt x="1516" y="171"/>
                    <a:pt x="1520" y="167"/>
                    <a:pt x="1520" y="162"/>
                  </a:cubicBezTo>
                  <a:cubicBezTo>
                    <a:pt x="1520" y="157"/>
                    <a:pt x="1516" y="153"/>
                    <a:pt x="1511" y="153"/>
                  </a:cubicBezTo>
                  <a:cubicBezTo>
                    <a:pt x="1506" y="153"/>
                    <a:pt x="1502" y="157"/>
                    <a:pt x="1502" y="162"/>
                  </a:cubicBezTo>
                  <a:close/>
                  <a:moveTo>
                    <a:pt x="1525" y="162"/>
                  </a:moveTo>
                  <a:cubicBezTo>
                    <a:pt x="1525" y="167"/>
                    <a:pt x="1529" y="171"/>
                    <a:pt x="1534" y="171"/>
                  </a:cubicBezTo>
                  <a:cubicBezTo>
                    <a:pt x="1539" y="171"/>
                    <a:pt x="1543" y="167"/>
                    <a:pt x="1543" y="162"/>
                  </a:cubicBezTo>
                  <a:cubicBezTo>
                    <a:pt x="1543" y="157"/>
                    <a:pt x="1539" y="153"/>
                    <a:pt x="1534" y="153"/>
                  </a:cubicBezTo>
                  <a:cubicBezTo>
                    <a:pt x="1529" y="153"/>
                    <a:pt x="1525" y="157"/>
                    <a:pt x="1525" y="162"/>
                  </a:cubicBezTo>
                  <a:close/>
                  <a:moveTo>
                    <a:pt x="1549" y="162"/>
                  </a:moveTo>
                  <a:cubicBezTo>
                    <a:pt x="1549" y="167"/>
                    <a:pt x="1553" y="171"/>
                    <a:pt x="1558" y="171"/>
                  </a:cubicBezTo>
                  <a:cubicBezTo>
                    <a:pt x="1563" y="171"/>
                    <a:pt x="1567" y="167"/>
                    <a:pt x="1567" y="162"/>
                  </a:cubicBezTo>
                  <a:cubicBezTo>
                    <a:pt x="1567" y="157"/>
                    <a:pt x="1563" y="153"/>
                    <a:pt x="1558" y="153"/>
                  </a:cubicBezTo>
                  <a:cubicBezTo>
                    <a:pt x="1553" y="153"/>
                    <a:pt x="1549" y="157"/>
                    <a:pt x="1549" y="162"/>
                  </a:cubicBezTo>
                  <a:close/>
                  <a:moveTo>
                    <a:pt x="1572" y="162"/>
                  </a:moveTo>
                  <a:cubicBezTo>
                    <a:pt x="1572" y="167"/>
                    <a:pt x="1576" y="171"/>
                    <a:pt x="1581" y="171"/>
                  </a:cubicBezTo>
                  <a:cubicBezTo>
                    <a:pt x="1586" y="171"/>
                    <a:pt x="1590" y="167"/>
                    <a:pt x="1590" y="162"/>
                  </a:cubicBezTo>
                  <a:cubicBezTo>
                    <a:pt x="1590" y="157"/>
                    <a:pt x="1586" y="153"/>
                    <a:pt x="1581" y="153"/>
                  </a:cubicBezTo>
                  <a:cubicBezTo>
                    <a:pt x="1576" y="153"/>
                    <a:pt x="1572" y="157"/>
                    <a:pt x="1572" y="162"/>
                  </a:cubicBezTo>
                  <a:close/>
                  <a:moveTo>
                    <a:pt x="1596" y="162"/>
                  </a:moveTo>
                  <a:cubicBezTo>
                    <a:pt x="1596" y="167"/>
                    <a:pt x="1600" y="171"/>
                    <a:pt x="1605" y="171"/>
                  </a:cubicBezTo>
                  <a:cubicBezTo>
                    <a:pt x="1610" y="171"/>
                    <a:pt x="1614" y="167"/>
                    <a:pt x="1614" y="162"/>
                  </a:cubicBezTo>
                  <a:cubicBezTo>
                    <a:pt x="1614" y="157"/>
                    <a:pt x="1610" y="153"/>
                    <a:pt x="1605" y="153"/>
                  </a:cubicBezTo>
                  <a:cubicBezTo>
                    <a:pt x="1600" y="153"/>
                    <a:pt x="1596" y="157"/>
                    <a:pt x="1596" y="162"/>
                  </a:cubicBezTo>
                  <a:close/>
                  <a:moveTo>
                    <a:pt x="1619" y="162"/>
                  </a:moveTo>
                  <a:cubicBezTo>
                    <a:pt x="1619" y="167"/>
                    <a:pt x="1623" y="171"/>
                    <a:pt x="1628" y="171"/>
                  </a:cubicBezTo>
                  <a:cubicBezTo>
                    <a:pt x="1633" y="171"/>
                    <a:pt x="1637" y="167"/>
                    <a:pt x="1637" y="162"/>
                  </a:cubicBezTo>
                  <a:cubicBezTo>
                    <a:pt x="1637" y="157"/>
                    <a:pt x="1633" y="153"/>
                    <a:pt x="1628" y="153"/>
                  </a:cubicBezTo>
                  <a:cubicBezTo>
                    <a:pt x="1623" y="153"/>
                    <a:pt x="1619" y="157"/>
                    <a:pt x="1619" y="162"/>
                  </a:cubicBezTo>
                  <a:close/>
                  <a:moveTo>
                    <a:pt x="1643" y="162"/>
                  </a:moveTo>
                  <a:cubicBezTo>
                    <a:pt x="1643" y="167"/>
                    <a:pt x="1647" y="171"/>
                    <a:pt x="1652" y="171"/>
                  </a:cubicBezTo>
                  <a:cubicBezTo>
                    <a:pt x="1657" y="171"/>
                    <a:pt x="1661" y="167"/>
                    <a:pt x="1661" y="162"/>
                  </a:cubicBezTo>
                  <a:cubicBezTo>
                    <a:pt x="1661" y="157"/>
                    <a:pt x="1657" y="153"/>
                    <a:pt x="1652" y="153"/>
                  </a:cubicBezTo>
                  <a:cubicBezTo>
                    <a:pt x="1647" y="153"/>
                    <a:pt x="1643" y="157"/>
                    <a:pt x="1643" y="162"/>
                  </a:cubicBezTo>
                  <a:close/>
                  <a:moveTo>
                    <a:pt x="1666" y="162"/>
                  </a:moveTo>
                  <a:cubicBezTo>
                    <a:pt x="1666" y="167"/>
                    <a:pt x="1670" y="171"/>
                    <a:pt x="1675" y="171"/>
                  </a:cubicBezTo>
                  <a:cubicBezTo>
                    <a:pt x="1680" y="171"/>
                    <a:pt x="1684" y="167"/>
                    <a:pt x="1684" y="162"/>
                  </a:cubicBezTo>
                  <a:cubicBezTo>
                    <a:pt x="1684" y="157"/>
                    <a:pt x="1680" y="153"/>
                    <a:pt x="1675" y="153"/>
                  </a:cubicBezTo>
                  <a:cubicBezTo>
                    <a:pt x="1670" y="153"/>
                    <a:pt x="1666" y="157"/>
                    <a:pt x="1666" y="162"/>
                  </a:cubicBezTo>
                  <a:close/>
                  <a:moveTo>
                    <a:pt x="1690" y="162"/>
                  </a:moveTo>
                  <a:cubicBezTo>
                    <a:pt x="1690" y="167"/>
                    <a:pt x="1694" y="171"/>
                    <a:pt x="1699" y="171"/>
                  </a:cubicBezTo>
                  <a:cubicBezTo>
                    <a:pt x="1704" y="171"/>
                    <a:pt x="1708" y="167"/>
                    <a:pt x="1708" y="162"/>
                  </a:cubicBezTo>
                  <a:cubicBezTo>
                    <a:pt x="1708" y="157"/>
                    <a:pt x="1704" y="153"/>
                    <a:pt x="1699" y="153"/>
                  </a:cubicBezTo>
                  <a:cubicBezTo>
                    <a:pt x="1694" y="153"/>
                    <a:pt x="1690" y="157"/>
                    <a:pt x="1690" y="162"/>
                  </a:cubicBezTo>
                  <a:close/>
                  <a:moveTo>
                    <a:pt x="1713" y="162"/>
                  </a:moveTo>
                  <a:cubicBezTo>
                    <a:pt x="1713" y="167"/>
                    <a:pt x="1717" y="171"/>
                    <a:pt x="1722" y="171"/>
                  </a:cubicBezTo>
                  <a:cubicBezTo>
                    <a:pt x="1727" y="171"/>
                    <a:pt x="1731" y="167"/>
                    <a:pt x="1731" y="162"/>
                  </a:cubicBezTo>
                  <a:cubicBezTo>
                    <a:pt x="1731" y="157"/>
                    <a:pt x="1727" y="153"/>
                    <a:pt x="1722" y="153"/>
                  </a:cubicBezTo>
                  <a:cubicBezTo>
                    <a:pt x="1717" y="153"/>
                    <a:pt x="1713" y="157"/>
                    <a:pt x="1713" y="162"/>
                  </a:cubicBezTo>
                  <a:close/>
                  <a:moveTo>
                    <a:pt x="1736" y="162"/>
                  </a:moveTo>
                  <a:cubicBezTo>
                    <a:pt x="1736" y="167"/>
                    <a:pt x="1741" y="171"/>
                    <a:pt x="1746" y="171"/>
                  </a:cubicBezTo>
                  <a:cubicBezTo>
                    <a:pt x="1751" y="171"/>
                    <a:pt x="1755" y="167"/>
                    <a:pt x="1755" y="162"/>
                  </a:cubicBezTo>
                  <a:cubicBezTo>
                    <a:pt x="1755" y="157"/>
                    <a:pt x="1751" y="153"/>
                    <a:pt x="1746" y="153"/>
                  </a:cubicBezTo>
                  <a:cubicBezTo>
                    <a:pt x="1741" y="153"/>
                    <a:pt x="1736" y="157"/>
                    <a:pt x="1736" y="162"/>
                  </a:cubicBezTo>
                  <a:close/>
                  <a:moveTo>
                    <a:pt x="23" y="162"/>
                  </a:moveTo>
                  <a:cubicBezTo>
                    <a:pt x="23" y="167"/>
                    <a:pt x="27" y="171"/>
                    <a:pt x="32" y="171"/>
                  </a:cubicBezTo>
                  <a:cubicBezTo>
                    <a:pt x="37" y="171"/>
                    <a:pt x="41" y="167"/>
                    <a:pt x="41" y="162"/>
                  </a:cubicBezTo>
                  <a:cubicBezTo>
                    <a:pt x="41" y="157"/>
                    <a:pt x="37" y="153"/>
                    <a:pt x="32" y="153"/>
                  </a:cubicBezTo>
                  <a:cubicBezTo>
                    <a:pt x="27" y="153"/>
                    <a:pt x="23" y="157"/>
                    <a:pt x="23" y="162"/>
                  </a:cubicBezTo>
                  <a:close/>
                  <a:moveTo>
                    <a:pt x="46" y="162"/>
                  </a:moveTo>
                  <a:cubicBezTo>
                    <a:pt x="46" y="167"/>
                    <a:pt x="50" y="171"/>
                    <a:pt x="55" y="171"/>
                  </a:cubicBezTo>
                  <a:cubicBezTo>
                    <a:pt x="61" y="171"/>
                    <a:pt x="65" y="167"/>
                    <a:pt x="65" y="162"/>
                  </a:cubicBezTo>
                  <a:cubicBezTo>
                    <a:pt x="65" y="157"/>
                    <a:pt x="61" y="153"/>
                    <a:pt x="55" y="153"/>
                  </a:cubicBezTo>
                  <a:cubicBezTo>
                    <a:pt x="50" y="153"/>
                    <a:pt x="46" y="157"/>
                    <a:pt x="46" y="162"/>
                  </a:cubicBezTo>
                  <a:close/>
                  <a:moveTo>
                    <a:pt x="70" y="162"/>
                  </a:moveTo>
                  <a:cubicBezTo>
                    <a:pt x="70" y="167"/>
                    <a:pt x="74" y="171"/>
                    <a:pt x="79" y="171"/>
                  </a:cubicBezTo>
                  <a:cubicBezTo>
                    <a:pt x="84" y="171"/>
                    <a:pt x="88" y="167"/>
                    <a:pt x="88" y="162"/>
                  </a:cubicBezTo>
                  <a:cubicBezTo>
                    <a:pt x="88" y="157"/>
                    <a:pt x="84" y="153"/>
                    <a:pt x="79" y="153"/>
                  </a:cubicBezTo>
                  <a:cubicBezTo>
                    <a:pt x="74" y="153"/>
                    <a:pt x="70" y="157"/>
                    <a:pt x="70" y="162"/>
                  </a:cubicBezTo>
                  <a:close/>
                  <a:moveTo>
                    <a:pt x="93" y="184"/>
                  </a:moveTo>
                  <a:cubicBezTo>
                    <a:pt x="93" y="189"/>
                    <a:pt x="97" y="193"/>
                    <a:pt x="103" y="193"/>
                  </a:cubicBezTo>
                  <a:cubicBezTo>
                    <a:pt x="108" y="193"/>
                    <a:pt x="112" y="189"/>
                    <a:pt x="112" y="184"/>
                  </a:cubicBezTo>
                  <a:cubicBezTo>
                    <a:pt x="112" y="179"/>
                    <a:pt x="108" y="175"/>
                    <a:pt x="103" y="175"/>
                  </a:cubicBezTo>
                  <a:cubicBezTo>
                    <a:pt x="97" y="175"/>
                    <a:pt x="93" y="179"/>
                    <a:pt x="93" y="184"/>
                  </a:cubicBezTo>
                  <a:close/>
                  <a:moveTo>
                    <a:pt x="117" y="184"/>
                  </a:moveTo>
                  <a:cubicBezTo>
                    <a:pt x="117" y="189"/>
                    <a:pt x="121" y="193"/>
                    <a:pt x="126" y="193"/>
                  </a:cubicBezTo>
                  <a:cubicBezTo>
                    <a:pt x="131" y="193"/>
                    <a:pt x="135" y="189"/>
                    <a:pt x="135" y="184"/>
                  </a:cubicBezTo>
                  <a:cubicBezTo>
                    <a:pt x="135" y="179"/>
                    <a:pt x="131" y="175"/>
                    <a:pt x="126" y="175"/>
                  </a:cubicBezTo>
                  <a:cubicBezTo>
                    <a:pt x="121" y="175"/>
                    <a:pt x="117" y="179"/>
                    <a:pt x="117" y="184"/>
                  </a:cubicBezTo>
                  <a:close/>
                  <a:moveTo>
                    <a:pt x="140" y="184"/>
                  </a:moveTo>
                  <a:cubicBezTo>
                    <a:pt x="140" y="189"/>
                    <a:pt x="144" y="193"/>
                    <a:pt x="149" y="193"/>
                  </a:cubicBezTo>
                  <a:cubicBezTo>
                    <a:pt x="154" y="193"/>
                    <a:pt x="158" y="189"/>
                    <a:pt x="158" y="184"/>
                  </a:cubicBezTo>
                  <a:cubicBezTo>
                    <a:pt x="158" y="179"/>
                    <a:pt x="154" y="175"/>
                    <a:pt x="149" y="175"/>
                  </a:cubicBezTo>
                  <a:cubicBezTo>
                    <a:pt x="144" y="175"/>
                    <a:pt x="140" y="179"/>
                    <a:pt x="140" y="184"/>
                  </a:cubicBezTo>
                  <a:close/>
                  <a:moveTo>
                    <a:pt x="164" y="184"/>
                  </a:moveTo>
                  <a:cubicBezTo>
                    <a:pt x="164" y="189"/>
                    <a:pt x="168" y="193"/>
                    <a:pt x="173" y="193"/>
                  </a:cubicBezTo>
                  <a:cubicBezTo>
                    <a:pt x="178" y="193"/>
                    <a:pt x="182" y="189"/>
                    <a:pt x="182" y="184"/>
                  </a:cubicBezTo>
                  <a:cubicBezTo>
                    <a:pt x="182" y="179"/>
                    <a:pt x="178" y="175"/>
                    <a:pt x="173" y="175"/>
                  </a:cubicBezTo>
                  <a:cubicBezTo>
                    <a:pt x="168" y="175"/>
                    <a:pt x="164" y="179"/>
                    <a:pt x="164" y="184"/>
                  </a:cubicBezTo>
                  <a:close/>
                  <a:moveTo>
                    <a:pt x="187" y="184"/>
                  </a:moveTo>
                  <a:cubicBezTo>
                    <a:pt x="187" y="189"/>
                    <a:pt x="191" y="193"/>
                    <a:pt x="196" y="193"/>
                  </a:cubicBezTo>
                  <a:cubicBezTo>
                    <a:pt x="201" y="193"/>
                    <a:pt x="205" y="189"/>
                    <a:pt x="205" y="184"/>
                  </a:cubicBezTo>
                  <a:cubicBezTo>
                    <a:pt x="205" y="179"/>
                    <a:pt x="201" y="175"/>
                    <a:pt x="196" y="175"/>
                  </a:cubicBezTo>
                  <a:cubicBezTo>
                    <a:pt x="191" y="175"/>
                    <a:pt x="187" y="179"/>
                    <a:pt x="187" y="184"/>
                  </a:cubicBezTo>
                  <a:close/>
                  <a:moveTo>
                    <a:pt x="211" y="184"/>
                  </a:moveTo>
                  <a:cubicBezTo>
                    <a:pt x="211" y="189"/>
                    <a:pt x="215" y="193"/>
                    <a:pt x="220" y="193"/>
                  </a:cubicBezTo>
                  <a:cubicBezTo>
                    <a:pt x="225" y="193"/>
                    <a:pt x="229" y="189"/>
                    <a:pt x="229" y="184"/>
                  </a:cubicBezTo>
                  <a:cubicBezTo>
                    <a:pt x="229" y="179"/>
                    <a:pt x="225" y="175"/>
                    <a:pt x="220" y="175"/>
                  </a:cubicBezTo>
                  <a:cubicBezTo>
                    <a:pt x="215" y="175"/>
                    <a:pt x="211" y="179"/>
                    <a:pt x="211" y="184"/>
                  </a:cubicBezTo>
                  <a:close/>
                  <a:moveTo>
                    <a:pt x="235" y="184"/>
                  </a:moveTo>
                  <a:cubicBezTo>
                    <a:pt x="235" y="189"/>
                    <a:pt x="238" y="193"/>
                    <a:pt x="243" y="193"/>
                  </a:cubicBezTo>
                  <a:cubicBezTo>
                    <a:pt x="248" y="193"/>
                    <a:pt x="252" y="189"/>
                    <a:pt x="252" y="184"/>
                  </a:cubicBezTo>
                  <a:cubicBezTo>
                    <a:pt x="252" y="179"/>
                    <a:pt x="248" y="175"/>
                    <a:pt x="243" y="175"/>
                  </a:cubicBezTo>
                  <a:cubicBezTo>
                    <a:pt x="238" y="175"/>
                    <a:pt x="235" y="179"/>
                    <a:pt x="235" y="184"/>
                  </a:cubicBezTo>
                  <a:close/>
                  <a:moveTo>
                    <a:pt x="258" y="184"/>
                  </a:moveTo>
                  <a:cubicBezTo>
                    <a:pt x="258" y="189"/>
                    <a:pt x="262" y="193"/>
                    <a:pt x="267" y="193"/>
                  </a:cubicBezTo>
                  <a:cubicBezTo>
                    <a:pt x="272" y="193"/>
                    <a:pt x="276" y="189"/>
                    <a:pt x="276" y="184"/>
                  </a:cubicBezTo>
                  <a:cubicBezTo>
                    <a:pt x="276" y="179"/>
                    <a:pt x="272" y="175"/>
                    <a:pt x="267" y="175"/>
                  </a:cubicBezTo>
                  <a:cubicBezTo>
                    <a:pt x="262" y="175"/>
                    <a:pt x="258" y="179"/>
                    <a:pt x="258" y="184"/>
                  </a:cubicBezTo>
                  <a:close/>
                  <a:moveTo>
                    <a:pt x="281" y="184"/>
                  </a:moveTo>
                  <a:cubicBezTo>
                    <a:pt x="281" y="189"/>
                    <a:pt x="285" y="193"/>
                    <a:pt x="290" y="193"/>
                  </a:cubicBezTo>
                  <a:cubicBezTo>
                    <a:pt x="295" y="193"/>
                    <a:pt x="299" y="189"/>
                    <a:pt x="299" y="184"/>
                  </a:cubicBezTo>
                  <a:cubicBezTo>
                    <a:pt x="299" y="179"/>
                    <a:pt x="295" y="175"/>
                    <a:pt x="290" y="175"/>
                  </a:cubicBezTo>
                  <a:cubicBezTo>
                    <a:pt x="285" y="175"/>
                    <a:pt x="281" y="179"/>
                    <a:pt x="281" y="184"/>
                  </a:cubicBezTo>
                  <a:close/>
                  <a:moveTo>
                    <a:pt x="305" y="184"/>
                  </a:moveTo>
                  <a:cubicBezTo>
                    <a:pt x="305" y="189"/>
                    <a:pt x="309" y="193"/>
                    <a:pt x="313" y="193"/>
                  </a:cubicBezTo>
                  <a:cubicBezTo>
                    <a:pt x="318" y="193"/>
                    <a:pt x="322" y="189"/>
                    <a:pt x="322" y="184"/>
                  </a:cubicBezTo>
                  <a:cubicBezTo>
                    <a:pt x="322" y="179"/>
                    <a:pt x="318" y="175"/>
                    <a:pt x="313" y="175"/>
                  </a:cubicBezTo>
                  <a:cubicBezTo>
                    <a:pt x="309" y="175"/>
                    <a:pt x="305" y="179"/>
                    <a:pt x="305" y="184"/>
                  </a:cubicBezTo>
                  <a:close/>
                  <a:moveTo>
                    <a:pt x="328" y="184"/>
                  </a:moveTo>
                  <a:cubicBezTo>
                    <a:pt x="328" y="189"/>
                    <a:pt x="332" y="193"/>
                    <a:pt x="337" y="193"/>
                  </a:cubicBezTo>
                  <a:cubicBezTo>
                    <a:pt x="342" y="193"/>
                    <a:pt x="346" y="189"/>
                    <a:pt x="346" y="184"/>
                  </a:cubicBezTo>
                  <a:cubicBezTo>
                    <a:pt x="346" y="179"/>
                    <a:pt x="342" y="175"/>
                    <a:pt x="337" y="175"/>
                  </a:cubicBezTo>
                  <a:cubicBezTo>
                    <a:pt x="332" y="175"/>
                    <a:pt x="328" y="179"/>
                    <a:pt x="328" y="184"/>
                  </a:cubicBezTo>
                  <a:close/>
                  <a:moveTo>
                    <a:pt x="352" y="184"/>
                  </a:moveTo>
                  <a:cubicBezTo>
                    <a:pt x="352" y="189"/>
                    <a:pt x="356" y="193"/>
                    <a:pt x="361" y="193"/>
                  </a:cubicBezTo>
                  <a:cubicBezTo>
                    <a:pt x="365" y="193"/>
                    <a:pt x="369" y="189"/>
                    <a:pt x="369" y="184"/>
                  </a:cubicBezTo>
                  <a:cubicBezTo>
                    <a:pt x="369" y="179"/>
                    <a:pt x="365" y="175"/>
                    <a:pt x="361" y="175"/>
                  </a:cubicBezTo>
                  <a:cubicBezTo>
                    <a:pt x="356" y="175"/>
                    <a:pt x="352" y="179"/>
                    <a:pt x="352" y="184"/>
                  </a:cubicBezTo>
                  <a:close/>
                  <a:moveTo>
                    <a:pt x="375" y="184"/>
                  </a:moveTo>
                  <a:cubicBezTo>
                    <a:pt x="375" y="189"/>
                    <a:pt x="379" y="193"/>
                    <a:pt x="384" y="193"/>
                  </a:cubicBezTo>
                  <a:cubicBezTo>
                    <a:pt x="389" y="193"/>
                    <a:pt x="393" y="189"/>
                    <a:pt x="393" y="184"/>
                  </a:cubicBezTo>
                  <a:cubicBezTo>
                    <a:pt x="393" y="179"/>
                    <a:pt x="389" y="175"/>
                    <a:pt x="384" y="175"/>
                  </a:cubicBezTo>
                  <a:cubicBezTo>
                    <a:pt x="379" y="175"/>
                    <a:pt x="375" y="179"/>
                    <a:pt x="375" y="184"/>
                  </a:cubicBezTo>
                  <a:close/>
                  <a:moveTo>
                    <a:pt x="398" y="184"/>
                  </a:moveTo>
                  <a:cubicBezTo>
                    <a:pt x="398" y="189"/>
                    <a:pt x="402" y="193"/>
                    <a:pt x="407" y="193"/>
                  </a:cubicBezTo>
                  <a:cubicBezTo>
                    <a:pt x="412" y="193"/>
                    <a:pt x="416" y="189"/>
                    <a:pt x="416" y="184"/>
                  </a:cubicBezTo>
                  <a:cubicBezTo>
                    <a:pt x="416" y="179"/>
                    <a:pt x="412" y="175"/>
                    <a:pt x="407" y="175"/>
                  </a:cubicBezTo>
                  <a:cubicBezTo>
                    <a:pt x="402" y="175"/>
                    <a:pt x="398" y="179"/>
                    <a:pt x="398" y="184"/>
                  </a:cubicBezTo>
                  <a:close/>
                  <a:moveTo>
                    <a:pt x="469" y="184"/>
                  </a:moveTo>
                  <a:cubicBezTo>
                    <a:pt x="469" y="189"/>
                    <a:pt x="473" y="193"/>
                    <a:pt x="478" y="193"/>
                  </a:cubicBezTo>
                  <a:cubicBezTo>
                    <a:pt x="483" y="193"/>
                    <a:pt x="487" y="189"/>
                    <a:pt x="487" y="184"/>
                  </a:cubicBezTo>
                  <a:cubicBezTo>
                    <a:pt x="487" y="179"/>
                    <a:pt x="483" y="175"/>
                    <a:pt x="478" y="175"/>
                  </a:cubicBezTo>
                  <a:cubicBezTo>
                    <a:pt x="473" y="175"/>
                    <a:pt x="469" y="179"/>
                    <a:pt x="469" y="184"/>
                  </a:cubicBezTo>
                  <a:close/>
                  <a:moveTo>
                    <a:pt x="492" y="184"/>
                  </a:moveTo>
                  <a:cubicBezTo>
                    <a:pt x="492" y="189"/>
                    <a:pt x="496" y="193"/>
                    <a:pt x="501" y="193"/>
                  </a:cubicBezTo>
                  <a:cubicBezTo>
                    <a:pt x="506" y="193"/>
                    <a:pt x="510" y="189"/>
                    <a:pt x="510" y="184"/>
                  </a:cubicBezTo>
                  <a:cubicBezTo>
                    <a:pt x="510" y="179"/>
                    <a:pt x="506" y="175"/>
                    <a:pt x="501" y="175"/>
                  </a:cubicBezTo>
                  <a:cubicBezTo>
                    <a:pt x="496" y="175"/>
                    <a:pt x="492" y="179"/>
                    <a:pt x="492" y="184"/>
                  </a:cubicBezTo>
                  <a:close/>
                  <a:moveTo>
                    <a:pt x="586" y="184"/>
                  </a:moveTo>
                  <a:cubicBezTo>
                    <a:pt x="586" y="189"/>
                    <a:pt x="590" y="193"/>
                    <a:pt x="595" y="193"/>
                  </a:cubicBezTo>
                  <a:cubicBezTo>
                    <a:pt x="601" y="193"/>
                    <a:pt x="605" y="189"/>
                    <a:pt x="605" y="184"/>
                  </a:cubicBezTo>
                  <a:cubicBezTo>
                    <a:pt x="605" y="179"/>
                    <a:pt x="601" y="175"/>
                    <a:pt x="595" y="175"/>
                  </a:cubicBezTo>
                  <a:cubicBezTo>
                    <a:pt x="590" y="175"/>
                    <a:pt x="586" y="179"/>
                    <a:pt x="586" y="184"/>
                  </a:cubicBezTo>
                  <a:close/>
                  <a:moveTo>
                    <a:pt x="610" y="184"/>
                  </a:moveTo>
                  <a:cubicBezTo>
                    <a:pt x="610" y="189"/>
                    <a:pt x="614" y="193"/>
                    <a:pt x="619" y="193"/>
                  </a:cubicBezTo>
                  <a:cubicBezTo>
                    <a:pt x="624" y="193"/>
                    <a:pt x="628" y="189"/>
                    <a:pt x="628" y="184"/>
                  </a:cubicBezTo>
                  <a:cubicBezTo>
                    <a:pt x="628" y="179"/>
                    <a:pt x="624" y="175"/>
                    <a:pt x="619" y="175"/>
                  </a:cubicBezTo>
                  <a:cubicBezTo>
                    <a:pt x="614" y="175"/>
                    <a:pt x="610" y="179"/>
                    <a:pt x="610" y="184"/>
                  </a:cubicBezTo>
                  <a:close/>
                  <a:moveTo>
                    <a:pt x="727" y="184"/>
                  </a:moveTo>
                  <a:cubicBezTo>
                    <a:pt x="727" y="189"/>
                    <a:pt x="731" y="193"/>
                    <a:pt x="736" y="193"/>
                  </a:cubicBezTo>
                  <a:cubicBezTo>
                    <a:pt x="741" y="193"/>
                    <a:pt x="745" y="189"/>
                    <a:pt x="745" y="184"/>
                  </a:cubicBezTo>
                  <a:cubicBezTo>
                    <a:pt x="745" y="179"/>
                    <a:pt x="741" y="175"/>
                    <a:pt x="736" y="175"/>
                  </a:cubicBezTo>
                  <a:cubicBezTo>
                    <a:pt x="731" y="175"/>
                    <a:pt x="727" y="179"/>
                    <a:pt x="727" y="184"/>
                  </a:cubicBezTo>
                  <a:close/>
                  <a:moveTo>
                    <a:pt x="751" y="184"/>
                  </a:moveTo>
                  <a:cubicBezTo>
                    <a:pt x="751" y="189"/>
                    <a:pt x="755" y="193"/>
                    <a:pt x="760" y="193"/>
                  </a:cubicBezTo>
                  <a:cubicBezTo>
                    <a:pt x="765" y="193"/>
                    <a:pt x="769" y="189"/>
                    <a:pt x="769" y="184"/>
                  </a:cubicBezTo>
                  <a:cubicBezTo>
                    <a:pt x="769" y="179"/>
                    <a:pt x="765" y="175"/>
                    <a:pt x="760" y="175"/>
                  </a:cubicBezTo>
                  <a:cubicBezTo>
                    <a:pt x="755" y="175"/>
                    <a:pt x="751" y="179"/>
                    <a:pt x="751" y="184"/>
                  </a:cubicBezTo>
                  <a:close/>
                  <a:moveTo>
                    <a:pt x="868" y="184"/>
                  </a:moveTo>
                  <a:cubicBezTo>
                    <a:pt x="868" y="189"/>
                    <a:pt x="872" y="193"/>
                    <a:pt x="877" y="193"/>
                  </a:cubicBezTo>
                  <a:cubicBezTo>
                    <a:pt x="882" y="193"/>
                    <a:pt x="886" y="189"/>
                    <a:pt x="886" y="184"/>
                  </a:cubicBezTo>
                  <a:cubicBezTo>
                    <a:pt x="886" y="179"/>
                    <a:pt x="882" y="175"/>
                    <a:pt x="877" y="175"/>
                  </a:cubicBezTo>
                  <a:cubicBezTo>
                    <a:pt x="872" y="175"/>
                    <a:pt x="868" y="179"/>
                    <a:pt x="868" y="184"/>
                  </a:cubicBezTo>
                  <a:close/>
                  <a:moveTo>
                    <a:pt x="892" y="184"/>
                  </a:moveTo>
                  <a:cubicBezTo>
                    <a:pt x="892" y="189"/>
                    <a:pt x="896" y="193"/>
                    <a:pt x="901" y="193"/>
                  </a:cubicBezTo>
                  <a:cubicBezTo>
                    <a:pt x="905" y="193"/>
                    <a:pt x="909" y="189"/>
                    <a:pt x="909" y="184"/>
                  </a:cubicBezTo>
                  <a:cubicBezTo>
                    <a:pt x="909" y="179"/>
                    <a:pt x="905" y="175"/>
                    <a:pt x="901" y="175"/>
                  </a:cubicBezTo>
                  <a:cubicBezTo>
                    <a:pt x="896" y="175"/>
                    <a:pt x="892" y="179"/>
                    <a:pt x="892" y="184"/>
                  </a:cubicBezTo>
                  <a:close/>
                  <a:moveTo>
                    <a:pt x="915" y="184"/>
                  </a:moveTo>
                  <a:cubicBezTo>
                    <a:pt x="915" y="189"/>
                    <a:pt x="919" y="193"/>
                    <a:pt x="924" y="193"/>
                  </a:cubicBezTo>
                  <a:cubicBezTo>
                    <a:pt x="929" y="193"/>
                    <a:pt x="933" y="189"/>
                    <a:pt x="933" y="184"/>
                  </a:cubicBezTo>
                  <a:cubicBezTo>
                    <a:pt x="933" y="179"/>
                    <a:pt x="929" y="175"/>
                    <a:pt x="924" y="175"/>
                  </a:cubicBezTo>
                  <a:cubicBezTo>
                    <a:pt x="919" y="175"/>
                    <a:pt x="915" y="179"/>
                    <a:pt x="915" y="184"/>
                  </a:cubicBezTo>
                  <a:close/>
                  <a:moveTo>
                    <a:pt x="938" y="184"/>
                  </a:moveTo>
                  <a:cubicBezTo>
                    <a:pt x="938" y="189"/>
                    <a:pt x="942" y="193"/>
                    <a:pt x="947" y="193"/>
                  </a:cubicBezTo>
                  <a:cubicBezTo>
                    <a:pt x="952" y="193"/>
                    <a:pt x="956" y="189"/>
                    <a:pt x="956" y="184"/>
                  </a:cubicBezTo>
                  <a:cubicBezTo>
                    <a:pt x="956" y="179"/>
                    <a:pt x="952" y="175"/>
                    <a:pt x="947" y="175"/>
                  </a:cubicBezTo>
                  <a:cubicBezTo>
                    <a:pt x="942" y="175"/>
                    <a:pt x="938" y="179"/>
                    <a:pt x="938" y="184"/>
                  </a:cubicBezTo>
                  <a:close/>
                  <a:moveTo>
                    <a:pt x="962" y="184"/>
                  </a:moveTo>
                  <a:cubicBezTo>
                    <a:pt x="962" y="189"/>
                    <a:pt x="966" y="193"/>
                    <a:pt x="971" y="193"/>
                  </a:cubicBezTo>
                  <a:cubicBezTo>
                    <a:pt x="976" y="193"/>
                    <a:pt x="980" y="189"/>
                    <a:pt x="980" y="184"/>
                  </a:cubicBezTo>
                  <a:cubicBezTo>
                    <a:pt x="980" y="179"/>
                    <a:pt x="976" y="175"/>
                    <a:pt x="971" y="175"/>
                  </a:cubicBezTo>
                  <a:cubicBezTo>
                    <a:pt x="966" y="175"/>
                    <a:pt x="962" y="179"/>
                    <a:pt x="962" y="184"/>
                  </a:cubicBezTo>
                  <a:close/>
                  <a:moveTo>
                    <a:pt x="985" y="184"/>
                  </a:moveTo>
                  <a:cubicBezTo>
                    <a:pt x="985" y="189"/>
                    <a:pt x="989" y="193"/>
                    <a:pt x="994" y="193"/>
                  </a:cubicBezTo>
                  <a:cubicBezTo>
                    <a:pt x="999" y="193"/>
                    <a:pt x="1003" y="189"/>
                    <a:pt x="1003" y="184"/>
                  </a:cubicBezTo>
                  <a:cubicBezTo>
                    <a:pt x="1003" y="179"/>
                    <a:pt x="999" y="175"/>
                    <a:pt x="994" y="175"/>
                  </a:cubicBezTo>
                  <a:cubicBezTo>
                    <a:pt x="989" y="175"/>
                    <a:pt x="985" y="179"/>
                    <a:pt x="985" y="184"/>
                  </a:cubicBezTo>
                  <a:close/>
                  <a:moveTo>
                    <a:pt x="1009" y="184"/>
                  </a:moveTo>
                  <a:cubicBezTo>
                    <a:pt x="1009" y="189"/>
                    <a:pt x="1013" y="193"/>
                    <a:pt x="1018" y="193"/>
                  </a:cubicBezTo>
                  <a:cubicBezTo>
                    <a:pt x="1023" y="193"/>
                    <a:pt x="1027" y="189"/>
                    <a:pt x="1027" y="184"/>
                  </a:cubicBezTo>
                  <a:cubicBezTo>
                    <a:pt x="1027" y="179"/>
                    <a:pt x="1023" y="175"/>
                    <a:pt x="1018" y="175"/>
                  </a:cubicBezTo>
                  <a:cubicBezTo>
                    <a:pt x="1013" y="175"/>
                    <a:pt x="1009" y="179"/>
                    <a:pt x="1009" y="184"/>
                  </a:cubicBezTo>
                  <a:close/>
                  <a:moveTo>
                    <a:pt x="1032" y="184"/>
                  </a:moveTo>
                  <a:cubicBezTo>
                    <a:pt x="1032" y="189"/>
                    <a:pt x="1036" y="193"/>
                    <a:pt x="1041" y="193"/>
                  </a:cubicBezTo>
                  <a:cubicBezTo>
                    <a:pt x="1046" y="193"/>
                    <a:pt x="1050" y="189"/>
                    <a:pt x="1050" y="184"/>
                  </a:cubicBezTo>
                  <a:cubicBezTo>
                    <a:pt x="1050" y="179"/>
                    <a:pt x="1046" y="175"/>
                    <a:pt x="1041" y="175"/>
                  </a:cubicBezTo>
                  <a:cubicBezTo>
                    <a:pt x="1036" y="175"/>
                    <a:pt x="1032" y="179"/>
                    <a:pt x="1032" y="184"/>
                  </a:cubicBezTo>
                  <a:close/>
                  <a:moveTo>
                    <a:pt x="1056" y="184"/>
                  </a:moveTo>
                  <a:cubicBezTo>
                    <a:pt x="1056" y="189"/>
                    <a:pt x="1060" y="193"/>
                    <a:pt x="1065" y="193"/>
                  </a:cubicBezTo>
                  <a:cubicBezTo>
                    <a:pt x="1070" y="193"/>
                    <a:pt x="1074" y="189"/>
                    <a:pt x="1074" y="184"/>
                  </a:cubicBezTo>
                  <a:cubicBezTo>
                    <a:pt x="1074" y="179"/>
                    <a:pt x="1070" y="175"/>
                    <a:pt x="1065" y="175"/>
                  </a:cubicBezTo>
                  <a:cubicBezTo>
                    <a:pt x="1060" y="175"/>
                    <a:pt x="1056" y="179"/>
                    <a:pt x="1056" y="184"/>
                  </a:cubicBezTo>
                  <a:close/>
                  <a:moveTo>
                    <a:pt x="1079" y="184"/>
                  </a:moveTo>
                  <a:cubicBezTo>
                    <a:pt x="1079" y="189"/>
                    <a:pt x="1083" y="193"/>
                    <a:pt x="1088" y="193"/>
                  </a:cubicBezTo>
                  <a:cubicBezTo>
                    <a:pt x="1093" y="193"/>
                    <a:pt x="1097" y="189"/>
                    <a:pt x="1097" y="184"/>
                  </a:cubicBezTo>
                  <a:cubicBezTo>
                    <a:pt x="1097" y="179"/>
                    <a:pt x="1093" y="175"/>
                    <a:pt x="1088" y="175"/>
                  </a:cubicBezTo>
                  <a:cubicBezTo>
                    <a:pt x="1083" y="175"/>
                    <a:pt x="1079" y="179"/>
                    <a:pt x="1079" y="184"/>
                  </a:cubicBezTo>
                  <a:close/>
                  <a:moveTo>
                    <a:pt x="1103" y="184"/>
                  </a:moveTo>
                  <a:cubicBezTo>
                    <a:pt x="1103" y="189"/>
                    <a:pt x="1107" y="193"/>
                    <a:pt x="1112" y="193"/>
                  </a:cubicBezTo>
                  <a:cubicBezTo>
                    <a:pt x="1117" y="193"/>
                    <a:pt x="1121" y="189"/>
                    <a:pt x="1121" y="184"/>
                  </a:cubicBezTo>
                  <a:cubicBezTo>
                    <a:pt x="1121" y="179"/>
                    <a:pt x="1117" y="175"/>
                    <a:pt x="1112" y="175"/>
                  </a:cubicBezTo>
                  <a:cubicBezTo>
                    <a:pt x="1107" y="175"/>
                    <a:pt x="1103" y="179"/>
                    <a:pt x="1103" y="184"/>
                  </a:cubicBezTo>
                  <a:close/>
                  <a:moveTo>
                    <a:pt x="1126" y="184"/>
                  </a:moveTo>
                  <a:cubicBezTo>
                    <a:pt x="1126" y="189"/>
                    <a:pt x="1130" y="193"/>
                    <a:pt x="1135" y="193"/>
                  </a:cubicBezTo>
                  <a:cubicBezTo>
                    <a:pt x="1140" y="193"/>
                    <a:pt x="1144" y="189"/>
                    <a:pt x="1144" y="184"/>
                  </a:cubicBezTo>
                  <a:cubicBezTo>
                    <a:pt x="1144" y="179"/>
                    <a:pt x="1140" y="175"/>
                    <a:pt x="1135" y="175"/>
                  </a:cubicBezTo>
                  <a:cubicBezTo>
                    <a:pt x="1130" y="175"/>
                    <a:pt x="1126" y="179"/>
                    <a:pt x="1126" y="184"/>
                  </a:cubicBezTo>
                  <a:close/>
                  <a:moveTo>
                    <a:pt x="1150" y="184"/>
                  </a:moveTo>
                  <a:cubicBezTo>
                    <a:pt x="1150" y="189"/>
                    <a:pt x="1154" y="193"/>
                    <a:pt x="1159" y="193"/>
                  </a:cubicBezTo>
                  <a:cubicBezTo>
                    <a:pt x="1164" y="193"/>
                    <a:pt x="1168" y="189"/>
                    <a:pt x="1168" y="184"/>
                  </a:cubicBezTo>
                  <a:cubicBezTo>
                    <a:pt x="1168" y="179"/>
                    <a:pt x="1164" y="175"/>
                    <a:pt x="1159" y="175"/>
                  </a:cubicBezTo>
                  <a:cubicBezTo>
                    <a:pt x="1154" y="175"/>
                    <a:pt x="1150" y="179"/>
                    <a:pt x="1150" y="184"/>
                  </a:cubicBezTo>
                  <a:close/>
                  <a:moveTo>
                    <a:pt x="1173" y="184"/>
                  </a:moveTo>
                  <a:cubicBezTo>
                    <a:pt x="1173" y="189"/>
                    <a:pt x="1177" y="193"/>
                    <a:pt x="1182" y="193"/>
                  </a:cubicBezTo>
                  <a:cubicBezTo>
                    <a:pt x="1187" y="193"/>
                    <a:pt x="1191" y="189"/>
                    <a:pt x="1191" y="184"/>
                  </a:cubicBezTo>
                  <a:cubicBezTo>
                    <a:pt x="1191" y="179"/>
                    <a:pt x="1187" y="175"/>
                    <a:pt x="1182" y="175"/>
                  </a:cubicBezTo>
                  <a:cubicBezTo>
                    <a:pt x="1177" y="175"/>
                    <a:pt x="1173" y="179"/>
                    <a:pt x="1173" y="184"/>
                  </a:cubicBezTo>
                  <a:close/>
                  <a:moveTo>
                    <a:pt x="1197" y="184"/>
                  </a:moveTo>
                  <a:cubicBezTo>
                    <a:pt x="1197" y="189"/>
                    <a:pt x="1201" y="193"/>
                    <a:pt x="1206" y="193"/>
                  </a:cubicBezTo>
                  <a:cubicBezTo>
                    <a:pt x="1211" y="193"/>
                    <a:pt x="1215" y="189"/>
                    <a:pt x="1215" y="184"/>
                  </a:cubicBezTo>
                  <a:cubicBezTo>
                    <a:pt x="1215" y="179"/>
                    <a:pt x="1211" y="175"/>
                    <a:pt x="1206" y="175"/>
                  </a:cubicBezTo>
                  <a:cubicBezTo>
                    <a:pt x="1201" y="175"/>
                    <a:pt x="1197" y="179"/>
                    <a:pt x="1197" y="184"/>
                  </a:cubicBezTo>
                  <a:close/>
                  <a:moveTo>
                    <a:pt x="1220" y="184"/>
                  </a:moveTo>
                  <a:cubicBezTo>
                    <a:pt x="1220" y="189"/>
                    <a:pt x="1224" y="193"/>
                    <a:pt x="1229" y="193"/>
                  </a:cubicBezTo>
                  <a:cubicBezTo>
                    <a:pt x="1234" y="193"/>
                    <a:pt x="1238" y="189"/>
                    <a:pt x="1238" y="184"/>
                  </a:cubicBezTo>
                  <a:cubicBezTo>
                    <a:pt x="1238" y="179"/>
                    <a:pt x="1234" y="175"/>
                    <a:pt x="1229" y="175"/>
                  </a:cubicBezTo>
                  <a:cubicBezTo>
                    <a:pt x="1224" y="175"/>
                    <a:pt x="1220" y="179"/>
                    <a:pt x="1220" y="184"/>
                  </a:cubicBezTo>
                  <a:close/>
                  <a:moveTo>
                    <a:pt x="1243" y="184"/>
                  </a:moveTo>
                  <a:cubicBezTo>
                    <a:pt x="1243" y="189"/>
                    <a:pt x="1248" y="193"/>
                    <a:pt x="1253" y="193"/>
                  </a:cubicBezTo>
                  <a:cubicBezTo>
                    <a:pt x="1258" y="193"/>
                    <a:pt x="1262" y="189"/>
                    <a:pt x="1262" y="184"/>
                  </a:cubicBezTo>
                  <a:cubicBezTo>
                    <a:pt x="1262" y="179"/>
                    <a:pt x="1258" y="175"/>
                    <a:pt x="1253" y="175"/>
                  </a:cubicBezTo>
                  <a:cubicBezTo>
                    <a:pt x="1248" y="175"/>
                    <a:pt x="1243" y="179"/>
                    <a:pt x="1243" y="184"/>
                  </a:cubicBezTo>
                  <a:close/>
                  <a:moveTo>
                    <a:pt x="1267" y="184"/>
                  </a:moveTo>
                  <a:cubicBezTo>
                    <a:pt x="1267" y="189"/>
                    <a:pt x="1271" y="193"/>
                    <a:pt x="1276" y="193"/>
                  </a:cubicBezTo>
                  <a:cubicBezTo>
                    <a:pt x="1281" y="193"/>
                    <a:pt x="1285" y="189"/>
                    <a:pt x="1285" y="184"/>
                  </a:cubicBezTo>
                  <a:cubicBezTo>
                    <a:pt x="1285" y="179"/>
                    <a:pt x="1281" y="175"/>
                    <a:pt x="1276" y="175"/>
                  </a:cubicBezTo>
                  <a:cubicBezTo>
                    <a:pt x="1271" y="175"/>
                    <a:pt x="1267" y="179"/>
                    <a:pt x="1267" y="184"/>
                  </a:cubicBezTo>
                  <a:close/>
                  <a:moveTo>
                    <a:pt x="1291" y="184"/>
                  </a:moveTo>
                  <a:cubicBezTo>
                    <a:pt x="1291" y="189"/>
                    <a:pt x="1295" y="193"/>
                    <a:pt x="1300" y="193"/>
                  </a:cubicBezTo>
                  <a:cubicBezTo>
                    <a:pt x="1305" y="193"/>
                    <a:pt x="1309" y="189"/>
                    <a:pt x="1309" y="184"/>
                  </a:cubicBezTo>
                  <a:cubicBezTo>
                    <a:pt x="1309" y="179"/>
                    <a:pt x="1305" y="175"/>
                    <a:pt x="1300" y="175"/>
                  </a:cubicBezTo>
                  <a:cubicBezTo>
                    <a:pt x="1295" y="175"/>
                    <a:pt x="1291" y="179"/>
                    <a:pt x="1291" y="184"/>
                  </a:cubicBezTo>
                  <a:close/>
                  <a:moveTo>
                    <a:pt x="1314" y="184"/>
                  </a:moveTo>
                  <a:cubicBezTo>
                    <a:pt x="1314" y="189"/>
                    <a:pt x="1318" y="193"/>
                    <a:pt x="1323" y="193"/>
                  </a:cubicBezTo>
                  <a:cubicBezTo>
                    <a:pt x="1328" y="193"/>
                    <a:pt x="1332" y="189"/>
                    <a:pt x="1332" y="184"/>
                  </a:cubicBezTo>
                  <a:cubicBezTo>
                    <a:pt x="1332" y="179"/>
                    <a:pt x="1328" y="175"/>
                    <a:pt x="1323" y="175"/>
                  </a:cubicBezTo>
                  <a:cubicBezTo>
                    <a:pt x="1318" y="175"/>
                    <a:pt x="1314" y="179"/>
                    <a:pt x="1314" y="184"/>
                  </a:cubicBezTo>
                  <a:close/>
                  <a:moveTo>
                    <a:pt x="1338" y="184"/>
                  </a:moveTo>
                  <a:cubicBezTo>
                    <a:pt x="1338" y="189"/>
                    <a:pt x="1342" y="193"/>
                    <a:pt x="1346" y="193"/>
                  </a:cubicBezTo>
                  <a:cubicBezTo>
                    <a:pt x="1351" y="193"/>
                    <a:pt x="1355" y="189"/>
                    <a:pt x="1355" y="184"/>
                  </a:cubicBezTo>
                  <a:cubicBezTo>
                    <a:pt x="1355" y="179"/>
                    <a:pt x="1351" y="175"/>
                    <a:pt x="1346" y="175"/>
                  </a:cubicBezTo>
                  <a:cubicBezTo>
                    <a:pt x="1342" y="175"/>
                    <a:pt x="1338" y="179"/>
                    <a:pt x="1338" y="184"/>
                  </a:cubicBezTo>
                  <a:close/>
                  <a:moveTo>
                    <a:pt x="1361" y="184"/>
                  </a:moveTo>
                  <a:cubicBezTo>
                    <a:pt x="1361" y="189"/>
                    <a:pt x="1365" y="193"/>
                    <a:pt x="1370" y="193"/>
                  </a:cubicBezTo>
                  <a:cubicBezTo>
                    <a:pt x="1375" y="193"/>
                    <a:pt x="1379" y="189"/>
                    <a:pt x="1379" y="184"/>
                  </a:cubicBezTo>
                  <a:cubicBezTo>
                    <a:pt x="1379" y="179"/>
                    <a:pt x="1375" y="175"/>
                    <a:pt x="1370" y="175"/>
                  </a:cubicBezTo>
                  <a:cubicBezTo>
                    <a:pt x="1365" y="175"/>
                    <a:pt x="1361" y="179"/>
                    <a:pt x="1361" y="184"/>
                  </a:cubicBezTo>
                  <a:close/>
                  <a:moveTo>
                    <a:pt x="1385" y="184"/>
                  </a:moveTo>
                  <a:cubicBezTo>
                    <a:pt x="1385" y="189"/>
                    <a:pt x="1389" y="193"/>
                    <a:pt x="1393" y="193"/>
                  </a:cubicBezTo>
                  <a:cubicBezTo>
                    <a:pt x="1398" y="193"/>
                    <a:pt x="1402" y="189"/>
                    <a:pt x="1402" y="184"/>
                  </a:cubicBezTo>
                  <a:cubicBezTo>
                    <a:pt x="1402" y="179"/>
                    <a:pt x="1398" y="175"/>
                    <a:pt x="1393" y="175"/>
                  </a:cubicBezTo>
                  <a:cubicBezTo>
                    <a:pt x="1389" y="175"/>
                    <a:pt x="1385" y="179"/>
                    <a:pt x="1385" y="184"/>
                  </a:cubicBezTo>
                  <a:close/>
                  <a:moveTo>
                    <a:pt x="1408" y="184"/>
                  </a:moveTo>
                  <a:cubicBezTo>
                    <a:pt x="1408" y="189"/>
                    <a:pt x="1412" y="193"/>
                    <a:pt x="1417" y="193"/>
                  </a:cubicBezTo>
                  <a:cubicBezTo>
                    <a:pt x="1422" y="193"/>
                    <a:pt x="1426" y="189"/>
                    <a:pt x="1426" y="184"/>
                  </a:cubicBezTo>
                  <a:cubicBezTo>
                    <a:pt x="1426" y="179"/>
                    <a:pt x="1422" y="175"/>
                    <a:pt x="1417" y="175"/>
                  </a:cubicBezTo>
                  <a:cubicBezTo>
                    <a:pt x="1412" y="175"/>
                    <a:pt x="1408" y="179"/>
                    <a:pt x="1408" y="184"/>
                  </a:cubicBezTo>
                  <a:close/>
                  <a:moveTo>
                    <a:pt x="1432" y="184"/>
                  </a:moveTo>
                  <a:cubicBezTo>
                    <a:pt x="1432" y="189"/>
                    <a:pt x="1436" y="193"/>
                    <a:pt x="1441" y="193"/>
                  </a:cubicBezTo>
                  <a:cubicBezTo>
                    <a:pt x="1445" y="193"/>
                    <a:pt x="1449" y="189"/>
                    <a:pt x="1449" y="184"/>
                  </a:cubicBezTo>
                  <a:cubicBezTo>
                    <a:pt x="1449" y="179"/>
                    <a:pt x="1445" y="175"/>
                    <a:pt x="1441" y="175"/>
                  </a:cubicBezTo>
                  <a:cubicBezTo>
                    <a:pt x="1436" y="175"/>
                    <a:pt x="1432" y="179"/>
                    <a:pt x="1432" y="184"/>
                  </a:cubicBezTo>
                  <a:close/>
                  <a:moveTo>
                    <a:pt x="1455" y="184"/>
                  </a:moveTo>
                  <a:cubicBezTo>
                    <a:pt x="1455" y="189"/>
                    <a:pt x="1459" y="193"/>
                    <a:pt x="1464" y="193"/>
                  </a:cubicBezTo>
                  <a:cubicBezTo>
                    <a:pt x="1469" y="193"/>
                    <a:pt x="1473" y="189"/>
                    <a:pt x="1473" y="184"/>
                  </a:cubicBezTo>
                  <a:cubicBezTo>
                    <a:pt x="1473" y="179"/>
                    <a:pt x="1469" y="175"/>
                    <a:pt x="1464" y="175"/>
                  </a:cubicBezTo>
                  <a:cubicBezTo>
                    <a:pt x="1459" y="175"/>
                    <a:pt x="1455" y="179"/>
                    <a:pt x="1455" y="184"/>
                  </a:cubicBezTo>
                  <a:close/>
                  <a:moveTo>
                    <a:pt x="1478" y="184"/>
                  </a:moveTo>
                  <a:cubicBezTo>
                    <a:pt x="1478" y="189"/>
                    <a:pt x="1482" y="193"/>
                    <a:pt x="1487" y="193"/>
                  </a:cubicBezTo>
                  <a:cubicBezTo>
                    <a:pt x="1492" y="193"/>
                    <a:pt x="1496" y="189"/>
                    <a:pt x="1496" y="184"/>
                  </a:cubicBezTo>
                  <a:cubicBezTo>
                    <a:pt x="1496" y="179"/>
                    <a:pt x="1492" y="175"/>
                    <a:pt x="1487" y="175"/>
                  </a:cubicBezTo>
                  <a:cubicBezTo>
                    <a:pt x="1482" y="175"/>
                    <a:pt x="1478" y="179"/>
                    <a:pt x="1478" y="184"/>
                  </a:cubicBezTo>
                  <a:close/>
                  <a:moveTo>
                    <a:pt x="1502" y="184"/>
                  </a:moveTo>
                  <a:cubicBezTo>
                    <a:pt x="1502" y="189"/>
                    <a:pt x="1506" y="193"/>
                    <a:pt x="1511" y="193"/>
                  </a:cubicBezTo>
                  <a:cubicBezTo>
                    <a:pt x="1516" y="193"/>
                    <a:pt x="1520" y="189"/>
                    <a:pt x="1520" y="184"/>
                  </a:cubicBezTo>
                  <a:cubicBezTo>
                    <a:pt x="1520" y="179"/>
                    <a:pt x="1516" y="175"/>
                    <a:pt x="1511" y="175"/>
                  </a:cubicBezTo>
                  <a:cubicBezTo>
                    <a:pt x="1506" y="175"/>
                    <a:pt x="1502" y="179"/>
                    <a:pt x="1502" y="184"/>
                  </a:cubicBezTo>
                  <a:close/>
                  <a:moveTo>
                    <a:pt x="1525" y="184"/>
                  </a:moveTo>
                  <a:cubicBezTo>
                    <a:pt x="1525" y="189"/>
                    <a:pt x="1529" y="193"/>
                    <a:pt x="1534" y="193"/>
                  </a:cubicBezTo>
                  <a:cubicBezTo>
                    <a:pt x="1539" y="193"/>
                    <a:pt x="1543" y="189"/>
                    <a:pt x="1543" y="184"/>
                  </a:cubicBezTo>
                  <a:cubicBezTo>
                    <a:pt x="1543" y="179"/>
                    <a:pt x="1539" y="175"/>
                    <a:pt x="1534" y="175"/>
                  </a:cubicBezTo>
                  <a:cubicBezTo>
                    <a:pt x="1529" y="175"/>
                    <a:pt x="1525" y="179"/>
                    <a:pt x="1525" y="184"/>
                  </a:cubicBezTo>
                  <a:close/>
                  <a:moveTo>
                    <a:pt x="1549" y="184"/>
                  </a:moveTo>
                  <a:cubicBezTo>
                    <a:pt x="1549" y="189"/>
                    <a:pt x="1553" y="193"/>
                    <a:pt x="1558" y="193"/>
                  </a:cubicBezTo>
                  <a:cubicBezTo>
                    <a:pt x="1563" y="193"/>
                    <a:pt x="1567" y="189"/>
                    <a:pt x="1567" y="184"/>
                  </a:cubicBezTo>
                  <a:cubicBezTo>
                    <a:pt x="1567" y="179"/>
                    <a:pt x="1563" y="175"/>
                    <a:pt x="1558" y="175"/>
                  </a:cubicBezTo>
                  <a:cubicBezTo>
                    <a:pt x="1553" y="175"/>
                    <a:pt x="1549" y="179"/>
                    <a:pt x="1549" y="184"/>
                  </a:cubicBezTo>
                  <a:close/>
                  <a:moveTo>
                    <a:pt x="1572" y="184"/>
                  </a:moveTo>
                  <a:cubicBezTo>
                    <a:pt x="1572" y="189"/>
                    <a:pt x="1576" y="193"/>
                    <a:pt x="1581" y="193"/>
                  </a:cubicBezTo>
                  <a:cubicBezTo>
                    <a:pt x="1586" y="193"/>
                    <a:pt x="1590" y="189"/>
                    <a:pt x="1590" y="184"/>
                  </a:cubicBezTo>
                  <a:cubicBezTo>
                    <a:pt x="1590" y="179"/>
                    <a:pt x="1586" y="175"/>
                    <a:pt x="1581" y="175"/>
                  </a:cubicBezTo>
                  <a:cubicBezTo>
                    <a:pt x="1576" y="175"/>
                    <a:pt x="1572" y="179"/>
                    <a:pt x="1572" y="184"/>
                  </a:cubicBezTo>
                  <a:close/>
                  <a:moveTo>
                    <a:pt x="1596" y="184"/>
                  </a:moveTo>
                  <a:cubicBezTo>
                    <a:pt x="1596" y="189"/>
                    <a:pt x="1600" y="193"/>
                    <a:pt x="1605" y="193"/>
                  </a:cubicBezTo>
                  <a:cubicBezTo>
                    <a:pt x="1610" y="193"/>
                    <a:pt x="1614" y="189"/>
                    <a:pt x="1614" y="184"/>
                  </a:cubicBezTo>
                  <a:cubicBezTo>
                    <a:pt x="1614" y="179"/>
                    <a:pt x="1610" y="175"/>
                    <a:pt x="1605" y="175"/>
                  </a:cubicBezTo>
                  <a:cubicBezTo>
                    <a:pt x="1600" y="175"/>
                    <a:pt x="1596" y="179"/>
                    <a:pt x="1596" y="184"/>
                  </a:cubicBezTo>
                  <a:close/>
                  <a:moveTo>
                    <a:pt x="1619" y="184"/>
                  </a:moveTo>
                  <a:cubicBezTo>
                    <a:pt x="1619" y="189"/>
                    <a:pt x="1623" y="193"/>
                    <a:pt x="1628" y="193"/>
                  </a:cubicBezTo>
                  <a:cubicBezTo>
                    <a:pt x="1633" y="193"/>
                    <a:pt x="1637" y="189"/>
                    <a:pt x="1637" y="184"/>
                  </a:cubicBezTo>
                  <a:cubicBezTo>
                    <a:pt x="1637" y="179"/>
                    <a:pt x="1633" y="175"/>
                    <a:pt x="1628" y="175"/>
                  </a:cubicBezTo>
                  <a:cubicBezTo>
                    <a:pt x="1623" y="175"/>
                    <a:pt x="1619" y="179"/>
                    <a:pt x="1619" y="184"/>
                  </a:cubicBezTo>
                  <a:close/>
                  <a:moveTo>
                    <a:pt x="1643" y="184"/>
                  </a:moveTo>
                  <a:cubicBezTo>
                    <a:pt x="1643" y="189"/>
                    <a:pt x="1647" y="193"/>
                    <a:pt x="1652" y="193"/>
                  </a:cubicBezTo>
                  <a:cubicBezTo>
                    <a:pt x="1657" y="193"/>
                    <a:pt x="1661" y="189"/>
                    <a:pt x="1661" y="184"/>
                  </a:cubicBezTo>
                  <a:cubicBezTo>
                    <a:pt x="1661" y="179"/>
                    <a:pt x="1657" y="175"/>
                    <a:pt x="1652" y="175"/>
                  </a:cubicBezTo>
                  <a:cubicBezTo>
                    <a:pt x="1647" y="175"/>
                    <a:pt x="1643" y="179"/>
                    <a:pt x="1643" y="184"/>
                  </a:cubicBezTo>
                  <a:close/>
                  <a:moveTo>
                    <a:pt x="1666" y="184"/>
                  </a:moveTo>
                  <a:cubicBezTo>
                    <a:pt x="1666" y="189"/>
                    <a:pt x="1670" y="193"/>
                    <a:pt x="1675" y="193"/>
                  </a:cubicBezTo>
                  <a:cubicBezTo>
                    <a:pt x="1680" y="193"/>
                    <a:pt x="1684" y="189"/>
                    <a:pt x="1684" y="184"/>
                  </a:cubicBezTo>
                  <a:cubicBezTo>
                    <a:pt x="1684" y="179"/>
                    <a:pt x="1680" y="175"/>
                    <a:pt x="1675" y="175"/>
                  </a:cubicBezTo>
                  <a:cubicBezTo>
                    <a:pt x="1670" y="175"/>
                    <a:pt x="1666" y="179"/>
                    <a:pt x="1666" y="184"/>
                  </a:cubicBezTo>
                  <a:close/>
                  <a:moveTo>
                    <a:pt x="1690" y="184"/>
                  </a:moveTo>
                  <a:cubicBezTo>
                    <a:pt x="1690" y="189"/>
                    <a:pt x="1694" y="193"/>
                    <a:pt x="1699" y="193"/>
                  </a:cubicBezTo>
                  <a:cubicBezTo>
                    <a:pt x="1704" y="193"/>
                    <a:pt x="1708" y="189"/>
                    <a:pt x="1708" y="184"/>
                  </a:cubicBezTo>
                  <a:cubicBezTo>
                    <a:pt x="1708" y="179"/>
                    <a:pt x="1704" y="175"/>
                    <a:pt x="1699" y="175"/>
                  </a:cubicBezTo>
                  <a:cubicBezTo>
                    <a:pt x="1694" y="175"/>
                    <a:pt x="1690" y="179"/>
                    <a:pt x="1690" y="184"/>
                  </a:cubicBezTo>
                  <a:close/>
                  <a:moveTo>
                    <a:pt x="0" y="184"/>
                  </a:moveTo>
                  <a:cubicBezTo>
                    <a:pt x="0" y="189"/>
                    <a:pt x="4" y="193"/>
                    <a:pt x="9" y="193"/>
                  </a:cubicBezTo>
                  <a:cubicBezTo>
                    <a:pt x="14" y="193"/>
                    <a:pt x="18" y="189"/>
                    <a:pt x="18" y="184"/>
                  </a:cubicBezTo>
                  <a:cubicBezTo>
                    <a:pt x="18" y="179"/>
                    <a:pt x="14" y="175"/>
                    <a:pt x="9" y="175"/>
                  </a:cubicBezTo>
                  <a:cubicBezTo>
                    <a:pt x="4" y="175"/>
                    <a:pt x="0" y="179"/>
                    <a:pt x="0" y="184"/>
                  </a:cubicBezTo>
                  <a:close/>
                  <a:moveTo>
                    <a:pt x="23" y="184"/>
                  </a:moveTo>
                  <a:cubicBezTo>
                    <a:pt x="23" y="189"/>
                    <a:pt x="27" y="193"/>
                    <a:pt x="32" y="193"/>
                  </a:cubicBezTo>
                  <a:cubicBezTo>
                    <a:pt x="37" y="193"/>
                    <a:pt x="41" y="189"/>
                    <a:pt x="41" y="184"/>
                  </a:cubicBezTo>
                  <a:cubicBezTo>
                    <a:pt x="41" y="179"/>
                    <a:pt x="37" y="175"/>
                    <a:pt x="32" y="175"/>
                  </a:cubicBezTo>
                  <a:cubicBezTo>
                    <a:pt x="27" y="175"/>
                    <a:pt x="23" y="179"/>
                    <a:pt x="23" y="184"/>
                  </a:cubicBezTo>
                  <a:close/>
                  <a:moveTo>
                    <a:pt x="46" y="184"/>
                  </a:moveTo>
                  <a:cubicBezTo>
                    <a:pt x="46" y="189"/>
                    <a:pt x="50" y="193"/>
                    <a:pt x="55" y="193"/>
                  </a:cubicBezTo>
                  <a:cubicBezTo>
                    <a:pt x="61" y="193"/>
                    <a:pt x="65" y="189"/>
                    <a:pt x="65" y="184"/>
                  </a:cubicBezTo>
                  <a:cubicBezTo>
                    <a:pt x="65" y="179"/>
                    <a:pt x="61" y="175"/>
                    <a:pt x="55" y="175"/>
                  </a:cubicBezTo>
                  <a:cubicBezTo>
                    <a:pt x="50" y="175"/>
                    <a:pt x="46" y="179"/>
                    <a:pt x="46" y="184"/>
                  </a:cubicBezTo>
                  <a:close/>
                  <a:moveTo>
                    <a:pt x="70" y="184"/>
                  </a:moveTo>
                  <a:cubicBezTo>
                    <a:pt x="70" y="189"/>
                    <a:pt x="74" y="193"/>
                    <a:pt x="79" y="193"/>
                  </a:cubicBezTo>
                  <a:cubicBezTo>
                    <a:pt x="84" y="193"/>
                    <a:pt x="88" y="189"/>
                    <a:pt x="88" y="184"/>
                  </a:cubicBezTo>
                  <a:cubicBezTo>
                    <a:pt x="88" y="179"/>
                    <a:pt x="84" y="175"/>
                    <a:pt x="79" y="175"/>
                  </a:cubicBezTo>
                  <a:cubicBezTo>
                    <a:pt x="74" y="175"/>
                    <a:pt x="70" y="179"/>
                    <a:pt x="70" y="184"/>
                  </a:cubicBezTo>
                  <a:close/>
                  <a:moveTo>
                    <a:pt x="93" y="206"/>
                  </a:moveTo>
                  <a:cubicBezTo>
                    <a:pt x="93" y="211"/>
                    <a:pt x="97" y="215"/>
                    <a:pt x="103" y="215"/>
                  </a:cubicBezTo>
                  <a:cubicBezTo>
                    <a:pt x="108" y="215"/>
                    <a:pt x="112" y="211"/>
                    <a:pt x="112" y="206"/>
                  </a:cubicBezTo>
                  <a:cubicBezTo>
                    <a:pt x="112" y="201"/>
                    <a:pt x="108" y="197"/>
                    <a:pt x="103" y="197"/>
                  </a:cubicBezTo>
                  <a:cubicBezTo>
                    <a:pt x="97" y="197"/>
                    <a:pt x="93" y="201"/>
                    <a:pt x="93" y="206"/>
                  </a:cubicBezTo>
                  <a:close/>
                  <a:moveTo>
                    <a:pt x="117" y="206"/>
                  </a:moveTo>
                  <a:cubicBezTo>
                    <a:pt x="117" y="211"/>
                    <a:pt x="121" y="215"/>
                    <a:pt x="126" y="215"/>
                  </a:cubicBezTo>
                  <a:cubicBezTo>
                    <a:pt x="131" y="215"/>
                    <a:pt x="135" y="211"/>
                    <a:pt x="135" y="206"/>
                  </a:cubicBezTo>
                  <a:cubicBezTo>
                    <a:pt x="135" y="201"/>
                    <a:pt x="131" y="197"/>
                    <a:pt x="126" y="197"/>
                  </a:cubicBezTo>
                  <a:cubicBezTo>
                    <a:pt x="121" y="197"/>
                    <a:pt x="117" y="201"/>
                    <a:pt x="117" y="206"/>
                  </a:cubicBezTo>
                  <a:close/>
                  <a:moveTo>
                    <a:pt x="140" y="206"/>
                  </a:moveTo>
                  <a:cubicBezTo>
                    <a:pt x="140" y="211"/>
                    <a:pt x="144" y="215"/>
                    <a:pt x="149" y="215"/>
                  </a:cubicBezTo>
                  <a:cubicBezTo>
                    <a:pt x="154" y="215"/>
                    <a:pt x="158" y="211"/>
                    <a:pt x="158" y="206"/>
                  </a:cubicBezTo>
                  <a:cubicBezTo>
                    <a:pt x="158" y="201"/>
                    <a:pt x="154" y="197"/>
                    <a:pt x="149" y="197"/>
                  </a:cubicBezTo>
                  <a:cubicBezTo>
                    <a:pt x="144" y="197"/>
                    <a:pt x="140" y="201"/>
                    <a:pt x="140" y="206"/>
                  </a:cubicBezTo>
                  <a:close/>
                  <a:moveTo>
                    <a:pt x="164" y="206"/>
                  </a:moveTo>
                  <a:cubicBezTo>
                    <a:pt x="164" y="211"/>
                    <a:pt x="168" y="215"/>
                    <a:pt x="173" y="215"/>
                  </a:cubicBezTo>
                  <a:cubicBezTo>
                    <a:pt x="178" y="215"/>
                    <a:pt x="182" y="211"/>
                    <a:pt x="182" y="206"/>
                  </a:cubicBezTo>
                  <a:cubicBezTo>
                    <a:pt x="182" y="201"/>
                    <a:pt x="178" y="197"/>
                    <a:pt x="173" y="197"/>
                  </a:cubicBezTo>
                  <a:cubicBezTo>
                    <a:pt x="168" y="197"/>
                    <a:pt x="164" y="201"/>
                    <a:pt x="164" y="206"/>
                  </a:cubicBezTo>
                  <a:close/>
                  <a:moveTo>
                    <a:pt x="187" y="206"/>
                  </a:moveTo>
                  <a:cubicBezTo>
                    <a:pt x="187" y="211"/>
                    <a:pt x="191" y="215"/>
                    <a:pt x="196" y="215"/>
                  </a:cubicBezTo>
                  <a:cubicBezTo>
                    <a:pt x="201" y="215"/>
                    <a:pt x="205" y="211"/>
                    <a:pt x="205" y="206"/>
                  </a:cubicBezTo>
                  <a:cubicBezTo>
                    <a:pt x="205" y="201"/>
                    <a:pt x="201" y="197"/>
                    <a:pt x="196" y="197"/>
                  </a:cubicBezTo>
                  <a:cubicBezTo>
                    <a:pt x="191" y="197"/>
                    <a:pt x="187" y="201"/>
                    <a:pt x="187" y="206"/>
                  </a:cubicBezTo>
                  <a:close/>
                  <a:moveTo>
                    <a:pt x="211" y="206"/>
                  </a:moveTo>
                  <a:cubicBezTo>
                    <a:pt x="211" y="211"/>
                    <a:pt x="215" y="215"/>
                    <a:pt x="220" y="215"/>
                  </a:cubicBezTo>
                  <a:cubicBezTo>
                    <a:pt x="225" y="215"/>
                    <a:pt x="229" y="211"/>
                    <a:pt x="229" y="206"/>
                  </a:cubicBezTo>
                  <a:cubicBezTo>
                    <a:pt x="229" y="201"/>
                    <a:pt x="225" y="197"/>
                    <a:pt x="220" y="197"/>
                  </a:cubicBezTo>
                  <a:cubicBezTo>
                    <a:pt x="215" y="197"/>
                    <a:pt x="211" y="201"/>
                    <a:pt x="211" y="206"/>
                  </a:cubicBezTo>
                  <a:close/>
                  <a:moveTo>
                    <a:pt x="235" y="206"/>
                  </a:moveTo>
                  <a:cubicBezTo>
                    <a:pt x="235" y="211"/>
                    <a:pt x="238" y="215"/>
                    <a:pt x="243" y="215"/>
                  </a:cubicBezTo>
                  <a:cubicBezTo>
                    <a:pt x="248" y="215"/>
                    <a:pt x="252" y="211"/>
                    <a:pt x="252" y="206"/>
                  </a:cubicBezTo>
                  <a:cubicBezTo>
                    <a:pt x="252" y="201"/>
                    <a:pt x="248" y="197"/>
                    <a:pt x="243" y="197"/>
                  </a:cubicBezTo>
                  <a:cubicBezTo>
                    <a:pt x="238" y="197"/>
                    <a:pt x="235" y="201"/>
                    <a:pt x="235" y="206"/>
                  </a:cubicBezTo>
                  <a:close/>
                  <a:moveTo>
                    <a:pt x="258" y="206"/>
                  </a:moveTo>
                  <a:cubicBezTo>
                    <a:pt x="258" y="211"/>
                    <a:pt x="262" y="215"/>
                    <a:pt x="267" y="215"/>
                  </a:cubicBezTo>
                  <a:cubicBezTo>
                    <a:pt x="272" y="215"/>
                    <a:pt x="276" y="211"/>
                    <a:pt x="276" y="206"/>
                  </a:cubicBezTo>
                  <a:cubicBezTo>
                    <a:pt x="276" y="201"/>
                    <a:pt x="272" y="197"/>
                    <a:pt x="267" y="197"/>
                  </a:cubicBezTo>
                  <a:cubicBezTo>
                    <a:pt x="262" y="197"/>
                    <a:pt x="258" y="201"/>
                    <a:pt x="258" y="206"/>
                  </a:cubicBezTo>
                  <a:close/>
                  <a:moveTo>
                    <a:pt x="281" y="206"/>
                  </a:moveTo>
                  <a:cubicBezTo>
                    <a:pt x="281" y="211"/>
                    <a:pt x="285" y="215"/>
                    <a:pt x="290" y="215"/>
                  </a:cubicBezTo>
                  <a:cubicBezTo>
                    <a:pt x="295" y="215"/>
                    <a:pt x="299" y="211"/>
                    <a:pt x="299" y="206"/>
                  </a:cubicBezTo>
                  <a:cubicBezTo>
                    <a:pt x="299" y="201"/>
                    <a:pt x="295" y="197"/>
                    <a:pt x="290" y="197"/>
                  </a:cubicBezTo>
                  <a:cubicBezTo>
                    <a:pt x="285" y="197"/>
                    <a:pt x="281" y="201"/>
                    <a:pt x="281" y="206"/>
                  </a:cubicBezTo>
                  <a:close/>
                  <a:moveTo>
                    <a:pt x="305" y="206"/>
                  </a:moveTo>
                  <a:cubicBezTo>
                    <a:pt x="305" y="211"/>
                    <a:pt x="309" y="215"/>
                    <a:pt x="313" y="215"/>
                  </a:cubicBezTo>
                  <a:cubicBezTo>
                    <a:pt x="318" y="215"/>
                    <a:pt x="322" y="211"/>
                    <a:pt x="322" y="206"/>
                  </a:cubicBezTo>
                  <a:cubicBezTo>
                    <a:pt x="322" y="201"/>
                    <a:pt x="318" y="197"/>
                    <a:pt x="313" y="197"/>
                  </a:cubicBezTo>
                  <a:cubicBezTo>
                    <a:pt x="309" y="197"/>
                    <a:pt x="305" y="201"/>
                    <a:pt x="305" y="206"/>
                  </a:cubicBezTo>
                  <a:close/>
                  <a:moveTo>
                    <a:pt x="328" y="206"/>
                  </a:moveTo>
                  <a:cubicBezTo>
                    <a:pt x="328" y="211"/>
                    <a:pt x="332" y="215"/>
                    <a:pt x="337" y="215"/>
                  </a:cubicBezTo>
                  <a:cubicBezTo>
                    <a:pt x="342" y="215"/>
                    <a:pt x="346" y="211"/>
                    <a:pt x="346" y="206"/>
                  </a:cubicBezTo>
                  <a:cubicBezTo>
                    <a:pt x="346" y="201"/>
                    <a:pt x="342" y="197"/>
                    <a:pt x="337" y="197"/>
                  </a:cubicBezTo>
                  <a:cubicBezTo>
                    <a:pt x="332" y="197"/>
                    <a:pt x="328" y="201"/>
                    <a:pt x="328" y="206"/>
                  </a:cubicBezTo>
                  <a:close/>
                  <a:moveTo>
                    <a:pt x="352" y="206"/>
                  </a:moveTo>
                  <a:cubicBezTo>
                    <a:pt x="352" y="211"/>
                    <a:pt x="356" y="215"/>
                    <a:pt x="361" y="215"/>
                  </a:cubicBezTo>
                  <a:cubicBezTo>
                    <a:pt x="365" y="215"/>
                    <a:pt x="369" y="211"/>
                    <a:pt x="369" y="206"/>
                  </a:cubicBezTo>
                  <a:cubicBezTo>
                    <a:pt x="369" y="201"/>
                    <a:pt x="365" y="197"/>
                    <a:pt x="361" y="197"/>
                  </a:cubicBezTo>
                  <a:cubicBezTo>
                    <a:pt x="356" y="197"/>
                    <a:pt x="352" y="201"/>
                    <a:pt x="352" y="206"/>
                  </a:cubicBezTo>
                  <a:close/>
                  <a:moveTo>
                    <a:pt x="445" y="206"/>
                  </a:moveTo>
                  <a:cubicBezTo>
                    <a:pt x="445" y="211"/>
                    <a:pt x="449" y="215"/>
                    <a:pt x="454" y="215"/>
                  </a:cubicBezTo>
                  <a:cubicBezTo>
                    <a:pt x="459" y="215"/>
                    <a:pt x="463" y="211"/>
                    <a:pt x="463" y="206"/>
                  </a:cubicBezTo>
                  <a:cubicBezTo>
                    <a:pt x="463" y="201"/>
                    <a:pt x="459" y="197"/>
                    <a:pt x="454" y="197"/>
                  </a:cubicBezTo>
                  <a:cubicBezTo>
                    <a:pt x="449" y="197"/>
                    <a:pt x="445" y="201"/>
                    <a:pt x="445" y="206"/>
                  </a:cubicBezTo>
                  <a:close/>
                  <a:moveTo>
                    <a:pt x="610" y="206"/>
                  </a:moveTo>
                  <a:cubicBezTo>
                    <a:pt x="610" y="211"/>
                    <a:pt x="614" y="215"/>
                    <a:pt x="619" y="215"/>
                  </a:cubicBezTo>
                  <a:cubicBezTo>
                    <a:pt x="624" y="215"/>
                    <a:pt x="628" y="211"/>
                    <a:pt x="628" y="206"/>
                  </a:cubicBezTo>
                  <a:cubicBezTo>
                    <a:pt x="628" y="201"/>
                    <a:pt x="624" y="197"/>
                    <a:pt x="619" y="197"/>
                  </a:cubicBezTo>
                  <a:cubicBezTo>
                    <a:pt x="614" y="197"/>
                    <a:pt x="610" y="201"/>
                    <a:pt x="610" y="206"/>
                  </a:cubicBezTo>
                  <a:close/>
                  <a:moveTo>
                    <a:pt x="703" y="184"/>
                  </a:moveTo>
                  <a:cubicBezTo>
                    <a:pt x="703" y="189"/>
                    <a:pt x="708" y="193"/>
                    <a:pt x="713" y="193"/>
                  </a:cubicBezTo>
                  <a:cubicBezTo>
                    <a:pt x="718" y="193"/>
                    <a:pt x="722" y="189"/>
                    <a:pt x="722" y="184"/>
                  </a:cubicBezTo>
                  <a:cubicBezTo>
                    <a:pt x="722" y="179"/>
                    <a:pt x="718" y="175"/>
                    <a:pt x="713" y="175"/>
                  </a:cubicBezTo>
                  <a:cubicBezTo>
                    <a:pt x="708" y="175"/>
                    <a:pt x="703" y="179"/>
                    <a:pt x="703" y="184"/>
                  </a:cubicBezTo>
                  <a:close/>
                  <a:moveTo>
                    <a:pt x="845" y="206"/>
                  </a:moveTo>
                  <a:cubicBezTo>
                    <a:pt x="845" y="211"/>
                    <a:pt x="849" y="215"/>
                    <a:pt x="853" y="215"/>
                  </a:cubicBezTo>
                  <a:cubicBezTo>
                    <a:pt x="858" y="215"/>
                    <a:pt x="862" y="211"/>
                    <a:pt x="862" y="206"/>
                  </a:cubicBezTo>
                  <a:cubicBezTo>
                    <a:pt x="862" y="201"/>
                    <a:pt x="858" y="197"/>
                    <a:pt x="853" y="197"/>
                  </a:cubicBezTo>
                  <a:cubicBezTo>
                    <a:pt x="849" y="197"/>
                    <a:pt x="845" y="201"/>
                    <a:pt x="845" y="206"/>
                  </a:cubicBezTo>
                  <a:close/>
                  <a:moveTo>
                    <a:pt x="868" y="206"/>
                  </a:moveTo>
                  <a:cubicBezTo>
                    <a:pt x="868" y="211"/>
                    <a:pt x="872" y="215"/>
                    <a:pt x="877" y="215"/>
                  </a:cubicBezTo>
                  <a:cubicBezTo>
                    <a:pt x="882" y="215"/>
                    <a:pt x="886" y="211"/>
                    <a:pt x="886" y="206"/>
                  </a:cubicBezTo>
                  <a:cubicBezTo>
                    <a:pt x="886" y="201"/>
                    <a:pt x="882" y="197"/>
                    <a:pt x="877" y="197"/>
                  </a:cubicBezTo>
                  <a:cubicBezTo>
                    <a:pt x="872" y="197"/>
                    <a:pt x="868" y="201"/>
                    <a:pt x="868" y="206"/>
                  </a:cubicBezTo>
                  <a:close/>
                  <a:moveTo>
                    <a:pt x="892" y="206"/>
                  </a:moveTo>
                  <a:cubicBezTo>
                    <a:pt x="892" y="211"/>
                    <a:pt x="896" y="215"/>
                    <a:pt x="901" y="215"/>
                  </a:cubicBezTo>
                  <a:cubicBezTo>
                    <a:pt x="905" y="215"/>
                    <a:pt x="909" y="211"/>
                    <a:pt x="909" y="206"/>
                  </a:cubicBezTo>
                  <a:cubicBezTo>
                    <a:pt x="909" y="201"/>
                    <a:pt x="905" y="197"/>
                    <a:pt x="901" y="197"/>
                  </a:cubicBezTo>
                  <a:cubicBezTo>
                    <a:pt x="896" y="197"/>
                    <a:pt x="892" y="201"/>
                    <a:pt x="892" y="206"/>
                  </a:cubicBezTo>
                  <a:close/>
                  <a:moveTo>
                    <a:pt x="938" y="206"/>
                  </a:moveTo>
                  <a:cubicBezTo>
                    <a:pt x="938" y="211"/>
                    <a:pt x="942" y="215"/>
                    <a:pt x="947" y="215"/>
                  </a:cubicBezTo>
                  <a:cubicBezTo>
                    <a:pt x="952" y="215"/>
                    <a:pt x="956" y="211"/>
                    <a:pt x="956" y="206"/>
                  </a:cubicBezTo>
                  <a:cubicBezTo>
                    <a:pt x="956" y="201"/>
                    <a:pt x="952" y="197"/>
                    <a:pt x="947" y="197"/>
                  </a:cubicBezTo>
                  <a:cubicBezTo>
                    <a:pt x="942" y="197"/>
                    <a:pt x="938" y="201"/>
                    <a:pt x="938" y="206"/>
                  </a:cubicBezTo>
                  <a:close/>
                  <a:moveTo>
                    <a:pt x="962" y="206"/>
                  </a:moveTo>
                  <a:cubicBezTo>
                    <a:pt x="962" y="211"/>
                    <a:pt x="966" y="215"/>
                    <a:pt x="971" y="215"/>
                  </a:cubicBezTo>
                  <a:cubicBezTo>
                    <a:pt x="976" y="215"/>
                    <a:pt x="980" y="211"/>
                    <a:pt x="980" y="206"/>
                  </a:cubicBezTo>
                  <a:cubicBezTo>
                    <a:pt x="980" y="201"/>
                    <a:pt x="976" y="197"/>
                    <a:pt x="971" y="197"/>
                  </a:cubicBezTo>
                  <a:cubicBezTo>
                    <a:pt x="966" y="197"/>
                    <a:pt x="962" y="201"/>
                    <a:pt x="962" y="206"/>
                  </a:cubicBezTo>
                  <a:close/>
                  <a:moveTo>
                    <a:pt x="985" y="206"/>
                  </a:moveTo>
                  <a:cubicBezTo>
                    <a:pt x="985" y="211"/>
                    <a:pt x="989" y="215"/>
                    <a:pt x="994" y="215"/>
                  </a:cubicBezTo>
                  <a:cubicBezTo>
                    <a:pt x="999" y="215"/>
                    <a:pt x="1003" y="211"/>
                    <a:pt x="1003" y="206"/>
                  </a:cubicBezTo>
                  <a:cubicBezTo>
                    <a:pt x="1003" y="201"/>
                    <a:pt x="999" y="197"/>
                    <a:pt x="994" y="197"/>
                  </a:cubicBezTo>
                  <a:cubicBezTo>
                    <a:pt x="989" y="197"/>
                    <a:pt x="985" y="201"/>
                    <a:pt x="985" y="206"/>
                  </a:cubicBezTo>
                  <a:close/>
                  <a:moveTo>
                    <a:pt x="1009" y="206"/>
                  </a:moveTo>
                  <a:cubicBezTo>
                    <a:pt x="1009" y="211"/>
                    <a:pt x="1013" y="215"/>
                    <a:pt x="1018" y="215"/>
                  </a:cubicBezTo>
                  <a:cubicBezTo>
                    <a:pt x="1023" y="215"/>
                    <a:pt x="1027" y="211"/>
                    <a:pt x="1027" y="206"/>
                  </a:cubicBezTo>
                  <a:cubicBezTo>
                    <a:pt x="1027" y="201"/>
                    <a:pt x="1023" y="197"/>
                    <a:pt x="1018" y="197"/>
                  </a:cubicBezTo>
                  <a:cubicBezTo>
                    <a:pt x="1013" y="197"/>
                    <a:pt x="1009" y="201"/>
                    <a:pt x="1009" y="206"/>
                  </a:cubicBezTo>
                  <a:close/>
                  <a:moveTo>
                    <a:pt x="1032" y="206"/>
                  </a:moveTo>
                  <a:cubicBezTo>
                    <a:pt x="1032" y="211"/>
                    <a:pt x="1036" y="215"/>
                    <a:pt x="1041" y="215"/>
                  </a:cubicBezTo>
                  <a:cubicBezTo>
                    <a:pt x="1046" y="215"/>
                    <a:pt x="1050" y="211"/>
                    <a:pt x="1050" y="206"/>
                  </a:cubicBezTo>
                  <a:cubicBezTo>
                    <a:pt x="1050" y="201"/>
                    <a:pt x="1046" y="197"/>
                    <a:pt x="1041" y="197"/>
                  </a:cubicBezTo>
                  <a:cubicBezTo>
                    <a:pt x="1036" y="197"/>
                    <a:pt x="1032" y="201"/>
                    <a:pt x="1032" y="206"/>
                  </a:cubicBezTo>
                  <a:close/>
                  <a:moveTo>
                    <a:pt x="1056" y="206"/>
                  </a:moveTo>
                  <a:cubicBezTo>
                    <a:pt x="1056" y="211"/>
                    <a:pt x="1060" y="215"/>
                    <a:pt x="1065" y="215"/>
                  </a:cubicBezTo>
                  <a:cubicBezTo>
                    <a:pt x="1070" y="215"/>
                    <a:pt x="1074" y="211"/>
                    <a:pt x="1074" y="206"/>
                  </a:cubicBezTo>
                  <a:cubicBezTo>
                    <a:pt x="1074" y="201"/>
                    <a:pt x="1070" y="197"/>
                    <a:pt x="1065" y="197"/>
                  </a:cubicBezTo>
                  <a:cubicBezTo>
                    <a:pt x="1060" y="197"/>
                    <a:pt x="1056" y="201"/>
                    <a:pt x="1056" y="206"/>
                  </a:cubicBezTo>
                  <a:close/>
                  <a:moveTo>
                    <a:pt x="1079" y="206"/>
                  </a:moveTo>
                  <a:cubicBezTo>
                    <a:pt x="1079" y="211"/>
                    <a:pt x="1083" y="215"/>
                    <a:pt x="1088" y="215"/>
                  </a:cubicBezTo>
                  <a:cubicBezTo>
                    <a:pt x="1093" y="215"/>
                    <a:pt x="1097" y="211"/>
                    <a:pt x="1097" y="206"/>
                  </a:cubicBezTo>
                  <a:cubicBezTo>
                    <a:pt x="1097" y="201"/>
                    <a:pt x="1093" y="197"/>
                    <a:pt x="1088" y="197"/>
                  </a:cubicBezTo>
                  <a:cubicBezTo>
                    <a:pt x="1083" y="197"/>
                    <a:pt x="1079" y="201"/>
                    <a:pt x="1079" y="206"/>
                  </a:cubicBezTo>
                  <a:close/>
                  <a:moveTo>
                    <a:pt x="1103" y="206"/>
                  </a:moveTo>
                  <a:cubicBezTo>
                    <a:pt x="1103" y="211"/>
                    <a:pt x="1107" y="215"/>
                    <a:pt x="1112" y="215"/>
                  </a:cubicBezTo>
                  <a:cubicBezTo>
                    <a:pt x="1117" y="215"/>
                    <a:pt x="1121" y="211"/>
                    <a:pt x="1121" y="206"/>
                  </a:cubicBezTo>
                  <a:cubicBezTo>
                    <a:pt x="1121" y="201"/>
                    <a:pt x="1117" y="197"/>
                    <a:pt x="1112" y="197"/>
                  </a:cubicBezTo>
                  <a:cubicBezTo>
                    <a:pt x="1107" y="197"/>
                    <a:pt x="1103" y="201"/>
                    <a:pt x="1103" y="206"/>
                  </a:cubicBezTo>
                  <a:close/>
                  <a:moveTo>
                    <a:pt x="1126" y="206"/>
                  </a:moveTo>
                  <a:cubicBezTo>
                    <a:pt x="1126" y="211"/>
                    <a:pt x="1130" y="215"/>
                    <a:pt x="1135" y="215"/>
                  </a:cubicBezTo>
                  <a:cubicBezTo>
                    <a:pt x="1140" y="215"/>
                    <a:pt x="1144" y="211"/>
                    <a:pt x="1144" y="206"/>
                  </a:cubicBezTo>
                  <a:cubicBezTo>
                    <a:pt x="1144" y="201"/>
                    <a:pt x="1140" y="197"/>
                    <a:pt x="1135" y="197"/>
                  </a:cubicBezTo>
                  <a:cubicBezTo>
                    <a:pt x="1130" y="197"/>
                    <a:pt x="1126" y="201"/>
                    <a:pt x="1126" y="206"/>
                  </a:cubicBezTo>
                  <a:close/>
                  <a:moveTo>
                    <a:pt x="1150" y="206"/>
                  </a:moveTo>
                  <a:cubicBezTo>
                    <a:pt x="1150" y="211"/>
                    <a:pt x="1154" y="215"/>
                    <a:pt x="1159" y="215"/>
                  </a:cubicBezTo>
                  <a:cubicBezTo>
                    <a:pt x="1164" y="215"/>
                    <a:pt x="1168" y="211"/>
                    <a:pt x="1168" y="206"/>
                  </a:cubicBezTo>
                  <a:cubicBezTo>
                    <a:pt x="1168" y="201"/>
                    <a:pt x="1164" y="197"/>
                    <a:pt x="1159" y="197"/>
                  </a:cubicBezTo>
                  <a:cubicBezTo>
                    <a:pt x="1154" y="197"/>
                    <a:pt x="1150" y="201"/>
                    <a:pt x="1150" y="206"/>
                  </a:cubicBezTo>
                  <a:close/>
                  <a:moveTo>
                    <a:pt x="1173" y="206"/>
                  </a:moveTo>
                  <a:cubicBezTo>
                    <a:pt x="1173" y="211"/>
                    <a:pt x="1177" y="215"/>
                    <a:pt x="1182" y="215"/>
                  </a:cubicBezTo>
                  <a:cubicBezTo>
                    <a:pt x="1187" y="215"/>
                    <a:pt x="1191" y="211"/>
                    <a:pt x="1191" y="206"/>
                  </a:cubicBezTo>
                  <a:cubicBezTo>
                    <a:pt x="1191" y="201"/>
                    <a:pt x="1187" y="197"/>
                    <a:pt x="1182" y="197"/>
                  </a:cubicBezTo>
                  <a:cubicBezTo>
                    <a:pt x="1177" y="197"/>
                    <a:pt x="1173" y="201"/>
                    <a:pt x="1173" y="206"/>
                  </a:cubicBezTo>
                  <a:close/>
                  <a:moveTo>
                    <a:pt x="1197" y="206"/>
                  </a:moveTo>
                  <a:cubicBezTo>
                    <a:pt x="1197" y="211"/>
                    <a:pt x="1201" y="215"/>
                    <a:pt x="1206" y="215"/>
                  </a:cubicBezTo>
                  <a:cubicBezTo>
                    <a:pt x="1211" y="215"/>
                    <a:pt x="1215" y="211"/>
                    <a:pt x="1215" y="206"/>
                  </a:cubicBezTo>
                  <a:cubicBezTo>
                    <a:pt x="1215" y="201"/>
                    <a:pt x="1211" y="197"/>
                    <a:pt x="1206" y="197"/>
                  </a:cubicBezTo>
                  <a:cubicBezTo>
                    <a:pt x="1201" y="197"/>
                    <a:pt x="1197" y="201"/>
                    <a:pt x="1197" y="206"/>
                  </a:cubicBezTo>
                  <a:close/>
                  <a:moveTo>
                    <a:pt x="1220" y="206"/>
                  </a:moveTo>
                  <a:cubicBezTo>
                    <a:pt x="1220" y="211"/>
                    <a:pt x="1224" y="215"/>
                    <a:pt x="1229" y="215"/>
                  </a:cubicBezTo>
                  <a:cubicBezTo>
                    <a:pt x="1234" y="215"/>
                    <a:pt x="1238" y="211"/>
                    <a:pt x="1238" y="206"/>
                  </a:cubicBezTo>
                  <a:cubicBezTo>
                    <a:pt x="1238" y="201"/>
                    <a:pt x="1234" y="197"/>
                    <a:pt x="1229" y="197"/>
                  </a:cubicBezTo>
                  <a:cubicBezTo>
                    <a:pt x="1224" y="197"/>
                    <a:pt x="1220" y="201"/>
                    <a:pt x="1220" y="206"/>
                  </a:cubicBezTo>
                  <a:close/>
                  <a:moveTo>
                    <a:pt x="1243" y="206"/>
                  </a:moveTo>
                  <a:cubicBezTo>
                    <a:pt x="1243" y="211"/>
                    <a:pt x="1248" y="215"/>
                    <a:pt x="1253" y="215"/>
                  </a:cubicBezTo>
                  <a:cubicBezTo>
                    <a:pt x="1258" y="215"/>
                    <a:pt x="1262" y="211"/>
                    <a:pt x="1262" y="206"/>
                  </a:cubicBezTo>
                  <a:cubicBezTo>
                    <a:pt x="1262" y="201"/>
                    <a:pt x="1258" y="197"/>
                    <a:pt x="1253" y="197"/>
                  </a:cubicBezTo>
                  <a:cubicBezTo>
                    <a:pt x="1248" y="197"/>
                    <a:pt x="1243" y="201"/>
                    <a:pt x="1243" y="206"/>
                  </a:cubicBezTo>
                  <a:close/>
                  <a:moveTo>
                    <a:pt x="1267" y="206"/>
                  </a:moveTo>
                  <a:cubicBezTo>
                    <a:pt x="1267" y="211"/>
                    <a:pt x="1271" y="215"/>
                    <a:pt x="1276" y="215"/>
                  </a:cubicBezTo>
                  <a:cubicBezTo>
                    <a:pt x="1281" y="215"/>
                    <a:pt x="1285" y="211"/>
                    <a:pt x="1285" y="206"/>
                  </a:cubicBezTo>
                  <a:cubicBezTo>
                    <a:pt x="1285" y="201"/>
                    <a:pt x="1281" y="197"/>
                    <a:pt x="1276" y="197"/>
                  </a:cubicBezTo>
                  <a:cubicBezTo>
                    <a:pt x="1271" y="197"/>
                    <a:pt x="1267" y="201"/>
                    <a:pt x="1267" y="206"/>
                  </a:cubicBezTo>
                  <a:close/>
                  <a:moveTo>
                    <a:pt x="1291" y="206"/>
                  </a:moveTo>
                  <a:cubicBezTo>
                    <a:pt x="1291" y="211"/>
                    <a:pt x="1295" y="215"/>
                    <a:pt x="1300" y="215"/>
                  </a:cubicBezTo>
                  <a:cubicBezTo>
                    <a:pt x="1305" y="215"/>
                    <a:pt x="1309" y="211"/>
                    <a:pt x="1309" y="206"/>
                  </a:cubicBezTo>
                  <a:cubicBezTo>
                    <a:pt x="1309" y="201"/>
                    <a:pt x="1305" y="197"/>
                    <a:pt x="1300" y="197"/>
                  </a:cubicBezTo>
                  <a:cubicBezTo>
                    <a:pt x="1295" y="197"/>
                    <a:pt x="1291" y="201"/>
                    <a:pt x="1291" y="206"/>
                  </a:cubicBezTo>
                  <a:close/>
                  <a:moveTo>
                    <a:pt x="1314" y="206"/>
                  </a:moveTo>
                  <a:cubicBezTo>
                    <a:pt x="1314" y="211"/>
                    <a:pt x="1318" y="215"/>
                    <a:pt x="1323" y="215"/>
                  </a:cubicBezTo>
                  <a:cubicBezTo>
                    <a:pt x="1328" y="215"/>
                    <a:pt x="1332" y="211"/>
                    <a:pt x="1332" y="206"/>
                  </a:cubicBezTo>
                  <a:cubicBezTo>
                    <a:pt x="1332" y="201"/>
                    <a:pt x="1328" y="197"/>
                    <a:pt x="1323" y="197"/>
                  </a:cubicBezTo>
                  <a:cubicBezTo>
                    <a:pt x="1318" y="197"/>
                    <a:pt x="1314" y="201"/>
                    <a:pt x="1314" y="206"/>
                  </a:cubicBezTo>
                  <a:close/>
                  <a:moveTo>
                    <a:pt x="1338" y="206"/>
                  </a:moveTo>
                  <a:cubicBezTo>
                    <a:pt x="1338" y="211"/>
                    <a:pt x="1342" y="215"/>
                    <a:pt x="1346" y="215"/>
                  </a:cubicBezTo>
                  <a:cubicBezTo>
                    <a:pt x="1351" y="215"/>
                    <a:pt x="1355" y="211"/>
                    <a:pt x="1355" y="206"/>
                  </a:cubicBezTo>
                  <a:cubicBezTo>
                    <a:pt x="1355" y="201"/>
                    <a:pt x="1351" y="197"/>
                    <a:pt x="1346" y="197"/>
                  </a:cubicBezTo>
                  <a:cubicBezTo>
                    <a:pt x="1342" y="197"/>
                    <a:pt x="1338" y="201"/>
                    <a:pt x="1338" y="206"/>
                  </a:cubicBezTo>
                  <a:close/>
                  <a:moveTo>
                    <a:pt x="1361" y="206"/>
                  </a:moveTo>
                  <a:cubicBezTo>
                    <a:pt x="1361" y="211"/>
                    <a:pt x="1365" y="215"/>
                    <a:pt x="1370" y="215"/>
                  </a:cubicBezTo>
                  <a:cubicBezTo>
                    <a:pt x="1375" y="215"/>
                    <a:pt x="1379" y="211"/>
                    <a:pt x="1379" y="206"/>
                  </a:cubicBezTo>
                  <a:cubicBezTo>
                    <a:pt x="1379" y="201"/>
                    <a:pt x="1375" y="197"/>
                    <a:pt x="1370" y="197"/>
                  </a:cubicBezTo>
                  <a:cubicBezTo>
                    <a:pt x="1365" y="197"/>
                    <a:pt x="1361" y="201"/>
                    <a:pt x="1361" y="206"/>
                  </a:cubicBezTo>
                  <a:close/>
                  <a:moveTo>
                    <a:pt x="1385" y="206"/>
                  </a:moveTo>
                  <a:cubicBezTo>
                    <a:pt x="1385" y="211"/>
                    <a:pt x="1389" y="215"/>
                    <a:pt x="1393" y="215"/>
                  </a:cubicBezTo>
                  <a:cubicBezTo>
                    <a:pt x="1398" y="215"/>
                    <a:pt x="1402" y="211"/>
                    <a:pt x="1402" y="206"/>
                  </a:cubicBezTo>
                  <a:cubicBezTo>
                    <a:pt x="1402" y="201"/>
                    <a:pt x="1398" y="197"/>
                    <a:pt x="1393" y="197"/>
                  </a:cubicBezTo>
                  <a:cubicBezTo>
                    <a:pt x="1389" y="197"/>
                    <a:pt x="1385" y="201"/>
                    <a:pt x="1385" y="206"/>
                  </a:cubicBezTo>
                  <a:close/>
                  <a:moveTo>
                    <a:pt x="1408" y="206"/>
                  </a:moveTo>
                  <a:cubicBezTo>
                    <a:pt x="1408" y="211"/>
                    <a:pt x="1412" y="215"/>
                    <a:pt x="1417" y="215"/>
                  </a:cubicBezTo>
                  <a:cubicBezTo>
                    <a:pt x="1422" y="215"/>
                    <a:pt x="1426" y="211"/>
                    <a:pt x="1426" y="206"/>
                  </a:cubicBezTo>
                  <a:cubicBezTo>
                    <a:pt x="1426" y="201"/>
                    <a:pt x="1422" y="197"/>
                    <a:pt x="1417" y="197"/>
                  </a:cubicBezTo>
                  <a:cubicBezTo>
                    <a:pt x="1412" y="197"/>
                    <a:pt x="1408" y="201"/>
                    <a:pt x="1408" y="206"/>
                  </a:cubicBezTo>
                  <a:close/>
                  <a:moveTo>
                    <a:pt x="1432" y="206"/>
                  </a:moveTo>
                  <a:cubicBezTo>
                    <a:pt x="1432" y="211"/>
                    <a:pt x="1436" y="215"/>
                    <a:pt x="1441" y="215"/>
                  </a:cubicBezTo>
                  <a:cubicBezTo>
                    <a:pt x="1445" y="215"/>
                    <a:pt x="1449" y="211"/>
                    <a:pt x="1449" y="206"/>
                  </a:cubicBezTo>
                  <a:cubicBezTo>
                    <a:pt x="1449" y="201"/>
                    <a:pt x="1445" y="197"/>
                    <a:pt x="1441" y="197"/>
                  </a:cubicBezTo>
                  <a:cubicBezTo>
                    <a:pt x="1436" y="197"/>
                    <a:pt x="1432" y="201"/>
                    <a:pt x="1432" y="206"/>
                  </a:cubicBezTo>
                  <a:close/>
                  <a:moveTo>
                    <a:pt x="1455" y="206"/>
                  </a:moveTo>
                  <a:cubicBezTo>
                    <a:pt x="1455" y="211"/>
                    <a:pt x="1459" y="215"/>
                    <a:pt x="1464" y="215"/>
                  </a:cubicBezTo>
                  <a:cubicBezTo>
                    <a:pt x="1469" y="215"/>
                    <a:pt x="1473" y="211"/>
                    <a:pt x="1473" y="206"/>
                  </a:cubicBezTo>
                  <a:cubicBezTo>
                    <a:pt x="1473" y="201"/>
                    <a:pt x="1469" y="197"/>
                    <a:pt x="1464" y="197"/>
                  </a:cubicBezTo>
                  <a:cubicBezTo>
                    <a:pt x="1459" y="197"/>
                    <a:pt x="1455" y="201"/>
                    <a:pt x="1455" y="206"/>
                  </a:cubicBezTo>
                  <a:close/>
                  <a:moveTo>
                    <a:pt x="1478" y="206"/>
                  </a:moveTo>
                  <a:cubicBezTo>
                    <a:pt x="1478" y="211"/>
                    <a:pt x="1482" y="215"/>
                    <a:pt x="1487" y="215"/>
                  </a:cubicBezTo>
                  <a:cubicBezTo>
                    <a:pt x="1492" y="215"/>
                    <a:pt x="1496" y="211"/>
                    <a:pt x="1496" y="206"/>
                  </a:cubicBezTo>
                  <a:cubicBezTo>
                    <a:pt x="1496" y="201"/>
                    <a:pt x="1492" y="197"/>
                    <a:pt x="1487" y="197"/>
                  </a:cubicBezTo>
                  <a:cubicBezTo>
                    <a:pt x="1482" y="197"/>
                    <a:pt x="1478" y="201"/>
                    <a:pt x="1478" y="206"/>
                  </a:cubicBezTo>
                  <a:close/>
                  <a:moveTo>
                    <a:pt x="1502" y="206"/>
                  </a:moveTo>
                  <a:cubicBezTo>
                    <a:pt x="1502" y="211"/>
                    <a:pt x="1506" y="215"/>
                    <a:pt x="1511" y="215"/>
                  </a:cubicBezTo>
                  <a:cubicBezTo>
                    <a:pt x="1516" y="215"/>
                    <a:pt x="1520" y="211"/>
                    <a:pt x="1520" y="206"/>
                  </a:cubicBezTo>
                  <a:cubicBezTo>
                    <a:pt x="1520" y="201"/>
                    <a:pt x="1516" y="197"/>
                    <a:pt x="1511" y="197"/>
                  </a:cubicBezTo>
                  <a:cubicBezTo>
                    <a:pt x="1506" y="197"/>
                    <a:pt x="1502" y="201"/>
                    <a:pt x="1502" y="206"/>
                  </a:cubicBezTo>
                  <a:close/>
                  <a:moveTo>
                    <a:pt x="1525" y="206"/>
                  </a:moveTo>
                  <a:cubicBezTo>
                    <a:pt x="1525" y="211"/>
                    <a:pt x="1529" y="215"/>
                    <a:pt x="1534" y="215"/>
                  </a:cubicBezTo>
                  <a:cubicBezTo>
                    <a:pt x="1539" y="215"/>
                    <a:pt x="1543" y="211"/>
                    <a:pt x="1543" y="206"/>
                  </a:cubicBezTo>
                  <a:cubicBezTo>
                    <a:pt x="1543" y="201"/>
                    <a:pt x="1539" y="197"/>
                    <a:pt x="1534" y="197"/>
                  </a:cubicBezTo>
                  <a:cubicBezTo>
                    <a:pt x="1529" y="197"/>
                    <a:pt x="1525" y="201"/>
                    <a:pt x="1525" y="206"/>
                  </a:cubicBezTo>
                  <a:close/>
                  <a:moveTo>
                    <a:pt x="1549" y="206"/>
                  </a:moveTo>
                  <a:cubicBezTo>
                    <a:pt x="1549" y="211"/>
                    <a:pt x="1553" y="215"/>
                    <a:pt x="1558" y="215"/>
                  </a:cubicBezTo>
                  <a:cubicBezTo>
                    <a:pt x="1563" y="215"/>
                    <a:pt x="1567" y="211"/>
                    <a:pt x="1567" y="206"/>
                  </a:cubicBezTo>
                  <a:cubicBezTo>
                    <a:pt x="1567" y="201"/>
                    <a:pt x="1563" y="197"/>
                    <a:pt x="1558" y="197"/>
                  </a:cubicBezTo>
                  <a:cubicBezTo>
                    <a:pt x="1553" y="197"/>
                    <a:pt x="1549" y="201"/>
                    <a:pt x="1549" y="206"/>
                  </a:cubicBezTo>
                  <a:close/>
                  <a:moveTo>
                    <a:pt x="1572" y="206"/>
                  </a:moveTo>
                  <a:cubicBezTo>
                    <a:pt x="1572" y="211"/>
                    <a:pt x="1576" y="215"/>
                    <a:pt x="1581" y="215"/>
                  </a:cubicBezTo>
                  <a:cubicBezTo>
                    <a:pt x="1586" y="215"/>
                    <a:pt x="1590" y="211"/>
                    <a:pt x="1590" y="206"/>
                  </a:cubicBezTo>
                  <a:cubicBezTo>
                    <a:pt x="1590" y="201"/>
                    <a:pt x="1586" y="197"/>
                    <a:pt x="1581" y="197"/>
                  </a:cubicBezTo>
                  <a:cubicBezTo>
                    <a:pt x="1576" y="197"/>
                    <a:pt x="1572" y="201"/>
                    <a:pt x="1572" y="206"/>
                  </a:cubicBezTo>
                  <a:close/>
                  <a:moveTo>
                    <a:pt x="1596" y="206"/>
                  </a:moveTo>
                  <a:cubicBezTo>
                    <a:pt x="1596" y="211"/>
                    <a:pt x="1600" y="215"/>
                    <a:pt x="1605" y="215"/>
                  </a:cubicBezTo>
                  <a:cubicBezTo>
                    <a:pt x="1610" y="215"/>
                    <a:pt x="1614" y="211"/>
                    <a:pt x="1614" y="206"/>
                  </a:cubicBezTo>
                  <a:cubicBezTo>
                    <a:pt x="1614" y="201"/>
                    <a:pt x="1610" y="197"/>
                    <a:pt x="1605" y="197"/>
                  </a:cubicBezTo>
                  <a:cubicBezTo>
                    <a:pt x="1600" y="197"/>
                    <a:pt x="1596" y="201"/>
                    <a:pt x="1596" y="206"/>
                  </a:cubicBezTo>
                  <a:close/>
                  <a:moveTo>
                    <a:pt x="1619" y="206"/>
                  </a:moveTo>
                  <a:cubicBezTo>
                    <a:pt x="1619" y="211"/>
                    <a:pt x="1623" y="215"/>
                    <a:pt x="1628" y="215"/>
                  </a:cubicBezTo>
                  <a:cubicBezTo>
                    <a:pt x="1633" y="215"/>
                    <a:pt x="1637" y="211"/>
                    <a:pt x="1637" y="206"/>
                  </a:cubicBezTo>
                  <a:cubicBezTo>
                    <a:pt x="1637" y="201"/>
                    <a:pt x="1633" y="197"/>
                    <a:pt x="1628" y="197"/>
                  </a:cubicBezTo>
                  <a:cubicBezTo>
                    <a:pt x="1623" y="197"/>
                    <a:pt x="1619" y="201"/>
                    <a:pt x="1619" y="206"/>
                  </a:cubicBezTo>
                  <a:close/>
                  <a:moveTo>
                    <a:pt x="1643" y="206"/>
                  </a:moveTo>
                  <a:cubicBezTo>
                    <a:pt x="1643" y="211"/>
                    <a:pt x="1647" y="215"/>
                    <a:pt x="1652" y="215"/>
                  </a:cubicBezTo>
                  <a:cubicBezTo>
                    <a:pt x="1657" y="215"/>
                    <a:pt x="1661" y="211"/>
                    <a:pt x="1661" y="206"/>
                  </a:cubicBezTo>
                  <a:cubicBezTo>
                    <a:pt x="1661" y="201"/>
                    <a:pt x="1657" y="197"/>
                    <a:pt x="1652" y="197"/>
                  </a:cubicBezTo>
                  <a:cubicBezTo>
                    <a:pt x="1647" y="197"/>
                    <a:pt x="1643" y="201"/>
                    <a:pt x="1643" y="206"/>
                  </a:cubicBezTo>
                  <a:close/>
                  <a:moveTo>
                    <a:pt x="1666" y="206"/>
                  </a:moveTo>
                  <a:cubicBezTo>
                    <a:pt x="1666" y="211"/>
                    <a:pt x="1670" y="215"/>
                    <a:pt x="1675" y="215"/>
                  </a:cubicBezTo>
                  <a:cubicBezTo>
                    <a:pt x="1680" y="215"/>
                    <a:pt x="1684" y="211"/>
                    <a:pt x="1684" y="206"/>
                  </a:cubicBezTo>
                  <a:cubicBezTo>
                    <a:pt x="1684" y="201"/>
                    <a:pt x="1680" y="197"/>
                    <a:pt x="1675" y="197"/>
                  </a:cubicBezTo>
                  <a:cubicBezTo>
                    <a:pt x="1670" y="197"/>
                    <a:pt x="1666" y="201"/>
                    <a:pt x="1666" y="206"/>
                  </a:cubicBezTo>
                  <a:close/>
                  <a:moveTo>
                    <a:pt x="0" y="206"/>
                  </a:moveTo>
                  <a:cubicBezTo>
                    <a:pt x="0" y="211"/>
                    <a:pt x="4" y="215"/>
                    <a:pt x="9" y="215"/>
                  </a:cubicBezTo>
                  <a:cubicBezTo>
                    <a:pt x="14" y="215"/>
                    <a:pt x="18" y="211"/>
                    <a:pt x="18" y="206"/>
                  </a:cubicBezTo>
                  <a:cubicBezTo>
                    <a:pt x="18" y="201"/>
                    <a:pt x="14" y="197"/>
                    <a:pt x="9" y="197"/>
                  </a:cubicBezTo>
                  <a:cubicBezTo>
                    <a:pt x="4" y="197"/>
                    <a:pt x="0" y="201"/>
                    <a:pt x="0" y="206"/>
                  </a:cubicBezTo>
                  <a:close/>
                  <a:moveTo>
                    <a:pt x="23" y="206"/>
                  </a:moveTo>
                  <a:cubicBezTo>
                    <a:pt x="23" y="211"/>
                    <a:pt x="27" y="215"/>
                    <a:pt x="32" y="215"/>
                  </a:cubicBezTo>
                  <a:cubicBezTo>
                    <a:pt x="37" y="215"/>
                    <a:pt x="41" y="211"/>
                    <a:pt x="41" y="206"/>
                  </a:cubicBezTo>
                  <a:cubicBezTo>
                    <a:pt x="41" y="201"/>
                    <a:pt x="37" y="197"/>
                    <a:pt x="32" y="197"/>
                  </a:cubicBezTo>
                  <a:cubicBezTo>
                    <a:pt x="27" y="197"/>
                    <a:pt x="23" y="201"/>
                    <a:pt x="23" y="206"/>
                  </a:cubicBezTo>
                  <a:close/>
                  <a:moveTo>
                    <a:pt x="46" y="206"/>
                  </a:moveTo>
                  <a:cubicBezTo>
                    <a:pt x="46" y="211"/>
                    <a:pt x="50" y="215"/>
                    <a:pt x="55" y="215"/>
                  </a:cubicBezTo>
                  <a:cubicBezTo>
                    <a:pt x="61" y="215"/>
                    <a:pt x="65" y="211"/>
                    <a:pt x="65" y="206"/>
                  </a:cubicBezTo>
                  <a:cubicBezTo>
                    <a:pt x="65" y="201"/>
                    <a:pt x="61" y="197"/>
                    <a:pt x="55" y="197"/>
                  </a:cubicBezTo>
                  <a:cubicBezTo>
                    <a:pt x="50" y="197"/>
                    <a:pt x="46" y="201"/>
                    <a:pt x="46" y="206"/>
                  </a:cubicBezTo>
                  <a:close/>
                  <a:moveTo>
                    <a:pt x="70" y="206"/>
                  </a:moveTo>
                  <a:cubicBezTo>
                    <a:pt x="70" y="211"/>
                    <a:pt x="74" y="215"/>
                    <a:pt x="79" y="215"/>
                  </a:cubicBezTo>
                  <a:cubicBezTo>
                    <a:pt x="84" y="215"/>
                    <a:pt x="88" y="211"/>
                    <a:pt x="88" y="206"/>
                  </a:cubicBezTo>
                  <a:cubicBezTo>
                    <a:pt x="88" y="201"/>
                    <a:pt x="84" y="197"/>
                    <a:pt x="79" y="197"/>
                  </a:cubicBezTo>
                  <a:cubicBezTo>
                    <a:pt x="74" y="197"/>
                    <a:pt x="70" y="201"/>
                    <a:pt x="70" y="206"/>
                  </a:cubicBezTo>
                  <a:close/>
                  <a:moveTo>
                    <a:pt x="164" y="227"/>
                  </a:moveTo>
                  <a:cubicBezTo>
                    <a:pt x="164" y="232"/>
                    <a:pt x="168" y="237"/>
                    <a:pt x="173" y="237"/>
                  </a:cubicBezTo>
                  <a:cubicBezTo>
                    <a:pt x="178" y="237"/>
                    <a:pt x="182" y="232"/>
                    <a:pt x="182" y="227"/>
                  </a:cubicBezTo>
                  <a:cubicBezTo>
                    <a:pt x="182" y="222"/>
                    <a:pt x="178" y="218"/>
                    <a:pt x="173" y="218"/>
                  </a:cubicBezTo>
                  <a:cubicBezTo>
                    <a:pt x="168" y="218"/>
                    <a:pt x="164" y="222"/>
                    <a:pt x="164" y="227"/>
                  </a:cubicBezTo>
                  <a:close/>
                  <a:moveTo>
                    <a:pt x="187" y="227"/>
                  </a:moveTo>
                  <a:cubicBezTo>
                    <a:pt x="187" y="232"/>
                    <a:pt x="191" y="237"/>
                    <a:pt x="196" y="237"/>
                  </a:cubicBezTo>
                  <a:cubicBezTo>
                    <a:pt x="201" y="237"/>
                    <a:pt x="205" y="232"/>
                    <a:pt x="205" y="227"/>
                  </a:cubicBezTo>
                  <a:cubicBezTo>
                    <a:pt x="205" y="222"/>
                    <a:pt x="201" y="218"/>
                    <a:pt x="196" y="218"/>
                  </a:cubicBezTo>
                  <a:cubicBezTo>
                    <a:pt x="191" y="218"/>
                    <a:pt x="187" y="222"/>
                    <a:pt x="187" y="227"/>
                  </a:cubicBezTo>
                  <a:close/>
                  <a:moveTo>
                    <a:pt x="211" y="227"/>
                  </a:moveTo>
                  <a:cubicBezTo>
                    <a:pt x="211" y="232"/>
                    <a:pt x="215" y="237"/>
                    <a:pt x="220" y="237"/>
                  </a:cubicBezTo>
                  <a:cubicBezTo>
                    <a:pt x="225" y="237"/>
                    <a:pt x="229" y="232"/>
                    <a:pt x="229" y="227"/>
                  </a:cubicBezTo>
                  <a:cubicBezTo>
                    <a:pt x="229" y="222"/>
                    <a:pt x="225" y="218"/>
                    <a:pt x="220" y="218"/>
                  </a:cubicBezTo>
                  <a:cubicBezTo>
                    <a:pt x="215" y="218"/>
                    <a:pt x="211" y="222"/>
                    <a:pt x="211" y="227"/>
                  </a:cubicBezTo>
                  <a:close/>
                  <a:moveTo>
                    <a:pt x="235" y="227"/>
                  </a:moveTo>
                  <a:cubicBezTo>
                    <a:pt x="235" y="232"/>
                    <a:pt x="238" y="237"/>
                    <a:pt x="243" y="237"/>
                  </a:cubicBezTo>
                  <a:cubicBezTo>
                    <a:pt x="248" y="237"/>
                    <a:pt x="252" y="232"/>
                    <a:pt x="252" y="227"/>
                  </a:cubicBezTo>
                  <a:cubicBezTo>
                    <a:pt x="252" y="222"/>
                    <a:pt x="248" y="218"/>
                    <a:pt x="243" y="218"/>
                  </a:cubicBezTo>
                  <a:cubicBezTo>
                    <a:pt x="238" y="218"/>
                    <a:pt x="235" y="222"/>
                    <a:pt x="235" y="227"/>
                  </a:cubicBezTo>
                  <a:close/>
                  <a:moveTo>
                    <a:pt x="258" y="227"/>
                  </a:moveTo>
                  <a:cubicBezTo>
                    <a:pt x="258" y="232"/>
                    <a:pt x="262" y="237"/>
                    <a:pt x="267" y="237"/>
                  </a:cubicBezTo>
                  <a:cubicBezTo>
                    <a:pt x="272" y="237"/>
                    <a:pt x="276" y="232"/>
                    <a:pt x="276" y="227"/>
                  </a:cubicBezTo>
                  <a:cubicBezTo>
                    <a:pt x="276" y="222"/>
                    <a:pt x="272" y="218"/>
                    <a:pt x="267" y="218"/>
                  </a:cubicBezTo>
                  <a:cubicBezTo>
                    <a:pt x="262" y="218"/>
                    <a:pt x="258" y="222"/>
                    <a:pt x="258" y="227"/>
                  </a:cubicBezTo>
                  <a:close/>
                  <a:moveTo>
                    <a:pt x="281" y="227"/>
                  </a:moveTo>
                  <a:cubicBezTo>
                    <a:pt x="281" y="232"/>
                    <a:pt x="285" y="237"/>
                    <a:pt x="290" y="237"/>
                  </a:cubicBezTo>
                  <a:cubicBezTo>
                    <a:pt x="295" y="237"/>
                    <a:pt x="299" y="232"/>
                    <a:pt x="299" y="227"/>
                  </a:cubicBezTo>
                  <a:cubicBezTo>
                    <a:pt x="299" y="222"/>
                    <a:pt x="295" y="218"/>
                    <a:pt x="290" y="218"/>
                  </a:cubicBezTo>
                  <a:cubicBezTo>
                    <a:pt x="285" y="218"/>
                    <a:pt x="281" y="222"/>
                    <a:pt x="281" y="227"/>
                  </a:cubicBezTo>
                  <a:close/>
                  <a:moveTo>
                    <a:pt x="305" y="227"/>
                  </a:moveTo>
                  <a:cubicBezTo>
                    <a:pt x="305" y="232"/>
                    <a:pt x="309" y="237"/>
                    <a:pt x="313" y="237"/>
                  </a:cubicBezTo>
                  <a:cubicBezTo>
                    <a:pt x="318" y="237"/>
                    <a:pt x="322" y="232"/>
                    <a:pt x="322" y="227"/>
                  </a:cubicBezTo>
                  <a:cubicBezTo>
                    <a:pt x="322" y="222"/>
                    <a:pt x="318" y="218"/>
                    <a:pt x="313" y="218"/>
                  </a:cubicBezTo>
                  <a:cubicBezTo>
                    <a:pt x="309" y="218"/>
                    <a:pt x="305" y="222"/>
                    <a:pt x="305" y="227"/>
                  </a:cubicBezTo>
                  <a:close/>
                  <a:moveTo>
                    <a:pt x="328" y="227"/>
                  </a:moveTo>
                  <a:cubicBezTo>
                    <a:pt x="328" y="232"/>
                    <a:pt x="332" y="237"/>
                    <a:pt x="337" y="237"/>
                  </a:cubicBezTo>
                  <a:cubicBezTo>
                    <a:pt x="342" y="237"/>
                    <a:pt x="346" y="232"/>
                    <a:pt x="346" y="227"/>
                  </a:cubicBezTo>
                  <a:cubicBezTo>
                    <a:pt x="346" y="222"/>
                    <a:pt x="342" y="218"/>
                    <a:pt x="337" y="218"/>
                  </a:cubicBezTo>
                  <a:cubicBezTo>
                    <a:pt x="332" y="218"/>
                    <a:pt x="328" y="222"/>
                    <a:pt x="328" y="227"/>
                  </a:cubicBezTo>
                  <a:close/>
                  <a:moveTo>
                    <a:pt x="352" y="227"/>
                  </a:moveTo>
                  <a:cubicBezTo>
                    <a:pt x="352" y="232"/>
                    <a:pt x="356" y="237"/>
                    <a:pt x="361" y="237"/>
                  </a:cubicBezTo>
                  <a:cubicBezTo>
                    <a:pt x="365" y="237"/>
                    <a:pt x="369" y="232"/>
                    <a:pt x="369" y="227"/>
                  </a:cubicBezTo>
                  <a:cubicBezTo>
                    <a:pt x="369" y="222"/>
                    <a:pt x="365" y="218"/>
                    <a:pt x="361" y="218"/>
                  </a:cubicBezTo>
                  <a:cubicBezTo>
                    <a:pt x="356" y="218"/>
                    <a:pt x="352" y="222"/>
                    <a:pt x="352" y="227"/>
                  </a:cubicBezTo>
                  <a:close/>
                  <a:moveTo>
                    <a:pt x="445" y="227"/>
                  </a:moveTo>
                  <a:cubicBezTo>
                    <a:pt x="445" y="232"/>
                    <a:pt x="449" y="237"/>
                    <a:pt x="454" y="237"/>
                  </a:cubicBezTo>
                  <a:cubicBezTo>
                    <a:pt x="459" y="237"/>
                    <a:pt x="463" y="232"/>
                    <a:pt x="463" y="227"/>
                  </a:cubicBezTo>
                  <a:cubicBezTo>
                    <a:pt x="463" y="222"/>
                    <a:pt x="459" y="218"/>
                    <a:pt x="454" y="218"/>
                  </a:cubicBezTo>
                  <a:cubicBezTo>
                    <a:pt x="449" y="218"/>
                    <a:pt x="445" y="222"/>
                    <a:pt x="445" y="227"/>
                  </a:cubicBezTo>
                  <a:close/>
                  <a:moveTo>
                    <a:pt x="469" y="227"/>
                  </a:moveTo>
                  <a:cubicBezTo>
                    <a:pt x="469" y="232"/>
                    <a:pt x="473" y="237"/>
                    <a:pt x="478" y="237"/>
                  </a:cubicBezTo>
                  <a:cubicBezTo>
                    <a:pt x="483" y="237"/>
                    <a:pt x="487" y="232"/>
                    <a:pt x="487" y="227"/>
                  </a:cubicBezTo>
                  <a:cubicBezTo>
                    <a:pt x="487" y="222"/>
                    <a:pt x="483" y="218"/>
                    <a:pt x="478" y="218"/>
                  </a:cubicBezTo>
                  <a:cubicBezTo>
                    <a:pt x="473" y="218"/>
                    <a:pt x="469" y="222"/>
                    <a:pt x="469" y="227"/>
                  </a:cubicBezTo>
                  <a:close/>
                  <a:moveTo>
                    <a:pt x="492" y="227"/>
                  </a:moveTo>
                  <a:cubicBezTo>
                    <a:pt x="492" y="232"/>
                    <a:pt x="496" y="237"/>
                    <a:pt x="501" y="237"/>
                  </a:cubicBezTo>
                  <a:cubicBezTo>
                    <a:pt x="506" y="237"/>
                    <a:pt x="510" y="232"/>
                    <a:pt x="510" y="227"/>
                  </a:cubicBezTo>
                  <a:cubicBezTo>
                    <a:pt x="510" y="222"/>
                    <a:pt x="506" y="218"/>
                    <a:pt x="501" y="218"/>
                  </a:cubicBezTo>
                  <a:cubicBezTo>
                    <a:pt x="496" y="218"/>
                    <a:pt x="492" y="222"/>
                    <a:pt x="492" y="227"/>
                  </a:cubicBezTo>
                  <a:close/>
                  <a:moveTo>
                    <a:pt x="798" y="227"/>
                  </a:moveTo>
                  <a:cubicBezTo>
                    <a:pt x="798" y="232"/>
                    <a:pt x="802" y="237"/>
                    <a:pt x="806" y="237"/>
                  </a:cubicBezTo>
                  <a:cubicBezTo>
                    <a:pt x="811" y="237"/>
                    <a:pt x="815" y="232"/>
                    <a:pt x="815" y="227"/>
                  </a:cubicBezTo>
                  <a:cubicBezTo>
                    <a:pt x="815" y="222"/>
                    <a:pt x="811" y="218"/>
                    <a:pt x="806" y="218"/>
                  </a:cubicBezTo>
                  <a:cubicBezTo>
                    <a:pt x="802" y="218"/>
                    <a:pt x="798" y="222"/>
                    <a:pt x="798" y="227"/>
                  </a:cubicBezTo>
                  <a:close/>
                  <a:moveTo>
                    <a:pt x="845" y="227"/>
                  </a:moveTo>
                  <a:cubicBezTo>
                    <a:pt x="845" y="232"/>
                    <a:pt x="849" y="237"/>
                    <a:pt x="853" y="237"/>
                  </a:cubicBezTo>
                  <a:cubicBezTo>
                    <a:pt x="858" y="237"/>
                    <a:pt x="862" y="232"/>
                    <a:pt x="862" y="227"/>
                  </a:cubicBezTo>
                  <a:cubicBezTo>
                    <a:pt x="862" y="222"/>
                    <a:pt x="858" y="218"/>
                    <a:pt x="853" y="218"/>
                  </a:cubicBezTo>
                  <a:cubicBezTo>
                    <a:pt x="849" y="218"/>
                    <a:pt x="845" y="222"/>
                    <a:pt x="845" y="227"/>
                  </a:cubicBezTo>
                  <a:close/>
                  <a:moveTo>
                    <a:pt x="868" y="227"/>
                  </a:moveTo>
                  <a:cubicBezTo>
                    <a:pt x="868" y="232"/>
                    <a:pt x="872" y="237"/>
                    <a:pt x="877" y="237"/>
                  </a:cubicBezTo>
                  <a:cubicBezTo>
                    <a:pt x="882" y="237"/>
                    <a:pt x="886" y="232"/>
                    <a:pt x="886" y="227"/>
                  </a:cubicBezTo>
                  <a:cubicBezTo>
                    <a:pt x="886" y="222"/>
                    <a:pt x="882" y="218"/>
                    <a:pt x="877" y="218"/>
                  </a:cubicBezTo>
                  <a:cubicBezTo>
                    <a:pt x="872" y="218"/>
                    <a:pt x="868" y="222"/>
                    <a:pt x="868" y="227"/>
                  </a:cubicBezTo>
                  <a:close/>
                  <a:moveTo>
                    <a:pt x="892" y="227"/>
                  </a:moveTo>
                  <a:cubicBezTo>
                    <a:pt x="892" y="232"/>
                    <a:pt x="896" y="237"/>
                    <a:pt x="901" y="237"/>
                  </a:cubicBezTo>
                  <a:cubicBezTo>
                    <a:pt x="905" y="237"/>
                    <a:pt x="909" y="232"/>
                    <a:pt x="909" y="227"/>
                  </a:cubicBezTo>
                  <a:cubicBezTo>
                    <a:pt x="909" y="222"/>
                    <a:pt x="905" y="218"/>
                    <a:pt x="901" y="218"/>
                  </a:cubicBezTo>
                  <a:cubicBezTo>
                    <a:pt x="896" y="218"/>
                    <a:pt x="892" y="222"/>
                    <a:pt x="892" y="227"/>
                  </a:cubicBezTo>
                  <a:close/>
                  <a:moveTo>
                    <a:pt x="938" y="227"/>
                  </a:moveTo>
                  <a:cubicBezTo>
                    <a:pt x="938" y="232"/>
                    <a:pt x="942" y="237"/>
                    <a:pt x="947" y="237"/>
                  </a:cubicBezTo>
                  <a:cubicBezTo>
                    <a:pt x="952" y="237"/>
                    <a:pt x="956" y="232"/>
                    <a:pt x="956" y="227"/>
                  </a:cubicBezTo>
                  <a:cubicBezTo>
                    <a:pt x="956" y="222"/>
                    <a:pt x="952" y="218"/>
                    <a:pt x="947" y="218"/>
                  </a:cubicBezTo>
                  <a:cubicBezTo>
                    <a:pt x="942" y="218"/>
                    <a:pt x="938" y="222"/>
                    <a:pt x="938" y="227"/>
                  </a:cubicBezTo>
                  <a:close/>
                  <a:moveTo>
                    <a:pt x="962" y="227"/>
                  </a:moveTo>
                  <a:cubicBezTo>
                    <a:pt x="962" y="232"/>
                    <a:pt x="966" y="237"/>
                    <a:pt x="971" y="237"/>
                  </a:cubicBezTo>
                  <a:cubicBezTo>
                    <a:pt x="976" y="237"/>
                    <a:pt x="980" y="232"/>
                    <a:pt x="980" y="227"/>
                  </a:cubicBezTo>
                  <a:cubicBezTo>
                    <a:pt x="980" y="222"/>
                    <a:pt x="976" y="218"/>
                    <a:pt x="971" y="218"/>
                  </a:cubicBezTo>
                  <a:cubicBezTo>
                    <a:pt x="966" y="218"/>
                    <a:pt x="962" y="222"/>
                    <a:pt x="962" y="227"/>
                  </a:cubicBezTo>
                  <a:close/>
                  <a:moveTo>
                    <a:pt x="985" y="227"/>
                  </a:moveTo>
                  <a:cubicBezTo>
                    <a:pt x="985" y="232"/>
                    <a:pt x="989" y="237"/>
                    <a:pt x="994" y="237"/>
                  </a:cubicBezTo>
                  <a:cubicBezTo>
                    <a:pt x="999" y="237"/>
                    <a:pt x="1003" y="232"/>
                    <a:pt x="1003" y="227"/>
                  </a:cubicBezTo>
                  <a:cubicBezTo>
                    <a:pt x="1003" y="222"/>
                    <a:pt x="999" y="218"/>
                    <a:pt x="994" y="218"/>
                  </a:cubicBezTo>
                  <a:cubicBezTo>
                    <a:pt x="989" y="218"/>
                    <a:pt x="985" y="222"/>
                    <a:pt x="985" y="227"/>
                  </a:cubicBezTo>
                  <a:close/>
                  <a:moveTo>
                    <a:pt x="1009" y="227"/>
                  </a:moveTo>
                  <a:cubicBezTo>
                    <a:pt x="1009" y="232"/>
                    <a:pt x="1013" y="237"/>
                    <a:pt x="1018" y="237"/>
                  </a:cubicBezTo>
                  <a:cubicBezTo>
                    <a:pt x="1023" y="237"/>
                    <a:pt x="1027" y="232"/>
                    <a:pt x="1027" y="227"/>
                  </a:cubicBezTo>
                  <a:cubicBezTo>
                    <a:pt x="1027" y="222"/>
                    <a:pt x="1023" y="218"/>
                    <a:pt x="1018" y="218"/>
                  </a:cubicBezTo>
                  <a:cubicBezTo>
                    <a:pt x="1013" y="218"/>
                    <a:pt x="1009" y="222"/>
                    <a:pt x="1009" y="227"/>
                  </a:cubicBezTo>
                  <a:close/>
                  <a:moveTo>
                    <a:pt x="1032" y="227"/>
                  </a:moveTo>
                  <a:cubicBezTo>
                    <a:pt x="1032" y="232"/>
                    <a:pt x="1036" y="237"/>
                    <a:pt x="1041" y="237"/>
                  </a:cubicBezTo>
                  <a:cubicBezTo>
                    <a:pt x="1046" y="237"/>
                    <a:pt x="1050" y="232"/>
                    <a:pt x="1050" y="227"/>
                  </a:cubicBezTo>
                  <a:cubicBezTo>
                    <a:pt x="1050" y="222"/>
                    <a:pt x="1046" y="218"/>
                    <a:pt x="1041" y="218"/>
                  </a:cubicBezTo>
                  <a:cubicBezTo>
                    <a:pt x="1036" y="218"/>
                    <a:pt x="1032" y="222"/>
                    <a:pt x="1032" y="227"/>
                  </a:cubicBezTo>
                  <a:close/>
                  <a:moveTo>
                    <a:pt x="1056" y="227"/>
                  </a:moveTo>
                  <a:cubicBezTo>
                    <a:pt x="1056" y="232"/>
                    <a:pt x="1060" y="237"/>
                    <a:pt x="1065" y="237"/>
                  </a:cubicBezTo>
                  <a:cubicBezTo>
                    <a:pt x="1070" y="237"/>
                    <a:pt x="1074" y="232"/>
                    <a:pt x="1074" y="227"/>
                  </a:cubicBezTo>
                  <a:cubicBezTo>
                    <a:pt x="1074" y="222"/>
                    <a:pt x="1070" y="218"/>
                    <a:pt x="1065" y="218"/>
                  </a:cubicBezTo>
                  <a:cubicBezTo>
                    <a:pt x="1060" y="218"/>
                    <a:pt x="1056" y="222"/>
                    <a:pt x="1056" y="227"/>
                  </a:cubicBezTo>
                  <a:close/>
                  <a:moveTo>
                    <a:pt x="1079" y="227"/>
                  </a:moveTo>
                  <a:cubicBezTo>
                    <a:pt x="1079" y="232"/>
                    <a:pt x="1083" y="237"/>
                    <a:pt x="1088" y="237"/>
                  </a:cubicBezTo>
                  <a:cubicBezTo>
                    <a:pt x="1093" y="237"/>
                    <a:pt x="1097" y="232"/>
                    <a:pt x="1097" y="227"/>
                  </a:cubicBezTo>
                  <a:cubicBezTo>
                    <a:pt x="1097" y="222"/>
                    <a:pt x="1093" y="218"/>
                    <a:pt x="1088" y="218"/>
                  </a:cubicBezTo>
                  <a:cubicBezTo>
                    <a:pt x="1083" y="218"/>
                    <a:pt x="1079" y="222"/>
                    <a:pt x="1079" y="227"/>
                  </a:cubicBezTo>
                  <a:close/>
                  <a:moveTo>
                    <a:pt x="1103" y="227"/>
                  </a:moveTo>
                  <a:cubicBezTo>
                    <a:pt x="1103" y="232"/>
                    <a:pt x="1107" y="237"/>
                    <a:pt x="1112" y="237"/>
                  </a:cubicBezTo>
                  <a:cubicBezTo>
                    <a:pt x="1117" y="237"/>
                    <a:pt x="1121" y="232"/>
                    <a:pt x="1121" y="227"/>
                  </a:cubicBezTo>
                  <a:cubicBezTo>
                    <a:pt x="1121" y="222"/>
                    <a:pt x="1117" y="218"/>
                    <a:pt x="1112" y="218"/>
                  </a:cubicBezTo>
                  <a:cubicBezTo>
                    <a:pt x="1107" y="218"/>
                    <a:pt x="1103" y="222"/>
                    <a:pt x="1103" y="227"/>
                  </a:cubicBezTo>
                  <a:close/>
                  <a:moveTo>
                    <a:pt x="1126" y="227"/>
                  </a:moveTo>
                  <a:cubicBezTo>
                    <a:pt x="1126" y="232"/>
                    <a:pt x="1130" y="237"/>
                    <a:pt x="1135" y="237"/>
                  </a:cubicBezTo>
                  <a:cubicBezTo>
                    <a:pt x="1140" y="237"/>
                    <a:pt x="1144" y="232"/>
                    <a:pt x="1144" y="227"/>
                  </a:cubicBezTo>
                  <a:cubicBezTo>
                    <a:pt x="1144" y="222"/>
                    <a:pt x="1140" y="218"/>
                    <a:pt x="1135" y="218"/>
                  </a:cubicBezTo>
                  <a:cubicBezTo>
                    <a:pt x="1130" y="218"/>
                    <a:pt x="1126" y="222"/>
                    <a:pt x="1126" y="227"/>
                  </a:cubicBezTo>
                  <a:close/>
                  <a:moveTo>
                    <a:pt x="1150" y="227"/>
                  </a:moveTo>
                  <a:cubicBezTo>
                    <a:pt x="1150" y="232"/>
                    <a:pt x="1154" y="237"/>
                    <a:pt x="1159" y="237"/>
                  </a:cubicBezTo>
                  <a:cubicBezTo>
                    <a:pt x="1164" y="237"/>
                    <a:pt x="1168" y="232"/>
                    <a:pt x="1168" y="227"/>
                  </a:cubicBezTo>
                  <a:cubicBezTo>
                    <a:pt x="1168" y="222"/>
                    <a:pt x="1164" y="218"/>
                    <a:pt x="1159" y="218"/>
                  </a:cubicBezTo>
                  <a:cubicBezTo>
                    <a:pt x="1154" y="218"/>
                    <a:pt x="1150" y="222"/>
                    <a:pt x="1150" y="227"/>
                  </a:cubicBezTo>
                  <a:close/>
                  <a:moveTo>
                    <a:pt x="1173" y="227"/>
                  </a:moveTo>
                  <a:cubicBezTo>
                    <a:pt x="1173" y="232"/>
                    <a:pt x="1177" y="237"/>
                    <a:pt x="1182" y="237"/>
                  </a:cubicBezTo>
                  <a:cubicBezTo>
                    <a:pt x="1187" y="237"/>
                    <a:pt x="1191" y="232"/>
                    <a:pt x="1191" y="227"/>
                  </a:cubicBezTo>
                  <a:cubicBezTo>
                    <a:pt x="1191" y="222"/>
                    <a:pt x="1187" y="218"/>
                    <a:pt x="1182" y="218"/>
                  </a:cubicBezTo>
                  <a:cubicBezTo>
                    <a:pt x="1177" y="218"/>
                    <a:pt x="1173" y="222"/>
                    <a:pt x="1173" y="227"/>
                  </a:cubicBezTo>
                  <a:close/>
                  <a:moveTo>
                    <a:pt x="1197" y="227"/>
                  </a:moveTo>
                  <a:cubicBezTo>
                    <a:pt x="1197" y="232"/>
                    <a:pt x="1201" y="237"/>
                    <a:pt x="1206" y="237"/>
                  </a:cubicBezTo>
                  <a:cubicBezTo>
                    <a:pt x="1211" y="237"/>
                    <a:pt x="1215" y="232"/>
                    <a:pt x="1215" y="227"/>
                  </a:cubicBezTo>
                  <a:cubicBezTo>
                    <a:pt x="1215" y="222"/>
                    <a:pt x="1211" y="218"/>
                    <a:pt x="1206" y="218"/>
                  </a:cubicBezTo>
                  <a:cubicBezTo>
                    <a:pt x="1201" y="218"/>
                    <a:pt x="1197" y="222"/>
                    <a:pt x="1197" y="227"/>
                  </a:cubicBezTo>
                  <a:close/>
                  <a:moveTo>
                    <a:pt x="1220" y="227"/>
                  </a:moveTo>
                  <a:cubicBezTo>
                    <a:pt x="1220" y="232"/>
                    <a:pt x="1224" y="237"/>
                    <a:pt x="1229" y="237"/>
                  </a:cubicBezTo>
                  <a:cubicBezTo>
                    <a:pt x="1234" y="237"/>
                    <a:pt x="1238" y="232"/>
                    <a:pt x="1238" y="227"/>
                  </a:cubicBezTo>
                  <a:cubicBezTo>
                    <a:pt x="1238" y="222"/>
                    <a:pt x="1234" y="218"/>
                    <a:pt x="1229" y="218"/>
                  </a:cubicBezTo>
                  <a:cubicBezTo>
                    <a:pt x="1224" y="218"/>
                    <a:pt x="1220" y="222"/>
                    <a:pt x="1220" y="227"/>
                  </a:cubicBezTo>
                  <a:close/>
                  <a:moveTo>
                    <a:pt x="1243" y="227"/>
                  </a:moveTo>
                  <a:cubicBezTo>
                    <a:pt x="1243" y="232"/>
                    <a:pt x="1248" y="237"/>
                    <a:pt x="1253" y="237"/>
                  </a:cubicBezTo>
                  <a:cubicBezTo>
                    <a:pt x="1258" y="237"/>
                    <a:pt x="1262" y="232"/>
                    <a:pt x="1262" y="227"/>
                  </a:cubicBezTo>
                  <a:cubicBezTo>
                    <a:pt x="1262" y="222"/>
                    <a:pt x="1258" y="218"/>
                    <a:pt x="1253" y="218"/>
                  </a:cubicBezTo>
                  <a:cubicBezTo>
                    <a:pt x="1248" y="218"/>
                    <a:pt x="1243" y="222"/>
                    <a:pt x="1243" y="227"/>
                  </a:cubicBezTo>
                  <a:close/>
                  <a:moveTo>
                    <a:pt x="1267" y="227"/>
                  </a:moveTo>
                  <a:cubicBezTo>
                    <a:pt x="1267" y="232"/>
                    <a:pt x="1271" y="237"/>
                    <a:pt x="1276" y="237"/>
                  </a:cubicBezTo>
                  <a:cubicBezTo>
                    <a:pt x="1281" y="237"/>
                    <a:pt x="1285" y="232"/>
                    <a:pt x="1285" y="227"/>
                  </a:cubicBezTo>
                  <a:cubicBezTo>
                    <a:pt x="1285" y="222"/>
                    <a:pt x="1281" y="218"/>
                    <a:pt x="1276" y="218"/>
                  </a:cubicBezTo>
                  <a:cubicBezTo>
                    <a:pt x="1271" y="218"/>
                    <a:pt x="1267" y="222"/>
                    <a:pt x="1267" y="227"/>
                  </a:cubicBezTo>
                  <a:close/>
                  <a:moveTo>
                    <a:pt x="1291" y="227"/>
                  </a:moveTo>
                  <a:cubicBezTo>
                    <a:pt x="1291" y="232"/>
                    <a:pt x="1295" y="237"/>
                    <a:pt x="1300" y="237"/>
                  </a:cubicBezTo>
                  <a:cubicBezTo>
                    <a:pt x="1305" y="237"/>
                    <a:pt x="1309" y="232"/>
                    <a:pt x="1309" y="227"/>
                  </a:cubicBezTo>
                  <a:cubicBezTo>
                    <a:pt x="1309" y="222"/>
                    <a:pt x="1305" y="218"/>
                    <a:pt x="1300" y="218"/>
                  </a:cubicBezTo>
                  <a:cubicBezTo>
                    <a:pt x="1295" y="218"/>
                    <a:pt x="1291" y="222"/>
                    <a:pt x="1291" y="227"/>
                  </a:cubicBezTo>
                  <a:close/>
                  <a:moveTo>
                    <a:pt x="1314" y="227"/>
                  </a:moveTo>
                  <a:cubicBezTo>
                    <a:pt x="1314" y="232"/>
                    <a:pt x="1318" y="237"/>
                    <a:pt x="1323" y="237"/>
                  </a:cubicBezTo>
                  <a:cubicBezTo>
                    <a:pt x="1328" y="237"/>
                    <a:pt x="1332" y="232"/>
                    <a:pt x="1332" y="227"/>
                  </a:cubicBezTo>
                  <a:cubicBezTo>
                    <a:pt x="1332" y="222"/>
                    <a:pt x="1328" y="218"/>
                    <a:pt x="1323" y="218"/>
                  </a:cubicBezTo>
                  <a:cubicBezTo>
                    <a:pt x="1318" y="218"/>
                    <a:pt x="1314" y="222"/>
                    <a:pt x="1314" y="227"/>
                  </a:cubicBezTo>
                  <a:close/>
                  <a:moveTo>
                    <a:pt x="1338" y="227"/>
                  </a:moveTo>
                  <a:cubicBezTo>
                    <a:pt x="1338" y="232"/>
                    <a:pt x="1342" y="237"/>
                    <a:pt x="1346" y="237"/>
                  </a:cubicBezTo>
                  <a:cubicBezTo>
                    <a:pt x="1351" y="237"/>
                    <a:pt x="1355" y="232"/>
                    <a:pt x="1355" y="227"/>
                  </a:cubicBezTo>
                  <a:cubicBezTo>
                    <a:pt x="1355" y="222"/>
                    <a:pt x="1351" y="218"/>
                    <a:pt x="1346" y="218"/>
                  </a:cubicBezTo>
                  <a:cubicBezTo>
                    <a:pt x="1342" y="218"/>
                    <a:pt x="1338" y="222"/>
                    <a:pt x="1338" y="227"/>
                  </a:cubicBezTo>
                  <a:close/>
                  <a:moveTo>
                    <a:pt x="1361" y="227"/>
                  </a:moveTo>
                  <a:cubicBezTo>
                    <a:pt x="1361" y="232"/>
                    <a:pt x="1365" y="237"/>
                    <a:pt x="1370" y="237"/>
                  </a:cubicBezTo>
                  <a:cubicBezTo>
                    <a:pt x="1375" y="237"/>
                    <a:pt x="1379" y="232"/>
                    <a:pt x="1379" y="227"/>
                  </a:cubicBezTo>
                  <a:cubicBezTo>
                    <a:pt x="1379" y="222"/>
                    <a:pt x="1375" y="218"/>
                    <a:pt x="1370" y="218"/>
                  </a:cubicBezTo>
                  <a:cubicBezTo>
                    <a:pt x="1365" y="218"/>
                    <a:pt x="1361" y="222"/>
                    <a:pt x="1361" y="227"/>
                  </a:cubicBezTo>
                  <a:close/>
                  <a:moveTo>
                    <a:pt x="1385" y="227"/>
                  </a:moveTo>
                  <a:cubicBezTo>
                    <a:pt x="1385" y="232"/>
                    <a:pt x="1389" y="237"/>
                    <a:pt x="1393" y="237"/>
                  </a:cubicBezTo>
                  <a:cubicBezTo>
                    <a:pt x="1398" y="237"/>
                    <a:pt x="1402" y="232"/>
                    <a:pt x="1402" y="227"/>
                  </a:cubicBezTo>
                  <a:cubicBezTo>
                    <a:pt x="1402" y="222"/>
                    <a:pt x="1398" y="218"/>
                    <a:pt x="1393" y="218"/>
                  </a:cubicBezTo>
                  <a:cubicBezTo>
                    <a:pt x="1389" y="218"/>
                    <a:pt x="1385" y="222"/>
                    <a:pt x="1385" y="227"/>
                  </a:cubicBezTo>
                  <a:close/>
                  <a:moveTo>
                    <a:pt x="1408" y="227"/>
                  </a:moveTo>
                  <a:cubicBezTo>
                    <a:pt x="1408" y="232"/>
                    <a:pt x="1412" y="237"/>
                    <a:pt x="1417" y="237"/>
                  </a:cubicBezTo>
                  <a:cubicBezTo>
                    <a:pt x="1422" y="237"/>
                    <a:pt x="1426" y="232"/>
                    <a:pt x="1426" y="227"/>
                  </a:cubicBezTo>
                  <a:cubicBezTo>
                    <a:pt x="1426" y="222"/>
                    <a:pt x="1422" y="218"/>
                    <a:pt x="1417" y="218"/>
                  </a:cubicBezTo>
                  <a:cubicBezTo>
                    <a:pt x="1412" y="218"/>
                    <a:pt x="1408" y="222"/>
                    <a:pt x="1408" y="227"/>
                  </a:cubicBezTo>
                  <a:close/>
                  <a:moveTo>
                    <a:pt x="1432" y="227"/>
                  </a:moveTo>
                  <a:cubicBezTo>
                    <a:pt x="1432" y="232"/>
                    <a:pt x="1436" y="237"/>
                    <a:pt x="1441" y="237"/>
                  </a:cubicBezTo>
                  <a:cubicBezTo>
                    <a:pt x="1445" y="237"/>
                    <a:pt x="1449" y="232"/>
                    <a:pt x="1449" y="227"/>
                  </a:cubicBezTo>
                  <a:cubicBezTo>
                    <a:pt x="1449" y="222"/>
                    <a:pt x="1445" y="218"/>
                    <a:pt x="1441" y="218"/>
                  </a:cubicBezTo>
                  <a:cubicBezTo>
                    <a:pt x="1436" y="218"/>
                    <a:pt x="1432" y="222"/>
                    <a:pt x="1432" y="227"/>
                  </a:cubicBezTo>
                  <a:close/>
                  <a:moveTo>
                    <a:pt x="1455" y="227"/>
                  </a:moveTo>
                  <a:cubicBezTo>
                    <a:pt x="1455" y="232"/>
                    <a:pt x="1459" y="237"/>
                    <a:pt x="1464" y="237"/>
                  </a:cubicBezTo>
                  <a:cubicBezTo>
                    <a:pt x="1469" y="237"/>
                    <a:pt x="1473" y="232"/>
                    <a:pt x="1473" y="227"/>
                  </a:cubicBezTo>
                  <a:cubicBezTo>
                    <a:pt x="1473" y="222"/>
                    <a:pt x="1469" y="218"/>
                    <a:pt x="1464" y="218"/>
                  </a:cubicBezTo>
                  <a:cubicBezTo>
                    <a:pt x="1459" y="218"/>
                    <a:pt x="1455" y="222"/>
                    <a:pt x="1455" y="227"/>
                  </a:cubicBezTo>
                  <a:close/>
                  <a:moveTo>
                    <a:pt x="1478" y="227"/>
                  </a:moveTo>
                  <a:cubicBezTo>
                    <a:pt x="1478" y="232"/>
                    <a:pt x="1482" y="237"/>
                    <a:pt x="1487" y="237"/>
                  </a:cubicBezTo>
                  <a:cubicBezTo>
                    <a:pt x="1492" y="237"/>
                    <a:pt x="1496" y="232"/>
                    <a:pt x="1496" y="227"/>
                  </a:cubicBezTo>
                  <a:cubicBezTo>
                    <a:pt x="1496" y="222"/>
                    <a:pt x="1492" y="218"/>
                    <a:pt x="1487" y="218"/>
                  </a:cubicBezTo>
                  <a:cubicBezTo>
                    <a:pt x="1482" y="218"/>
                    <a:pt x="1478" y="222"/>
                    <a:pt x="1478" y="227"/>
                  </a:cubicBezTo>
                  <a:close/>
                  <a:moveTo>
                    <a:pt x="1502" y="227"/>
                  </a:moveTo>
                  <a:cubicBezTo>
                    <a:pt x="1502" y="232"/>
                    <a:pt x="1506" y="237"/>
                    <a:pt x="1511" y="237"/>
                  </a:cubicBezTo>
                  <a:cubicBezTo>
                    <a:pt x="1516" y="237"/>
                    <a:pt x="1520" y="232"/>
                    <a:pt x="1520" y="227"/>
                  </a:cubicBezTo>
                  <a:cubicBezTo>
                    <a:pt x="1520" y="222"/>
                    <a:pt x="1516" y="218"/>
                    <a:pt x="1511" y="218"/>
                  </a:cubicBezTo>
                  <a:cubicBezTo>
                    <a:pt x="1506" y="218"/>
                    <a:pt x="1502" y="222"/>
                    <a:pt x="1502" y="227"/>
                  </a:cubicBezTo>
                  <a:close/>
                  <a:moveTo>
                    <a:pt x="1596" y="227"/>
                  </a:moveTo>
                  <a:cubicBezTo>
                    <a:pt x="1596" y="232"/>
                    <a:pt x="1600" y="237"/>
                    <a:pt x="1605" y="237"/>
                  </a:cubicBezTo>
                  <a:cubicBezTo>
                    <a:pt x="1610" y="237"/>
                    <a:pt x="1614" y="232"/>
                    <a:pt x="1614" y="227"/>
                  </a:cubicBezTo>
                  <a:cubicBezTo>
                    <a:pt x="1614" y="222"/>
                    <a:pt x="1610" y="218"/>
                    <a:pt x="1605" y="218"/>
                  </a:cubicBezTo>
                  <a:cubicBezTo>
                    <a:pt x="1600" y="218"/>
                    <a:pt x="1596" y="222"/>
                    <a:pt x="1596" y="227"/>
                  </a:cubicBezTo>
                  <a:close/>
                  <a:moveTo>
                    <a:pt x="1619" y="227"/>
                  </a:moveTo>
                  <a:cubicBezTo>
                    <a:pt x="1619" y="232"/>
                    <a:pt x="1623" y="237"/>
                    <a:pt x="1628" y="237"/>
                  </a:cubicBezTo>
                  <a:cubicBezTo>
                    <a:pt x="1633" y="237"/>
                    <a:pt x="1637" y="232"/>
                    <a:pt x="1637" y="227"/>
                  </a:cubicBezTo>
                  <a:cubicBezTo>
                    <a:pt x="1637" y="222"/>
                    <a:pt x="1633" y="218"/>
                    <a:pt x="1628" y="218"/>
                  </a:cubicBezTo>
                  <a:cubicBezTo>
                    <a:pt x="1623" y="218"/>
                    <a:pt x="1619" y="222"/>
                    <a:pt x="1619" y="227"/>
                  </a:cubicBezTo>
                  <a:close/>
                  <a:moveTo>
                    <a:pt x="23" y="227"/>
                  </a:moveTo>
                  <a:cubicBezTo>
                    <a:pt x="23" y="232"/>
                    <a:pt x="27" y="237"/>
                    <a:pt x="32" y="237"/>
                  </a:cubicBezTo>
                  <a:cubicBezTo>
                    <a:pt x="37" y="237"/>
                    <a:pt x="41" y="232"/>
                    <a:pt x="41" y="227"/>
                  </a:cubicBezTo>
                  <a:cubicBezTo>
                    <a:pt x="41" y="222"/>
                    <a:pt x="37" y="218"/>
                    <a:pt x="32" y="218"/>
                  </a:cubicBezTo>
                  <a:cubicBezTo>
                    <a:pt x="27" y="218"/>
                    <a:pt x="23" y="222"/>
                    <a:pt x="23" y="227"/>
                  </a:cubicBezTo>
                  <a:close/>
                  <a:moveTo>
                    <a:pt x="46" y="227"/>
                  </a:moveTo>
                  <a:cubicBezTo>
                    <a:pt x="46" y="232"/>
                    <a:pt x="50" y="237"/>
                    <a:pt x="55" y="237"/>
                  </a:cubicBezTo>
                  <a:cubicBezTo>
                    <a:pt x="61" y="237"/>
                    <a:pt x="65" y="232"/>
                    <a:pt x="65" y="227"/>
                  </a:cubicBezTo>
                  <a:cubicBezTo>
                    <a:pt x="65" y="222"/>
                    <a:pt x="61" y="218"/>
                    <a:pt x="55" y="218"/>
                  </a:cubicBezTo>
                  <a:cubicBezTo>
                    <a:pt x="50" y="218"/>
                    <a:pt x="46" y="222"/>
                    <a:pt x="46" y="227"/>
                  </a:cubicBezTo>
                  <a:close/>
                  <a:moveTo>
                    <a:pt x="70" y="227"/>
                  </a:moveTo>
                  <a:cubicBezTo>
                    <a:pt x="70" y="232"/>
                    <a:pt x="74" y="237"/>
                    <a:pt x="79" y="237"/>
                  </a:cubicBezTo>
                  <a:cubicBezTo>
                    <a:pt x="84" y="237"/>
                    <a:pt x="88" y="232"/>
                    <a:pt x="88" y="227"/>
                  </a:cubicBezTo>
                  <a:cubicBezTo>
                    <a:pt x="88" y="222"/>
                    <a:pt x="84" y="218"/>
                    <a:pt x="79" y="218"/>
                  </a:cubicBezTo>
                  <a:cubicBezTo>
                    <a:pt x="74" y="218"/>
                    <a:pt x="70" y="222"/>
                    <a:pt x="70" y="227"/>
                  </a:cubicBezTo>
                  <a:close/>
                  <a:moveTo>
                    <a:pt x="164" y="249"/>
                  </a:moveTo>
                  <a:cubicBezTo>
                    <a:pt x="164" y="254"/>
                    <a:pt x="168" y="258"/>
                    <a:pt x="173" y="258"/>
                  </a:cubicBezTo>
                  <a:cubicBezTo>
                    <a:pt x="178" y="258"/>
                    <a:pt x="182" y="254"/>
                    <a:pt x="182" y="249"/>
                  </a:cubicBezTo>
                  <a:cubicBezTo>
                    <a:pt x="182" y="244"/>
                    <a:pt x="178" y="240"/>
                    <a:pt x="173" y="240"/>
                  </a:cubicBezTo>
                  <a:cubicBezTo>
                    <a:pt x="168" y="240"/>
                    <a:pt x="164" y="244"/>
                    <a:pt x="164" y="249"/>
                  </a:cubicBezTo>
                  <a:close/>
                  <a:moveTo>
                    <a:pt x="187" y="249"/>
                  </a:moveTo>
                  <a:cubicBezTo>
                    <a:pt x="187" y="254"/>
                    <a:pt x="191" y="258"/>
                    <a:pt x="196" y="258"/>
                  </a:cubicBezTo>
                  <a:cubicBezTo>
                    <a:pt x="201" y="258"/>
                    <a:pt x="205" y="254"/>
                    <a:pt x="205" y="249"/>
                  </a:cubicBezTo>
                  <a:cubicBezTo>
                    <a:pt x="205" y="244"/>
                    <a:pt x="201" y="240"/>
                    <a:pt x="196" y="240"/>
                  </a:cubicBezTo>
                  <a:cubicBezTo>
                    <a:pt x="191" y="240"/>
                    <a:pt x="187" y="244"/>
                    <a:pt x="187" y="249"/>
                  </a:cubicBezTo>
                  <a:close/>
                  <a:moveTo>
                    <a:pt x="211" y="249"/>
                  </a:moveTo>
                  <a:cubicBezTo>
                    <a:pt x="211" y="254"/>
                    <a:pt x="215" y="258"/>
                    <a:pt x="220" y="258"/>
                  </a:cubicBezTo>
                  <a:cubicBezTo>
                    <a:pt x="225" y="258"/>
                    <a:pt x="229" y="254"/>
                    <a:pt x="229" y="249"/>
                  </a:cubicBezTo>
                  <a:cubicBezTo>
                    <a:pt x="229" y="244"/>
                    <a:pt x="225" y="240"/>
                    <a:pt x="220" y="240"/>
                  </a:cubicBezTo>
                  <a:cubicBezTo>
                    <a:pt x="215" y="240"/>
                    <a:pt x="211" y="244"/>
                    <a:pt x="211" y="249"/>
                  </a:cubicBezTo>
                  <a:close/>
                  <a:moveTo>
                    <a:pt x="235" y="249"/>
                  </a:moveTo>
                  <a:cubicBezTo>
                    <a:pt x="235" y="254"/>
                    <a:pt x="238" y="258"/>
                    <a:pt x="243" y="258"/>
                  </a:cubicBezTo>
                  <a:cubicBezTo>
                    <a:pt x="248" y="258"/>
                    <a:pt x="252" y="254"/>
                    <a:pt x="252" y="249"/>
                  </a:cubicBezTo>
                  <a:cubicBezTo>
                    <a:pt x="252" y="244"/>
                    <a:pt x="248" y="240"/>
                    <a:pt x="243" y="240"/>
                  </a:cubicBezTo>
                  <a:cubicBezTo>
                    <a:pt x="238" y="240"/>
                    <a:pt x="235" y="244"/>
                    <a:pt x="235" y="249"/>
                  </a:cubicBezTo>
                  <a:close/>
                  <a:moveTo>
                    <a:pt x="258" y="249"/>
                  </a:moveTo>
                  <a:cubicBezTo>
                    <a:pt x="258" y="254"/>
                    <a:pt x="262" y="258"/>
                    <a:pt x="267" y="258"/>
                  </a:cubicBezTo>
                  <a:cubicBezTo>
                    <a:pt x="272" y="258"/>
                    <a:pt x="276" y="254"/>
                    <a:pt x="276" y="249"/>
                  </a:cubicBezTo>
                  <a:cubicBezTo>
                    <a:pt x="276" y="244"/>
                    <a:pt x="272" y="240"/>
                    <a:pt x="267" y="240"/>
                  </a:cubicBezTo>
                  <a:cubicBezTo>
                    <a:pt x="262" y="240"/>
                    <a:pt x="258" y="244"/>
                    <a:pt x="258" y="249"/>
                  </a:cubicBezTo>
                  <a:close/>
                  <a:moveTo>
                    <a:pt x="281" y="249"/>
                  </a:moveTo>
                  <a:cubicBezTo>
                    <a:pt x="281" y="254"/>
                    <a:pt x="285" y="258"/>
                    <a:pt x="290" y="258"/>
                  </a:cubicBezTo>
                  <a:cubicBezTo>
                    <a:pt x="295" y="258"/>
                    <a:pt x="299" y="254"/>
                    <a:pt x="299" y="249"/>
                  </a:cubicBezTo>
                  <a:cubicBezTo>
                    <a:pt x="299" y="244"/>
                    <a:pt x="295" y="240"/>
                    <a:pt x="290" y="240"/>
                  </a:cubicBezTo>
                  <a:cubicBezTo>
                    <a:pt x="285" y="240"/>
                    <a:pt x="281" y="244"/>
                    <a:pt x="281" y="249"/>
                  </a:cubicBezTo>
                  <a:close/>
                  <a:moveTo>
                    <a:pt x="305" y="249"/>
                  </a:moveTo>
                  <a:cubicBezTo>
                    <a:pt x="305" y="254"/>
                    <a:pt x="309" y="258"/>
                    <a:pt x="313" y="258"/>
                  </a:cubicBezTo>
                  <a:cubicBezTo>
                    <a:pt x="318" y="258"/>
                    <a:pt x="322" y="254"/>
                    <a:pt x="322" y="249"/>
                  </a:cubicBezTo>
                  <a:cubicBezTo>
                    <a:pt x="322" y="244"/>
                    <a:pt x="318" y="240"/>
                    <a:pt x="313" y="240"/>
                  </a:cubicBezTo>
                  <a:cubicBezTo>
                    <a:pt x="309" y="240"/>
                    <a:pt x="305" y="244"/>
                    <a:pt x="305" y="249"/>
                  </a:cubicBezTo>
                  <a:close/>
                  <a:moveTo>
                    <a:pt x="328" y="249"/>
                  </a:moveTo>
                  <a:cubicBezTo>
                    <a:pt x="328" y="254"/>
                    <a:pt x="332" y="258"/>
                    <a:pt x="337" y="258"/>
                  </a:cubicBezTo>
                  <a:cubicBezTo>
                    <a:pt x="342" y="258"/>
                    <a:pt x="346" y="254"/>
                    <a:pt x="346" y="249"/>
                  </a:cubicBezTo>
                  <a:cubicBezTo>
                    <a:pt x="346" y="244"/>
                    <a:pt x="342" y="240"/>
                    <a:pt x="337" y="240"/>
                  </a:cubicBezTo>
                  <a:cubicBezTo>
                    <a:pt x="332" y="240"/>
                    <a:pt x="328" y="244"/>
                    <a:pt x="328" y="249"/>
                  </a:cubicBezTo>
                  <a:close/>
                  <a:moveTo>
                    <a:pt x="352" y="249"/>
                  </a:moveTo>
                  <a:cubicBezTo>
                    <a:pt x="352" y="254"/>
                    <a:pt x="356" y="258"/>
                    <a:pt x="361" y="258"/>
                  </a:cubicBezTo>
                  <a:cubicBezTo>
                    <a:pt x="365" y="258"/>
                    <a:pt x="369" y="254"/>
                    <a:pt x="369" y="249"/>
                  </a:cubicBezTo>
                  <a:cubicBezTo>
                    <a:pt x="369" y="244"/>
                    <a:pt x="365" y="240"/>
                    <a:pt x="361" y="240"/>
                  </a:cubicBezTo>
                  <a:cubicBezTo>
                    <a:pt x="356" y="240"/>
                    <a:pt x="352" y="244"/>
                    <a:pt x="352" y="249"/>
                  </a:cubicBezTo>
                  <a:close/>
                  <a:moveTo>
                    <a:pt x="375" y="249"/>
                  </a:moveTo>
                  <a:cubicBezTo>
                    <a:pt x="375" y="254"/>
                    <a:pt x="379" y="258"/>
                    <a:pt x="384" y="258"/>
                  </a:cubicBezTo>
                  <a:cubicBezTo>
                    <a:pt x="389" y="258"/>
                    <a:pt x="393" y="254"/>
                    <a:pt x="393" y="249"/>
                  </a:cubicBezTo>
                  <a:cubicBezTo>
                    <a:pt x="393" y="244"/>
                    <a:pt x="389" y="240"/>
                    <a:pt x="384" y="240"/>
                  </a:cubicBezTo>
                  <a:cubicBezTo>
                    <a:pt x="379" y="240"/>
                    <a:pt x="375" y="244"/>
                    <a:pt x="375" y="249"/>
                  </a:cubicBezTo>
                  <a:close/>
                  <a:moveTo>
                    <a:pt x="445" y="249"/>
                  </a:moveTo>
                  <a:cubicBezTo>
                    <a:pt x="445" y="254"/>
                    <a:pt x="449" y="258"/>
                    <a:pt x="454" y="258"/>
                  </a:cubicBezTo>
                  <a:cubicBezTo>
                    <a:pt x="459" y="258"/>
                    <a:pt x="463" y="254"/>
                    <a:pt x="463" y="249"/>
                  </a:cubicBezTo>
                  <a:cubicBezTo>
                    <a:pt x="463" y="244"/>
                    <a:pt x="459" y="240"/>
                    <a:pt x="454" y="240"/>
                  </a:cubicBezTo>
                  <a:cubicBezTo>
                    <a:pt x="449" y="240"/>
                    <a:pt x="445" y="244"/>
                    <a:pt x="445" y="249"/>
                  </a:cubicBezTo>
                  <a:close/>
                  <a:moveTo>
                    <a:pt x="469" y="249"/>
                  </a:moveTo>
                  <a:cubicBezTo>
                    <a:pt x="469" y="254"/>
                    <a:pt x="473" y="258"/>
                    <a:pt x="478" y="258"/>
                  </a:cubicBezTo>
                  <a:cubicBezTo>
                    <a:pt x="483" y="258"/>
                    <a:pt x="487" y="254"/>
                    <a:pt x="487" y="249"/>
                  </a:cubicBezTo>
                  <a:cubicBezTo>
                    <a:pt x="487" y="244"/>
                    <a:pt x="483" y="240"/>
                    <a:pt x="478" y="240"/>
                  </a:cubicBezTo>
                  <a:cubicBezTo>
                    <a:pt x="473" y="240"/>
                    <a:pt x="469" y="244"/>
                    <a:pt x="469" y="249"/>
                  </a:cubicBezTo>
                  <a:close/>
                  <a:moveTo>
                    <a:pt x="492" y="249"/>
                  </a:moveTo>
                  <a:cubicBezTo>
                    <a:pt x="492" y="254"/>
                    <a:pt x="496" y="258"/>
                    <a:pt x="501" y="258"/>
                  </a:cubicBezTo>
                  <a:cubicBezTo>
                    <a:pt x="506" y="258"/>
                    <a:pt x="510" y="254"/>
                    <a:pt x="510" y="249"/>
                  </a:cubicBezTo>
                  <a:cubicBezTo>
                    <a:pt x="510" y="244"/>
                    <a:pt x="506" y="240"/>
                    <a:pt x="501" y="240"/>
                  </a:cubicBezTo>
                  <a:cubicBezTo>
                    <a:pt x="496" y="240"/>
                    <a:pt x="492" y="244"/>
                    <a:pt x="492" y="249"/>
                  </a:cubicBezTo>
                  <a:close/>
                  <a:moveTo>
                    <a:pt x="516" y="249"/>
                  </a:moveTo>
                  <a:cubicBezTo>
                    <a:pt x="516" y="254"/>
                    <a:pt x="520" y="258"/>
                    <a:pt x="525" y="258"/>
                  </a:cubicBezTo>
                  <a:cubicBezTo>
                    <a:pt x="530" y="258"/>
                    <a:pt x="534" y="254"/>
                    <a:pt x="534" y="249"/>
                  </a:cubicBezTo>
                  <a:cubicBezTo>
                    <a:pt x="534" y="244"/>
                    <a:pt x="530" y="240"/>
                    <a:pt x="525" y="240"/>
                  </a:cubicBezTo>
                  <a:cubicBezTo>
                    <a:pt x="520" y="240"/>
                    <a:pt x="516" y="244"/>
                    <a:pt x="516" y="249"/>
                  </a:cubicBezTo>
                  <a:close/>
                  <a:moveTo>
                    <a:pt x="798" y="249"/>
                  </a:moveTo>
                  <a:cubicBezTo>
                    <a:pt x="798" y="254"/>
                    <a:pt x="802" y="258"/>
                    <a:pt x="806" y="258"/>
                  </a:cubicBezTo>
                  <a:cubicBezTo>
                    <a:pt x="811" y="258"/>
                    <a:pt x="815" y="254"/>
                    <a:pt x="815" y="249"/>
                  </a:cubicBezTo>
                  <a:cubicBezTo>
                    <a:pt x="815" y="244"/>
                    <a:pt x="811" y="240"/>
                    <a:pt x="806" y="240"/>
                  </a:cubicBezTo>
                  <a:cubicBezTo>
                    <a:pt x="802" y="240"/>
                    <a:pt x="798" y="244"/>
                    <a:pt x="798" y="249"/>
                  </a:cubicBezTo>
                  <a:close/>
                  <a:moveTo>
                    <a:pt x="868" y="249"/>
                  </a:moveTo>
                  <a:cubicBezTo>
                    <a:pt x="868" y="254"/>
                    <a:pt x="872" y="258"/>
                    <a:pt x="877" y="258"/>
                  </a:cubicBezTo>
                  <a:cubicBezTo>
                    <a:pt x="882" y="258"/>
                    <a:pt x="886" y="254"/>
                    <a:pt x="886" y="249"/>
                  </a:cubicBezTo>
                  <a:cubicBezTo>
                    <a:pt x="886" y="244"/>
                    <a:pt x="882" y="240"/>
                    <a:pt x="877" y="240"/>
                  </a:cubicBezTo>
                  <a:cubicBezTo>
                    <a:pt x="872" y="240"/>
                    <a:pt x="868" y="244"/>
                    <a:pt x="868" y="249"/>
                  </a:cubicBezTo>
                  <a:close/>
                  <a:moveTo>
                    <a:pt x="938" y="249"/>
                  </a:moveTo>
                  <a:cubicBezTo>
                    <a:pt x="938" y="254"/>
                    <a:pt x="942" y="258"/>
                    <a:pt x="947" y="258"/>
                  </a:cubicBezTo>
                  <a:cubicBezTo>
                    <a:pt x="952" y="258"/>
                    <a:pt x="956" y="254"/>
                    <a:pt x="956" y="249"/>
                  </a:cubicBezTo>
                  <a:cubicBezTo>
                    <a:pt x="956" y="244"/>
                    <a:pt x="952" y="240"/>
                    <a:pt x="947" y="240"/>
                  </a:cubicBezTo>
                  <a:cubicBezTo>
                    <a:pt x="942" y="240"/>
                    <a:pt x="938" y="244"/>
                    <a:pt x="938" y="249"/>
                  </a:cubicBezTo>
                  <a:close/>
                  <a:moveTo>
                    <a:pt x="962" y="249"/>
                  </a:moveTo>
                  <a:cubicBezTo>
                    <a:pt x="962" y="254"/>
                    <a:pt x="966" y="258"/>
                    <a:pt x="971" y="258"/>
                  </a:cubicBezTo>
                  <a:cubicBezTo>
                    <a:pt x="976" y="258"/>
                    <a:pt x="980" y="254"/>
                    <a:pt x="980" y="249"/>
                  </a:cubicBezTo>
                  <a:cubicBezTo>
                    <a:pt x="980" y="244"/>
                    <a:pt x="976" y="240"/>
                    <a:pt x="971" y="240"/>
                  </a:cubicBezTo>
                  <a:cubicBezTo>
                    <a:pt x="966" y="240"/>
                    <a:pt x="962" y="244"/>
                    <a:pt x="962" y="249"/>
                  </a:cubicBezTo>
                  <a:close/>
                  <a:moveTo>
                    <a:pt x="985" y="249"/>
                  </a:moveTo>
                  <a:cubicBezTo>
                    <a:pt x="985" y="254"/>
                    <a:pt x="989" y="258"/>
                    <a:pt x="994" y="258"/>
                  </a:cubicBezTo>
                  <a:cubicBezTo>
                    <a:pt x="999" y="258"/>
                    <a:pt x="1003" y="254"/>
                    <a:pt x="1003" y="249"/>
                  </a:cubicBezTo>
                  <a:cubicBezTo>
                    <a:pt x="1003" y="244"/>
                    <a:pt x="999" y="240"/>
                    <a:pt x="994" y="240"/>
                  </a:cubicBezTo>
                  <a:cubicBezTo>
                    <a:pt x="989" y="240"/>
                    <a:pt x="985" y="244"/>
                    <a:pt x="985" y="249"/>
                  </a:cubicBezTo>
                  <a:close/>
                  <a:moveTo>
                    <a:pt x="1009" y="249"/>
                  </a:moveTo>
                  <a:cubicBezTo>
                    <a:pt x="1009" y="254"/>
                    <a:pt x="1013" y="258"/>
                    <a:pt x="1018" y="258"/>
                  </a:cubicBezTo>
                  <a:cubicBezTo>
                    <a:pt x="1023" y="258"/>
                    <a:pt x="1027" y="254"/>
                    <a:pt x="1027" y="249"/>
                  </a:cubicBezTo>
                  <a:cubicBezTo>
                    <a:pt x="1027" y="244"/>
                    <a:pt x="1023" y="240"/>
                    <a:pt x="1018" y="240"/>
                  </a:cubicBezTo>
                  <a:cubicBezTo>
                    <a:pt x="1013" y="240"/>
                    <a:pt x="1009" y="244"/>
                    <a:pt x="1009" y="249"/>
                  </a:cubicBezTo>
                  <a:close/>
                  <a:moveTo>
                    <a:pt x="1032" y="249"/>
                  </a:moveTo>
                  <a:cubicBezTo>
                    <a:pt x="1032" y="254"/>
                    <a:pt x="1036" y="258"/>
                    <a:pt x="1041" y="258"/>
                  </a:cubicBezTo>
                  <a:cubicBezTo>
                    <a:pt x="1046" y="258"/>
                    <a:pt x="1050" y="254"/>
                    <a:pt x="1050" y="249"/>
                  </a:cubicBezTo>
                  <a:cubicBezTo>
                    <a:pt x="1050" y="244"/>
                    <a:pt x="1046" y="240"/>
                    <a:pt x="1041" y="240"/>
                  </a:cubicBezTo>
                  <a:cubicBezTo>
                    <a:pt x="1036" y="240"/>
                    <a:pt x="1032" y="244"/>
                    <a:pt x="1032" y="249"/>
                  </a:cubicBezTo>
                  <a:close/>
                  <a:moveTo>
                    <a:pt x="1056" y="249"/>
                  </a:moveTo>
                  <a:cubicBezTo>
                    <a:pt x="1056" y="254"/>
                    <a:pt x="1060" y="258"/>
                    <a:pt x="1065" y="258"/>
                  </a:cubicBezTo>
                  <a:cubicBezTo>
                    <a:pt x="1070" y="258"/>
                    <a:pt x="1074" y="254"/>
                    <a:pt x="1074" y="249"/>
                  </a:cubicBezTo>
                  <a:cubicBezTo>
                    <a:pt x="1074" y="244"/>
                    <a:pt x="1070" y="240"/>
                    <a:pt x="1065" y="240"/>
                  </a:cubicBezTo>
                  <a:cubicBezTo>
                    <a:pt x="1060" y="240"/>
                    <a:pt x="1056" y="244"/>
                    <a:pt x="1056" y="249"/>
                  </a:cubicBezTo>
                  <a:close/>
                  <a:moveTo>
                    <a:pt x="1079" y="249"/>
                  </a:moveTo>
                  <a:cubicBezTo>
                    <a:pt x="1079" y="254"/>
                    <a:pt x="1083" y="258"/>
                    <a:pt x="1088" y="258"/>
                  </a:cubicBezTo>
                  <a:cubicBezTo>
                    <a:pt x="1093" y="258"/>
                    <a:pt x="1097" y="254"/>
                    <a:pt x="1097" y="249"/>
                  </a:cubicBezTo>
                  <a:cubicBezTo>
                    <a:pt x="1097" y="244"/>
                    <a:pt x="1093" y="240"/>
                    <a:pt x="1088" y="240"/>
                  </a:cubicBezTo>
                  <a:cubicBezTo>
                    <a:pt x="1083" y="240"/>
                    <a:pt x="1079" y="244"/>
                    <a:pt x="1079" y="249"/>
                  </a:cubicBezTo>
                  <a:close/>
                  <a:moveTo>
                    <a:pt x="1103" y="249"/>
                  </a:moveTo>
                  <a:cubicBezTo>
                    <a:pt x="1103" y="254"/>
                    <a:pt x="1107" y="258"/>
                    <a:pt x="1112" y="258"/>
                  </a:cubicBezTo>
                  <a:cubicBezTo>
                    <a:pt x="1117" y="258"/>
                    <a:pt x="1121" y="254"/>
                    <a:pt x="1121" y="249"/>
                  </a:cubicBezTo>
                  <a:cubicBezTo>
                    <a:pt x="1121" y="244"/>
                    <a:pt x="1117" y="240"/>
                    <a:pt x="1112" y="240"/>
                  </a:cubicBezTo>
                  <a:cubicBezTo>
                    <a:pt x="1107" y="240"/>
                    <a:pt x="1103" y="244"/>
                    <a:pt x="1103" y="249"/>
                  </a:cubicBezTo>
                  <a:close/>
                  <a:moveTo>
                    <a:pt x="1126" y="249"/>
                  </a:moveTo>
                  <a:cubicBezTo>
                    <a:pt x="1126" y="254"/>
                    <a:pt x="1130" y="258"/>
                    <a:pt x="1135" y="258"/>
                  </a:cubicBezTo>
                  <a:cubicBezTo>
                    <a:pt x="1140" y="258"/>
                    <a:pt x="1144" y="254"/>
                    <a:pt x="1144" y="249"/>
                  </a:cubicBezTo>
                  <a:cubicBezTo>
                    <a:pt x="1144" y="244"/>
                    <a:pt x="1140" y="240"/>
                    <a:pt x="1135" y="240"/>
                  </a:cubicBezTo>
                  <a:cubicBezTo>
                    <a:pt x="1130" y="240"/>
                    <a:pt x="1126" y="244"/>
                    <a:pt x="1126" y="249"/>
                  </a:cubicBezTo>
                  <a:close/>
                  <a:moveTo>
                    <a:pt x="1150" y="249"/>
                  </a:moveTo>
                  <a:cubicBezTo>
                    <a:pt x="1150" y="254"/>
                    <a:pt x="1154" y="258"/>
                    <a:pt x="1159" y="258"/>
                  </a:cubicBezTo>
                  <a:cubicBezTo>
                    <a:pt x="1164" y="258"/>
                    <a:pt x="1168" y="254"/>
                    <a:pt x="1168" y="249"/>
                  </a:cubicBezTo>
                  <a:cubicBezTo>
                    <a:pt x="1168" y="244"/>
                    <a:pt x="1164" y="240"/>
                    <a:pt x="1159" y="240"/>
                  </a:cubicBezTo>
                  <a:cubicBezTo>
                    <a:pt x="1154" y="240"/>
                    <a:pt x="1150" y="244"/>
                    <a:pt x="1150" y="249"/>
                  </a:cubicBezTo>
                  <a:close/>
                  <a:moveTo>
                    <a:pt x="1173" y="249"/>
                  </a:moveTo>
                  <a:cubicBezTo>
                    <a:pt x="1173" y="254"/>
                    <a:pt x="1177" y="258"/>
                    <a:pt x="1182" y="258"/>
                  </a:cubicBezTo>
                  <a:cubicBezTo>
                    <a:pt x="1187" y="258"/>
                    <a:pt x="1191" y="254"/>
                    <a:pt x="1191" y="249"/>
                  </a:cubicBezTo>
                  <a:cubicBezTo>
                    <a:pt x="1191" y="244"/>
                    <a:pt x="1187" y="240"/>
                    <a:pt x="1182" y="240"/>
                  </a:cubicBezTo>
                  <a:cubicBezTo>
                    <a:pt x="1177" y="240"/>
                    <a:pt x="1173" y="244"/>
                    <a:pt x="1173" y="249"/>
                  </a:cubicBezTo>
                  <a:close/>
                  <a:moveTo>
                    <a:pt x="1197" y="249"/>
                  </a:moveTo>
                  <a:cubicBezTo>
                    <a:pt x="1197" y="254"/>
                    <a:pt x="1201" y="258"/>
                    <a:pt x="1206" y="258"/>
                  </a:cubicBezTo>
                  <a:cubicBezTo>
                    <a:pt x="1211" y="258"/>
                    <a:pt x="1215" y="254"/>
                    <a:pt x="1215" y="249"/>
                  </a:cubicBezTo>
                  <a:cubicBezTo>
                    <a:pt x="1215" y="244"/>
                    <a:pt x="1211" y="240"/>
                    <a:pt x="1206" y="240"/>
                  </a:cubicBezTo>
                  <a:cubicBezTo>
                    <a:pt x="1201" y="240"/>
                    <a:pt x="1197" y="244"/>
                    <a:pt x="1197" y="249"/>
                  </a:cubicBezTo>
                  <a:close/>
                  <a:moveTo>
                    <a:pt x="1220" y="249"/>
                  </a:moveTo>
                  <a:cubicBezTo>
                    <a:pt x="1220" y="254"/>
                    <a:pt x="1224" y="258"/>
                    <a:pt x="1229" y="258"/>
                  </a:cubicBezTo>
                  <a:cubicBezTo>
                    <a:pt x="1234" y="258"/>
                    <a:pt x="1238" y="254"/>
                    <a:pt x="1238" y="249"/>
                  </a:cubicBezTo>
                  <a:cubicBezTo>
                    <a:pt x="1238" y="244"/>
                    <a:pt x="1234" y="240"/>
                    <a:pt x="1229" y="240"/>
                  </a:cubicBezTo>
                  <a:cubicBezTo>
                    <a:pt x="1224" y="240"/>
                    <a:pt x="1220" y="244"/>
                    <a:pt x="1220" y="249"/>
                  </a:cubicBezTo>
                  <a:close/>
                  <a:moveTo>
                    <a:pt x="1243" y="249"/>
                  </a:moveTo>
                  <a:cubicBezTo>
                    <a:pt x="1243" y="254"/>
                    <a:pt x="1248" y="258"/>
                    <a:pt x="1253" y="258"/>
                  </a:cubicBezTo>
                  <a:cubicBezTo>
                    <a:pt x="1258" y="258"/>
                    <a:pt x="1262" y="254"/>
                    <a:pt x="1262" y="249"/>
                  </a:cubicBezTo>
                  <a:cubicBezTo>
                    <a:pt x="1262" y="244"/>
                    <a:pt x="1258" y="240"/>
                    <a:pt x="1253" y="240"/>
                  </a:cubicBezTo>
                  <a:cubicBezTo>
                    <a:pt x="1248" y="240"/>
                    <a:pt x="1243" y="244"/>
                    <a:pt x="1243" y="249"/>
                  </a:cubicBezTo>
                  <a:close/>
                  <a:moveTo>
                    <a:pt x="1267" y="249"/>
                  </a:moveTo>
                  <a:cubicBezTo>
                    <a:pt x="1267" y="254"/>
                    <a:pt x="1271" y="258"/>
                    <a:pt x="1276" y="258"/>
                  </a:cubicBezTo>
                  <a:cubicBezTo>
                    <a:pt x="1281" y="258"/>
                    <a:pt x="1285" y="254"/>
                    <a:pt x="1285" y="249"/>
                  </a:cubicBezTo>
                  <a:cubicBezTo>
                    <a:pt x="1285" y="244"/>
                    <a:pt x="1281" y="240"/>
                    <a:pt x="1276" y="240"/>
                  </a:cubicBezTo>
                  <a:cubicBezTo>
                    <a:pt x="1271" y="240"/>
                    <a:pt x="1267" y="244"/>
                    <a:pt x="1267" y="249"/>
                  </a:cubicBezTo>
                  <a:close/>
                  <a:moveTo>
                    <a:pt x="1291" y="249"/>
                  </a:moveTo>
                  <a:cubicBezTo>
                    <a:pt x="1291" y="254"/>
                    <a:pt x="1295" y="258"/>
                    <a:pt x="1300" y="258"/>
                  </a:cubicBezTo>
                  <a:cubicBezTo>
                    <a:pt x="1305" y="258"/>
                    <a:pt x="1309" y="254"/>
                    <a:pt x="1309" y="249"/>
                  </a:cubicBezTo>
                  <a:cubicBezTo>
                    <a:pt x="1309" y="244"/>
                    <a:pt x="1305" y="240"/>
                    <a:pt x="1300" y="240"/>
                  </a:cubicBezTo>
                  <a:cubicBezTo>
                    <a:pt x="1295" y="240"/>
                    <a:pt x="1291" y="244"/>
                    <a:pt x="1291" y="249"/>
                  </a:cubicBezTo>
                  <a:close/>
                  <a:moveTo>
                    <a:pt x="1314" y="249"/>
                  </a:moveTo>
                  <a:cubicBezTo>
                    <a:pt x="1314" y="254"/>
                    <a:pt x="1318" y="258"/>
                    <a:pt x="1323" y="258"/>
                  </a:cubicBezTo>
                  <a:cubicBezTo>
                    <a:pt x="1328" y="258"/>
                    <a:pt x="1332" y="254"/>
                    <a:pt x="1332" y="249"/>
                  </a:cubicBezTo>
                  <a:cubicBezTo>
                    <a:pt x="1332" y="244"/>
                    <a:pt x="1328" y="240"/>
                    <a:pt x="1323" y="240"/>
                  </a:cubicBezTo>
                  <a:cubicBezTo>
                    <a:pt x="1318" y="240"/>
                    <a:pt x="1314" y="244"/>
                    <a:pt x="1314" y="249"/>
                  </a:cubicBezTo>
                  <a:close/>
                  <a:moveTo>
                    <a:pt x="1338" y="249"/>
                  </a:moveTo>
                  <a:cubicBezTo>
                    <a:pt x="1338" y="254"/>
                    <a:pt x="1342" y="258"/>
                    <a:pt x="1346" y="258"/>
                  </a:cubicBezTo>
                  <a:cubicBezTo>
                    <a:pt x="1351" y="258"/>
                    <a:pt x="1355" y="254"/>
                    <a:pt x="1355" y="249"/>
                  </a:cubicBezTo>
                  <a:cubicBezTo>
                    <a:pt x="1355" y="244"/>
                    <a:pt x="1351" y="240"/>
                    <a:pt x="1346" y="240"/>
                  </a:cubicBezTo>
                  <a:cubicBezTo>
                    <a:pt x="1342" y="240"/>
                    <a:pt x="1338" y="244"/>
                    <a:pt x="1338" y="249"/>
                  </a:cubicBezTo>
                  <a:close/>
                  <a:moveTo>
                    <a:pt x="1361" y="249"/>
                  </a:moveTo>
                  <a:cubicBezTo>
                    <a:pt x="1361" y="254"/>
                    <a:pt x="1365" y="258"/>
                    <a:pt x="1370" y="258"/>
                  </a:cubicBezTo>
                  <a:cubicBezTo>
                    <a:pt x="1375" y="258"/>
                    <a:pt x="1379" y="254"/>
                    <a:pt x="1379" y="249"/>
                  </a:cubicBezTo>
                  <a:cubicBezTo>
                    <a:pt x="1379" y="244"/>
                    <a:pt x="1375" y="240"/>
                    <a:pt x="1370" y="240"/>
                  </a:cubicBezTo>
                  <a:cubicBezTo>
                    <a:pt x="1365" y="240"/>
                    <a:pt x="1361" y="244"/>
                    <a:pt x="1361" y="249"/>
                  </a:cubicBezTo>
                  <a:close/>
                  <a:moveTo>
                    <a:pt x="1385" y="249"/>
                  </a:moveTo>
                  <a:cubicBezTo>
                    <a:pt x="1385" y="254"/>
                    <a:pt x="1389" y="258"/>
                    <a:pt x="1393" y="258"/>
                  </a:cubicBezTo>
                  <a:cubicBezTo>
                    <a:pt x="1398" y="258"/>
                    <a:pt x="1402" y="254"/>
                    <a:pt x="1402" y="249"/>
                  </a:cubicBezTo>
                  <a:cubicBezTo>
                    <a:pt x="1402" y="244"/>
                    <a:pt x="1398" y="240"/>
                    <a:pt x="1393" y="240"/>
                  </a:cubicBezTo>
                  <a:cubicBezTo>
                    <a:pt x="1389" y="240"/>
                    <a:pt x="1385" y="244"/>
                    <a:pt x="1385" y="249"/>
                  </a:cubicBezTo>
                  <a:close/>
                  <a:moveTo>
                    <a:pt x="1408" y="249"/>
                  </a:moveTo>
                  <a:cubicBezTo>
                    <a:pt x="1408" y="254"/>
                    <a:pt x="1412" y="258"/>
                    <a:pt x="1417" y="258"/>
                  </a:cubicBezTo>
                  <a:cubicBezTo>
                    <a:pt x="1422" y="258"/>
                    <a:pt x="1426" y="254"/>
                    <a:pt x="1426" y="249"/>
                  </a:cubicBezTo>
                  <a:cubicBezTo>
                    <a:pt x="1426" y="244"/>
                    <a:pt x="1422" y="240"/>
                    <a:pt x="1417" y="240"/>
                  </a:cubicBezTo>
                  <a:cubicBezTo>
                    <a:pt x="1412" y="240"/>
                    <a:pt x="1408" y="244"/>
                    <a:pt x="1408" y="249"/>
                  </a:cubicBezTo>
                  <a:close/>
                  <a:moveTo>
                    <a:pt x="1432" y="249"/>
                  </a:moveTo>
                  <a:cubicBezTo>
                    <a:pt x="1432" y="254"/>
                    <a:pt x="1436" y="258"/>
                    <a:pt x="1441" y="258"/>
                  </a:cubicBezTo>
                  <a:cubicBezTo>
                    <a:pt x="1445" y="258"/>
                    <a:pt x="1449" y="254"/>
                    <a:pt x="1449" y="249"/>
                  </a:cubicBezTo>
                  <a:cubicBezTo>
                    <a:pt x="1449" y="244"/>
                    <a:pt x="1445" y="240"/>
                    <a:pt x="1441" y="240"/>
                  </a:cubicBezTo>
                  <a:cubicBezTo>
                    <a:pt x="1436" y="240"/>
                    <a:pt x="1432" y="244"/>
                    <a:pt x="1432" y="249"/>
                  </a:cubicBezTo>
                  <a:close/>
                  <a:moveTo>
                    <a:pt x="1455" y="249"/>
                  </a:moveTo>
                  <a:cubicBezTo>
                    <a:pt x="1455" y="254"/>
                    <a:pt x="1459" y="258"/>
                    <a:pt x="1464" y="258"/>
                  </a:cubicBezTo>
                  <a:cubicBezTo>
                    <a:pt x="1469" y="258"/>
                    <a:pt x="1473" y="254"/>
                    <a:pt x="1473" y="249"/>
                  </a:cubicBezTo>
                  <a:cubicBezTo>
                    <a:pt x="1473" y="244"/>
                    <a:pt x="1469" y="240"/>
                    <a:pt x="1464" y="240"/>
                  </a:cubicBezTo>
                  <a:cubicBezTo>
                    <a:pt x="1459" y="240"/>
                    <a:pt x="1455" y="244"/>
                    <a:pt x="1455" y="249"/>
                  </a:cubicBezTo>
                  <a:close/>
                  <a:moveTo>
                    <a:pt x="1478" y="249"/>
                  </a:moveTo>
                  <a:cubicBezTo>
                    <a:pt x="1478" y="254"/>
                    <a:pt x="1482" y="258"/>
                    <a:pt x="1487" y="258"/>
                  </a:cubicBezTo>
                  <a:cubicBezTo>
                    <a:pt x="1492" y="258"/>
                    <a:pt x="1496" y="254"/>
                    <a:pt x="1496" y="249"/>
                  </a:cubicBezTo>
                  <a:cubicBezTo>
                    <a:pt x="1496" y="244"/>
                    <a:pt x="1492" y="240"/>
                    <a:pt x="1487" y="240"/>
                  </a:cubicBezTo>
                  <a:cubicBezTo>
                    <a:pt x="1482" y="240"/>
                    <a:pt x="1478" y="244"/>
                    <a:pt x="1478" y="249"/>
                  </a:cubicBezTo>
                  <a:close/>
                  <a:moveTo>
                    <a:pt x="1596" y="249"/>
                  </a:moveTo>
                  <a:cubicBezTo>
                    <a:pt x="1596" y="254"/>
                    <a:pt x="1600" y="258"/>
                    <a:pt x="1605" y="258"/>
                  </a:cubicBezTo>
                  <a:cubicBezTo>
                    <a:pt x="1610" y="258"/>
                    <a:pt x="1614" y="254"/>
                    <a:pt x="1614" y="249"/>
                  </a:cubicBezTo>
                  <a:cubicBezTo>
                    <a:pt x="1614" y="244"/>
                    <a:pt x="1610" y="240"/>
                    <a:pt x="1605" y="240"/>
                  </a:cubicBezTo>
                  <a:cubicBezTo>
                    <a:pt x="1600" y="240"/>
                    <a:pt x="1596" y="244"/>
                    <a:pt x="1596" y="249"/>
                  </a:cubicBezTo>
                  <a:close/>
                  <a:moveTo>
                    <a:pt x="1619" y="249"/>
                  </a:moveTo>
                  <a:cubicBezTo>
                    <a:pt x="1619" y="254"/>
                    <a:pt x="1623" y="258"/>
                    <a:pt x="1628" y="258"/>
                  </a:cubicBezTo>
                  <a:cubicBezTo>
                    <a:pt x="1633" y="258"/>
                    <a:pt x="1637" y="254"/>
                    <a:pt x="1637" y="249"/>
                  </a:cubicBezTo>
                  <a:cubicBezTo>
                    <a:pt x="1637" y="244"/>
                    <a:pt x="1633" y="240"/>
                    <a:pt x="1628" y="240"/>
                  </a:cubicBezTo>
                  <a:cubicBezTo>
                    <a:pt x="1623" y="240"/>
                    <a:pt x="1619" y="244"/>
                    <a:pt x="1619" y="249"/>
                  </a:cubicBezTo>
                  <a:close/>
                  <a:moveTo>
                    <a:pt x="23" y="249"/>
                  </a:moveTo>
                  <a:cubicBezTo>
                    <a:pt x="23" y="254"/>
                    <a:pt x="27" y="258"/>
                    <a:pt x="32" y="258"/>
                  </a:cubicBezTo>
                  <a:cubicBezTo>
                    <a:pt x="37" y="258"/>
                    <a:pt x="41" y="254"/>
                    <a:pt x="41" y="249"/>
                  </a:cubicBezTo>
                  <a:cubicBezTo>
                    <a:pt x="41" y="244"/>
                    <a:pt x="37" y="240"/>
                    <a:pt x="32" y="240"/>
                  </a:cubicBezTo>
                  <a:cubicBezTo>
                    <a:pt x="27" y="240"/>
                    <a:pt x="23" y="244"/>
                    <a:pt x="23" y="249"/>
                  </a:cubicBezTo>
                  <a:close/>
                  <a:moveTo>
                    <a:pt x="164" y="271"/>
                  </a:moveTo>
                  <a:cubicBezTo>
                    <a:pt x="164" y="276"/>
                    <a:pt x="168" y="280"/>
                    <a:pt x="173" y="280"/>
                  </a:cubicBezTo>
                  <a:cubicBezTo>
                    <a:pt x="178" y="280"/>
                    <a:pt x="182" y="276"/>
                    <a:pt x="182" y="271"/>
                  </a:cubicBezTo>
                  <a:cubicBezTo>
                    <a:pt x="182" y="266"/>
                    <a:pt x="178" y="262"/>
                    <a:pt x="173" y="262"/>
                  </a:cubicBezTo>
                  <a:cubicBezTo>
                    <a:pt x="168" y="262"/>
                    <a:pt x="164" y="266"/>
                    <a:pt x="164" y="271"/>
                  </a:cubicBezTo>
                  <a:close/>
                  <a:moveTo>
                    <a:pt x="187" y="271"/>
                  </a:moveTo>
                  <a:cubicBezTo>
                    <a:pt x="187" y="276"/>
                    <a:pt x="191" y="280"/>
                    <a:pt x="196" y="280"/>
                  </a:cubicBezTo>
                  <a:cubicBezTo>
                    <a:pt x="201" y="280"/>
                    <a:pt x="205" y="276"/>
                    <a:pt x="205" y="271"/>
                  </a:cubicBezTo>
                  <a:cubicBezTo>
                    <a:pt x="205" y="266"/>
                    <a:pt x="201" y="262"/>
                    <a:pt x="196" y="262"/>
                  </a:cubicBezTo>
                  <a:cubicBezTo>
                    <a:pt x="191" y="262"/>
                    <a:pt x="187" y="266"/>
                    <a:pt x="187" y="271"/>
                  </a:cubicBezTo>
                  <a:close/>
                  <a:moveTo>
                    <a:pt x="211" y="271"/>
                  </a:moveTo>
                  <a:cubicBezTo>
                    <a:pt x="211" y="276"/>
                    <a:pt x="215" y="280"/>
                    <a:pt x="220" y="280"/>
                  </a:cubicBezTo>
                  <a:cubicBezTo>
                    <a:pt x="225" y="280"/>
                    <a:pt x="229" y="276"/>
                    <a:pt x="229" y="271"/>
                  </a:cubicBezTo>
                  <a:cubicBezTo>
                    <a:pt x="229" y="266"/>
                    <a:pt x="225" y="262"/>
                    <a:pt x="220" y="262"/>
                  </a:cubicBezTo>
                  <a:cubicBezTo>
                    <a:pt x="215" y="262"/>
                    <a:pt x="211" y="266"/>
                    <a:pt x="211" y="271"/>
                  </a:cubicBezTo>
                  <a:close/>
                  <a:moveTo>
                    <a:pt x="235" y="271"/>
                  </a:moveTo>
                  <a:cubicBezTo>
                    <a:pt x="235" y="276"/>
                    <a:pt x="238" y="280"/>
                    <a:pt x="243" y="280"/>
                  </a:cubicBezTo>
                  <a:cubicBezTo>
                    <a:pt x="248" y="280"/>
                    <a:pt x="252" y="276"/>
                    <a:pt x="252" y="271"/>
                  </a:cubicBezTo>
                  <a:cubicBezTo>
                    <a:pt x="252" y="266"/>
                    <a:pt x="248" y="262"/>
                    <a:pt x="243" y="262"/>
                  </a:cubicBezTo>
                  <a:cubicBezTo>
                    <a:pt x="238" y="262"/>
                    <a:pt x="235" y="266"/>
                    <a:pt x="235" y="271"/>
                  </a:cubicBezTo>
                  <a:close/>
                  <a:moveTo>
                    <a:pt x="258" y="271"/>
                  </a:moveTo>
                  <a:cubicBezTo>
                    <a:pt x="258" y="276"/>
                    <a:pt x="262" y="280"/>
                    <a:pt x="267" y="280"/>
                  </a:cubicBezTo>
                  <a:cubicBezTo>
                    <a:pt x="272" y="280"/>
                    <a:pt x="276" y="276"/>
                    <a:pt x="276" y="271"/>
                  </a:cubicBezTo>
                  <a:cubicBezTo>
                    <a:pt x="276" y="266"/>
                    <a:pt x="272" y="262"/>
                    <a:pt x="267" y="262"/>
                  </a:cubicBezTo>
                  <a:cubicBezTo>
                    <a:pt x="262" y="262"/>
                    <a:pt x="258" y="266"/>
                    <a:pt x="258" y="271"/>
                  </a:cubicBezTo>
                  <a:close/>
                  <a:moveTo>
                    <a:pt x="281" y="271"/>
                  </a:moveTo>
                  <a:cubicBezTo>
                    <a:pt x="281" y="276"/>
                    <a:pt x="285" y="280"/>
                    <a:pt x="290" y="280"/>
                  </a:cubicBezTo>
                  <a:cubicBezTo>
                    <a:pt x="295" y="280"/>
                    <a:pt x="299" y="276"/>
                    <a:pt x="299" y="271"/>
                  </a:cubicBezTo>
                  <a:cubicBezTo>
                    <a:pt x="299" y="266"/>
                    <a:pt x="295" y="262"/>
                    <a:pt x="290" y="262"/>
                  </a:cubicBezTo>
                  <a:cubicBezTo>
                    <a:pt x="285" y="262"/>
                    <a:pt x="281" y="266"/>
                    <a:pt x="281" y="271"/>
                  </a:cubicBezTo>
                  <a:close/>
                  <a:moveTo>
                    <a:pt x="305" y="271"/>
                  </a:moveTo>
                  <a:cubicBezTo>
                    <a:pt x="305" y="276"/>
                    <a:pt x="309" y="280"/>
                    <a:pt x="313" y="280"/>
                  </a:cubicBezTo>
                  <a:cubicBezTo>
                    <a:pt x="318" y="280"/>
                    <a:pt x="322" y="276"/>
                    <a:pt x="322" y="271"/>
                  </a:cubicBezTo>
                  <a:cubicBezTo>
                    <a:pt x="322" y="266"/>
                    <a:pt x="318" y="262"/>
                    <a:pt x="313" y="262"/>
                  </a:cubicBezTo>
                  <a:cubicBezTo>
                    <a:pt x="309" y="262"/>
                    <a:pt x="305" y="266"/>
                    <a:pt x="305" y="271"/>
                  </a:cubicBezTo>
                  <a:close/>
                  <a:moveTo>
                    <a:pt x="328" y="271"/>
                  </a:moveTo>
                  <a:cubicBezTo>
                    <a:pt x="328" y="276"/>
                    <a:pt x="332" y="280"/>
                    <a:pt x="337" y="280"/>
                  </a:cubicBezTo>
                  <a:cubicBezTo>
                    <a:pt x="342" y="280"/>
                    <a:pt x="346" y="276"/>
                    <a:pt x="346" y="271"/>
                  </a:cubicBezTo>
                  <a:cubicBezTo>
                    <a:pt x="346" y="266"/>
                    <a:pt x="342" y="262"/>
                    <a:pt x="337" y="262"/>
                  </a:cubicBezTo>
                  <a:cubicBezTo>
                    <a:pt x="332" y="262"/>
                    <a:pt x="328" y="266"/>
                    <a:pt x="328" y="271"/>
                  </a:cubicBezTo>
                  <a:close/>
                  <a:moveTo>
                    <a:pt x="352" y="271"/>
                  </a:moveTo>
                  <a:cubicBezTo>
                    <a:pt x="352" y="276"/>
                    <a:pt x="356" y="280"/>
                    <a:pt x="361" y="280"/>
                  </a:cubicBezTo>
                  <a:cubicBezTo>
                    <a:pt x="365" y="280"/>
                    <a:pt x="369" y="276"/>
                    <a:pt x="369" y="271"/>
                  </a:cubicBezTo>
                  <a:cubicBezTo>
                    <a:pt x="369" y="266"/>
                    <a:pt x="365" y="262"/>
                    <a:pt x="361" y="262"/>
                  </a:cubicBezTo>
                  <a:cubicBezTo>
                    <a:pt x="356" y="262"/>
                    <a:pt x="352" y="266"/>
                    <a:pt x="352" y="271"/>
                  </a:cubicBezTo>
                  <a:close/>
                  <a:moveTo>
                    <a:pt x="375" y="271"/>
                  </a:moveTo>
                  <a:cubicBezTo>
                    <a:pt x="375" y="276"/>
                    <a:pt x="379" y="280"/>
                    <a:pt x="384" y="280"/>
                  </a:cubicBezTo>
                  <a:cubicBezTo>
                    <a:pt x="389" y="280"/>
                    <a:pt x="393" y="276"/>
                    <a:pt x="393" y="271"/>
                  </a:cubicBezTo>
                  <a:cubicBezTo>
                    <a:pt x="393" y="266"/>
                    <a:pt x="389" y="262"/>
                    <a:pt x="384" y="262"/>
                  </a:cubicBezTo>
                  <a:cubicBezTo>
                    <a:pt x="379" y="262"/>
                    <a:pt x="375" y="266"/>
                    <a:pt x="375" y="271"/>
                  </a:cubicBezTo>
                  <a:close/>
                  <a:moveTo>
                    <a:pt x="398" y="271"/>
                  </a:moveTo>
                  <a:cubicBezTo>
                    <a:pt x="398" y="276"/>
                    <a:pt x="402" y="280"/>
                    <a:pt x="407" y="280"/>
                  </a:cubicBezTo>
                  <a:cubicBezTo>
                    <a:pt x="412" y="280"/>
                    <a:pt x="416" y="276"/>
                    <a:pt x="416" y="271"/>
                  </a:cubicBezTo>
                  <a:cubicBezTo>
                    <a:pt x="416" y="266"/>
                    <a:pt x="412" y="262"/>
                    <a:pt x="407" y="262"/>
                  </a:cubicBezTo>
                  <a:cubicBezTo>
                    <a:pt x="402" y="262"/>
                    <a:pt x="398" y="266"/>
                    <a:pt x="398" y="271"/>
                  </a:cubicBezTo>
                  <a:close/>
                  <a:moveTo>
                    <a:pt x="422" y="271"/>
                  </a:moveTo>
                  <a:cubicBezTo>
                    <a:pt x="422" y="276"/>
                    <a:pt x="426" y="280"/>
                    <a:pt x="431" y="280"/>
                  </a:cubicBezTo>
                  <a:cubicBezTo>
                    <a:pt x="436" y="280"/>
                    <a:pt x="440" y="276"/>
                    <a:pt x="440" y="271"/>
                  </a:cubicBezTo>
                  <a:cubicBezTo>
                    <a:pt x="440" y="266"/>
                    <a:pt x="436" y="262"/>
                    <a:pt x="431" y="262"/>
                  </a:cubicBezTo>
                  <a:cubicBezTo>
                    <a:pt x="426" y="262"/>
                    <a:pt x="422" y="266"/>
                    <a:pt x="422" y="271"/>
                  </a:cubicBezTo>
                  <a:close/>
                  <a:moveTo>
                    <a:pt x="445" y="271"/>
                  </a:moveTo>
                  <a:cubicBezTo>
                    <a:pt x="445" y="276"/>
                    <a:pt x="449" y="280"/>
                    <a:pt x="454" y="280"/>
                  </a:cubicBezTo>
                  <a:cubicBezTo>
                    <a:pt x="459" y="280"/>
                    <a:pt x="463" y="276"/>
                    <a:pt x="463" y="271"/>
                  </a:cubicBezTo>
                  <a:cubicBezTo>
                    <a:pt x="463" y="266"/>
                    <a:pt x="459" y="262"/>
                    <a:pt x="454" y="262"/>
                  </a:cubicBezTo>
                  <a:cubicBezTo>
                    <a:pt x="449" y="262"/>
                    <a:pt x="445" y="266"/>
                    <a:pt x="445" y="271"/>
                  </a:cubicBezTo>
                  <a:close/>
                  <a:moveTo>
                    <a:pt x="469" y="271"/>
                  </a:moveTo>
                  <a:cubicBezTo>
                    <a:pt x="469" y="276"/>
                    <a:pt x="473" y="280"/>
                    <a:pt x="478" y="280"/>
                  </a:cubicBezTo>
                  <a:cubicBezTo>
                    <a:pt x="483" y="280"/>
                    <a:pt x="487" y="276"/>
                    <a:pt x="487" y="271"/>
                  </a:cubicBezTo>
                  <a:cubicBezTo>
                    <a:pt x="487" y="266"/>
                    <a:pt x="483" y="262"/>
                    <a:pt x="478" y="262"/>
                  </a:cubicBezTo>
                  <a:cubicBezTo>
                    <a:pt x="473" y="262"/>
                    <a:pt x="469" y="266"/>
                    <a:pt x="469" y="271"/>
                  </a:cubicBezTo>
                  <a:close/>
                  <a:moveTo>
                    <a:pt x="492" y="271"/>
                  </a:moveTo>
                  <a:cubicBezTo>
                    <a:pt x="492" y="276"/>
                    <a:pt x="496" y="280"/>
                    <a:pt x="501" y="280"/>
                  </a:cubicBezTo>
                  <a:cubicBezTo>
                    <a:pt x="506" y="280"/>
                    <a:pt x="510" y="276"/>
                    <a:pt x="510" y="271"/>
                  </a:cubicBezTo>
                  <a:cubicBezTo>
                    <a:pt x="510" y="266"/>
                    <a:pt x="506" y="262"/>
                    <a:pt x="501" y="262"/>
                  </a:cubicBezTo>
                  <a:cubicBezTo>
                    <a:pt x="496" y="262"/>
                    <a:pt x="492" y="266"/>
                    <a:pt x="492" y="271"/>
                  </a:cubicBezTo>
                  <a:close/>
                  <a:moveTo>
                    <a:pt x="516" y="271"/>
                  </a:moveTo>
                  <a:cubicBezTo>
                    <a:pt x="516" y="276"/>
                    <a:pt x="520" y="280"/>
                    <a:pt x="525" y="280"/>
                  </a:cubicBezTo>
                  <a:cubicBezTo>
                    <a:pt x="530" y="280"/>
                    <a:pt x="534" y="276"/>
                    <a:pt x="534" y="271"/>
                  </a:cubicBezTo>
                  <a:cubicBezTo>
                    <a:pt x="534" y="266"/>
                    <a:pt x="530" y="262"/>
                    <a:pt x="525" y="262"/>
                  </a:cubicBezTo>
                  <a:cubicBezTo>
                    <a:pt x="520" y="262"/>
                    <a:pt x="516" y="266"/>
                    <a:pt x="516" y="271"/>
                  </a:cubicBezTo>
                  <a:close/>
                  <a:moveTo>
                    <a:pt x="539" y="271"/>
                  </a:moveTo>
                  <a:cubicBezTo>
                    <a:pt x="539" y="276"/>
                    <a:pt x="543" y="280"/>
                    <a:pt x="548" y="280"/>
                  </a:cubicBezTo>
                  <a:cubicBezTo>
                    <a:pt x="553" y="280"/>
                    <a:pt x="557" y="276"/>
                    <a:pt x="557" y="271"/>
                  </a:cubicBezTo>
                  <a:cubicBezTo>
                    <a:pt x="557" y="266"/>
                    <a:pt x="553" y="262"/>
                    <a:pt x="548" y="262"/>
                  </a:cubicBezTo>
                  <a:cubicBezTo>
                    <a:pt x="543" y="262"/>
                    <a:pt x="539" y="266"/>
                    <a:pt x="539" y="271"/>
                  </a:cubicBezTo>
                  <a:close/>
                  <a:moveTo>
                    <a:pt x="774" y="271"/>
                  </a:moveTo>
                  <a:cubicBezTo>
                    <a:pt x="774" y="276"/>
                    <a:pt x="778" y="280"/>
                    <a:pt x="783" y="280"/>
                  </a:cubicBezTo>
                  <a:cubicBezTo>
                    <a:pt x="788" y="280"/>
                    <a:pt x="792" y="276"/>
                    <a:pt x="792" y="271"/>
                  </a:cubicBezTo>
                  <a:cubicBezTo>
                    <a:pt x="792" y="266"/>
                    <a:pt x="788" y="262"/>
                    <a:pt x="783" y="262"/>
                  </a:cubicBezTo>
                  <a:cubicBezTo>
                    <a:pt x="778" y="262"/>
                    <a:pt x="774" y="266"/>
                    <a:pt x="774" y="271"/>
                  </a:cubicBezTo>
                  <a:close/>
                  <a:moveTo>
                    <a:pt x="798" y="271"/>
                  </a:moveTo>
                  <a:cubicBezTo>
                    <a:pt x="798" y="276"/>
                    <a:pt x="802" y="280"/>
                    <a:pt x="806" y="280"/>
                  </a:cubicBezTo>
                  <a:cubicBezTo>
                    <a:pt x="811" y="280"/>
                    <a:pt x="815" y="276"/>
                    <a:pt x="815" y="271"/>
                  </a:cubicBezTo>
                  <a:cubicBezTo>
                    <a:pt x="815" y="266"/>
                    <a:pt x="811" y="262"/>
                    <a:pt x="806" y="262"/>
                  </a:cubicBezTo>
                  <a:cubicBezTo>
                    <a:pt x="802" y="262"/>
                    <a:pt x="798" y="266"/>
                    <a:pt x="798" y="271"/>
                  </a:cubicBezTo>
                  <a:close/>
                  <a:moveTo>
                    <a:pt x="821" y="271"/>
                  </a:moveTo>
                  <a:cubicBezTo>
                    <a:pt x="821" y="276"/>
                    <a:pt x="825" y="280"/>
                    <a:pt x="830" y="280"/>
                  </a:cubicBezTo>
                  <a:cubicBezTo>
                    <a:pt x="835" y="280"/>
                    <a:pt x="839" y="276"/>
                    <a:pt x="839" y="271"/>
                  </a:cubicBezTo>
                  <a:cubicBezTo>
                    <a:pt x="839" y="266"/>
                    <a:pt x="835" y="262"/>
                    <a:pt x="830" y="262"/>
                  </a:cubicBezTo>
                  <a:cubicBezTo>
                    <a:pt x="825" y="262"/>
                    <a:pt x="821" y="266"/>
                    <a:pt x="821" y="271"/>
                  </a:cubicBezTo>
                  <a:close/>
                  <a:moveTo>
                    <a:pt x="845" y="271"/>
                  </a:moveTo>
                  <a:cubicBezTo>
                    <a:pt x="845" y="276"/>
                    <a:pt x="849" y="280"/>
                    <a:pt x="853" y="280"/>
                  </a:cubicBezTo>
                  <a:cubicBezTo>
                    <a:pt x="858" y="280"/>
                    <a:pt x="862" y="276"/>
                    <a:pt x="862" y="271"/>
                  </a:cubicBezTo>
                  <a:cubicBezTo>
                    <a:pt x="862" y="266"/>
                    <a:pt x="858" y="262"/>
                    <a:pt x="853" y="262"/>
                  </a:cubicBezTo>
                  <a:cubicBezTo>
                    <a:pt x="849" y="262"/>
                    <a:pt x="845" y="266"/>
                    <a:pt x="845" y="271"/>
                  </a:cubicBezTo>
                  <a:close/>
                  <a:moveTo>
                    <a:pt x="868" y="271"/>
                  </a:moveTo>
                  <a:cubicBezTo>
                    <a:pt x="868" y="276"/>
                    <a:pt x="872" y="280"/>
                    <a:pt x="877" y="280"/>
                  </a:cubicBezTo>
                  <a:cubicBezTo>
                    <a:pt x="882" y="280"/>
                    <a:pt x="886" y="276"/>
                    <a:pt x="886" y="271"/>
                  </a:cubicBezTo>
                  <a:cubicBezTo>
                    <a:pt x="886" y="266"/>
                    <a:pt x="882" y="262"/>
                    <a:pt x="877" y="262"/>
                  </a:cubicBezTo>
                  <a:cubicBezTo>
                    <a:pt x="872" y="262"/>
                    <a:pt x="868" y="266"/>
                    <a:pt x="868" y="271"/>
                  </a:cubicBezTo>
                  <a:close/>
                  <a:moveTo>
                    <a:pt x="892" y="271"/>
                  </a:moveTo>
                  <a:cubicBezTo>
                    <a:pt x="892" y="276"/>
                    <a:pt x="896" y="280"/>
                    <a:pt x="901" y="280"/>
                  </a:cubicBezTo>
                  <a:cubicBezTo>
                    <a:pt x="905" y="280"/>
                    <a:pt x="909" y="276"/>
                    <a:pt x="909" y="271"/>
                  </a:cubicBezTo>
                  <a:cubicBezTo>
                    <a:pt x="909" y="266"/>
                    <a:pt x="905" y="262"/>
                    <a:pt x="901" y="262"/>
                  </a:cubicBezTo>
                  <a:cubicBezTo>
                    <a:pt x="896" y="262"/>
                    <a:pt x="892" y="266"/>
                    <a:pt x="892" y="271"/>
                  </a:cubicBezTo>
                  <a:close/>
                  <a:moveTo>
                    <a:pt x="915" y="271"/>
                  </a:moveTo>
                  <a:cubicBezTo>
                    <a:pt x="915" y="276"/>
                    <a:pt x="919" y="280"/>
                    <a:pt x="924" y="280"/>
                  </a:cubicBezTo>
                  <a:cubicBezTo>
                    <a:pt x="929" y="280"/>
                    <a:pt x="933" y="276"/>
                    <a:pt x="933" y="271"/>
                  </a:cubicBezTo>
                  <a:cubicBezTo>
                    <a:pt x="933" y="266"/>
                    <a:pt x="929" y="262"/>
                    <a:pt x="924" y="262"/>
                  </a:cubicBezTo>
                  <a:cubicBezTo>
                    <a:pt x="919" y="262"/>
                    <a:pt x="915" y="266"/>
                    <a:pt x="915" y="271"/>
                  </a:cubicBezTo>
                  <a:close/>
                  <a:moveTo>
                    <a:pt x="938" y="271"/>
                  </a:moveTo>
                  <a:cubicBezTo>
                    <a:pt x="938" y="276"/>
                    <a:pt x="942" y="280"/>
                    <a:pt x="947" y="280"/>
                  </a:cubicBezTo>
                  <a:cubicBezTo>
                    <a:pt x="952" y="280"/>
                    <a:pt x="956" y="276"/>
                    <a:pt x="956" y="271"/>
                  </a:cubicBezTo>
                  <a:cubicBezTo>
                    <a:pt x="956" y="266"/>
                    <a:pt x="952" y="262"/>
                    <a:pt x="947" y="262"/>
                  </a:cubicBezTo>
                  <a:cubicBezTo>
                    <a:pt x="942" y="262"/>
                    <a:pt x="938" y="266"/>
                    <a:pt x="938" y="271"/>
                  </a:cubicBezTo>
                  <a:close/>
                  <a:moveTo>
                    <a:pt x="962" y="271"/>
                  </a:moveTo>
                  <a:cubicBezTo>
                    <a:pt x="962" y="276"/>
                    <a:pt x="966" y="280"/>
                    <a:pt x="971" y="280"/>
                  </a:cubicBezTo>
                  <a:cubicBezTo>
                    <a:pt x="976" y="280"/>
                    <a:pt x="980" y="276"/>
                    <a:pt x="980" y="271"/>
                  </a:cubicBezTo>
                  <a:cubicBezTo>
                    <a:pt x="980" y="266"/>
                    <a:pt x="976" y="262"/>
                    <a:pt x="971" y="262"/>
                  </a:cubicBezTo>
                  <a:cubicBezTo>
                    <a:pt x="966" y="262"/>
                    <a:pt x="962" y="266"/>
                    <a:pt x="962" y="271"/>
                  </a:cubicBezTo>
                  <a:close/>
                  <a:moveTo>
                    <a:pt x="985" y="271"/>
                  </a:moveTo>
                  <a:cubicBezTo>
                    <a:pt x="985" y="276"/>
                    <a:pt x="989" y="280"/>
                    <a:pt x="994" y="280"/>
                  </a:cubicBezTo>
                  <a:cubicBezTo>
                    <a:pt x="999" y="280"/>
                    <a:pt x="1003" y="276"/>
                    <a:pt x="1003" y="271"/>
                  </a:cubicBezTo>
                  <a:cubicBezTo>
                    <a:pt x="1003" y="266"/>
                    <a:pt x="999" y="262"/>
                    <a:pt x="994" y="262"/>
                  </a:cubicBezTo>
                  <a:cubicBezTo>
                    <a:pt x="989" y="262"/>
                    <a:pt x="985" y="266"/>
                    <a:pt x="985" y="271"/>
                  </a:cubicBezTo>
                  <a:close/>
                  <a:moveTo>
                    <a:pt x="1009" y="271"/>
                  </a:moveTo>
                  <a:cubicBezTo>
                    <a:pt x="1009" y="276"/>
                    <a:pt x="1013" y="280"/>
                    <a:pt x="1018" y="280"/>
                  </a:cubicBezTo>
                  <a:cubicBezTo>
                    <a:pt x="1023" y="280"/>
                    <a:pt x="1027" y="276"/>
                    <a:pt x="1027" y="271"/>
                  </a:cubicBezTo>
                  <a:cubicBezTo>
                    <a:pt x="1027" y="266"/>
                    <a:pt x="1023" y="262"/>
                    <a:pt x="1018" y="262"/>
                  </a:cubicBezTo>
                  <a:cubicBezTo>
                    <a:pt x="1013" y="262"/>
                    <a:pt x="1009" y="266"/>
                    <a:pt x="1009" y="271"/>
                  </a:cubicBezTo>
                  <a:close/>
                  <a:moveTo>
                    <a:pt x="1032" y="271"/>
                  </a:moveTo>
                  <a:cubicBezTo>
                    <a:pt x="1032" y="276"/>
                    <a:pt x="1036" y="280"/>
                    <a:pt x="1041" y="280"/>
                  </a:cubicBezTo>
                  <a:cubicBezTo>
                    <a:pt x="1046" y="280"/>
                    <a:pt x="1050" y="276"/>
                    <a:pt x="1050" y="271"/>
                  </a:cubicBezTo>
                  <a:cubicBezTo>
                    <a:pt x="1050" y="266"/>
                    <a:pt x="1046" y="262"/>
                    <a:pt x="1041" y="262"/>
                  </a:cubicBezTo>
                  <a:cubicBezTo>
                    <a:pt x="1036" y="262"/>
                    <a:pt x="1032" y="266"/>
                    <a:pt x="1032" y="271"/>
                  </a:cubicBezTo>
                  <a:close/>
                  <a:moveTo>
                    <a:pt x="1056" y="271"/>
                  </a:moveTo>
                  <a:cubicBezTo>
                    <a:pt x="1056" y="276"/>
                    <a:pt x="1060" y="280"/>
                    <a:pt x="1065" y="280"/>
                  </a:cubicBezTo>
                  <a:cubicBezTo>
                    <a:pt x="1070" y="280"/>
                    <a:pt x="1074" y="276"/>
                    <a:pt x="1074" y="271"/>
                  </a:cubicBezTo>
                  <a:cubicBezTo>
                    <a:pt x="1074" y="266"/>
                    <a:pt x="1070" y="262"/>
                    <a:pt x="1065" y="262"/>
                  </a:cubicBezTo>
                  <a:cubicBezTo>
                    <a:pt x="1060" y="262"/>
                    <a:pt x="1056" y="266"/>
                    <a:pt x="1056" y="271"/>
                  </a:cubicBezTo>
                  <a:close/>
                  <a:moveTo>
                    <a:pt x="1079" y="271"/>
                  </a:moveTo>
                  <a:cubicBezTo>
                    <a:pt x="1079" y="276"/>
                    <a:pt x="1083" y="280"/>
                    <a:pt x="1088" y="280"/>
                  </a:cubicBezTo>
                  <a:cubicBezTo>
                    <a:pt x="1093" y="280"/>
                    <a:pt x="1097" y="276"/>
                    <a:pt x="1097" y="271"/>
                  </a:cubicBezTo>
                  <a:cubicBezTo>
                    <a:pt x="1097" y="266"/>
                    <a:pt x="1093" y="262"/>
                    <a:pt x="1088" y="262"/>
                  </a:cubicBezTo>
                  <a:cubicBezTo>
                    <a:pt x="1083" y="262"/>
                    <a:pt x="1079" y="266"/>
                    <a:pt x="1079" y="271"/>
                  </a:cubicBezTo>
                  <a:close/>
                  <a:moveTo>
                    <a:pt x="1103" y="271"/>
                  </a:moveTo>
                  <a:cubicBezTo>
                    <a:pt x="1103" y="276"/>
                    <a:pt x="1107" y="280"/>
                    <a:pt x="1112" y="280"/>
                  </a:cubicBezTo>
                  <a:cubicBezTo>
                    <a:pt x="1117" y="280"/>
                    <a:pt x="1121" y="276"/>
                    <a:pt x="1121" y="271"/>
                  </a:cubicBezTo>
                  <a:cubicBezTo>
                    <a:pt x="1121" y="266"/>
                    <a:pt x="1117" y="262"/>
                    <a:pt x="1112" y="262"/>
                  </a:cubicBezTo>
                  <a:cubicBezTo>
                    <a:pt x="1107" y="262"/>
                    <a:pt x="1103" y="266"/>
                    <a:pt x="1103" y="271"/>
                  </a:cubicBezTo>
                  <a:close/>
                  <a:moveTo>
                    <a:pt x="1126" y="271"/>
                  </a:moveTo>
                  <a:cubicBezTo>
                    <a:pt x="1126" y="276"/>
                    <a:pt x="1130" y="280"/>
                    <a:pt x="1135" y="280"/>
                  </a:cubicBezTo>
                  <a:cubicBezTo>
                    <a:pt x="1140" y="280"/>
                    <a:pt x="1144" y="276"/>
                    <a:pt x="1144" y="271"/>
                  </a:cubicBezTo>
                  <a:cubicBezTo>
                    <a:pt x="1144" y="266"/>
                    <a:pt x="1140" y="262"/>
                    <a:pt x="1135" y="262"/>
                  </a:cubicBezTo>
                  <a:cubicBezTo>
                    <a:pt x="1130" y="262"/>
                    <a:pt x="1126" y="266"/>
                    <a:pt x="1126" y="271"/>
                  </a:cubicBezTo>
                  <a:close/>
                  <a:moveTo>
                    <a:pt x="1150" y="271"/>
                  </a:moveTo>
                  <a:cubicBezTo>
                    <a:pt x="1150" y="276"/>
                    <a:pt x="1154" y="280"/>
                    <a:pt x="1159" y="280"/>
                  </a:cubicBezTo>
                  <a:cubicBezTo>
                    <a:pt x="1164" y="280"/>
                    <a:pt x="1168" y="276"/>
                    <a:pt x="1168" y="271"/>
                  </a:cubicBezTo>
                  <a:cubicBezTo>
                    <a:pt x="1168" y="266"/>
                    <a:pt x="1164" y="262"/>
                    <a:pt x="1159" y="262"/>
                  </a:cubicBezTo>
                  <a:cubicBezTo>
                    <a:pt x="1154" y="262"/>
                    <a:pt x="1150" y="266"/>
                    <a:pt x="1150" y="271"/>
                  </a:cubicBezTo>
                  <a:close/>
                  <a:moveTo>
                    <a:pt x="1173" y="271"/>
                  </a:moveTo>
                  <a:cubicBezTo>
                    <a:pt x="1173" y="276"/>
                    <a:pt x="1177" y="280"/>
                    <a:pt x="1182" y="280"/>
                  </a:cubicBezTo>
                  <a:cubicBezTo>
                    <a:pt x="1187" y="280"/>
                    <a:pt x="1191" y="276"/>
                    <a:pt x="1191" y="271"/>
                  </a:cubicBezTo>
                  <a:cubicBezTo>
                    <a:pt x="1191" y="266"/>
                    <a:pt x="1187" y="262"/>
                    <a:pt x="1182" y="262"/>
                  </a:cubicBezTo>
                  <a:cubicBezTo>
                    <a:pt x="1177" y="262"/>
                    <a:pt x="1173" y="266"/>
                    <a:pt x="1173" y="271"/>
                  </a:cubicBezTo>
                  <a:close/>
                  <a:moveTo>
                    <a:pt x="1197" y="271"/>
                  </a:moveTo>
                  <a:cubicBezTo>
                    <a:pt x="1197" y="276"/>
                    <a:pt x="1201" y="280"/>
                    <a:pt x="1206" y="280"/>
                  </a:cubicBezTo>
                  <a:cubicBezTo>
                    <a:pt x="1211" y="280"/>
                    <a:pt x="1215" y="276"/>
                    <a:pt x="1215" y="271"/>
                  </a:cubicBezTo>
                  <a:cubicBezTo>
                    <a:pt x="1215" y="266"/>
                    <a:pt x="1211" y="262"/>
                    <a:pt x="1206" y="262"/>
                  </a:cubicBezTo>
                  <a:cubicBezTo>
                    <a:pt x="1201" y="262"/>
                    <a:pt x="1197" y="266"/>
                    <a:pt x="1197" y="271"/>
                  </a:cubicBezTo>
                  <a:close/>
                  <a:moveTo>
                    <a:pt x="1220" y="271"/>
                  </a:moveTo>
                  <a:cubicBezTo>
                    <a:pt x="1220" y="276"/>
                    <a:pt x="1224" y="280"/>
                    <a:pt x="1229" y="280"/>
                  </a:cubicBezTo>
                  <a:cubicBezTo>
                    <a:pt x="1234" y="280"/>
                    <a:pt x="1238" y="276"/>
                    <a:pt x="1238" y="271"/>
                  </a:cubicBezTo>
                  <a:cubicBezTo>
                    <a:pt x="1238" y="266"/>
                    <a:pt x="1234" y="262"/>
                    <a:pt x="1229" y="262"/>
                  </a:cubicBezTo>
                  <a:cubicBezTo>
                    <a:pt x="1224" y="262"/>
                    <a:pt x="1220" y="266"/>
                    <a:pt x="1220" y="271"/>
                  </a:cubicBezTo>
                  <a:close/>
                  <a:moveTo>
                    <a:pt x="1243" y="271"/>
                  </a:moveTo>
                  <a:cubicBezTo>
                    <a:pt x="1243" y="276"/>
                    <a:pt x="1248" y="280"/>
                    <a:pt x="1253" y="280"/>
                  </a:cubicBezTo>
                  <a:cubicBezTo>
                    <a:pt x="1258" y="280"/>
                    <a:pt x="1262" y="276"/>
                    <a:pt x="1262" y="271"/>
                  </a:cubicBezTo>
                  <a:cubicBezTo>
                    <a:pt x="1262" y="266"/>
                    <a:pt x="1258" y="262"/>
                    <a:pt x="1253" y="262"/>
                  </a:cubicBezTo>
                  <a:cubicBezTo>
                    <a:pt x="1248" y="262"/>
                    <a:pt x="1243" y="266"/>
                    <a:pt x="1243" y="271"/>
                  </a:cubicBezTo>
                  <a:close/>
                  <a:moveTo>
                    <a:pt x="1267" y="271"/>
                  </a:moveTo>
                  <a:cubicBezTo>
                    <a:pt x="1267" y="276"/>
                    <a:pt x="1271" y="280"/>
                    <a:pt x="1276" y="280"/>
                  </a:cubicBezTo>
                  <a:cubicBezTo>
                    <a:pt x="1281" y="280"/>
                    <a:pt x="1285" y="276"/>
                    <a:pt x="1285" y="271"/>
                  </a:cubicBezTo>
                  <a:cubicBezTo>
                    <a:pt x="1285" y="266"/>
                    <a:pt x="1281" y="262"/>
                    <a:pt x="1276" y="262"/>
                  </a:cubicBezTo>
                  <a:cubicBezTo>
                    <a:pt x="1271" y="262"/>
                    <a:pt x="1267" y="266"/>
                    <a:pt x="1267" y="271"/>
                  </a:cubicBezTo>
                  <a:close/>
                  <a:moveTo>
                    <a:pt x="1291" y="271"/>
                  </a:moveTo>
                  <a:cubicBezTo>
                    <a:pt x="1291" y="276"/>
                    <a:pt x="1295" y="280"/>
                    <a:pt x="1300" y="280"/>
                  </a:cubicBezTo>
                  <a:cubicBezTo>
                    <a:pt x="1305" y="280"/>
                    <a:pt x="1309" y="276"/>
                    <a:pt x="1309" y="271"/>
                  </a:cubicBezTo>
                  <a:cubicBezTo>
                    <a:pt x="1309" y="266"/>
                    <a:pt x="1305" y="262"/>
                    <a:pt x="1300" y="262"/>
                  </a:cubicBezTo>
                  <a:cubicBezTo>
                    <a:pt x="1295" y="262"/>
                    <a:pt x="1291" y="266"/>
                    <a:pt x="1291" y="271"/>
                  </a:cubicBezTo>
                  <a:close/>
                  <a:moveTo>
                    <a:pt x="1314" y="271"/>
                  </a:moveTo>
                  <a:cubicBezTo>
                    <a:pt x="1314" y="276"/>
                    <a:pt x="1318" y="280"/>
                    <a:pt x="1323" y="280"/>
                  </a:cubicBezTo>
                  <a:cubicBezTo>
                    <a:pt x="1328" y="280"/>
                    <a:pt x="1332" y="276"/>
                    <a:pt x="1332" y="271"/>
                  </a:cubicBezTo>
                  <a:cubicBezTo>
                    <a:pt x="1332" y="266"/>
                    <a:pt x="1328" y="262"/>
                    <a:pt x="1323" y="262"/>
                  </a:cubicBezTo>
                  <a:cubicBezTo>
                    <a:pt x="1318" y="262"/>
                    <a:pt x="1314" y="266"/>
                    <a:pt x="1314" y="271"/>
                  </a:cubicBezTo>
                  <a:close/>
                  <a:moveTo>
                    <a:pt x="1338" y="271"/>
                  </a:moveTo>
                  <a:cubicBezTo>
                    <a:pt x="1338" y="276"/>
                    <a:pt x="1342" y="280"/>
                    <a:pt x="1346" y="280"/>
                  </a:cubicBezTo>
                  <a:cubicBezTo>
                    <a:pt x="1351" y="280"/>
                    <a:pt x="1355" y="276"/>
                    <a:pt x="1355" y="271"/>
                  </a:cubicBezTo>
                  <a:cubicBezTo>
                    <a:pt x="1355" y="266"/>
                    <a:pt x="1351" y="262"/>
                    <a:pt x="1346" y="262"/>
                  </a:cubicBezTo>
                  <a:cubicBezTo>
                    <a:pt x="1342" y="262"/>
                    <a:pt x="1338" y="266"/>
                    <a:pt x="1338" y="271"/>
                  </a:cubicBezTo>
                  <a:close/>
                  <a:moveTo>
                    <a:pt x="1361" y="271"/>
                  </a:moveTo>
                  <a:cubicBezTo>
                    <a:pt x="1361" y="276"/>
                    <a:pt x="1365" y="280"/>
                    <a:pt x="1370" y="280"/>
                  </a:cubicBezTo>
                  <a:cubicBezTo>
                    <a:pt x="1375" y="280"/>
                    <a:pt x="1379" y="276"/>
                    <a:pt x="1379" y="271"/>
                  </a:cubicBezTo>
                  <a:cubicBezTo>
                    <a:pt x="1379" y="266"/>
                    <a:pt x="1375" y="262"/>
                    <a:pt x="1370" y="262"/>
                  </a:cubicBezTo>
                  <a:cubicBezTo>
                    <a:pt x="1365" y="262"/>
                    <a:pt x="1361" y="266"/>
                    <a:pt x="1361" y="271"/>
                  </a:cubicBezTo>
                  <a:close/>
                  <a:moveTo>
                    <a:pt x="1385" y="271"/>
                  </a:moveTo>
                  <a:cubicBezTo>
                    <a:pt x="1385" y="276"/>
                    <a:pt x="1389" y="280"/>
                    <a:pt x="1393" y="280"/>
                  </a:cubicBezTo>
                  <a:cubicBezTo>
                    <a:pt x="1398" y="280"/>
                    <a:pt x="1402" y="276"/>
                    <a:pt x="1402" y="271"/>
                  </a:cubicBezTo>
                  <a:cubicBezTo>
                    <a:pt x="1402" y="266"/>
                    <a:pt x="1398" y="262"/>
                    <a:pt x="1393" y="262"/>
                  </a:cubicBezTo>
                  <a:cubicBezTo>
                    <a:pt x="1389" y="262"/>
                    <a:pt x="1385" y="266"/>
                    <a:pt x="1385" y="271"/>
                  </a:cubicBezTo>
                  <a:close/>
                  <a:moveTo>
                    <a:pt x="1408" y="271"/>
                  </a:moveTo>
                  <a:cubicBezTo>
                    <a:pt x="1408" y="276"/>
                    <a:pt x="1412" y="280"/>
                    <a:pt x="1417" y="280"/>
                  </a:cubicBezTo>
                  <a:cubicBezTo>
                    <a:pt x="1422" y="280"/>
                    <a:pt x="1426" y="276"/>
                    <a:pt x="1426" y="271"/>
                  </a:cubicBezTo>
                  <a:cubicBezTo>
                    <a:pt x="1426" y="266"/>
                    <a:pt x="1422" y="262"/>
                    <a:pt x="1417" y="262"/>
                  </a:cubicBezTo>
                  <a:cubicBezTo>
                    <a:pt x="1412" y="262"/>
                    <a:pt x="1408" y="266"/>
                    <a:pt x="1408" y="271"/>
                  </a:cubicBezTo>
                  <a:close/>
                  <a:moveTo>
                    <a:pt x="1432" y="271"/>
                  </a:moveTo>
                  <a:cubicBezTo>
                    <a:pt x="1432" y="276"/>
                    <a:pt x="1436" y="280"/>
                    <a:pt x="1441" y="280"/>
                  </a:cubicBezTo>
                  <a:cubicBezTo>
                    <a:pt x="1445" y="280"/>
                    <a:pt x="1449" y="276"/>
                    <a:pt x="1449" y="271"/>
                  </a:cubicBezTo>
                  <a:cubicBezTo>
                    <a:pt x="1449" y="266"/>
                    <a:pt x="1445" y="262"/>
                    <a:pt x="1441" y="262"/>
                  </a:cubicBezTo>
                  <a:cubicBezTo>
                    <a:pt x="1436" y="262"/>
                    <a:pt x="1432" y="266"/>
                    <a:pt x="1432" y="271"/>
                  </a:cubicBezTo>
                  <a:close/>
                  <a:moveTo>
                    <a:pt x="1455" y="271"/>
                  </a:moveTo>
                  <a:cubicBezTo>
                    <a:pt x="1455" y="276"/>
                    <a:pt x="1459" y="280"/>
                    <a:pt x="1464" y="280"/>
                  </a:cubicBezTo>
                  <a:cubicBezTo>
                    <a:pt x="1469" y="280"/>
                    <a:pt x="1473" y="276"/>
                    <a:pt x="1473" y="271"/>
                  </a:cubicBezTo>
                  <a:cubicBezTo>
                    <a:pt x="1473" y="266"/>
                    <a:pt x="1469" y="262"/>
                    <a:pt x="1464" y="262"/>
                  </a:cubicBezTo>
                  <a:cubicBezTo>
                    <a:pt x="1459" y="262"/>
                    <a:pt x="1455" y="266"/>
                    <a:pt x="1455" y="271"/>
                  </a:cubicBezTo>
                  <a:close/>
                  <a:moveTo>
                    <a:pt x="1478" y="271"/>
                  </a:moveTo>
                  <a:cubicBezTo>
                    <a:pt x="1478" y="276"/>
                    <a:pt x="1482" y="280"/>
                    <a:pt x="1487" y="280"/>
                  </a:cubicBezTo>
                  <a:cubicBezTo>
                    <a:pt x="1492" y="280"/>
                    <a:pt x="1496" y="276"/>
                    <a:pt x="1496" y="271"/>
                  </a:cubicBezTo>
                  <a:cubicBezTo>
                    <a:pt x="1496" y="266"/>
                    <a:pt x="1492" y="262"/>
                    <a:pt x="1487" y="262"/>
                  </a:cubicBezTo>
                  <a:cubicBezTo>
                    <a:pt x="1482" y="262"/>
                    <a:pt x="1478" y="266"/>
                    <a:pt x="1478" y="271"/>
                  </a:cubicBezTo>
                  <a:close/>
                  <a:moveTo>
                    <a:pt x="1502" y="271"/>
                  </a:moveTo>
                  <a:cubicBezTo>
                    <a:pt x="1502" y="276"/>
                    <a:pt x="1506" y="280"/>
                    <a:pt x="1511" y="280"/>
                  </a:cubicBezTo>
                  <a:cubicBezTo>
                    <a:pt x="1516" y="280"/>
                    <a:pt x="1520" y="276"/>
                    <a:pt x="1520" y="271"/>
                  </a:cubicBezTo>
                  <a:cubicBezTo>
                    <a:pt x="1520" y="266"/>
                    <a:pt x="1516" y="262"/>
                    <a:pt x="1511" y="262"/>
                  </a:cubicBezTo>
                  <a:cubicBezTo>
                    <a:pt x="1506" y="262"/>
                    <a:pt x="1502" y="266"/>
                    <a:pt x="1502" y="271"/>
                  </a:cubicBezTo>
                  <a:close/>
                  <a:moveTo>
                    <a:pt x="1525" y="271"/>
                  </a:moveTo>
                  <a:cubicBezTo>
                    <a:pt x="1525" y="276"/>
                    <a:pt x="1529" y="280"/>
                    <a:pt x="1534" y="280"/>
                  </a:cubicBezTo>
                  <a:cubicBezTo>
                    <a:pt x="1539" y="280"/>
                    <a:pt x="1543" y="276"/>
                    <a:pt x="1543" y="271"/>
                  </a:cubicBezTo>
                  <a:cubicBezTo>
                    <a:pt x="1543" y="266"/>
                    <a:pt x="1539" y="262"/>
                    <a:pt x="1534" y="262"/>
                  </a:cubicBezTo>
                  <a:cubicBezTo>
                    <a:pt x="1529" y="262"/>
                    <a:pt x="1525" y="266"/>
                    <a:pt x="1525" y="271"/>
                  </a:cubicBezTo>
                  <a:close/>
                  <a:moveTo>
                    <a:pt x="1596" y="271"/>
                  </a:moveTo>
                  <a:cubicBezTo>
                    <a:pt x="1596" y="276"/>
                    <a:pt x="1600" y="280"/>
                    <a:pt x="1605" y="280"/>
                  </a:cubicBezTo>
                  <a:cubicBezTo>
                    <a:pt x="1610" y="280"/>
                    <a:pt x="1614" y="276"/>
                    <a:pt x="1614" y="271"/>
                  </a:cubicBezTo>
                  <a:cubicBezTo>
                    <a:pt x="1614" y="266"/>
                    <a:pt x="1610" y="262"/>
                    <a:pt x="1605" y="262"/>
                  </a:cubicBezTo>
                  <a:cubicBezTo>
                    <a:pt x="1600" y="262"/>
                    <a:pt x="1596" y="266"/>
                    <a:pt x="1596" y="271"/>
                  </a:cubicBezTo>
                  <a:close/>
                  <a:moveTo>
                    <a:pt x="211" y="293"/>
                  </a:moveTo>
                  <a:cubicBezTo>
                    <a:pt x="211" y="298"/>
                    <a:pt x="215" y="302"/>
                    <a:pt x="220" y="302"/>
                  </a:cubicBezTo>
                  <a:cubicBezTo>
                    <a:pt x="225" y="302"/>
                    <a:pt x="229" y="298"/>
                    <a:pt x="229" y="293"/>
                  </a:cubicBezTo>
                  <a:cubicBezTo>
                    <a:pt x="229" y="288"/>
                    <a:pt x="225" y="284"/>
                    <a:pt x="220" y="284"/>
                  </a:cubicBezTo>
                  <a:cubicBezTo>
                    <a:pt x="215" y="284"/>
                    <a:pt x="211" y="288"/>
                    <a:pt x="211" y="293"/>
                  </a:cubicBezTo>
                  <a:close/>
                  <a:moveTo>
                    <a:pt x="235" y="293"/>
                  </a:moveTo>
                  <a:cubicBezTo>
                    <a:pt x="235" y="298"/>
                    <a:pt x="238" y="302"/>
                    <a:pt x="243" y="302"/>
                  </a:cubicBezTo>
                  <a:cubicBezTo>
                    <a:pt x="248" y="302"/>
                    <a:pt x="252" y="298"/>
                    <a:pt x="252" y="293"/>
                  </a:cubicBezTo>
                  <a:cubicBezTo>
                    <a:pt x="252" y="288"/>
                    <a:pt x="248" y="284"/>
                    <a:pt x="243" y="284"/>
                  </a:cubicBezTo>
                  <a:cubicBezTo>
                    <a:pt x="238" y="284"/>
                    <a:pt x="235" y="288"/>
                    <a:pt x="235" y="293"/>
                  </a:cubicBezTo>
                  <a:close/>
                  <a:moveTo>
                    <a:pt x="258" y="293"/>
                  </a:moveTo>
                  <a:cubicBezTo>
                    <a:pt x="258" y="298"/>
                    <a:pt x="262" y="302"/>
                    <a:pt x="267" y="302"/>
                  </a:cubicBezTo>
                  <a:cubicBezTo>
                    <a:pt x="272" y="302"/>
                    <a:pt x="276" y="298"/>
                    <a:pt x="276" y="293"/>
                  </a:cubicBezTo>
                  <a:cubicBezTo>
                    <a:pt x="276" y="288"/>
                    <a:pt x="272" y="284"/>
                    <a:pt x="267" y="284"/>
                  </a:cubicBezTo>
                  <a:cubicBezTo>
                    <a:pt x="262" y="284"/>
                    <a:pt x="258" y="288"/>
                    <a:pt x="258" y="293"/>
                  </a:cubicBezTo>
                  <a:close/>
                  <a:moveTo>
                    <a:pt x="281" y="293"/>
                  </a:moveTo>
                  <a:cubicBezTo>
                    <a:pt x="281" y="298"/>
                    <a:pt x="285" y="302"/>
                    <a:pt x="290" y="302"/>
                  </a:cubicBezTo>
                  <a:cubicBezTo>
                    <a:pt x="295" y="302"/>
                    <a:pt x="299" y="298"/>
                    <a:pt x="299" y="293"/>
                  </a:cubicBezTo>
                  <a:cubicBezTo>
                    <a:pt x="299" y="288"/>
                    <a:pt x="295" y="284"/>
                    <a:pt x="290" y="284"/>
                  </a:cubicBezTo>
                  <a:cubicBezTo>
                    <a:pt x="285" y="284"/>
                    <a:pt x="281" y="288"/>
                    <a:pt x="281" y="293"/>
                  </a:cubicBezTo>
                  <a:close/>
                  <a:moveTo>
                    <a:pt x="305" y="293"/>
                  </a:moveTo>
                  <a:cubicBezTo>
                    <a:pt x="305" y="298"/>
                    <a:pt x="309" y="302"/>
                    <a:pt x="313" y="302"/>
                  </a:cubicBezTo>
                  <a:cubicBezTo>
                    <a:pt x="318" y="302"/>
                    <a:pt x="322" y="298"/>
                    <a:pt x="322" y="293"/>
                  </a:cubicBezTo>
                  <a:cubicBezTo>
                    <a:pt x="322" y="288"/>
                    <a:pt x="318" y="284"/>
                    <a:pt x="313" y="284"/>
                  </a:cubicBezTo>
                  <a:cubicBezTo>
                    <a:pt x="309" y="284"/>
                    <a:pt x="305" y="288"/>
                    <a:pt x="305" y="293"/>
                  </a:cubicBezTo>
                  <a:close/>
                  <a:moveTo>
                    <a:pt x="328" y="293"/>
                  </a:moveTo>
                  <a:cubicBezTo>
                    <a:pt x="328" y="298"/>
                    <a:pt x="332" y="302"/>
                    <a:pt x="337" y="302"/>
                  </a:cubicBezTo>
                  <a:cubicBezTo>
                    <a:pt x="342" y="302"/>
                    <a:pt x="346" y="298"/>
                    <a:pt x="346" y="293"/>
                  </a:cubicBezTo>
                  <a:cubicBezTo>
                    <a:pt x="346" y="288"/>
                    <a:pt x="342" y="284"/>
                    <a:pt x="337" y="284"/>
                  </a:cubicBezTo>
                  <a:cubicBezTo>
                    <a:pt x="332" y="284"/>
                    <a:pt x="328" y="288"/>
                    <a:pt x="328" y="293"/>
                  </a:cubicBezTo>
                  <a:close/>
                  <a:moveTo>
                    <a:pt x="352" y="293"/>
                  </a:moveTo>
                  <a:cubicBezTo>
                    <a:pt x="352" y="298"/>
                    <a:pt x="356" y="302"/>
                    <a:pt x="361" y="302"/>
                  </a:cubicBezTo>
                  <a:cubicBezTo>
                    <a:pt x="365" y="302"/>
                    <a:pt x="369" y="298"/>
                    <a:pt x="369" y="293"/>
                  </a:cubicBezTo>
                  <a:cubicBezTo>
                    <a:pt x="369" y="288"/>
                    <a:pt x="365" y="284"/>
                    <a:pt x="361" y="284"/>
                  </a:cubicBezTo>
                  <a:cubicBezTo>
                    <a:pt x="356" y="284"/>
                    <a:pt x="352" y="288"/>
                    <a:pt x="352" y="293"/>
                  </a:cubicBezTo>
                  <a:close/>
                  <a:moveTo>
                    <a:pt x="375" y="293"/>
                  </a:moveTo>
                  <a:cubicBezTo>
                    <a:pt x="375" y="298"/>
                    <a:pt x="379" y="302"/>
                    <a:pt x="384" y="302"/>
                  </a:cubicBezTo>
                  <a:cubicBezTo>
                    <a:pt x="389" y="302"/>
                    <a:pt x="393" y="298"/>
                    <a:pt x="393" y="293"/>
                  </a:cubicBezTo>
                  <a:cubicBezTo>
                    <a:pt x="393" y="288"/>
                    <a:pt x="389" y="284"/>
                    <a:pt x="384" y="284"/>
                  </a:cubicBezTo>
                  <a:cubicBezTo>
                    <a:pt x="379" y="284"/>
                    <a:pt x="375" y="288"/>
                    <a:pt x="375" y="293"/>
                  </a:cubicBezTo>
                  <a:close/>
                  <a:moveTo>
                    <a:pt x="398" y="293"/>
                  </a:moveTo>
                  <a:cubicBezTo>
                    <a:pt x="398" y="298"/>
                    <a:pt x="402" y="302"/>
                    <a:pt x="407" y="302"/>
                  </a:cubicBezTo>
                  <a:cubicBezTo>
                    <a:pt x="412" y="302"/>
                    <a:pt x="416" y="298"/>
                    <a:pt x="416" y="293"/>
                  </a:cubicBezTo>
                  <a:cubicBezTo>
                    <a:pt x="416" y="288"/>
                    <a:pt x="412" y="284"/>
                    <a:pt x="407" y="284"/>
                  </a:cubicBezTo>
                  <a:cubicBezTo>
                    <a:pt x="402" y="284"/>
                    <a:pt x="398" y="288"/>
                    <a:pt x="398" y="293"/>
                  </a:cubicBezTo>
                  <a:close/>
                  <a:moveTo>
                    <a:pt x="422" y="293"/>
                  </a:moveTo>
                  <a:cubicBezTo>
                    <a:pt x="422" y="298"/>
                    <a:pt x="426" y="302"/>
                    <a:pt x="431" y="302"/>
                  </a:cubicBezTo>
                  <a:cubicBezTo>
                    <a:pt x="436" y="302"/>
                    <a:pt x="440" y="298"/>
                    <a:pt x="440" y="293"/>
                  </a:cubicBezTo>
                  <a:cubicBezTo>
                    <a:pt x="440" y="288"/>
                    <a:pt x="436" y="284"/>
                    <a:pt x="431" y="284"/>
                  </a:cubicBezTo>
                  <a:cubicBezTo>
                    <a:pt x="426" y="284"/>
                    <a:pt x="422" y="288"/>
                    <a:pt x="422" y="293"/>
                  </a:cubicBezTo>
                  <a:close/>
                  <a:moveTo>
                    <a:pt x="445" y="293"/>
                  </a:moveTo>
                  <a:cubicBezTo>
                    <a:pt x="445" y="298"/>
                    <a:pt x="449" y="302"/>
                    <a:pt x="454" y="302"/>
                  </a:cubicBezTo>
                  <a:cubicBezTo>
                    <a:pt x="459" y="302"/>
                    <a:pt x="463" y="298"/>
                    <a:pt x="463" y="293"/>
                  </a:cubicBezTo>
                  <a:cubicBezTo>
                    <a:pt x="463" y="288"/>
                    <a:pt x="459" y="284"/>
                    <a:pt x="454" y="284"/>
                  </a:cubicBezTo>
                  <a:cubicBezTo>
                    <a:pt x="449" y="284"/>
                    <a:pt x="445" y="288"/>
                    <a:pt x="445" y="293"/>
                  </a:cubicBezTo>
                  <a:close/>
                  <a:moveTo>
                    <a:pt x="469" y="293"/>
                  </a:moveTo>
                  <a:cubicBezTo>
                    <a:pt x="469" y="298"/>
                    <a:pt x="473" y="302"/>
                    <a:pt x="478" y="302"/>
                  </a:cubicBezTo>
                  <a:cubicBezTo>
                    <a:pt x="483" y="302"/>
                    <a:pt x="487" y="298"/>
                    <a:pt x="487" y="293"/>
                  </a:cubicBezTo>
                  <a:cubicBezTo>
                    <a:pt x="487" y="288"/>
                    <a:pt x="483" y="284"/>
                    <a:pt x="478" y="284"/>
                  </a:cubicBezTo>
                  <a:cubicBezTo>
                    <a:pt x="473" y="284"/>
                    <a:pt x="469" y="288"/>
                    <a:pt x="469" y="293"/>
                  </a:cubicBezTo>
                  <a:close/>
                  <a:moveTo>
                    <a:pt x="492" y="293"/>
                  </a:moveTo>
                  <a:cubicBezTo>
                    <a:pt x="492" y="298"/>
                    <a:pt x="496" y="302"/>
                    <a:pt x="501" y="302"/>
                  </a:cubicBezTo>
                  <a:cubicBezTo>
                    <a:pt x="506" y="302"/>
                    <a:pt x="510" y="298"/>
                    <a:pt x="510" y="293"/>
                  </a:cubicBezTo>
                  <a:cubicBezTo>
                    <a:pt x="510" y="288"/>
                    <a:pt x="506" y="284"/>
                    <a:pt x="501" y="284"/>
                  </a:cubicBezTo>
                  <a:cubicBezTo>
                    <a:pt x="496" y="284"/>
                    <a:pt x="492" y="288"/>
                    <a:pt x="492" y="293"/>
                  </a:cubicBezTo>
                  <a:close/>
                  <a:moveTo>
                    <a:pt x="516" y="293"/>
                  </a:moveTo>
                  <a:cubicBezTo>
                    <a:pt x="516" y="298"/>
                    <a:pt x="520" y="302"/>
                    <a:pt x="525" y="302"/>
                  </a:cubicBezTo>
                  <a:cubicBezTo>
                    <a:pt x="530" y="302"/>
                    <a:pt x="534" y="298"/>
                    <a:pt x="534" y="293"/>
                  </a:cubicBezTo>
                  <a:cubicBezTo>
                    <a:pt x="534" y="288"/>
                    <a:pt x="530" y="284"/>
                    <a:pt x="525" y="284"/>
                  </a:cubicBezTo>
                  <a:cubicBezTo>
                    <a:pt x="520" y="284"/>
                    <a:pt x="516" y="288"/>
                    <a:pt x="516" y="293"/>
                  </a:cubicBezTo>
                  <a:close/>
                  <a:moveTo>
                    <a:pt x="539" y="293"/>
                  </a:moveTo>
                  <a:cubicBezTo>
                    <a:pt x="539" y="298"/>
                    <a:pt x="543" y="302"/>
                    <a:pt x="548" y="302"/>
                  </a:cubicBezTo>
                  <a:cubicBezTo>
                    <a:pt x="553" y="302"/>
                    <a:pt x="557" y="298"/>
                    <a:pt x="557" y="293"/>
                  </a:cubicBezTo>
                  <a:cubicBezTo>
                    <a:pt x="557" y="288"/>
                    <a:pt x="553" y="284"/>
                    <a:pt x="548" y="284"/>
                  </a:cubicBezTo>
                  <a:cubicBezTo>
                    <a:pt x="543" y="284"/>
                    <a:pt x="539" y="288"/>
                    <a:pt x="539" y="293"/>
                  </a:cubicBezTo>
                  <a:close/>
                  <a:moveTo>
                    <a:pt x="798" y="293"/>
                  </a:moveTo>
                  <a:cubicBezTo>
                    <a:pt x="798" y="298"/>
                    <a:pt x="802" y="302"/>
                    <a:pt x="806" y="302"/>
                  </a:cubicBezTo>
                  <a:cubicBezTo>
                    <a:pt x="811" y="302"/>
                    <a:pt x="815" y="298"/>
                    <a:pt x="815" y="293"/>
                  </a:cubicBezTo>
                  <a:cubicBezTo>
                    <a:pt x="815" y="288"/>
                    <a:pt x="811" y="284"/>
                    <a:pt x="806" y="284"/>
                  </a:cubicBezTo>
                  <a:cubicBezTo>
                    <a:pt x="802" y="284"/>
                    <a:pt x="798" y="288"/>
                    <a:pt x="798" y="293"/>
                  </a:cubicBezTo>
                  <a:close/>
                  <a:moveTo>
                    <a:pt x="821" y="293"/>
                  </a:moveTo>
                  <a:cubicBezTo>
                    <a:pt x="821" y="298"/>
                    <a:pt x="825" y="302"/>
                    <a:pt x="830" y="302"/>
                  </a:cubicBezTo>
                  <a:cubicBezTo>
                    <a:pt x="835" y="302"/>
                    <a:pt x="839" y="298"/>
                    <a:pt x="839" y="293"/>
                  </a:cubicBezTo>
                  <a:cubicBezTo>
                    <a:pt x="839" y="288"/>
                    <a:pt x="835" y="284"/>
                    <a:pt x="830" y="284"/>
                  </a:cubicBezTo>
                  <a:cubicBezTo>
                    <a:pt x="825" y="284"/>
                    <a:pt x="821" y="288"/>
                    <a:pt x="821" y="293"/>
                  </a:cubicBezTo>
                  <a:close/>
                  <a:moveTo>
                    <a:pt x="845" y="293"/>
                  </a:moveTo>
                  <a:cubicBezTo>
                    <a:pt x="845" y="298"/>
                    <a:pt x="849" y="302"/>
                    <a:pt x="853" y="302"/>
                  </a:cubicBezTo>
                  <a:cubicBezTo>
                    <a:pt x="858" y="302"/>
                    <a:pt x="862" y="298"/>
                    <a:pt x="862" y="293"/>
                  </a:cubicBezTo>
                  <a:cubicBezTo>
                    <a:pt x="862" y="288"/>
                    <a:pt x="858" y="284"/>
                    <a:pt x="853" y="284"/>
                  </a:cubicBezTo>
                  <a:cubicBezTo>
                    <a:pt x="849" y="284"/>
                    <a:pt x="845" y="288"/>
                    <a:pt x="845" y="293"/>
                  </a:cubicBezTo>
                  <a:close/>
                  <a:moveTo>
                    <a:pt x="868" y="293"/>
                  </a:moveTo>
                  <a:cubicBezTo>
                    <a:pt x="868" y="298"/>
                    <a:pt x="872" y="302"/>
                    <a:pt x="877" y="302"/>
                  </a:cubicBezTo>
                  <a:cubicBezTo>
                    <a:pt x="882" y="302"/>
                    <a:pt x="886" y="298"/>
                    <a:pt x="886" y="293"/>
                  </a:cubicBezTo>
                  <a:cubicBezTo>
                    <a:pt x="886" y="288"/>
                    <a:pt x="882" y="284"/>
                    <a:pt x="877" y="284"/>
                  </a:cubicBezTo>
                  <a:cubicBezTo>
                    <a:pt x="872" y="284"/>
                    <a:pt x="868" y="288"/>
                    <a:pt x="868" y="293"/>
                  </a:cubicBezTo>
                  <a:close/>
                  <a:moveTo>
                    <a:pt x="892" y="293"/>
                  </a:moveTo>
                  <a:cubicBezTo>
                    <a:pt x="892" y="298"/>
                    <a:pt x="896" y="302"/>
                    <a:pt x="901" y="302"/>
                  </a:cubicBezTo>
                  <a:cubicBezTo>
                    <a:pt x="905" y="302"/>
                    <a:pt x="909" y="298"/>
                    <a:pt x="909" y="293"/>
                  </a:cubicBezTo>
                  <a:cubicBezTo>
                    <a:pt x="909" y="288"/>
                    <a:pt x="905" y="284"/>
                    <a:pt x="901" y="284"/>
                  </a:cubicBezTo>
                  <a:cubicBezTo>
                    <a:pt x="896" y="284"/>
                    <a:pt x="892" y="288"/>
                    <a:pt x="892" y="293"/>
                  </a:cubicBezTo>
                  <a:close/>
                  <a:moveTo>
                    <a:pt x="915" y="293"/>
                  </a:moveTo>
                  <a:cubicBezTo>
                    <a:pt x="915" y="298"/>
                    <a:pt x="919" y="302"/>
                    <a:pt x="924" y="302"/>
                  </a:cubicBezTo>
                  <a:cubicBezTo>
                    <a:pt x="929" y="302"/>
                    <a:pt x="933" y="298"/>
                    <a:pt x="933" y="293"/>
                  </a:cubicBezTo>
                  <a:cubicBezTo>
                    <a:pt x="933" y="288"/>
                    <a:pt x="929" y="284"/>
                    <a:pt x="924" y="284"/>
                  </a:cubicBezTo>
                  <a:cubicBezTo>
                    <a:pt x="919" y="284"/>
                    <a:pt x="915" y="288"/>
                    <a:pt x="915" y="293"/>
                  </a:cubicBezTo>
                  <a:close/>
                  <a:moveTo>
                    <a:pt x="938" y="293"/>
                  </a:moveTo>
                  <a:cubicBezTo>
                    <a:pt x="938" y="298"/>
                    <a:pt x="942" y="302"/>
                    <a:pt x="947" y="302"/>
                  </a:cubicBezTo>
                  <a:cubicBezTo>
                    <a:pt x="952" y="302"/>
                    <a:pt x="956" y="298"/>
                    <a:pt x="956" y="293"/>
                  </a:cubicBezTo>
                  <a:cubicBezTo>
                    <a:pt x="956" y="288"/>
                    <a:pt x="952" y="284"/>
                    <a:pt x="947" y="284"/>
                  </a:cubicBezTo>
                  <a:cubicBezTo>
                    <a:pt x="942" y="284"/>
                    <a:pt x="938" y="288"/>
                    <a:pt x="938" y="293"/>
                  </a:cubicBezTo>
                  <a:close/>
                  <a:moveTo>
                    <a:pt x="962" y="293"/>
                  </a:moveTo>
                  <a:cubicBezTo>
                    <a:pt x="962" y="298"/>
                    <a:pt x="966" y="302"/>
                    <a:pt x="971" y="302"/>
                  </a:cubicBezTo>
                  <a:cubicBezTo>
                    <a:pt x="976" y="302"/>
                    <a:pt x="980" y="298"/>
                    <a:pt x="980" y="293"/>
                  </a:cubicBezTo>
                  <a:cubicBezTo>
                    <a:pt x="980" y="288"/>
                    <a:pt x="976" y="284"/>
                    <a:pt x="971" y="284"/>
                  </a:cubicBezTo>
                  <a:cubicBezTo>
                    <a:pt x="966" y="284"/>
                    <a:pt x="962" y="288"/>
                    <a:pt x="962" y="293"/>
                  </a:cubicBezTo>
                  <a:close/>
                  <a:moveTo>
                    <a:pt x="985" y="293"/>
                  </a:moveTo>
                  <a:cubicBezTo>
                    <a:pt x="985" y="298"/>
                    <a:pt x="989" y="302"/>
                    <a:pt x="994" y="302"/>
                  </a:cubicBezTo>
                  <a:cubicBezTo>
                    <a:pt x="999" y="302"/>
                    <a:pt x="1003" y="298"/>
                    <a:pt x="1003" y="293"/>
                  </a:cubicBezTo>
                  <a:cubicBezTo>
                    <a:pt x="1003" y="288"/>
                    <a:pt x="999" y="284"/>
                    <a:pt x="994" y="284"/>
                  </a:cubicBezTo>
                  <a:cubicBezTo>
                    <a:pt x="989" y="284"/>
                    <a:pt x="985" y="288"/>
                    <a:pt x="985" y="293"/>
                  </a:cubicBezTo>
                  <a:close/>
                  <a:moveTo>
                    <a:pt x="1009" y="293"/>
                  </a:moveTo>
                  <a:cubicBezTo>
                    <a:pt x="1009" y="298"/>
                    <a:pt x="1013" y="302"/>
                    <a:pt x="1018" y="302"/>
                  </a:cubicBezTo>
                  <a:cubicBezTo>
                    <a:pt x="1023" y="302"/>
                    <a:pt x="1027" y="298"/>
                    <a:pt x="1027" y="293"/>
                  </a:cubicBezTo>
                  <a:cubicBezTo>
                    <a:pt x="1027" y="288"/>
                    <a:pt x="1023" y="284"/>
                    <a:pt x="1018" y="284"/>
                  </a:cubicBezTo>
                  <a:cubicBezTo>
                    <a:pt x="1013" y="284"/>
                    <a:pt x="1009" y="288"/>
                    <a:pt x="1009" y="293"/>
                  </a:cubicBezTo>
                  <a:close/>
                  <a:moveTo>
                    <a:pt x="1032" y="293"/>
                  </a:moveTo>
                  <a:cubicBezTo>
                    <a:pt x="1032" y="298"/>
                    <a:pt x="1036" y="302"/>
                    <a:pt x="1041" y="302"/>
                  </a:cubicBezTo>
                  <a:cubicBezTo>
                    <a:pt x="1046" y="302"/>
                    <a:pt x="1050" y="298"/>
                    <a:pt x="1050" y="293"/>
                  </a:cubicBezTo>
                  <a:cubicBezTo>
                    <a:pt x="1050" y="288"/>
                    <a:pt x="1046" y="284"/>
                    <a:pt x="1041" y="284"/>
                  </a:cubicBezTo>
                  <a:cubicBezTo>
                    <a:pt x="1036" y="284"/>
                    <a:pt x="1032" y="288"/>
                    <a:pt x="1032" y="293"/>
                  </a:cubicBezTo>
                  <a:close/>
                  <a:moveTo>
                    <a:pt x="1056" y="293"/>
                  </a:moveTo>
                  <a:cubicBezTo>
                    <a:pt x="1056" y="298"/>
                    <a:pt x="1060" y="302"/>
                    <a:pt x="1065" y="302"/>
                  </a:cubicBezTo>
                  <a:cubicBezTo>
                    <a:pt x="1070" y="302"/>
                    <a:pt x="1074" y="298"/>
                    <a:pt x="1074" y="293"/>
                  </a:cubicBezTo>
                  <a:cubicBezTo>
                    <a:pt x="1074" y="288"/>
                    <a:pt x="1070" y="284"/>
                    <a:pt x="1065" y="284"/>
                  </a:cubicBezTo>
                  <a:cubicBezTo>
                    <a:pt x="1060" y="284"/>
                    <a:pt x="1056" y="288"/>
                    <a:pt x="1056" y="293"/>
                  </a:cubicBezTo>
                  <a:close/>
                  <a:moveTo>
                    <a:pt x="1079" y="293"/>
                  </a:moveTo>
                  <a:cubicBezTo>
                    <a:pt x="1079" y="298"/>
                    <a:pt x="1083" y="302"/>
                    <a:pt x="1088" y="302"/>
                  </a:cubicBezTo>
                  <a:cubicBezTo>
                    <a:pt x="1093" y="302"/>
                    <a:pt x="1097" y="298"/>
                    <a:pt x="1097" y="293"/>
                  </a:cubicBezTo>
                  <a:cubicBezTo>
                    <a:pt x="1097" y="288"/>
                    <a:pt x="1093" y="284"/>
                    <a:pt x="1088" y="284"/>
                  </a:cubicBezTo>
                  <a:cubicBezTo>
                    <a:pt x="1083" y="284"/>
                    <a:pt x="1079" y="288"/>
                    <a:pt x="1079" y="293"/>
                  </a:cubicBezTo>
                  <a:close/>
                  <a:moveTo>
                    <a:pt x="1103" y="293"/>
                  </a:moveTo>
                  <a:cubicBezTo>
                    <a:pt x="1103" y="298"/>
                    <a:pt x="1107" y="302"/>
                    <a:pt x="1112" y="302"/>
                  </a:cubicBezTo>
                  <a:cubicBezTo>
                    <a:pt x="1117" y="302"/>
                    <a:pt x="1121" y="298"/>
                    <a:pt x="1121" y="293"/>
                  </a:cubicBezTo>
                  <a:cubicBezTo>
                    <a:pt x="1121" y="288"/>
                    <a:pt x="1117" y="284"/>
                    <a:pt x="1112" y="284"/>
                  </a:cubicBezTo>
                  <a:cubicBezTo>
                    <a:pt x="1107" y="284"/>
                    <a:pt x="1103" y="288"/>
                    <a:pt x="1103" y="293"/>
                  </a:cubicBezTo>
                  <a:close/>
                  <a:moveTo>
                    <a:pt x="1126" y="293"/>
                  </a:moveTo>
                  <a:cubicBezTo>
                    <a:pt x="1126" y="298"/>
                    <a:pt x="1130" y="302"/>
                    <a:pt x="1135" y="302"/>
                  </a:cubicBezTo>
                  <a:cubicBezTo>
                    <a:pt x="1140" y="302"/>
                    <a:pt x="1144" y="298"/>
                    <a:pt x="1144" y="293"/>
                  </a:cubicBezTo>
                  <a:cubicBezTo>
                    <a:pt x="1144" y="288"/>
                    <a:pt x="1140" y="284"/>
                    <a:pt x="1135" y="284"/>
                  </a:cubicBezTo>
                  <a:cubicBezTo>
                    <a:pt x="1130" y="284"/>
                    <a:pt x="1126" y="288"/>
                    <a:pt x="1126" y="293"/>
                  </a:cubicBezTo>
                  <a:close/>
                  <a:moveTo>
                    <a:pt x="1150" y="293"/>
                  </a:moveTo>
                  <a:cubicBezTo>
                    <a:pt x="1150" y="298"/>
                    <a:pt x="1154" y="302"/>
                    <a:pt x="1159" y="302"/>
                  </a:cubicBezTo>
                  <a:cubicBezTo>
                    <a:pt x="1164" y="302"/>
                    <a:pt x="1168" y="298"/>
                    <a:pt x="1168" y="293"/>
                  </a:cubicBezTo>
                  <a:cubicBezTo>
                    <a:pt x="1168" y="288"/>
                    <a:pt x="1164" y="284"/>
                    <a:pt x="1159" y="284"/>
                  </a:cubicBezTo>
                  <a:cubicBezTo>
                    <a:pt x="1154" y="284"/>
                    <a:pt x="1150" y="288"/>
                    <a:pt x="1150" y="293"/>
                  </a:cubicBezTo>
                  <a:close/>
                  <a:moveTo>
                    <a:pt x="1173" y="293"/>
                  </a:moveTo>
                  <a:cubicBezTo>
                    <a:pt x="1173" y="298"/>
                    <a:pt x="1177" y="302"/>
                    <a:pt x="1182" y="302"/>
                  </a:cubicBezTo>
                  <a:cubicBezTo>
                    <a:pt x="1187" y="302"/>
                    <a:pt x="1191" y="298"/>
                    <a:pt x="1191" y="293"/>
                  </a:cubicBezTo>
                  <a:cubicBezTo>
                    <a:pt x="1191" y="288"/>
                    <a:pt x="1187" y="284"/>
                    <a:pt x="1182" y="284"/>
                  </a:cubicBezTo>
                  <a:cubicBezTo>
                    <a:pt x="1177" y="284"/>
                    <a:pt x="1173" y="288"/>
                    <a:pt x="1173" y="293"/>
                  </a:cubicBezTo>
                  <a:close/>
                  <a:moveTo>
                    <a:pt x="1197" y="293"/>
                  </a:moveTo>
                  <a:cubicBezTo>
                    <a:pt x="1197" y="298"/>
                    <a:pt x="1201" y="302"/>
                    <a:pt x="1206" y="302"/>
                  </a:cubicBezTo>
                  <a:cubicBezTo>
                    <a:pt x="1211" y="302"/>
                    <a:pt x="1215" y="298"/>
                    <a:pt x="1215" y="293"/>
                  </a:cubicBezTo>
                  <a:cubicBezTo>
                    <a:pt x="1215" y="288"/>
                    <a:pt x="1211" y="284"/>
                    <a:pt x="1206" y="284"/>
                  </a:cubicBezTo>
                  <a:cubicBezTo>
                    <a:pt x="1201" y="284"/>
                    <a:pt x="1197" y="288"/>
                    <a:pt x="1197" y="293"/>
                  </a:cubicBezTo>
                  <a:close/>
                  <a:moveTo>
                    <a:pt x="1220" y="293"/>
                  </a:moveTo>
                  <a:cubicBezTo>
                    <a:pt x="1220" y="298"/>
                    <a:pt x="1224" y="302"/>
                    <a:pt x="1229" y="302"/>
                  </a:cubicBezTo>
                  <a:cubicBezTo>
                    <a:pt x="1234" y="302"/>
                    <a:pt x="1238" y="298"/>
                    <a:pt x="1238" y="293"/>
                  </a:cubicBezTo>
                  <a:cubicBezTo>
                    <a:pt x="1238" y="288"/>
                    <a:pt x="1234" y="284"/>
                    <a:pt x="1229" y="284"/>
                  </a:cubicBezTo>
                  <a:cubicBezTo>
                    <a:pt x="1224" y="284"/>
                    <a:pt x="1220" y="288"/>
                    <a:pt x="1220" y="293"/>
                  </a:cubicBezTo>
                  <a:close/>
                  <a:moveTo>
                    <a:pt x="1243" y="293"/>
                  </a:moveTo>
                  <a:cubicBezTo>
                    <a:pt x="1243" y="298"/>
                    <a:pt x="1248" y="302"/>
                    <a:pt x="1253" y="302"/>
                  </a:cubicBezTo>
                  <a:cubicBezTo>
                    <a:pt x="1258" y="302"/>
                    <a:pt x="1262" y="298"/>
                    <a:pt x="1262" y="293"/>
                  </a:cubicBezTo>
                  <a:cubicBezTo>
                    <a:pt x="1262" y="288"/>
                    <a:pt x="1258" y="284"/>
                    <a:pt x="1253" y="284"/>
                  </a:cubicBezTo>
                  <a:cubicBezTo>
                    <a:pt x="1248" y="284"/>
                    <a:pt x="1243" y="288"/>
                    <a:pt x="1243" y="293"/>
                  </a:cubicBezTo>
                  <a:close/>
                  <a:moveTo>
                    <a:pt x="1267" y="293"/>
                  </a:moveTo>
                  <a:cubicBezTo>
                    <a:pt x="1267" y="298"/>
                    <a:pt x="1271" y="302"/>
                    <a:pt x="1276" y="302"/>
                  </a:cubicBezTo>
                  <a:cubicBezTo>
                    <a:pt x="1281" y="302"/>
                    <a:pt x="1285" y="298"/>
                    <a:pt x="1285" y="293"/>
                  </a:cubicBezTo>
                  <a:cubicBezTo>
                    <a:pt x="1285" y="288"/>
                    <a:pt x="1281" y="284"/>
                    <a:pt x="1276" y="284"/>
                  </a:cubicBezTo>
                  <a:cubicBezTo>
                    <a:pt x="1271" y="284"/>
                    <a:pt x="1267" y="288"/>
                    <a:pt x="1267" y="293"/>
                  </a:cubicBezTo>
                  <a:close/>
                  <a:moveTo>
                    <a:pt x="1291" y="293"/>
                  </a:moveTo>
                  <a:cubicBezTo>
                    <a:pt x="1291" y="298"/>
                    <a:pt x="1295" y="302"/>
                    <a:pt x="1300" y="302"/>
                  </a:cubicBezTo>
                  <a:cubicBezTo>
                    <a:pt x="1305" y="302"/>
                    <a:pt x="1309" y="298"/>
                    <a:pt x="1309" y="293"/>
                  </a:cubicBezTo>
                  <a:cubicBezTo>
                    <a:pt x="1309" y="288"/>
                    <a:pt x="1305" y="284"/>
                    <a:pt x="1300" y="284"/>
                  </a:cubicBezTo>
                  <a:cubicBezTo>
                    <a:pt x="1295" y="284"/>
                    <a:pt x="1291" y="288"/>
                    <a:pt x="1291" y="293"/>
                  </a:cubicBezTo>
                  <a:close/>
                  <a:moveTo>
                    <a:pt x="1314" y="293"/>
                  </a:moveTo>
                  <a:cubicBezTo>
                    <a:pt x="1314" y="298"/>
                    <a:pt x="1318" y="302"/>
                    <a:pt x="1323" y="302"/>
                  </a:cubicBezTo>
                  <a:cubicBezTo>
                    <a:pt x="1328" y="302"/>
                    <a:pt x="1332" y="298"/>
                    <a:pt x="1332" y="293"/>
                  </a:cubicBezTo>
                  <a:cubicBezTo>
                    <a:pt x="1332" y="288"/>
                    <a:pt x="1328" y="284"/>
                    <a:pt x="1323" y="284"/>
                  </a:cubicBezTo>
                  <a:cubicBezTo>
                    <a:pt x="1318" y="284"/>
                    <a:pt x="1314" y="288"/>
                    <a:pt x="1314" y="293"/>
                  </a:cubicBezTo>
                  <a:close/>
                  <a:moveTo>
                    <a:pt x="1338" y="293"/>
                  </a:moveTo>
                  <a:cubicBezTo>
                    <a:pt x="1338" y="298"/>
                    <a:pt x="1342" y="302"/>
                    <a:pt x="1346" y="302"/>
                  </a:cubicBezTo>
                  <a:cubicBezTo>
                    <a:pt x="1351" y="302"/>
                    <a:pt x="1355" y="298"/>
                    <a:pt x="1355" y="293"/>
                  </a:cubicBezTo>
                  <a:cubicBezTo>
                    <a:pt x="1355" y="288"/>
                    <a:pt x="1351" y="284"/>
                    <a:pt x="1346" y="284"/>
                  </a:cubicBezTo>
                  <a:cubicBezTo>
                    <a:pt x="1342" y="284"/>
                    <a:pt x="1338" y="288"/>
                    <a:pt x="1338" y="293"/>
                  </a:cubicBezTo>
                  <a:close/>
                  <a:moveTo>
                    <a:pt x="1361" y="293"/>
                  </a:moveTo>
                  <a:cubicBezTo>
                    <a:pt x="1361" y="298"/>
                    <a:pt x="1365" y="302"/>
                    <a:pt x="1370" y="302"/>
                  </a:cubicBezTo>
                  <a:cubicBezTo>
                    <a:pt x="1375" y="302"/>
                    <a:pt x="1379" y="298"/>
                    <a:pt x="1379" y="293"/>
                  </a:cubicBezTo>
                  <a:cubicBezTo>
                    <a:pt x="1379" y="288"/>
                    <a:pt x="1375" y="284"/>
                    <a:pt x="1370" y="284"/>
                  </a:cubicBezTo>
                  <a:cubicBezTo>
                    <a:pt x="1365" y="284"/>
                    <a:pt x="1361" y="288"/>
                    <a:pt x="1361" y="293"/>
                  </a:cubicBezTo>
                  <a:close/>
                  <a:moveTo>
                    <a:pt x="1385" y="293"/>
                  </a:moveTo>
                  <a:cubicBezTo>
                    <a:pt x="1385" y="298"/>
                    <a:pt x="1389" y="302"/>
                    <a:pt x="1393" y="302"/>
                  </a:cubicBezTo>
                  <a:cubicBezTo>
                    <a:pt x="1398" y="302"/>
                    <a:pt x="1402" y="298"/>
                    <a:pt x="1402" y="293"/>
                  </a:cubicBezTo>
                  <a:cubicBezTo>
                    <a:pt x="1402" y="288"/>
                    <a:pt x="1398" y="284"/>
                    <a:pt x="1393" y="284"/>
                  </a:cubicBezTo>
                  <a:cubicBezTo>
                    <a:pt x="1389" y="284"/>
                    <a:pt x="1385" y="288"/>
                    <a:pt x="1385" y="293"/>
                  </a:cubicBezTo>
                  <a:close/>
                  <a:moveTo>
                    <a:pt x="1408" y="293"/>
                  </a:moveTo>
                  <a:cubicBezTo>
                    <a:pt x="1408" y="298"/>
                    <a:pt x="1412" y="302"/>
                    <a:pt x="1417" y="302"/>
                  </a:cubicBezTo>
                  <a:cubicBezTo>
                    <a:pt x="1422" y="302"/>
                    <a:pt x="1426" y="298"/>
                    <a:pt x="1426" y="293"/>
                  </a:cubicBezTo>
                  <a:cubicBezTo>
                    <a:pt x="1426" y="288"/>
                    <a:pt x="1422" y="284"/>
                    <a:pt x="1417" y="284"/>
                  </a:cubicBezTo>
                  <a:cubicBezTo>
                    <a:pt x="1412" y="284"/>
                    <a:pt x="1408" y="288"/>
                    <a:pt x="1408" y="293"/>
                  </a:cubicBezTo>
                  <a:close/>
                  <a:moveTo>
                    <a:pt x="1432" y="293"/>
                  </a:moveTo>
                  <a:cubicBezTo>
                    <a:pt x="1432" y="298"/>
                    <a:pt x="1436" y="302"/>
                    <a:pt x="1441" y="302"/>
                  </a:cubicBezTo>
                  <a:cubicBezTo>
                    <a:pt x="1445" y="302"/>
                    <a:pt x="1449" y="298"/>
                    <a:pt x="1449" y="293"/>
                  </a:cubicBezTo>
                  <a:cubicBezTo>
                    <a:pt x="1449" y="288"/>
                    <a:pt x="1445" y="284"/>
                    <a:pt x="1441" y="284"/>
                  </a:cubicBezTo>
                  <a:cubicBezTo>
                    <a:pt x="1436" y="284"/>
                    <a:pt x="1432" y="288"/>
                    <a:pt x="1432" y="293"/>
                  </a:cubicBezTo>
                  <a:close/>
                  <a:moveTo>
                    <a:pt x="1455" y="293"/>
                  </a:moveTo>
                  <a:cubicBezTo>
                    <a:pt x="1455" y="298"/>
                    <a:pt x="1459" y="302"/>
                    <a:pt x="1464" y="302"/>
                  </a:cubicBezTo>
                  <a:cubicBezTo>
                    <a:pt x="1469" y="302"/>
                    <a:pt x="1473" y="298"/>
                    <a:pt x="1473" y="293"/>
                  </a:cubicBezTo>
                  <a:cubicBezTo>
                    <a:pt x="1473" y="288"/>
                    <a:pt x="1469" y="284"/>
                    <a:pt x="1464" y="284"/>
                  </a:cubicBezTo>
                  <a:cubicBezTo>
                    <a:pt x="1459" y="284"/>
                    <a:pt x="1455" y="288"/>
                    <a:pt x="1455" y="293"/>
                  </a:cubicBezTo>
                  <a:close/>
                  <a:moveTo>
                    <a:pt x="1478" y="293"/>
                  </a:moveTo>
                  <a:cubicBezTo>
                    <a:pt x="1478" y="298"/>
                    <a:pt x="1482" y="302"/>
                    <a:pt x="1487" y="302"/>
                  </a:cubicBezTo>
                  <a:cubicBezTo>
                    <a:pt x="1492" y="302"/>
                    <a:pt x="1496" y="298"/>
                    <a:pt x="1496" y="293"/>
                  </a:cubicBezTo>
                  <a:cubicBezTo>
                    <a:pt x="1496" y="288"/>
                    <a:pt x="1492" y="284"/>
                    <a:pt x="1487" y="284"/>
                  </a:cubicBezTo>
                  <a:cubicBezTo>
                    <a:pt x="1482" y="284"/>
                    <a:pt x="1478" y="288"/>
                    <a:pt x="1478" y="293"/>
                  </a:cubicBezTo>
                  <a:close/>
                  <a:moveTo>
                    <a:pt x="1502" y="293"/>
                  </a:moveTo>
                  <a:cubicBezTo>
                    <a:pt x="1502" y="298"/>
                    <a:pt x="1506" y="302"/>
                    <a:pt x="1511" y="302"/>
                  </a:cubicBezTo>
                  <a:cubicBezTo>
                    <a:pt x="1516" y="302"/>
                    <a:pt x="1520" y="298"/>
                    <a:pt x="1520" y="293"/>
                  </a:cubicBezTo>
                  <a:cubicBezTo>
                    <a:pt x="1520" y="288"/>
                    <a:pt x="1516" y="284"/>
                    <a:pt x="1511" y="284"/>
                  </a:cubicBezTo>
                  <a:cubicBezTo>
                    <a:pt x="1506" y="284"/>
                    <a:pt x="1502" y="288"/>
                    <a:pt x="1502" y="293"/>
                  </a:cubicBezTo>
                  <a:close/>
                  <a:moveTo>
                    <a:pt x="1525" y="293"/>
                  </a:moveTo>
                  <a:cubicBezTo>
                    <a:pt x="1525" y="298"/>
                    <a:pt x="1529" y="302"/>
                    <a:pt x="1534" y="302"/>
                  </a:cubicBezTo>
                  <a:cubicBezTo>
                    <a:pt x="1539" y="302"/>
                    <a:pt x="1543" y="298"/>
                    <a:pt x="1543" y="293"/>
                  </a:cubicBezTo>
                  <a:cubicBezTo>
                    <a:pt x="1543" y="288"/>
                    <a:pt x="1539" y="284"/>
                    <a:pt x="1534" y="284"/>
                  </a:cubicBezTo>
                  <a:cubicBezTo>
                    <a:pt x="1529" y="284"/>
                    <a:pt x="1525" y="288"/>
                    <a:pt x="1525" y="293"/>
                  </a:cubicBezTo>
                  <a:close/>
                  <a:moveTo>
                    <a:pt x="1596" y="293"/>
                  </a:moveTo>
                  <a:cubicBezTo>
                    <a:pt x="1596" y="298"/>
                    <a:pt x="1600" y="302"/>
                    <a:pt x="1605" y="302"/>
                  </a:cubicBezTo>
                  <a:cubicBezTo>
                    <a:pt x="1610" y="302"/>
                    <a:pt x="1614" y="298"/>
                    <a:pt x="1614" y="293"/>
                  </a:cubicBezTo>
                  <a:cubicBezTo>
                    <a:pt x="1614" y="288"/>
                    <a:pt x="1610" y="284"/>
                    <a:pt x="1605" y="284"/>
                  </a:cubicBezTo>
                  <a:cubicBezTo>
                    <a:pt x="1600" y="284"/>
                    <a:pt x="1596" y="288"/>
                    <a:pt x="1596" y="293"/>
                  </a:cubicBezTo>
                  <a:close/>
                  <a:moveTo>
                    <a:pt x="211" y="315"/>
                  </a:moveTo>
                  <a:cubicBezTo>
                    <a:pt x="211" y="320"/>
                    <a:pt x="215" y="324"/>
                    <a:pt x="220" y="324"/>
                  </a:cubicBezTo>
                  <a:cubicBezTo>
                    <a:pt x="225" y="324"/>
                    <a:pt x="229" y="320"/>
                    <a:pt x="229" y="315"/>
                  </a:cubicBezTo>
                  <a:cubicBezTo>
                    <a:pt x="229" y="310"/>
                    <a:pt x="225" y="306"/>
                    <a:pt x="220" y="306"/>
                  </a:cubicBezTo>
                  <a:cubicBezTo>
                    <a:pt x="215" y="306"/>
                    <a:pt x="211" y="310"/>
                    <a:pt x="211" y="315"/>
                  </a:cubicBezTo>
                  <a:close/>
                  <a:moveTo>
                    <a:pt x="235" y="315"/>
                  </a:moveTo>
                  <a:cubicBezTo>
                    <a:pt x="235" y="320"/>
                    <a:pt x="238" y="324"/>
                    <a:pt x="243" y="324"/>
                  </a:cubicBezTo>
                  <a:cubicBezTo>
                    <a:pt x="248" y="324"/>
                    <a:pt x="252" y="320"/>
                    <a:pt x="252" y="315"/>
                  </a:cubicBezTo>
                  <a:cubicBezTo>
                    <a:pt x="252" y="310"/>
                    <a:pt x="248" y="306"/>
                    <a:pt x="243" y="306"/>
                  </a:cubicBezTo>
                  <a:cubicBezTo>
                    <a:pt x="238" y="306"/>
                    <a:pt x="235" y="310"/>
                    <a:pt x="235" y="315"/>
                  </a:cubicBezTo>
                  <a:close/>
                  <a:moveTo>
                    <a:pt x="258" y="315"/>
                  </a:moveTo>
                  <a:cubicBezTo>
                    <a:pt x="258" y="320"/>
                    <a:pt x="262" y="324"/>
                    <a:pt x="267" y="324"/>
                  </a:cubicBezTo>
                  <a:cubicBezTo>
                    <a:pt x="272" y="324"/>
                    <a:pt x="276" y="320"/>
                    <a:pt x="276" y="315"/>
                  </a:cubicBezTo>
                  <a:cubicBezTo>
                    <a:pt x="276" y="310"/>
                    <a:pt x="272" y="306"/>
                    <a:pt x="267" y="306"/>
                  </a:cubicBezTo>
                  <a:cubicBezTo>
                    <a:pt x="262" y="306"/>
                    <a:pt x="258" y="310"/>
                    <a:pt x="258" y="315"/>
                  </a:cubicBezTo>
                  <a:close/>
                  <a:moveTo>
                    <a:pt x="281" y="315"/>
                  </a:moveTo>
                  <a:cubicBezTo>
                    <a:pt x="281" y="320"/>
                    <a:pt x="285" y="324"/>
                    <a:pt x="290" y="324"/>
                  </a:cubicBezTo>
                  <a:cubicBezTo>
                    <a:pt x="295" y="324"/>
                    <a:pt x="299" y="320"/>
                    <a:pt x="299" y="315"/>
                  </a:cubicBezTo>
                  <a:cubicBezTo>
                    <a:pt x="299" y="310"/>
                    <a:pt x="295" y="306"/>
                    <a:pt x="290" y="306"/>
                  </a:cubicBezTo>
                  <a:cubicBezTo>
                    <a:pt x="285" y="306"/>
                    <a:pt x="281" y="310"/>
                    <a:pt x="281" y="315"/>
                  </a:cubicBezTo>
                  <a:close/>
                  <a:moveTo>
                    <a:pt x="305" y="315"/>
                  </a:moveTo>
                  <a:cubicBezTo>
                    <a:pt x="305" y="320"/>
                    <a:pt x="309" y="324"/>
                    <a:pt x="313" y="324"/>
                  </a:cubicBezTo>
                  <a:cubicBezTo>
                    <a:pt x="318" y="324"/>
                    <a:pt x="322" y="320"/>
                    <a:pt x="322" y="315"/>
                  </a:cubicBezTo>
                  <a:cubicBezTo>
                    <a:pt x="322" y="310"/>
                    <a:pt x="318" y="306"/>
                    <a:pt x="313" y="306"/>
                  </a:cubicBezTo>
                  <a:cubicBezTo>
                    <a:pt x="309" y="306"/>
                    <a:pt x="305" y="310"/>
                    <a:pt x="305" y="315"/>
                  </a:cubicBezTo>
                  <a:close/>
                  <a:moveTo>
                    <a:pt x="328" y="315"/>
                  </a:moveTo>
                  <a:cubicBezTo>
                    <a:pt x="328" y="320"/>
                    <a:pt x="332" y="324"/>
                    <a:pt x="337" y="324"/>
                  </a:cubicBezTo>
                  <a:cubicBezTo>
                    <a:pt x="342" y="324"/>
                    <a:pt x="346" y="320"/>
                    <a:pt x="346" y="315"/>
                  </a:cubicBezTo>
                  <a:cubicBezTo>
                    <a:pt x="346" y="310"/>
                    <a:pt x="342" y="306"/>
                    <a:pt x="337" y="306"/>
                  </a:cubicBezTo>
                  <a:cubicBezTo>
                    <a:pt x="332" y="306"/>
                    <a:pt x="328" y="310"/>
                    <a:pt x="328" y="315"/>
                  </a:cubicBezTo>
                  <a:close/>
                  <a:moveTo>
                    <a:pt x="352" y="315"/>
                  </a:moveTo>
                  <a:cubicBezTo>
                    <a:pt x="352" y="320"/>
                    <a:pt x="356" y="324"/>
                    <a:pt x="361" y="324"/>
                  </a:cubicBezTo>
                  <a:cubicBezTo>
                    <a:pt x="365" y="324"/>
                    <a:pt x="369" y="320"/>
                    <a:pt x="369" y="315"/>
                  </a:cubicBezTo>
                  <a:cubicBezTo>
                    <a:pt x="369" y="310"/>
                    <a:pt x="365" y="306"/>
                    <a:pt x="361" y="306"/>
                  </a:cubicBezTo>
                  <a:cubicBezTo>
                    <a:pt x="356" y="306"/>
                    <a:pt x="352" y="310"/>
                    <a:pt x="352" y="315"/>
                  </a:cubicBezTo>
                  <a:close/>
                  <a:moveTo>
                    <a:pt x="375" y="315"/>
                  </a:moveTo>
                  <a:cubicBezTo>
                    <a:pt x="375" y="320"/>
                    <a:pt x="379" y="324"/>
                    <a:pt x="384" y="324"/>
                  </a:cubicBezTo>
                  <a:cubicBezTo>
                    <a:pt x="389" y="324"/>
                    <a:pt x="393" y="320"/>
                    <a:pt x="393" y="315"/>
                  </a:cubicBezTo>
                  <a:cubicBezTo>
                    <a:pt x="393" y="310"/>
                    <a:pt x="389" y="306"/>
                    <a:pt x="384" y="306"/>
                  </a:cubicBezTo>
                  <a:cubicBezTo>
                    <a:pt x="379" y="306"/>
                    <a:pt x="375" y="310"/>
                    <a:pt x="375" y="315"/>
                  </a:cubicBezTo>
                  <a:close/>
                  <a:moveTo>
                    <a:pt x="398" y="315"/>
                  </a:moveTo>
                  <a:cubicBezTo>
                    <a:pt x="398" y="320"/>
                    <a:pt x="402" y="324"/>
                    <a:pt x="407" y="324"/>
                  </a:cubicBezTo>
                  <a:cubicBezTo>
                    <a:pt x="412" y="324"/>
                    <a:pt x="416" y="320"/>
                    <a:pt x="416" y="315"/>
                  </a:cubicBezTo>
                  <a:cubicBezTo>
                    <a:pt x="416" y="310"/>
                    <a:pt x="412" y="306"/>
                    <a:pt x="407" y="306"/>
                  </a:cubicBezTo>
                  <a:cubicBezTo>
                    <a:pt x="402" y="306"/>
                    <a:pt x="398" y="310"/>
                    <a:pt x="398" y="315"/>
                  </a:cubicBezTo>
                  <a:close/>
                  <a:moveTo>
                    <a:pt x="422" y="315"/>
                  </a:moveTo>
                  <a:cubicBezTo>
                    <a:pt x="422" y="320"/>
                    <a:pt x="426" y="324"/>
                    <a:pt x="431" y="324"/>
                  </a:cubicBezTo>
                  <a:cubicBezTo>
                    <a:pt x="436" y="324"/>
                    <a:pt x="440" y="320"/>
                    <a:pt x="440" y="315"/>
                  </a:cubicBezTo>
                  <a:cubicBezTo>
                    <a:pt x="440" y="310"/>
                    <a:pt x="436" y="306"/>
                    <a:pt x="431" y="306"/>
                  </a:cubicBezTo>
                  <a:cubicBezTo>
                    <a:pt x="426" y="306"/>
                    <a:pt x="422" y="310"/>
                    <a:pt x="422" y="315"/>
                  </a:cubicBezTo>
                  <a:close/>
                  <a:moveTo>
                    <a:pt x="445" y="315"/>
                  </a:moveTo>
                  <a:cubicBezTo>
                    <a:pt x="445" y="320"/>
                    <a:pt x="449" y="324"/>
                    <a:pt x="454" y="324"/>
                  </a:cubicBezTo>
                  <a:cubicBezTo>
                    <a:pt x="459" y="324"/>
                    <a:pt x="463" y="320"/>
                    <a:pt x="463" y="315"/>
                  </a:cubicBezTo>
                  <a:cubicBezTo>
                    <a:pt x="463" y="310"/>
                    <a:pt x="459" y="306"/>
                    <a:pt x="454" y="306"/>
                  </a:cubicBezTo>
                  <a:cubicBezTo>
                    <a:pt x="449" y="306"/>
                    <a:pt x="445" y="310"/>
                    <a:pt x="445" y="315"/>
                  </a:cubicBezTo>
                  <a:close/>
                  <a:moveTo>
                    <a:pt x="469" y="315"/>
                  </a:moveTo>
                  <a:cubicBezTo>
                    <a:pt x="469" y="320"/>
                    <a:pt x="473" y="324"/>
                    <a:pt x="478" y="324"/>
                  </a:cubicBezTo>
                  <a:cubicBezTo>
                    <a:pt x="483" y="324"/>
                    <a:pt x="487" y="320"/>
                    <a:pt x="487" y="315"/>
                  </a:cubicBezTo>
                  <a:cubicBezTo>
                    <a:pt x="487" y="310"/>
                    <a:pt x="483" y="306"/>
                    <a:pt x="478" y="306"/>
                  </a:cubicBezTo>
                  <a:cubicBezTo>
                    <a:pt x="473" y="306"/>
                    <a:pt x="469" y="310"/>
                    <a:pt x="469" y="315"/>
                  </a:cubicBezTo>
                  <a:close/>
                  <a:moveTo>
                    <a:pt x="492" y="315"/>
                  </a:moveTo>
                  <a:cubicBezTo>
                    <a:pt x="492" y="320"/>
                    <a:pt x="496" y="324"/>
                    <a:pt x="501" y="324"/>
                  </a:cubicBezTo>
                  <a:cubicBezTo>
                    <a:pt x="506" y="324"/>
                    <a:pt x="510" y="320"/>
                    <a:pt x="510" y="315"/>
                  </a:cubicBezTo>
                  <a:cubicBezTo>
                    <a:pt x="510" y="310"/>
                    <a:pt x="506" y="306"/>
                    <a:pt x="501" y="306"/>
                  </a:cubicBezTo>
                  <a:cubicBezTo>
                    <a:pt x="496" y="306"/>
                    <a:pt x="492" y="310"/>
                    <a:pt x="492" y="315"/>
                  </a:cubicBezTo>
                  <a:close/>
                  <a:moveTo>
                    <a:pt x="516" y="315"/>
                  </a:moveTo>
                  <a:cubicBezTo>
                    <a:pt x="516" y="320"/>
                    <a:pt x="520" y="324"/>
                    <a:pt x="525" y="324"/>
                  </a:cubicBezTo>
                  <a:cubicBezTo>
                    <a:pt x="530" y="324"/>
                    <a:pt x="534" y="320"/>
                    <a:pt x="534" y="315"/>
                  </a:cubicBezTo>
                  <a:cubicBezTo>
                    <a:pt x="534" y="310"/>
                    <a:pt x="530" y="306"/>
                    <a:pt x="525" y="306"/>
                  </a:cubicBezTo>
                  <a:cubicBezTo>
                    <a:pt x="520" y="306"/>
                    <a:pt x="516" y="310"/>
                    <a:pt x="516" y="315"/>
                  </a:cubicBezTo>
                  <a:close/>
                  <a:moveTo>
                    <a:pt x="539" y="315"/>
                  </a:moveTo>
                  <a:cubicBezTo>
                    <a:pt x="539" y="320"/>
                    <a:pt x="543" y="324"/>
                    <a:pt x="548" y="324"/>
                  </a:cubicBezTo>
                  <a:cubicBezTo>
                    <a:pt x="553" y="324"/>
                    <a:pt x="557" y="320"/>
                    <a:pt x="557" y="315"/>
                  </a:cubicBezTo>
                  <a:cubicBezTo>
                    <a:pt x="557" y="310"/>
                    <a:pt x="553" y="306"/>
                    <a:pt x="548" y="306"/>
                  </a:cubicBezTo>
                  <a:cubicBezTo>
                    <a:pt x="543" y="306"/>
                    <a:pt x="539" y="310"/>
                    <a:pt x="539" y="315"/>
                  </a:cubicBezTo>
                  <a:close/>
                  <a:moveTo>
                    <a:pt x="821" y="315"/>
                  </a:moveTo>
                  <a:cubicBezTo>
                    <a:pt x="821" y="320"/>
                    <a:pt x="825" y="324"/>
                    <a:pt x="830" y="324"/>
                  </a:cubicBezTo>
                  <a:cubicBezTo>
                    <a:pt x="835" y="324"/>
                    <a:pt x="839" y="320"/>
                    <a:pt x="839" y="315"/>
                  </a:cubicBezTo>
                  <a:cubicBezTo>
                    <a:pt x="839" y="310"/>
                    <a:pt x="835" y="306"/>
                    <a:pt x="830" y="306"/>
                  </a:cubicBezTo>
                  <a:cubicBezTo>
                    <a:pt x="825" y="306"/>
                    <a:pt x="821" y="310"/>
                    <a:pt x="821" y="315"/>
                  </a:cubicBezTo>
                  <a:close/>
                  <a:moveTo>
                    <a:pt x="845" y="315"/>
                  </a:moveTo>
                  <a:cubicBezTo>
                    <a:pt x="845" y="320"/>
                    <a:pt x="849" y="324"/>
                    <a:pt x="853" y="324"/>
                  </a:cubicBezTo>
                  <a:cubicBezTo>
                    <a:pt x="858" y="324"/>
                    <a:pt x="862" y="320"/>
                    <a:pt x="862" y="315"/>
                  </a:cubicBezTo>
                  <a:cubicBezTo>
                    <a:pt x="862" y="310"/>
                    <a:pt x="858" y="306"/>
                    <a:pt x="853" y="306"/>
                  </a:cubicBezTo>
                  <a:cubicBezTo>
                    <a:pt x="849" y="306"/>
                    <a:pt x="845" y="310"/>
                    <a:pt x="845" y="315"/>
                  </a:cubicBezTo>
                  <a:close/>
                  <a:moveTo>
                    <a:pt x="868" y="315"/>
                  </a:moveTo>
                  <a:cubicBezTo>
                    <a:pt x="868" y="320"/>
                    <a:pt x="872" y="324"/>
                    <a:pt x="877" y="324"/>
                  </a:cubicBezTo>
                  <a:cubicBezTo>
                    <a:pt x="882" y="324"/>
                    <a:pt x="886" y="320"/>
                    <a:pt x="886" y="315"/>
                  </a:cubicBezTo>
                  <a:cubicBezTo>
                    <a:pt x="886" y="310"/>
                    <a:pt x="882" y="306"/>
                    <a:pt x="877" y="306"/>
                  </a:cubicBezTo>
                  <a:cubicBezTo>
                    <a:pt x="872" y="306"/>
                    <a:pt x="868" y="310"/>
                    <a:pt x="868" y="315"/>
                  </a:cubicBezTo>
                  <a:close/>
                  <a:moveTo>
                    <a:pt x="892" y="315"/>
                  </a:moveTo>
                  <a:cubicBezTo>
                    <a:pt x="892" y="320"/>
                    <a:pt x="896" y="324"/>
                    <a:pt x="901" y="324"/>
                  </a:cubicBezTo>
                  <a:cubicBezTo>
                    <a:pt x="905" y="324"/>
                    <a:pt x="909" y="320"/>
                    <a:pt x="909" y="315"/>
                  </a:cubicBezTo>
                  <a:cubicBezTo>
                    <a:pt x="909" y="310"/>
                    <a:pt x="905" y="306"/>
                    <a:pt x="901" y="306"/>
                  </a:cubicBezTo>
                  <a:cubicBezTo>
                    <a:pt x="896" y="306"/>
                    <a:pt x="892" y="310"/>
                    <a:pt x="892" y="315"/>
                  </a:cubicBezTo>
                  <a:close/>
                  <a:moveTo>
                    <a:pt x="915" y="315"/>
                  </a:moveTo>
                  <a:cubicBezTo>
                    <a:pt x="915" y="320"/>
                    <a:pt x="919" y="324"/>
                    <a:pt x="924" y="324"/>
                  </a:cubicBezTo>
                  <a:cubicBezTo>
                    <a:pt x="929" y="324"/>
                    <a:pt x="933" y="320"/>
                    <a:pt x="933" y="315"/>
                  </a:cubicBezTo>
                  <a:cubicBezTo>
                    <a:pt x="933" y="310"/>
                    <a:pt x="929" y="306"/>
                    <a:pt x="924" y="306"/>
                  </a:cubicBezTo>
                  <a:cubicBezTo>
                    <a:pt x="919" y="306"/>
                    <a:pt x="915" y="310"/>
                    <a:pt x="915" y="315"/>
                  </a:cubicBezTo>
                  <a:close/>
                  <a:moveTo>
                    <a:pt x="938" y="315"/>
                  </a:moveTo>
                  <a:cubicBezTo>
                    <a:pt x="938" y="320"/>
                    <a:pt x="942" y="324"/>
                    <a:pt x="947" y="324"/>
                  </a:cubicBezTo>
                  <a:cubicBezTo>
                    <a:pt x="952" y="324"/>
                    <a:pt x="956" y="320"/>
                    <a:pt x="956" y="315"/>
                  </a:cubicBezTo>
                  <a:cubicBezTo>
                    <a:pt x="956" y="310"/>
                    <a:pt x="952" y="306"/>
                    <a:pt x="947" y="306"/>
                  </a:cubicBezTo>
                  <a:cubicBezTo>
                    <a:pt x="942" y="306"/>
                    <a:pt x="938" y="310"/>
                    <a:pt x="938" y="315"/>
                  </a:cubicBezTo>
                  <a:close/>
                  <a:moveTo>
                    <a:pt x="962" y="315"/>
                  </a:moveTo>
                  <a:cubicBezTo>
                    <a:pt x="962" y="320"/>
                    <a:pt x="966" y="324"/>
                    <a:pt x="971" y="324"/>
                  </a:cubicBezTo>
                  <a:cubicBezTo>
                    <a:pt x="976" y="324"/>
                    <a:pt x="980" y="320"/>
                    <a:pt x="980" y="315"/>
                  </a:cubicBezTo>
                  <a:cubicBezTo>
                    <a:pt x="980" y="310"/>
                    <a:pt x="976" y="306"/>
                    <a:pt x="971" y="306"/>
                  </a:cubicBezTo>
                  <a:cubicBezTo>
                    <a:pt x="966" y="306"/>
                    <a:pt x="962" y="310"/>
                    <a:pt x="962" y="315"/>
                  </a:cubicBezTo>
                  <a:close/>
                  <a:moveTo>
                    <a:pt x="985" y="315"/>
                  </a:moveTo>
                  <a:cubicBezTo>
                    <a:pt x="985" y="320"/>
                    <a:pt x="989" y="324"/>
                    <a:pt x="994" y="324"/>
                  </a:cubicBezTo>
                  <a:cubicBezTo>
                    <a:pt x="999" y="324"/>
                    <a:pt x="1003" y="320"/>
                    <a:pt x="1003" y="315"/>
                  </a:cubicBezTo>
                  <a:cubicBezTo>
                    <a:pt x="1003" y="310"/>
                    <a:pt x="999" y="306"/>
                    <a:pt x="994" y="306"/>
                  </a:cubicBezTo>
                  <a:cubicBezTo>
                    <a:pt x="989" y="306"/>
                    <a:pt x="985" y="310"/>
                    <a:pt x="985" y="315"/>
                  </a:cubicBezTo>
                  <a:close/>
                  <a:moveTo>
                    <a:pt x="1009" y="315"/>
                  </a:moveTo>
                  <a:cubicBezTo>
                    <a:pt x="1009" y="320"/>
                    <a:pt x="1013" y="324"/>
                    <a:pt x="1018" y="324"/>
                  </a:cubicBezTo>
                  <a:cubicBezTo>
                    <a:pt x="1023" y="324"/>
                    <a:pt x="1027" y="320"/>
                    <a:pt x="1027" y="315"/>
                  </a:cubicBezTo>
                  <a:cubicBezTo>
                    <a:pt x="1027" y="310"/>
                    <a:pt x="1023" y="306"/>
                    <a:pt x="1018" y="306"/>
                  </a:cubicBezTo>
                  <a:cubicBezTo>
                    <a:pt x="1013" y="306"/>
                    <a:pt x="1009" y="310"/>
                    <a:pt x="1009" y="315"/>
                  </a:cubicBezTo>
                  <a:close/>
                  <a:moveTo>
                    <a:pt x="1032" y="315"/>
                  </a:moveTo>
                  <a:cubicBezTo>
                    <a:pt x="1032" y="320"/>
                    <a:pt x="1036" y="324"/>
                    <a:pt x="1041" y="324"/>
                  </a:cubicBezTo>
                  <a:cubicBezTo>
                    <a:pt x="1046" y="324"/>
                    <a:pt x="1050" y="320"/>
                    <a:pt x="1050" y="315"/>
                  </a:cubicBezTo>
                  <a:cubicBezTo>
                    <a:pt x="1050" y="310"/>
                    <a:pt x="1046" y="306"/>
                    <a:pt x="1041" y="306"/>
                  </a:cubicBezTo>
                  <a:cubicBezTo>
                    <a:pt x="1036" y="306"/>
                    <a:pt x="1032" y="310"/>
                    <a:pt x="1032" y="315"/>
                  </a:cubicBezTo>
                  <a:close/>
                  <a:moveTo>
                    <a:pt x="1056" y="315"/>
                  </a:moveTo>
                  <a:cubicBezTo>
                    <a:pt x="1056" y="320"/>
                    <a:pt x="1060" y="324"/>
                    <a:pt x="1065" y="324"/>
                  </a:cubicBezTo>
                  <a:cubicBezTo>
                    <a:pt x="1070" y="324"/>
                    <a:pt x="1074" y="320"/>
                    <a:pt x="1074" y="315"/>
                  </a:cubicBezTo>
                  <a:cubicBezTo>
                    <a:pt x="1074" y="310"/>
                    <a:pt x="1070" y="306"/>
                    <a:pt x="1065" y="306"/>
                  </a:cubicBezTo>
                  <a:cubicBezTo>
                    <a:pt x="1060" y="306"/>
                    <a:pt x="1056" y="310"/>
                    <a:pt x="1056" y="315"/>
                  </a:cubicBezTo>
                  <a:close/>
                  <a:moveTo>
                    <a:pt x="1079" y="315"/>
                  </a:moveTo>
                  <a:cubicBezTo>
                    <a:pt x="1079" y="320"/>
                    <a:pt x="1083" y="324"/>
                    <a:pt x="1088" y="324"/>
                  </a:cubicBezTo>
                  <a:cubicBezTo>
                    <a:pt x="1093" y="324"/>
                    <a:pt x="1097" y="320"/>
                    <a:pt x="1097" y="315"/>
                  </a:cubicBezTo>
                  <a:cubicBezTo>
                    <a:pt x="1097" y="310"/>
                    <a:pt x="1093" y="306"/>
                    <a:pt x="1088" y="306"/>
                  </a:cubicBezTo>
                  <a:cubicBezTo>
                    <a:pt x="1083" y="306"/>
                    <a:pt x="1079" y="310"/>
                    <a:pt x="1079" y="315"/>
                  </a:cubicBezTo>
                  <a:close/>
                  <a:moveTo>
                    <a:pt x="1103" y="315"/>
                  </a:moveTo>
                  <a:cubicBezTo>
                    <a:pt x="1103" y="320"/>
                    <a:pt x="1107" y="324"/>
                    <a:pt x="1112" y="324"/>
                  </a:cubicBezTo>
                  <a:cubicBezTo>
                    <a:pt x="1117" y="324"/>
                    <a:pt x="1121" y="320"/>
                    <a:pt x="1121" y="315"/>
                  </a:cubicBezTo>
                  <a:cubicBezTo>
                    <a:pt x="1121" y="310"/>
                    <a:pt x="1117" y="306"/>
                    <a:pt x="1112" y="306"/>
                  </a:cubicBezTo>
                  <a:cubicBezTo>
                    <a:pt x="1107" y="306"/>
                    <a:pt x="1103" y="310"/>
                    <a:pt x="1103" y="315"/>
                  </a:cubicBezTo>
                  <a:close/>
                  <a:moveTo>
                    <a:pt x="1126" y="315"/>
                  </a:moveTo>
                  <a:cubicBezTo>
                    <a:pt x="1126" y="320"/>
                    <a:pt x="1130" y="324"/>
                    <a:pt x="1135" y="324"/>
                  </a:cubicBezTo>
                  <a:cubicBezTo>
                    <a:pt x="1140" y="324"/>
                    <a:pt x="1144" y="320"/>
                    <a:pt x="1144" y="315"/>
                  </a:cubicBezTo>
                  <a:cubicBezTo>
                    <a:pt x="1144" y="310"/>
                    <a:pt x="1140" y="306"/>
                    <a:pt x="1135" y="306"/>
                  </a:cubicBezTo>
                  <a:cubicBezTo>
                    <a:pt x="1130" y="306"/>
                    <a:pt x="1126" y="310"/>
                    <a:pt x="1126" y="315"/>
                  </a:cubicBezTo>
                  <a:close/>
                  <a:moveTo>
                    <a:pt x="1150" y="315"/>
                  </a:moveTo>
                  <a:cubicBezTo>
                    <a:pt x="1150" y="320"/>
                    <a:pt x="1154" y="324"/>
                    <a:pt x="1159" y="324"/>
                  </a:cubicBezTo>
                  <a:cubicBezTo>
                    <a:pt x="1164" y="324"/>
                    <a:pt x="1168" y="320"/>
                    <a:pt x="1168" y="315"/>
                  </a:cubicBezTo>
                  <a:cubicBezTo>
                    <a:pt x="1168" y="310"/>
                    <a:pt x="1164" y="306"/>
                    <a:pt x="1159" y="306"/>
                  </a:cubicBezTo>
                  <a:cubicBezTo>
                    <a:pt x="1154" y="306"/>
                    <a:pt x="1150" y="310"/>
                    <a:pt x="1150" y="315"/>
                  </a:cubicBezTo>
                  <a:close/>
                  <a:moveTo>
                    <a:pt x="1173" y="315"/>
                  </a:moveTo>
                  <a:cubicBezTo>
                    <a:pt x="1173" y="320"/>
                    <a:pt x="1177" y="324"/>
                    <a:pt x="1182" y="324"/>
                  </a:cubicBezTo>
                  <a:cubicBezTo>
                    <a:pt x="1187" y="324"/>
                    <a:pt x="1191" y="320"/>
                    <a:pt x="1191" y="315"/>
                  </a:cubicBezTo>
                  <a:cubicBezTo>
                    <a:pt x="1191" y="310"/>
                    <a:pt x="1187" y="306"/>
                    <a:pt x="1182" y="306"/>
                  </a:cubicBezTo>
                  <a:cubicBezTo>
                    <a:pt x="1177" y="306"/>
                    <a:pt x="1173" y="310"/>
                    <a:pt x="1173" y="315"/>
                  </a:cubicBezTo>
                  <a:close/>
                  <a:moveTo>
                    <a:pt x="1197" y="315"/>
                  </a:moveTo>
                  <a:cubicBezTo>
                    <a:pt x="1197" y="320"/>
                    <a:pt x="1201" y="324"/>
                    <a:pt x="1206" y="324"/>
                  </a:cubicBezTo>
                  <a:cubicBezTo>
                    <a:pt x="1211" y="324"/>
                    <a:pt x="1215" y="320"/>
                    <a:pt x="1215" y="315"/>
                  </a:cubicBezTo>
                  <a:cubicBezTo>
                    <a:pt x="1215" y="310"/>
                    <a:pt x="1211" y="306"/>
                    <a:pt x="1206" y="306"/>
                  </a:cubicBezTo>
                  <a:cubicBezTo>
                    <a:pt x="1201" y="306"/>
                    <a:pt x="1197" y="310"/>
                    <a:pt x="1197" y="315"/>
                  </a:cubicBezTo>
                  <a:close/>
                  <a:moveTo>
                    <a:pt x="1220" y="315"/>
                  </a:moveTo>
                  <a:cubicBezTo>
                    <a:pt x="1220" y="320"/>
                    <a:pt x="1224" y="324"/>
                    <a:pt x="1229" y="324"/>
                  </a:cubicBezTo>
                  <a:cubicBezTo>
                    <a:pt x="1234" y="324"/>
                    <a:pt x="1238" y="320"/>
                    <a:pt x="1238" y="315"/>
                  </a:cubicBezTo>
                  <a:cubicBezTo>
                    <a:pt x="1238" y="310"/>
                    <a:pt x="1234" y="306"/>
                    <a:pt x="1229" y="306"/>
                  </a:cubicBezTo>
                  <a:cubicBezTo>
                    <a:pt x="1224" y="306"/>
                    <a:pt x="1220" y="310"/>
                    <a:pt x="1220" y="315"/>
                  </a:cubicBezTo>
                  <a:close/>
                  <a:moveTo>
                    <a:pt x="1243" y="315"/>
                  </a:moveTo>
                  <a:cubicBezTo>
                    <a:pt x="1243" y="320"/>
                    <a:pt x="1248" y="324"/>
                    <a:pt x="1253" y="324"/>
                  </a:cubicBezTo>
                  <a:cubicBezTo>
                    <a:pt x="1258" y="324"/>
                    <a:pt x="1262" y="320"/>
                    <a:pt x="1262" y="315"/>
                  </a:cubicBezTo>
                  <a:cubicBezTo>
                    <a:pt x="1262" y="310"/>
                    <a:pt x="1258" y="306"/>
                    <a:pt x="1253" y="306"/>
                  </a:cubicBezTo>
                  <a:cubicBezTo>
                    <a:pt x="1248" y="306"/>
                    <a:pt x="1243" y="310"/>
                    <a:pt x="1243" y="315"/>
                  </a:cubicBezTo>
                  <a:close/>
                  <a:moveTo>
                    <a:pt x="1267" y="315"/>
                  </a:moveTo>
                  <a:cubicBezTo>
                    <a:pt x="1267" y="320"/>
                    <a:pt x="1271" y="324"/>
                    <a:pt x="1276" y="324"/>
                  </a:cubicBezTo>
                  <a:cubicBezTo>
                    <a:pt x="1281" y="324"/>
                    <a:pt x="1285" y="320"/>
                    <a:pt x="1285" y="315"/>
                  </a:cubicBezTo>
                  <a:cubicBezTo>
                    <a:pt x="1285" y="310"/>
                    <a:pt x="1281" y="306"/>
                    <a:pt x="1276" y="306"/>
                  </a:cubicBezTo>
                  <a:cubicBezTo>
                    <a:pt x="1271" y="306"/>
                    <a:pt x="1267" y="310"/>
                    <a:pt x="1267" y="315"/>
                  </a:cubicBezTo>
                  <a:close/>
                  <a:moveTo>
                    <a:pt x="1291" y="315"/>
                  </a:moveTo>
                  <a:cubicBezTo>
                    <a:pt x="1291" y="320"/>
                    <a:pt x="1295" y="324"/>
                    <a:pt x="1300" y="324"/>
                  </a:cubicBezTo>
                  <a:cubicBezTo>
                    <a:pt x="1305" y="324"/>
                    <a:pt x="1309" y="320"/>
                    <a:pt x="1309" y="315"/>
                  </a:cubicBezTo>
                  <a:cubicBezTo>
                    <a:pt x="1309" y="310"/>
                    <a:pt x="1305" y="306"/>
                    <a:pt x="1300" y="306"/>
                  </a:cubicBezTo>
                  <a:cubicBezTo>
                    <a:pt x="1295" y="306"/>
                    <a:pt x="1291" y="310"/>
                    <a:pt x="1291" y="315"/>
                  </a:cubicBezTo>
                  <a:close/>
                  <a:moveTo>
                    <a:pt x="1314" y="315"/>
                  </a:moveTo>
                  <a:cubicBezTo>
                    <a:pt x="1314" y="320"/>
                    <a:pt x="1318" y="324"/>
                    <a:pt x="1323" y="324"/>
                  </a:cubicBezTo>
                  <a:cubicBezTo>
                    <a:pt x="1328" y="324"/>
                    <a:pt x="1332" y="320"/>
                    <a:pt x="1332" y="315"/>
                  </a:cubicBezTo>
                  <a:cubicBezTo>
                    <a:pt x="1332" y="310"/>
                    <a:pt x="1328" y="306"/>
                    <a:pt x="1323" y="306"/>
                  </a:cubicBezTo>
                  <a:cubicBezTo>
                    <a:pt x="1318" y="306"/>
                    <a:pt x="1314" y="310"/>
                    <a:pt x="1314" y="315"/>
                  </a:cubicBezTo>
                  <a:close/>
                  <a:moveTo>
                    <a:pt x="1338" y="315"/>
                  </a:moveTo>
                  <a:cubicBezTo>
                    <a:pt x="1338" y="320"/>
                    <a:pt x="1342" y="324"/>
                    <a:pt x="1346" y="324"/>
                  </a:cubicBezTo>
                  <a:cubicBezTo>
                    <a:pt x="1351" y="324"/>
                    <a:pt x="1355" y="320"/>
                    <a:pt x="1355" y="315"/>
                  </a:cubicBezTo>
                  <a:cubicBezTo>
                    <a:pt x="1355" y="310"/>
                    <a:pt x="1351" y="306"/>
                    <a:pt x="1346" y="306"/>
                  </a:cubicBezTo>
                  <a:cubicBezTo>
                    <a:pt x="1342" y="306"/>
                    <a:pt x="1338" y="310"/>
                    <a:pt x="1338" y="315"/>
                  </a:cubicBezTo>
                  <a:close/>
                  <a:moveTo>
                    <a:pt x="1361" y="315"/>
                  </a:moveTo>
                  <a:cubicBezTo>
                    <a:pt x="1361" y="320"/>
                    <a:pt x="1365" y="324"/>
                    <a:pt x="1370" y="324"/>
                  </a:cubicBezTo>
                  <a:cubicBezTo>
                    <a:pt x="1375" y="324"/>
                    <a:pt x="1379" y="320"/>
                    <a:pt x="1379" y="315"/>
                  </a:cubicBezTo>
                  <a:cubicBezTo>
                    <a:pt x="1379" y="310"/>
                    <a:pt x="1375" y="306"/>
                    <a:pt x="1370" y="306"/>
                  </a:cubicBezTo>
                  <a:cubicBezTo>
                    <a:pt x="1365" y="306"/>
                    <a:pt x="1361" y="310"/>
                    <a:pt x="1361" y="315"/>
                  </a:cubicBezTo>
                  <a:close/>
                  <a:moveTo>
                    <a:pt x="1385" y="315"/>
                  </a:moveTo>
                  <a:cubicBezTo>
                    <a:pt x="1385" y="320"/>
                    <a:pt x="1389" y="324"/>
                    <a:pt x="1393" y="324"/>
                  </a:cubicBezTo>
                  <a:cubicBezTo>
                    <a:pt x="1398" y="324"/>
                    <a:pt x="1402" y="320"/>
                    <a:pt x="1402" y="315"/>
                  </a:cubicBezTo>
                  <a:cubicBezTo>
                    <a:pt x="1402" y="310"/>
                    <a:pt x="1398" y="306"/>
                    <a:pt x="1393" y="306"/>
                  </a:cubicBezTo>
                  <a:cubicBezTo>
                    <a:pt x="1389" y="306"/>
                    <a:pt x="1385" y="310"/>
                    <a:pt x="1385" y="315"/>
                  </a:cubicBezTo>
                  <a:close/>
                  <a:moveTo>
                    <a:pt x="1408" y="315"/>
                  </a:moveTo>
                  <a:cubicBezTo>
                    <a:pt x="1408" y="320"/>
                    <a:pt x="1412" y="324"/>
                    <a:pt x="1417" y="324"/>
                  </a:cubicBezTo>
                  <a:cubicBezTo>
                    <a:pt x="1422" y="324"/>
                    <a:pt x="1426" y="320"/>
                    <a:pt x="1426" y="315"/>
                  </a:cubicBezTo>
                  <a:cubicBezTo>
                    <a:pt x="1426" y="310"/>
                    <a:pt x="1422" y="306"/>
                    <a:pt x="1417" y="306"/>
                  </a:cubicBezTo>
                  <a:cubicBezTo>
                    <a:pt x="1412" y="306"/>
                    <a:pt x="1408" y="310"/>
                    <a:pt x="1408" y="315"/>
                  </a:cubicBezTo>
                  <a:close/>
                  <a:moveTo>
                    <a:pt x="1432" y="315"/>
                  </a:moveTo>
                  <a:cubicBezTo>
                    <a:pt x="1432" y="320"/>
                    <a:pt x="1436" y="324"/>
                    <a:pt x="1441" y="324"/>
                  </a:cubicBezTo>
                  <a:cubicBezTo>
                    <a:pt x="1445" y="324"/>
                    <a:pt x="1449" y="320"/>
                    <a:pt x="1449" y="315"/>
                  </a:cubicBezTo>
                  <a:cubicBezTo>
                    <a:pt x="1449" y="310"/>
                    <a:pt x="1445" y="306"/>
                    <a:pt x="1441" y="306"/>
                  </a:cubicBezTo>
                  <a:cubicBezTo>
                    <a:pt x="1436" y="306"/>
                    <a:pt x="1432" y="310"/>
                    <a:pt x="1432" y="315"/>
                  </a:cubicBezTo>
                  <a:close/>
                  <a:moveTo>
                    <a:pt x="1455" y="315"/>
                  </a:moveTo>
                  <a:cubicBezTo>
                    <a:pt x="1455" y="320"/>
                    <a:pt x="1459" y="324"/>
                    <a:pt x="1464" y="324"/>
                  </a:cubicBezTo>
                  <a:cubicBezTo>
                    <a:pt x="1469" y="324"/>
                    <a:pt x="1473" y="320"/>
                    <a:pt x="1473" y="315"/>
                  </a:cubicBezTo>
                  <a:cubicBezTo>
                    <a:pt x="1473" y="310"/>
                    <a:pt x="1469" y="306"/>
                    <a:pt x="1464" y="306"/>
                  </a:cubicBezTo>
                  <a:cubicBezTo>
                    <a:pt x="1459" y="306"/>
                    <a:pt x="1455" y="310"/>
                    <a:pt x="1455" y="315"/>
                  </a:cubicBezTo>
                  <a:close/>
                  <a:moveTo>
                    <a:pt x="1478" y="315"/>
                  </a:moveTo>
                  <a:cubicBezTo>
                    <a:pt x="1478" y="320"/>
                    <a:pt x="1482" y="324"/>
                    <a:pt x="1487" y="324"/>
                  </a:cubicBezTo>
                  <a:cubicBezTo>
                    <a:pt x="1492" y="324"/>
                    <a:pt x="1496" y="320"/>
                    <a:pt x="1496" y="315"/>
                  </a:cubicBezTo>
                  <a:cubicBezTo>
                    <a:pt x="1496" y="310"/>
                    <a:pt x="1492" y="306"/>
                    <a:pt x="1487" y="306"/>
                  </a:cubicBezTo>
                  <a:cubicBezTo>
                    <a:pt x="1482" y="306"/>
                    <a:pt x="1478" y="310"/>
                    <a:pt x="1478" y="315"/>
                  </a:cubicBezTo>
                  <a:close/>
                  <a:moveTo>
                    <a:pt x="1502" y="315"/>
                  </a:moveTo>
                  <a:cubicBezTo>
                    <a:pt x="1502" y="320"/>
                    <a:pt x="1506" y="324"/>
                    <a:pt x="1511" y="324"/>
                  </a:cubicBezTo>
                  <a:cubicBezTo>
                    <a:pt x="1516" y="324"/>
                    <a:pt x="1520" y="320"/>
                    <a:pt x="1520" y="315"/>
                  </a:cubicBezTo>
                  <a:cubicBezTo>
                    <a:pt x="1520" y="310"/>
                    <a:pt x="1516" y="306"/>
                    <a:pt x="1511" y="306"/>
                  </a:cubicBezTo>
                  <a:cubicBezTo>
                    <a:pt x="1506" y="306"/>
                    <a:pt x="1502" y="310"/>
                    <a:pt x="1502" y="315"/>
                  </a:cubicBezTo>
                  <a:close/>
                  <a:moveTo>
                    <a:pt x="1525" y="315"/>
                  </a:moveTo>
                  <a:cubicBezTo>
                    <a:pt x="1525" y="320"/>
                    <a:pt x="1529" y="324"/>
                    <a:pt x="1534" y="324"/>
                  </a:cubicBezTo>
                  <a:cubicBezTo>
                    <a:pt x="1539" y="324"/>
                    <a:pt x="1543" y="320"/>
                    <a:pt x="1543" y="315"/>
                  </a:cubicBezTo>
                  <a:cubicBezTo>
                    <a:pt x="1543" y="310"/>
                    <a:pt x="1539" y="306"/>
                    <a:pt x="1534" y="306"/>
                  </a:cubicBezTo>
                  <a:cubicBezTo>
                    <a:pt x="1529" y="306"/>
                    <a:pt x="1525" y="310"/>
                    <a:pt x="1525" y="315"/>
                  </a:cubicBezTo>
                  <a:close/>
                  <a:moveTo>
                    <a:pt x="1549" y="315"/>
                  </a:moveTo>
                  <a:cubicBezTo>
                    <a:pt x="1549" y="320"/>
                    <a:pt x="1553" y="324"/>
                    <a:pt x="1558" y="324"/>
                  </a:cubicBezTo>
                  <a:cubicBezTo>
                    <a:pt x="1563" y="324"/>
                    <a:pt x="1567" y="320"/>
                    <a:pt x="1567" y="315"/>
                  </a:cubicBezTo>
                  <a:cubicBezTo>
                    <a:pt x="1567" y="310"/>
                    <a:pt x="1563" y="306"/>
                    <a:pt x="1558" y="306"/>
                  </a:cubicBezTo>
                  <a:cubicBezTo>
                    <a:pt x="1553" y="306"/>
                    <a:pt x="1549" y="310"/>
                    <a:pt x="1549" y="315"/>
                  </a:cubicBezTo>
                  <a:close/>
                  <a:moveTo>
                    <a:pt x="211" y="337"/>
                  </a:moveTo>
                  <a:cubicBezTo>
                    <a:pt x="211" y="342"/>
                    <a:pt x="215" y="345"/>
                    <a:pt x="220" y="345"/>
                  </a:cubicBezTo>
                  <a:cubicBezTo>
                    <a:pt x="225" y="345"/>
                    <a:pt x="229" y="342"/>
                    <a:pt x="229" y="337"/>
                  </a:cubicBezTo>
                  <a:cubicBezTo>
                    <a:pt x="229" y="332"/>
                    <a:pt x="225" y="328"/>
                    <a:pt x="220" y="328"/>
                  </a:cubicBezTo>
                  <a:cubicBezTo>
                    <a:pt x="215" y="328"/>
                    <a:pt x="211" y="332"/>
                    <a:pt x="211" y="337"/>
                  </a:cubicBezTo>
                  <a:close/>
                  <a:moveTo>
                    <a:pt x="235" y="337"/>
                  </a:moveTo>
                  <a:cubicBezTo>
                    <a:pt x="235" y="342"/>
                    <a:pt x="238" y="345"/>
                    <a:pt x="243" y="345"/>
                  </a:cubicBezTo>
                  <a:cubicBezTo>
                    <a:pt x="248" y="345"/>
                    <a:pt x="252" y="342"/>
                    <a:pt x="252" y="337"/>
                  </a:cubicBezTo>
                  <a:cubicBezTo>
                    <a:pt x="252" y="332"/>
                    <a:pt x="248" y="328"/>
                    <a:pt x="243" y="328"/>
                  </a:cubicBezTo>
                  <a:cubicBezTo>
                    <a:pt x="238" y="328"/>
                    <a:pt x="235" y="332"/>
                    <a:pt x="235" y="337"/>
                  </a:cubicBezTo>
                  <a:close/>
                  <a:moveTo>
                    <a:pt x="258" y="337"/>
                  </a:moveTo>
                  <a:cubicBezTo>
                    <a:pt x="258" y="342"/>
                    <a:pt x="262" y="345"/>
                    <a:pt x="267" y="345"/>
                  </a:cubicBezTo>
                  <a:cubicBezTo>
                    <a:pt x="272" y="345"/>
                    <a:pt x="276" y="342"/>
                    <a:pt x="276" y="337"/>
                  </a:cubicBezTo>
                  <a:cubicBezTo>
                    <a:pt x="276" y="332"/>
                    <a:pt x="272" y="328"/>
                    <a:pt x="267" y="328"/>
                  </a:cubicBezTo>
                  <a:cubicBezTo>
                    <a:pt x="262" y="328"/>
                    <a:pt x="258" y="332"/>
                    <a:pt x="258" y="337"/>
                  </a:cubicBezTo>
                  <a:close/>
                  <a:moveTo>
                    <a:pt x="281" y="337"/>
                  </a:moveTo>
                  <a:cubicBezTo>
                    <a:pt x="281" y="342"/>
                    <a:pt x="285" y="345"/>
                    <a:pt x="290" y="345"/>
                  </a:cubicBezTo>
                  <a:cubicBezTo>
                    <a:pt x="295" y="345"/>
                    <a:pt x="299" y="342"/>
                    <a:pt x="299" y="337"/>
                  </a:cubicBezTo>
                  <a:cubicBezTo>
                    <a:pt x="299" y="332"/>
                    <a:pt x="295" y="328"/>
                    <a:pt x="290" y="328"/>
                  </a:cubicBezTo>
                  <a:cubicBezTo>
                    <a:pt x="285" y="328"/>
                    <a:pt x="281" y="332"/>
                    <a:pt x="281" y="337"/>
                  </a:cubicBezTo>
                  <a:close/>
                  <a:moveTo>
                    <a:pt x="305" y="337"/>
                  </a:moveTo>
                  <a:cubicBezTo>
                    <a:pt x="305" y="342"/>
                    <a:pt x="309" y="345"/>
                    <a:pt x="313" y="345"/>
                  </a:cubicBezTo>
                  <a:cubicBezTo>
                    <a:pt x="318" y="345"/>
                    <a:pt x="322" y="342"/>
                    <a:pt x="322" y="337"/>
                  </a:cubicBezTo>
                  <a:cubicBezTo>
                    <a:pt x="322" y="332"/>
                    <a:pt x="318" y="328"/>
                    <a:pt x="313" y="328"/>
                  </a:cubicBezTo>
                  <a:cubicBezTo>
                    <a:pt x="309" y="328"/>
                    <a:pt x="305" y="332"/>
                    <a:pt x="305" y="337"/>
                  </a:cubicBezTo>
                  <a:close/>
                  <a:moveTo>
                    <a:pt x="328" y="337"/>
                  </a:moveTo>
                  <a:cubicBezTo>
                    <a:pt x="328" y="342"/>
                    <a:pt x="332" y="345"/>
                    <a:pt x="337" y="345"/>
                  </a:cubicBezTo>
                  <a:cubicBezTo>
                    <a:pt x="342" y="345"/>
                    <a:pt x="346" y="342"/>
                    <a:pt x="346" y="337"/>
                  </a:cubicBezTo>
                  <a:cubicBezTo>
                    <a:pt x="346" y="332"/>
                    <a:pt x="342" y="328"/>
                    <a:pt x="337" y="328"/>
                  </a:cubicBezTo>
                  <a:cubicBezTo>
                    <a:pt x="332" y="328"/>
                    <a:pt x="328" y="332"/>
                    <a:pt x="328" y="337"/>
                  </a:cubicBezTo>
                  <a:close/>
                  <a:moveTo>
                    <a:pt x="352" y="337"/>
                  </a:moveTo>
                  <a:cubicBezTo>
                    <a:pt x="352" y="342"/>
                    <a:pt x="356" y="345"/>
                    <a:pt x="361" y="345"/>
                  </a:cubicBezTo>
                  <a:cubicBezTo>
                    <a:pt x="365" y="345"/>
                    <a:pt x="369" y="342"/>
                    <a:pt x="369" y="337"/>
                  </a:cubicBezTo>
                  <a:cubicBezTo>
                    <a:pt x="369" y="332"/>
                    <a:pt x="365" y="328"/>
                    <a:pt x="361" y="328"/>
                  </a:cubicBezTo>
                  <a:cubicBezTo>
                    <a:pt x="356" y="328"/>
                    <a:pt x="352" y="332"/>
                    <a:pt x="352" y="337"/>
                  </a:cubicBezTo>
                  <a:close/>
                  <a:moveTo>
                    <a:pt x="375" y="337"/>
                  </a:moveTo>
                  <a:cubicBezTo>
                    <a:pt x="375" y="342"/>
                    <a:pt x="379" y="345"/>
                    <a:pt x="384" y="345"/>
                  </a:cubicBezTo>
                  <a:cubicBezTo>
                    <a:pt x="389" y="345"/>
                    <a:pt x="393" y="342"/>
                    <a:pt x="393" y="337"/>
                  </a:cubicBezTo>
                  <a:cubicBezTo>
                    <a:pt x="393" y="332"/>
                    <a:pt x="389" y="328"/>
                    <a:pt x="384" y="328"/>
                  </a:cubicBezTo>
                  <a:cubicBezTo>
                    <a:pt x="379" y="328"/>
                    <a:pt x="375" y="332"/>
                    <a:pt x="375" y="337"/>
                  </a:cubicBezTo>
                  <a:close/>
                  <a:moveTo>
                    <a:pt x="398" y="337"/>
                  </a:moveTo>
                  <a:cubicBezTo>
                    <a:pt x="398" y="342"/>
                    <a:pt x="402" y="345"/>
                    <a:pt x="407" y="345"/>
                  </a:cubicBezTo>
                  <a:cubicBezTo>
                    <a:pt x="412" y="345"/>
                    <a:pt x="416" y="342"/>
                    <a:pt x="416" y="337"/>
                  </a:cubicBezTo>
                  <a:cubicBezTo>
                    <a:pt x="416" y="332"/>
                    <a:pt x="412" y="328"/>
                    <a:pt x="407" y="328"/>
                  </a:cubicBezTo>
                  <a:cubicBezTo>
                    <a:pt x="402" y="328"/>
                    <a:pt x="398" y="332"/>
                    <a:pt x="398" y="337"/>
                  </a:cubicBezTo>
                  <a:close/>
                  <a:moveTo>
                    <a:pt x="422" y="337"/>
                  </a:moveTo>
                  <a:cubicBezTo>
                    <a:pt x="422" y="342"/>
                    <a:pt x="426" y="345"/>
                    <a:pt x="431" y="345"/>
                  </a:cubicBezTo>
                  <a:cubicBezTo>
                    <a:pt x="436" y="345"/>
                    <a:pt x="440" y="342"/>
                    <a:pt x="440" y="337"/>
                  </a:cubicBezTo>
                  <a:cubicBezTo>
                    <a:pt x="440" y="332"/>
                    <a:pt x="436" y="328"/>
                    <a:pt x="431" y="328"/>
                  </a:cubicBezTo>
                  <a:cubicBezTo>
                    <a:pt x="426" y="328"/>
                    <a:pt x="422" y="332"/>
                    <a:pt x="422" y="337"/>
                  </a:cubicBezTo>
                  <a:close/>
                  <a:moveTo>
                    <a:pt x="445" y="337"/>
                  </a:moveTo>
                  <a:cubicBezTo>
                    <a:pt x="445" y="342"/>
                    <a:pt x="449" y="345"/>
                    <a:pt x="454" y="345"/>
                  </a:cubicBezTo>
                  <a:cubicBezTo>
                    <a:pt x="459" y="345"/>
                    <a:pt x="463" y="342"/>
                    <a:pt x="463" y="337"/>
                  </a:cubicBezTo>
                  <a:cubicBezTo>
                    <a:pt x="463" y="332"/>
                    <a:pt x="459" y="328"/>
                    <a:pt x="454" y="328"/>
                  </a:cubicBezTo>
                  <a:cubicBezTo>
                    <a:pt x="449" y="328"/>
                    <a:pt x="445" y="332"/>
                    <a:pt x="445" y="337"/>
                  </a:cubicBezTo>
                  <a:close/>
                  <a:moveTo>
                    <a:pt x="469" y="337"/>
                  </a:moveTo>
                  <a:cubicBezTo>
                    <a:pt x="469" y="342"/>
                    <a:pt x="473" y="345"/>
                    <a:pt x="478" y="345"/>
                  </a:cubicBezTo>
                  <a:cubicBezTo>
                    <a:pt x="483" y="345"/>
                    <a:pt x="487" y="342"/>
                    <a:pt x="487" y="337"/>
                  </a:cubicBezTo>
                  <a:cubicBezTo>
                    <a:pt x="487" y="332"/>
                    <a:pt x="483" y="328"/>
                    <a:pt x="478" y="328"/>
                  </a:cubicBezTo>
                  <a:cubicBezTo>
                    <a:pt x="473" y="328"/>
                    <a:pt x="469" y="332"/>
                    <a:pt x="469" y="337"/>
                  </a:cubicBezTo>
                  <a:close/>
                  <a:moveTo>
                    <a:pt x="492" y="337"/>
                  </a:moveTo>
                  <a:cubicBezTo>
                    <a:pt x="492" y="342"/>
                    <a:pt x="496" y="345"/>
                    <a:pt x="501" y="345"/>
                  </a:cubicBezTo>
                  <a:cubicBezTo>
                    <a:pt x="506" y="345"/>
                    <a:pt x="510" y="342"/>
                    <a:pt x="510" y="337"/>
                  </a:cubicBezTo>
                  <a:cubicBezTo>
                    <a:pt x="510" y="332"/>
                    <a:pt x="506" y="328"/>
                    <a:pt x="501" y="328"/>
                  </a:cubicBezTo>
                  <a:cubicBezTo>
                    <a:pt x="496" y="328"/>
                    <a:pt x="492" y="332"/>
                    <a:pt x="492" y="337"/>
                  </a:cubicBezTo>
                  <a:close/>
                  <a:moveTo>
                    <a:pt x="821" y="337"/>
                  </a:moveTo>
                  <a:cubicBezTo>
                    <a:pt x="821" y="342"/>
                    <a:pt x="825" y="345"/>
                    <a:pt x="830" y="345"/>
                  </a:cubicBezTo>
                  <a:cubicBezTo>
                    <a:pt x="835" y="345"/>
                    <a:pt x="839" y="342"/>
                    <a:pt x="839" y="337"/>
                  </a:cubicBezTo>
                  <a:cubicBezTo>
                    <a:pt x="839" y="332"/>
                    <a:pt x="835" y="328"/>
                    <a:pt x="830" y="328"/>
                  </a:cubicBezTo>
                  <a:cubicBezTo>
                    <a:pt x="825" y="328"/>
                    <a:pt x="821" y="332"/>
                    <a:pt x="821" y="337"/>
                  </a:cubicBezTo>
                  <a:close/>
                  <a:moveTo>
                    <a:pt x="845" y="337"/>
                  </a:moveTo>
                  <a:cubicBezTo>
                    <a:pt x="845" y="342"/>
                    <a:pt x="849" y="345"/>
                    <a:pt x="853" y="345"/>
                  </a:cubicBezTo>
                  <a:cubicBezTo>
                    <a:pt x="858" y="345"/>
                    <a:pt x="862" y="342"/>
                    <a:pt x="862" y="337"/>
                  </a:cubicBezTo>
                  <a:cubicBezTo>
                    <a:pt x="862" y="332"/>
                    <a:pt x="858" y="328"/>
                    <a:pt x="853" y="328"/>
                  </a:cubicBezTo>
                  <a:cubicBezTo>
                    <a:pt x="849" y="328"/>
                    <a:pt x="845" y="332"/>
                    <a:pt x="845" y="337"/>
                  </a:cubicBezTo>
                  <a:close/>
                  <a:moveTo>
                    <a:pt x="868" y="337"/>
                  </a:moveTo>
                  <a:cubicBezTo>
                    <a:pt x="868" y="342"/>
                    <a:pt x="872" y="345"/>
                    <a:pt x="877" y="345"/>
                  </a:cubicBezTo>
                  <a:cubicBezTo>
                    <a:pt x="882" y="345"/>
                    <a:pt x="886" y="342"/>
                    <a:pt x="886" y="337"/>
                  </a:cubicBezTo>
                  <a:cubicBezTo>
                    <a:pt x="886" y="332"/>
                    <a:pt x="882" y="328"/>
                    <a:pt x="877" y="328"/>
                  </a:cubicBezTo>
                  <a:cubicBezTo>
                    <a:pt x="872" y="328"/>
                    <a:pt x="868" y="332"/>
                    <a:pt x="868" y="337"/>
                  </a:cubicBezTo>
                  <a:close/>
                  <a:moveTo>
                    <a:pt x="892" y="337"/>
                  </a:moveTo>
                  <a:cubicBezTo>
                    <a:pt x="892" y="342"/>
                    <a:pt x="896" y="345"/>
                    <a:pt x="901" y="345"/>
                  </a:cubicBezTo>
                  <a:cubicBezTo>
                    <a:pt x="905" y="345"/>
                    <a:pt x="909" y="342"/>
                    <a:pt x="909" y="337"/>
                  </a:cubicBezTo>
                  <a:cubicBezTo>
                    <a:pt x="909" y="332"/>
                    <a:pt x="905" y="328"/>
                    <a:pt x="901" y="328"/>
                  </a:cubicBezTo>
                  <a:cubicBezTo>
                    <a:pt x="896" y="328"/>
                    <a:pt x="892" y="332"/>
                    <a:pt x="892" y="337"/>
                  </a:cubicBezTo>
                  <a:close/>
                  <a:moveTo>
                    <a:pt x="915" y="337"/>
                  </a:moveTo>
                  <a:cubicBezTo>
                    <a:pt x="915" y="342"/>
                    <a:pt x="919" y="345"/>
                    <a:pt x="924" y="345"/>
                  </a:cubicBezTo>
                  <a:cubicBezTo>
                    <a:pt x="929" y="345"/>
                    <a:pt x="933" y="342"/>
                    <a:pt x="933" y="337"/>
                  </a:cubicBezTo>
                  <a:cubicBezTo>
                    <a:pt x="933" y="332"/>
                    <a:pt x="929" y="328"/>
                    <a:pt x="924" y="328"/>
                  </a:cubicBezTo>
                  <a:cubicBezTo>
                    <a:pt x="919" y="328"/>
                    <a:pt x="915" y="332"/>
                    <a:pt x="915" y="337"/>
                  </a:cubicBezTo>
                  <a:close/>
                  <a:moveTo>
                    <a:pt x="938" y="337"/>
                  </a:moveTo>
                  <a:cubicBezTo>
                    <a:pt x="938" y="342"/>
                    <a:pt x="942" y="345"/>
                    <a:pt x="947" y="345"/>
                  </a:cubicBezTo>
                  <a:cubicBezTo>
                    <a:pt x="952" y="345"/>
                    <a:pt x="956" y="342"/>
                    <a:pt x="956" y="337"/>
                  </a:cubicBezTo>
                  <a:cubicBezTo>
                    <a:pt x="956" y="332"/>
                    <a:pt x="952" y="328"/>
                    <a:pt x="947" y="328"/>
                  </a:cubicBezTo>
                  <a:cubicBezTo>
                    <a:pt x="942" y="328"/>
                    <a:pt x="938" y="332"/>
                    <a:pt x="938" y="337"/>
                  </a:cubicBezTo>
                  <a:close/>
                  <a:moveTo>
                    <a:pt x="962" y="337"/>
                  </a:moveTo>
                  <a:cubicBezTo>
                    <a:pt x="962" y="342"/>
                    <a:pt x="966" y="345"/>
                    <a:pt x="971" y="345"/>
                  </a:cubicBezTo>
                  <a:cubicBezTo>
                    <a:pt x="976" y="345"/>
                    <a:pt x="980" y="342"/>
                    <a:pt x="980" y="337"/>
                  </a:cubicBezTo>
                  <a:cubicBezTo>
                    <a:pt x="980" y="332"/>
                    <a:pt x="976" y="328"/>
                    <a:pt x="971" y="328"/>
                  </a:cubicBezTo>
                  <a:cubicBezTo>
                    <a:pt x="966" y="328"/>
                    <a:pt x="962" y="332"/>
                    <a:pt x="962" y="337"/>
                  </a:cubicBezTo>
                  <a:close/>
                  <a:moveTo>
                    <a:pt x="1009" y="337"/>
                  </a:moveTo>
                  <a:cubicBezTo>
                    <a:pt x="1009" y="342"/>
                    <a:pt x="1013" y="345"/>
                    <a:pt x="1018" y="345"/>
                  </a:cubicBezTo>
                  <a:cubicBezTo>
                    <a:pt x="1023" y="345"/>
                    <a:pt x="1027" y="342"/>
                    <a:pt x="1027" y="337"/>
                  </a:cubicBezTo>
                  <a:cubicBezTo>
                    <a:pt x="1027" y="332"/>
                    <a:pt x="1023" y="328"/>
                    <a:pt x="1018" y="328"/>
                  </a:cubicBezTo>
                  <a:cubicBezTo>
                    <a:pt x="1013" y="328"/>
                    <a:pt x="1009" y="332"/>
                    <a:pt x="1009" y="337"/>
                  </a:cubicBezTo>
                  <a:close/>
                  <a:moveTo>
                    <a:pt x="1032" y="337"/>
                  </a:moveTo>
                  <a:cubicBezTo>
                    <a:pt x="1032" y="342"/>
                    <a:pt x="1036" y="345"/>
                    <a:pt x="1041" y="345"/>
                  </a:cubicBezTo>
                  <a:cubicBezTo>
                    <a:pt x="1046" y="345"/>
                    <a:pt x="1050" y="342"/>
                    <a:pt x="1050" y="337"/>
                  </a:cubicBezTo>
                  <a:cubicBezTo>
                    <a:pt x="1050" y="332"/>
                    <a:pt x="1046" y="328"/>
                    <a:pt x="1041" y="328"/>
                  </a:cubicBezTo>
                  <a:cubicBezTo>
                    <a:pt x="1036" y="328"/>
                    <a:pt x="1032" y="332"/>
                    <a:pt x="1032" y="337"/>
                  </a:cubicBezTo>
                  <a:close/>
                  <a:moveTo>
                    <a:pt x="1056" y="337"/>
                  </a:moveTo>
                  <a:cubicBezTo>
                    <a:pt x="1056" y="342"/>
                    <a:pt x="1060" y="345"/>
                    <a:pt x="1065" y="345"/>
                  </a:cubicBezTo>
                  <a:cubicBezTo>
                    <a:pt x="1070" y="345"/>
                    <a:pt x="1074" y="342"/>
                    <a:pt x="1074" y="337"/>
                  </a:cubicBezTo>
                  <a:cubicBezTo>
                    <a:pt x="1074" y="332"/>
                    <a:pt x="1070" y="328"/>
                    <a:pt x="1065" y="328"/>
                  </a:cubicBezTo>
                  <a:cubicBezTo>
                    <a:pt x="1060" y="328"/>
                    <a:pt x="1056" y="332"/>
                    <a:pt x="1056" y="337"/>
                  </a:cubicBezTo>
                  <a:close/>
                  <a:moveTo>
                    <a:pt x="1079" y="337"/>
                  </a:moveTo>
                  <a:cubicBezTo>
                    <a:pt x="1079" y="342"/>
                    <a:pt x="1083" y="345"/>
                    <a:pt x="1088" y="345"/>
                  </a:cubicBezTo>
                  <a:cubicBezTo>
                    <a:pt x="1093" y="345"/>
                    <a:pt x="1097" y="342"/>
                    <a:pt x="1097" y="337"/>
                  </a:cubicBezTo>
                  <a:cubicBezTo>
                    <a:pt x="1097" y="332"/>
                    <a:pt x="1093" y="328"/>
                    <a:pt x="1088" y="328"/>
                  </a:cubicBezTo>
                  <a:cubicBezTo>
                    <a:pt x="1083" y="328"/>
                    <a:pt x="1079" y="332"/>
                    <a:pt x="1079" y="337"/>
                  </a:cubicBezTo>
                  <a:close/>
                  <a:moveTo>
                    <a:pt x="1103" y="337"/>
                  </a:moveTo>
                  <a:cubicBezTo>
                    <a:pt x="1103" y="342"/>
                    <a:pt x="1107" y="345"/>
                    <a:pt x="1112" y="345"/>
                  </a:cubicBezTo>
                  <a:cubicBezTo>
                    <a:pt x="1117" y="345"/>
                    <a:pt x="1121" y="342"/>
                    <a:pt x="1121" y="337"/>
                  </a:cubicBezTo>
                  <a:cubicBezTo>
                    <a:pt x="1121" y="332"/>
                    <a:pt x="1117" y="328"/>
                    <a:pt x="1112" y="328"/>
                  </a:cubicBezTo>
                  <a:cubicBezTo>
                    <a:pt x="1107" y="328"/>
                    <a:pt x="1103" y="332"/>
                    <a:pt x="1103" y="337"/>
                  </a:cubicBezTo>
                  <a:close/>
                  <a:moveTo>
                    <a:pt x="1150" y="337"/>
                  </a:moveTo>
                  <a:cubicBezTo>
                    <a:pt x="1150" y="342"/>
                    <a:pt x="1154" y="345"/>
                    <a:pt x="1159" y="345"/>
                  </a:cubicBezTo>
                  <a:cubicBezTo>
                    <a:pt x="1164" y="345"/>
                    <a:pt x="1168" y="342"/>
                    <a:pt x="1168" y="337"/>
                  </a:cubicBezTo>
                  <a:cubicBezTo>
                    <a:pt x="1168" y="332"/>
                    <a:pt x="1164" y="328"/>
                    <a:pt x="1159" y="328"/>
                  </a:cubicBezTo>
                  <a:cubicBezTo>
                    <a:pt x="1154" y="328"/>
                    <a:pt x="1150" y="332"/>
                    <a:pt x="1150" y="337"/>
                  </a:cubicBezTo>
                  <a:close/>
                  <a:moveTo>
                    <a:pt x="1173" y="337"/>
                  </a:moveTo>
                  <a:cubicBezTo>
                    <a:pt x="1173" y="342"/>
                    <a:pt x="1177" y="345"/>
                    <a:pt x="1182" y="345"/>
                  </a:cubicBezTo>
                  <a:cubicBezTo>
                    <a:pt x="1187" y="345"/>
                    <a:pt x="1191" y="342"/>
                    <a:pt x="1191" y="337"/>
                  </a:cubicBezTo>
                  <a:cubicBezTo>
                    <a:pt x="1191" y="332"/>
                    <a:pt x="1187" y="328"/>
                    <a:pt x="1182" y="328"/>
                  </a:cubicBezTo>
                  <a:cubicBezTo>
                    <a:pt x="1177" y="328"/>
                    <a:pt x="1173" y="332"/>
                    <a:pt x="1173" y="337"/>
                  </a:cubicBezTo>
                  <a:close/>
                  <a:moveTo>
                    <a:pt x="1197" y="337"/>
                  </a:moveTo>
                  <a:cubicBezTo>
                    <a:pt x="1197" y="342"/>
                    <a:pt x="1201" y="345"/>
                    <a:pt x="1206" y="345"/>
                  </a:cubicBezTo>
                  <a:cubicBezTo>
                    <a:pt x="1211" y="345"/>
                    <a:pt x="1215" y="342"/>
                    <a:pt x="1215" y="337"/>
                  </a:cubicBezTo>
                  <a:cubicBezTo>
                    <a:pt x="1215" y="332"/>
                    <a:pt x="1211" y="328"/>
                    <a:pt x="1206" y="328"/>
                  </a:cubicBezTo>
                  <a:cubicBezTo>
                    <a:pt x="1201" y="328"/>
                    <a:pt x="1197" y="332"/>
                    <a:pt x="1197" y="337"/>
                  </a:cubicBezTo>
                  <a:close/>
                  <a:moveTo>
                    <a:pt x="1220" y="337"/>
                  </a:moveTo>
                  <a:cubicBezTo>
                    <a:pt x="1220" y="342"/>
                    <a:pt x="1224" y="345"/>
                    <a:pt x="1229" y="345"/>
                  </a:cubicBezTo>
                  <a:cubicBezTo>
                    <a:pt x="1234" y="345"/>
                    <a:pt x="1238" y="342"/>
                    <a:pt x="1238" y="337"/>
                  </a:cubicBezTo>
                  <a:cubicBezTo>
                    <a:pt x="1238" y="332"/>
                    <a:pt x="1234" y="328"/>
                    <a:pt x="1229" y="328"/>
                  </a:cubicBezTo>
                  <a:cubicBezTo>
                    <a:pt x="1224" y="328"/>
                    <a:pt x="1220" y="332"/>
                    <a:pt x="1220" y="337"/>
                  </a:cubicBezTo>
                  <a:close/>
                  <a:moveTo>
                    <a:pt x="1243" y="337"/>
                  </a:moveTo>
                  <a:cubicBezTo>
                    <a:pt x="1243" y="342"/>
                    <a:pt x="1248" y="345"/>
                    <a:pt x="1253" y="345"/>
                  </a:cubicBezTo>
                  <a:cubicBezTo>
                    <a:pt x="1258" y="345"/>
                    <a:pt x="1262" y="342"/>
                    <a:pt x="1262" y="337"/>
                  </a:cubicBezTo>
                  <a:cubicBezTo>
                    <a:pt x="1262" y="332"/>
                    <a:pt x="1258" y="328"/>
                    <a:pt x="1253" y="328"/>
                  </a:cubicBezTo>
                  <a:cubicBezTo>
                    <a:pt x="1248" y="328"/>
                    <a:pt x="1243" y="332"/>
                    <a:pt x="1243" y="337"/>
                  </a:cubicBezTo>
                  <a:close/>
                  <a:moveTo>
                    <a:pt x="1267" y="337"/>
                  </a:moveTo>
                  <a:cubicBezTo>
                    <a:pt x="1267" y="342"/>
                    <a:pt x="1271" y="345"/>
                    <a:pt x="1276" y="345"/>
                  </a:cubicBezTo>
                  <a:cubicBezTo>
                    <a:pt x="1281" y="345"/>
                    <a:pt x="1285" y="342"/>
                    <a:pt x="1285" y="337"/>
                  </a:cubicBezTo>
                  <a:cubicBezTo>
                    <a:pt x="1285" y="332"/>
                    <a:pt x="1281" y="328"/>
                    <a:pt x="1276" y="328"/>
                  </a:cubicBezTo>
                  <a:cubicBezTo>
                    <a:pt x="1271" y="328"/>
                    <a:pt x="1267" y="332"/>
                    <a:pt x="1267" y="337"/>
                  </a:cubicBezTo>
                  <a:close/>
                  <a:moveTo>
                    <a:pt x="1291" y="337"/>
                  </a:moveTo>
                  <a:cubicBezTo>
                    <a:pt x="1291" y="342"/>
                    <a:pt x="1295" y="345"/>
                    <a:pt x="1300" y="345"/>
                  </a:cubicBezTo>
                  <a:cubicBezTo>
                    <a:pt x="1305" y="345"/>
                    <a:pt x="1309" y="342"/>
                    <a:pt x="1309" y="337"/>
                  </a:cubicBezTo>
                  <a:cubicBezTo>
                    <a:pt x="1309" y="332"/>
                    <a:pt x="1305" y="328"/>
                    <a:pt x="1300" y="328"/>
                  </a:cubicBezTo>
                  <a:cubicBezTo>
                    <a:pt x="1295" y="328"/>
                    <a:pt x="1291" y="332"/>
                    <a:pt x="1291" y="337"/>
                  </a:cubicBezTo>
                  <a:close/>
                  <a:moveTo>
                    <a:pt x="1314" y="337"/>
                  </a:moveTo>
                  <a:cubicBezTo>
                    <a:pt x="1314" y="342"/>
                    <a:pt x="1318" y="345"/>
                    <a:pt x="1323" y="345"/>
                  </a:cubicBezTo>
                  <a:cubicBezTo>
                    <a:pt x="1328" y="345"/>
                    <a:pt x="1332" y="342"/>
                    <a:pt x="1332" y="337"/>
                  </a:cubicBezTo>
                  <a:cubicBezTo>
                    <a:pt x="1332" y="332"/>
                    <a:pt x="1328" y="328"/>
                    <a:pt x="1323" y="328"/>
                  </a:cubicBezTo>
                  <a:cubicBezTo>
                    <a:pt x="1318" y="328"/>
                    <a:pt x="1314" y="332"/>
                    <a:pt x="1314" y="337"/>
                  </a:cubicBezTo>
                  <a:close/>
                  <a:moveTo>
                    <a:pt x="1338" y="337"/>
                  </a:moveTo>
                  <a:cubicBezTo>
                    <a:pt x="1338" y="342"/>
                    <a:pt x="1342" y="345"/>
                    <a:pt x="1346" y="345"/>
                  </a:cubicBezTo>
                  <a:cubicBezTo>
                    <a:pt x="1351" y="345"/>
                    <a:pt x="1355" y="342"/>
                    <a:pt x="1355" y="337"/>
                  </a:cubicBezTo>
                  <a:cubicBezTo>
                    <a:pt x="1355" y="332"/>
                    <a:pt x="1351" y="328"/>
                    <a:pt x="1346" y="328"/>
                  </a:cubicBezTo>
                  <a:cubicBezTo>
                    <a:pt x="1342" y="328"/>
                    <a:pt x="1338" y="332"/>
                    <a:pt x="1338" y="337"/>
                  </a:cubicBezTo>
                  <a:close/>
                  <a:moveTo>
                    <a:pt x="1361" y="337"/>
                  </a:moveTo>
                  <a:cubicBezTo>
                    <a:pt x="1361" y="342"/>
                    <a:pt x="1365" y="345"/>
                    <a:pt x="1370" y="345"/>
                  </a:cubicBezTo>
                  <a:cubicBezTo>
                    <a:pt x="1375" y="345"/>
                    <a:pt x="1379" y="342"/>
                    <a:pt x="1379" y="337"/>
                  </a:cubicBezTo>
                  <a:cubicBezTo>
                    <a:pt x="1379" y="332"/>
                    <a:pt x="1375" y="328"/>
                    <a:pt x="1370" y="328"/>
                  </a:cubicBezTo>
                  <a:cubicBezTo>
                    <a:pt x="1365" y="328"/>
                    <a:pt x="1361" y="332"/>
                    <a:pt x="1361" y="337"/>
                  </a:cubicBezTo>
                  <a:close/>
                  <a:moveTo>
                    <a:pt x="1385" y="337"/>
                  </a:moveTo>
                  <a:cubicBezTo>
                    <a:pt x="1385" y="342"/>
                    <a:pt x="1389" y="345"/>
                    <a:pt x="1393" y="345"/>
                  </a:cubicBezTo>
                  <a:cubicBezTo>
                    <a:pt x="1398" y="345"/>
                    <a:pt x="1402" y="342"/>
                    <a:pt x="1402" y="337"/>
                  </a:cubicBezTo>
                  <a:cubicBezTo>
                    <a:pt x="1402" y="332"/>
                    <a:pt x="1398" y="328"/>
                    <a:pt x="1393" y="328"/>
                  </a:cubicBezTo>
                  <a:cubicBezTo>
                    <a:pt x="1389" y="328"/>
                    <a:pt x="1385" y="332"/>
                    <a:pt x="1385" y="337"/>
                  </a:cubicBezTo>
                  <a:close/>
                  <a:moveTo>
                    <a:pt x="1408" y="337"/>
                  </a:moveTo>
                  <a:cubicBezTo>
                    <a:pt x="1408" y="342"/>
                    <a:pt x="1412" y="345"/>
                    <a:pt x="1417" y="345"/>
                  </a:cubicBezTo>
                  <a:cubicBezTo>
                    <a:pt x="1422" y="345"/>
                    <a:pt x="1426" y="342"/>
                    <a:pt x="1426" y="337"/>
                  </a:cubicBezTo>
                  <a:cubicBezTo>
                    <a:pt x="1426" y="332"/>
                    <a:pt x="1422" y="328"/>
                    <a:pt x="1417" y="328"/>
                  </a:cubicBezTo>
                  <a:cubicBezTo>
                    <a:pt x="1412" y="328"/>
                    <a:pt x="1408" y="332"/>
                    <a:pt x="1408" y="337"/>
                  </a:cubicBezTo>
                  <a:close/>
                  <a:moveTo>
                    <a:pt x="1432" y="337"/>
                  </a:moveTo>
                  <a:cubicBezTo>
                    <a:pt x="1432" y="342"/>
                    <a:pt x="1436" y="345"/>
                    <a:pt x="1441" y="345"/>
                  </a:cubicBezTo>
                  <a:cubicBezTo>
                    <a:pt x="1445" y="345"/>
                    <a:pt x="1449" y="342"/>
                    <a:pt x="1449" y="337"/>
                  </a:cubicBezTo>
                  <a:cubicBezTo>
                    <a:pt x="1449" y="332"/>
                    <a:pt x="1445" y="328"/>
                    <a:pt x="1441" y="328"/>
                  </a:cubicBezTo>
                  <a:cubicBezTo>
                    <a:pt x="1436" y="328"/>
                    <a:pt x="1432" y="332"/>
                    <a:pt x="1432" y="337"/>
                  </a:cubicBezTo>
                  <a:close/>
                  <a:moveTo>
                    <a:pt x="1455" y="337"/>
                  </a:moveTo>
                  <a:cubicBezTo>
                    <a:pt x="1455" y="342"/>
                    <a:pt x="1459" y="345"/>
                    <a:pt x="1464" y="345"/>
                  </a:cubicBezTo>
                  <a:cubicBezTo>
                    <a:pt x="1469" y="345"/>
                    <a:pt x="1473" y="342"/>
                    <a:pt x="1473" y="337"/>
                  </a:cubicBezTo>
                  <a:cubicBezTo>
                    <a:pt x="1473" y="332"/>
                    <a:pt x="1469" y="328"/>
                    <a:pt x="1464" y="328"/>
                  </a:cubicBezTo>
                  <a:cubicBezTo>
                    <a:pt x="1459" y="328"/>
                    <a:pt x="1455" y="332"/>
                    <a:pt x="1455" y="337"/>
                  </a:cubicBezTo>
                  <a:close/>
                  <a:moveTo>
                    <a:pt x="1478" y="337"/>
                  </a:moveTo>
                  <a:cubicBezTo>
                    <a:pt x="1478" y="342"/>
                    <a:pt x="1482" y="345"/>
                    <a:pt x="1487" y="345"/>
                  </a:cubicBezTo>
                  <a:cubicBezTo>
                    <a:pt x="1492" y="345"/>
                    <a:pt x="1496" y="342"/>
                    <a:pt x="1496" y="337"/>
                  </a:cubicBezTo>
                  <a:cubicBezTo>
                    <a:pt x="1496" y="332"/>
                    <a:pt x="1492" y="328"/>
                    <a:pt x="1487" y="328"/>
                  </a:cubicBezTo>
                  <a:cubicBezTo>
                    <a:pt x="1482" y="328"/>
                    <a:pt x="1478" y="332"/>
                    <a:pt x="1478" y="337"/>
                  </a:cubicBezTo>
                  <a:close/>
                  <a:moveTo>
                    <a:pt x="211" y="358"/>
                  </a:moveTo>
                  <a:cubicBezTo>
                    <a:pt x="211" y="363"/>
                    <a:pt x="215" y="367"/>
                    <a:pt x="220" y="367"/>
                  </a:cubicBezTo>
                  <a:cubicBezTo>
                    <a:pt x="225" y="367"/>
                    <a:pt x="229" y="363"/>
                    <a:pt x="229" y="358"/>
                  </a:cubicBezTo>
                  <a:cubicBezTo>
                    <a:pt x="229" y="353"/>
                    <a:pt x="225" y="349"/>
                    <a:pt x="220" y="349"/>
                  </a:cubicBezTo>
                  <a:cubicBezTo>
                    <a:pt x="215" y="349"/>
                    <a:pt x="211" y="353"/>
                    <a:pt x="211" y="358"/>
                  </a:cubicBezTo>
                  <a:close/>
                  <a:moveTo>
                    <a:pt x="235" y="358"/>
                  </a:moveTo>
                  <a:cubicBezTo>
                    <a:pt x="235" y="363"/>
                    <a:pt x="238" y="367"/>
                    <a:pt x="243" y="367"/>
                  </a:cubicBezTo>
                  <a:cubicBezTo>
                    <a:pt x="248" y="367"/>
                    <a:pt x="252" y="363"/>
                    <a:pt x="252" y="358"/>
                  </a:cubicBezTo>
                  <a:cubicBezTo>
                    <a:pt x="252" y="353"/>
                    <a:pt x="248" y="349"/>
                    <a:pt x="243" y="349"/>
                  </a:cubicBezTo>
                  <a:cubicBezTo>
                    <a:pt x="238" y="349"/>
                    <a:pt x="235" y="353"/>
                    <a:pt x="235" y="358"/>
                  </a:cubicBezTo>
                  <a:close/>
                  <a:moveTo>
                    <a:pt x="258" y="358"/>
                  </a:moveTo>
                  <a:cubicBezTo>
                    <a:pt x="258" y="363"/>
                    <a:pt x="262" y="367"/>
                    <a:pt x="267" y="367"/>
                  </a:cubicBezTo>
                  <a:cubicBezTo>
                    <a:pt x="272" y="367"/>
                    <a:pt x="276" y="363"/>
                    <a:pt x="276" y="358"/>
                  </a:cubicBezTo>
                  <a:cubicBezTo>
                    <a:pt x="276" y="353"/>
                    <a:pt x="272" y="349"/>
                    <a:pt x="267" y="349"/>
                  </a:cubicBezTo>
                  <a:cubicBezTo>
                    <a:pt x="262" y="349"/>
                    <a:pt x="258" y="353"/>
                    <a:pt x="258" y="358"/>
                  </a:cubicBezTo>
                  <a:close/>
                  <a:moveTo>
                    <a:pt x="281" y="358"/>
                  </a:moveTo>
                  <a:cubicBezTo>
                    <a:pt x="281" y="363"/>
                    <a:pt x="285" y="367"/>
                    <a:pt x="290" y="367"/>
                  </a:cubicBezTo>
                  <a:cubicBezTo>
                    <a:pt x="295" y="367"/>
                    <a:pt x="299" y="363"/>
                    <a:pt x="299" y="358"/>
                  </a:cubicBezTo>
                  <a:cubicBezTo>
                    <a:pt x="299" y="353"/>
                    <a:pt x="295" y="349"/>
                    <a:pt x="290" y="349"/>
                  </a:cubicBezTo>
                  <a:cubicBezTo>
                    <a:pt x="285" y="349"/>
                    <a:pt x="281" y="353"/>
                    <a:pt x="281" y="358"/>
                  </a:cubicBezTo>
                  <a:close/>
                  <a:moveTo>
                    <a:pt x="305" y="358"/>
                  </a:moveTo>
                  <a:cubicBezTo>
                    <a:pt x="305" y="363"/>
                    <a:pt x="309" y="367"/>
                    <a:pt x="313" y="367"/>
                  </a:cubicBezTo>
                  <a:cubicBezTo>
                    <a:pt x="318" y="367"/>
                    <a:pt x="322" y="363"/>
                    <a:pt x="322" y="358"/>
                  </a:cubicBezTo>
                  <a:cubicBezTo>
                    <a:pt x="322" y="353"/>
                    <a:pt x="318" y="349"/>
                    <a:pt x="313" y="349"/>
                  </a:cubicBezTo>
                  <a:cubicBezTo>
                    <a:pt x="309" y="349"/>
                    <a:pt x="305" y="353"/>
                    <a:pt x="305" y="358"/>
                  </a:cubicBezTo>
                  <a:close/>
                  <a:moveTo>
                    <a:pt x="328" y="358"/>
                  </a:moveTo>
                  <a:cubicBezTo>
                    <a:pt x="328" y="363"/>
                    <a:pt x="332" y="367"/>
                    <a:pt x="337" y="367"/>
                  </a:cubicBezTo>
                  <a:cubicBezTo>
                    <a:pt x="342" y="367"/>
                    <a:pt x="346" y="363"/>
                    <a:pt x="346" y="358"/>
                  </a:cubicBezTo>
                  <a:cubicBezTo>
                    <a:pt x="346" y="353"/>
                    <a:pt x="342" y="349"/>
                    <a:pt x="337" y="349"/>
                  </a:cubicBezTo>
                  <a:cubicBezTo>
                    <a:pt x="332" y="349"/>
                    <a:pt x="328" y="353"/>
                    <a:pt x="328" y="358"/>
                  </a:cubicBezTo>
                  <a:close/>
                  <a:moveTo>
                    <a:pt x="352" y="358"/>
                  </a:moveTo>
                  <a:cubicBezTo>
                    <a:pt x="352" y="363"/>
                    <a:pt x="356" y="367"/>
                    <a:pt x="361" y="367"/>
                  </a:cubicBezTo>
                  <a:cubicBezTo>
                    <a:pt x="365" y="367"/>
                    <a:pt x="369" y="363"/>
                    <a:pt x="369" y="358"/>
                  </a:cubicBezTo>
                  <a:cubicBezTo>
                    <a:pt x="369" y="353"/>
                    <a:pt x="365" y="349"/>
                    <a:pt x="361" y="349"/>
                  </a:cubicBezTo>
                  <a:cubicBezTo>
                    <a:pt x="356" y="349"/>
                    <a:pt x="352" y="353"/>
                    <a:pt x="352" y="358"/>
                  </a:cubicBezTo>
                  <a:close/>
                  <a:moveTo>
                    <a:pt x="375" y="358"/>
                  </a:moveTo>
                  <a:cubicBezTo>
                    <a:pt x="375" y="363"/>
                    <a:pt x="379" y="367"/>
                    <a:pt x="384" y="367"/>
                  </a:cubicBezTo>
                  <a:cubicBezTo>
                    <a:pt x="389" y="367"/>
                    <a:pt x="393" y="363"/>
                    <a:pt x="393" y="358"/>
                  </a:cubicBezTo>
                  <a:cubicBezTo>
                    <a:pt x="393" y="353"/>
                    <a:pt x="389" y="349"/>
                    <a:pt x="384" y="349"/>
                  </a:cubicBezTo>
                  <a:cubicBezTo>
                    <a:pt x="379" y="349"/>
                    <a:pt x="375" y="353"/>
                    <a:pt x="375" y="358"/>
                  </a:cubicBezTo>
                  <a:close/>
                  <a:moveTo>
                    <a:pt x="398" y="358"/>
                  </a:moveTo>
                  <a:cubicBezTo>
                    <a:pt x="398" y="363"/>
                    <a:pt x="402" y="367"/>
                    <a:pt x="407" y="367"/>
                  </a:cubicBezTo>
                  <a:cubicBezTo>
                    <a:pt x="412" y="367"/>
                    <a:pt x="416" y="363"/>
                    <a:pt x="416" y="358"/>
                  </a:cubicBezTo>
                  <a:cubicBezTo>
                    <a:pt x="416" y="353"/>
                    <a:pt x="412" y="349"/>
                    <a:pt x="407" y="349"/>
                  </a:cubicBezTo>
                  <a:cubicBezTo>
                    <a:pt x="402" y="349"/>
                    <a:pt x="398" y="353"/>
                    <a:pt x="398" y="358"/>
                  </a:cubicBezTo>
                  <a:close/>
                  <a:moveTo>
                    <a:pt x="422" y="358"/>
                  </a:moveTo>
                  <a:cubicBezTo>
                    <a:pt x="422" y="363"/>
                    <a:pt x="426" y="367"/>
                    <a:pt x="431" y="367"/>
                  </a:cubicBezTo>
                  <a:cubicBezTo>
                    <a:pt x="436" y="367"/>
                    <a:pt x="440" y="363"/>
                    <a:pt x="440" y="358"/>
                  </a:cubicBezTo>
                  <a:cubicBezTo>
                    <a:pt x="440" y="353"/>
                    <a:pt x="436" y="349"/>
                    <a:pt x="431" y="349"/>
                  </a:cubicBezTo>
                  <a:cubicBezTo>
                    <a:pt x="426" y="349"/>
                    <a:pt x="422" y="353"/>
                    <a:pt x="422" y="358"/>
                  </a:cubicBezTo>
                  <a:close/>
                  <a:moveTo>
                    <a:pt x="445" y="358"/>
                  </a:moveTo>
                  <a:cubicBezTo>
                    <a:pt x="445" y="363"/>
                    <a:pt x="449" y="367"/>
                    <a:pt x="454" y="367"/>
                  </a:cubicBezTo>
                  <a:cubicBezTo>
                    <a:pt x="459" y="367"/>
                    <a:pt x="463" y="363"/>
                    <a:pt x="463" y="358"/>
                  </a:cubicBezTo>
                  <a:cubicBezTo>
                    <a:pt x="463" y="353"/>
                    <a:pt x="459" y="349"/>
                    <a:pt x="454" y="349"/>
                  </a:cubicBezTo>
                  <a:cubicBezTo>
                    <a:pt x="449" y="349"/>
                    <a:pt x="445" y="353"/>
                    <a:pt x="445" y="358"/>
                  </a:cubicBezTo>
                  <a:close/>
                  <a:moveTo>
                    <a:pt x="469" y="358"/>
                  </a:moveTo>
                  <a:cubicBezTo>
                    <a:pt x="469" y="363"/>
                    <a:pt x="473" y="367"/>
                    <a:pt x="478" y="367"/>
                  </a:cubicBezTo>
                  <a:cubicBezTo>
                    <a:pt x="483" y="367"/>
                    <a:pt x="487" y="363"/>
                    <a:pt x="487" y="358"/>
                  </a:cubicBezTo>
                  <a:cubicBezTo>
                    <a:pt x="487" y="353"/>
                    <a:pt x="483" y="349"/>
                    <a:pt x="478" y="349"/>
                  </a:cubicBezTo>
                  <a:cubicBezTo>
                    <a:pt x="473" y="349"/>
                    <a:pt x="469" y="353"/>
                    <a:pt x="469" y="358"/>
                  </a:cubicBezTo>
                  <a:close/>
                  <a:moveTo>
                    <a:pt x="774" y="358"/>
                  </a:moveTo>
                  <a:cubicBezTo>
                    <a:pt x="774" y="363"/>
                    <a:pt x="778" y="367"/>
                    <a:pt x="783" y="367"/>
                  </a:cubicBezTo>
                  <a:cubicBezTo>
                    <a:pt x="788" y="367"/>
                    <a:pt x="792" y="363"/>
                    <a:pt x="792" y="358"/>
                  </a:cubicBezTo>
                  <a:cubicBezTo>
                    <a:pt x="792" y="353"/>
                    <a:pt x="788" y="349"/>
                    <a:pt x="783" y="349"/>
                  </a:cubicBezTo>
                  <a:cubicBezTo>
                    <a:pt x="778" y="349"/>
                    <a:pt x="774" y="353"/>
                    <a:pt x="774" y="358"/>
                  </a:cubicBezTo>
                  <a:close/>
                  <a:moveTo>
                    <a:pt x="798" y="358"/>
                  </a:moveTo>
                  <a:cubicBezTo>
                    <a:pt x="798" y="363"/>
                    <a:pt x="802" y="367"/>
                    <a:pt x="806" y="367"/>
                  </a:cubicBezTo>
                  <a:cubicBezTo>
                    <a:pt x="811" y="367"/>
                    <a:pt x="815" y="363"/>
                    <a:pt x="815" y="358"/>
                  </a:cubicBezTo>
                  <a:cubicBezTo>
                    <a:pt x="815" y="353"/>
                    <a:pt x="811" y="349"/>
                    <a:pt x="806" y="349"/>
                  </a:cubicBezTo>
                  <a:cubicBezTo>
                    <a:pt x="802" y="349"/>
                    <a:pt x="798" y="353"/>
                    <a:pt x="798" y="358"/>
                  </a:cubicBezTo>
                  <a:close/>
                  <a:moveTo>
                    <a:pt x="821" y="358"/>
                  </a:moveTo>
                  <a:cubicBezTo>
                    <a:pt x="821" y="363"/>
                    <a:pt x="825" y="367"/>
                    <a:pt x="830" y="367"/>
                  </a:cubicBezTo>
                  <a:cubicBezTo>
                    <a:pt x="835" y="367"/>
                    <a:pt x="839" y="363"/>
                    <a:pt x="839" y="358"/>
                  </a:cubicBezTo>
                  <a:cubicBezTo>
                    <a:pt x="839" y="353"/>
                    <a:pt x="835" y="349"/>
                    <a:pt x="830" y="349"/>
                  </a:cubicBezTo>
                  <a:cubicBezTo>
                    <a:pt x="825" y="349"/>
                    <a:pt x="821" y="353"/>
                    <a:pt x="821" y="358"/>
                  </a:cubicBezTo>
                  <a:close/>
                  <a:moveTo>
                    <a:pt x="892" y="358"/>
                  </a:moveTo>
                  <a:cubicBezTo>
                    <a:pt x="892" y="363"/>
                    <a:pt x="896" y="367"/>
                    <a:pt x="901" y="367"/>
                  </a:cubicBezTo>
                  <a:cubicBezTo>
                    <a:pt x="905" y="367"/>
                    <a:pt x="909" y="363"/>
                    <a:pt x="909" y="358"/>
                  </a:cubicBezTo>
                  <a:cubicBezTo>
                    <a:pt x="909" y="353"/>
                    <a:pt x="905" y="349"/>
                    <a:pt x="901" y="349"/>
                  </a:cubicBezTo>
                  <a:cubicBezTo>
                    <a:pt x="896" y="349"/>
                    <a:pt x="892" y="353"/>
                    <a:pt x="892" y="358"/>
                  </a:cubicBezTo>
                  <a:close/>
                  <a:moveTo>
                    <a:pt x="915" y="358"/>
                  </a:moveTo>
                  <a:cubicBezTo>
                    <a:pt x="915" y="363"/>
                    <a:pt x="919" y="367"/>
                    <a:pt x="924" y="367"/>
                  </a:cubicBezTo>
                  <a:cubicBezTo>
                    <a:pt x="929" y="367"/>
                    <a:pt x="933" y="363"/>
                    <a:pt x="933" y="358"/>
                  </a:cubicBezTo>
                  <a:cubicBezTo>
                    <a:pt x="933" y="353"/>
                    <a:pt x="929" y="349"/>
                    <a:pt x="924" y="349"/>
                  </a:cubicBezTo>
                  <a:cubicBezTo>
                    <a:pt x="919" y="349"/>
                    <a:pt x="915" y="353"/>
                    <a:pt x="915" y="358"/>
                  </a:cubicBezTo>
                  <a:close/>
                  <a:moveTo>
                    <a:pt x="938" y="358"/>
                  </a:moveTo>
                  <a:cubicBezTo>
                    <a:pt x="938" y="363"/>
                    <a:pt x="942" y="367"/>
                    <a:pt x="947" y="367"/>
                  </a:cubicBezTo>
                  <a:cubicBezTo>
                    <a:pt x="952" y="367"/>
                    <a:pt x="956" y="363"/>
                    <a:pt x="956" y="358"/>
                  </a:cubicBezTo>
                  <a:cubicBezTo>
                    <a:pt x="956" y="353"/>
                    <a:pt x="952" y="349"/>
                    <a:pt x="947" y="349"/>
                  </a:cubicBezTo>
                  <a:cubicBezTo>
                    <a:pt x="942" y="349"/>
                    <a:pt x="938" y="353"/>
                    <a:pt x="938" y="358"/>
                  </a:cubicBezTo>
                  <a:close/>
                  <a:moveTo>
                    <a:pt x="962" y="358"/>
                  </a:moveTo>
                  <a:cubicBezTo>
                    <a:pt x="962" y="363"/>
                    <a:pt x="966" y="367"/>
                    <a:pt x="971" y="367"/>
                  </a:cubicBezTo>
                  <a:cubicBezTo>
                    <a:pt x="976" y="367"/>
                    <a:pt x="980" y="363"/>
                    <a:pt x="980" y="358"/>
                  </a:cubicBezTo>
                  <a:cubicBezTo>
                    <a:pt x="980" y="353"/>
                    <a:pt x="976" y="349"/>
                    <a:pt x="971" y="349"/>
                  </a:cubicBezTo>
                  <a:cubicBezTo>
                    <a:pt x="966" y="349"/>
                    <a:pt x="962" y="353"/>
                    <a:pt x="962" y="358"/>
                  </a:cubicBezTo>
                  <a:close/>
                  <a:moveTo>
                    <a:pt x="985" y="358"/>
                  </a:moveTo>
                  <a:cubicBezTo>
                    <a:pt x="985" y="363"/>
                    <a:pt x="989" y="367"/>
                    <a:pt x="994" y="367"/>
                  </a:cubicBezTo>
                  <a:cubicBezTo>
                    <a:pt x="999" y="367"/>
                    <a:pt x="1003" y="363"/>
                    <a:pt x="1003" y="358"/>
                  </a:cubicBezTo>
                  <a:cubicBezTo>
                    <a:pt x="1003" y="353"/>
                    <a:pt x="999" y="349"/>
                    <a:pt x="994" y="349"/>
                  </a:cubicBezTo>
                  <a:cubicBezTo>
                    <a:pt x="989" y="349"/>
                    <a:pt x="985" y="353"/>
                    <a:pt x="985" y="358"/>
                  </a:cubicBezTo>
                  <a:close/>
                  <a:moveTo>
                    <a:pt x="1009" y="358"/>
                  </a:moveTo>
                  <a:cubicBezTo>
                    <a:pt x="1009" y="363"/>
                    <a:pt x="1013" y="367"/>
                    <a:pt x="1018" y="367"/>
                  </a:cubicBezTo>
                  <a:cubicBezTo>
                    <a:pt x="1023" y="367"/>
                    <a:pt x="1027" y="363"/>
                    <a:pt x="1027" y="358"/>
                  </a:cubicBezTo>
                  <a:cubicBezTo>
                    <a:pt x="1027" y="353"/>
                    <a:pt x="1023" y="349"/>
                    <a:pt x="1018" y="349"/>
                  </a:cubicBezTo>
                  <a:cubicBezTo>
                    <a:pt x="1013" y="349"/>
                    <a:pt x="1009" y="353"/>
                    <a:pt x="1009" y="358"/>
                  </a:cubicBezTo>
                  <a:close/>
                  <a:moveTo>
                    <a:pt x="1032" y="358"/>
                  </a:moveTo>
                  <a:cubicBezTo>
                    <a:pt x="1032" y="363"/>
                    <a:pt x="1036" y="367"/>
                    <a:pt x="1041" y="367"/>
                  </a:cubicBezTo>
                  <a:cubicBezTo>
                    <a:pt x="1046" y="367"/>
                    <a:pt x="1050" y="363"/>
                    <a:pt x="1050" y="358"/>
                  </a:cubicBezTo>
                  <a:cubicBezTo>
                    <a:pt x="1050" y="353"/>
                    <a:pt x="1046" y="349"/>
                    <a:pt x="1041" y="349"/>
                  </a:cubicBezTo>
                  <a:cubicBezTo>
                    <a:pt x="1036" y="349"/>
                    <a:pt x="1032" y="353"/>
                    <a:pt x="1032" y="358"/>
                  </a:cubicBezTo>
                  <a:close/>
                  <a:moveTo>
                    <a:pt x="1056" y="358"/>
                  </a:moveTo>
                  <a:cubicBezTo>
                    <a:pt x="1056" y="363"/>
                    <a:pt x="1060" y="367"/>
                    <a:pt x="1065" y="367"/>
                  </a:cubicBezTo>
                  <a:cubicBezTo>
                    <a:pt x="1070" y="367"/>
                    <a:pt x="1074" y="363"/>
                    <a:pt x="1074" y="358"/>
                  </a:cubicBezTo>
                  <a:cubicBezTo>
                    <a:pt x="1074" y="353"/>
                    <a:pt x="1070" y="349"/>
                    <a:pt x="1065" y="349"/>
                  </a:cubicBezTo>
                  <a:cubicBezTo>
                    <a:pt x="1060" y="349"/>
                    <a:pt x="1056" y="353"/>
                    <a:pt x="1056" y="358"/>
                  </a:cubicBezTo>
                  <a:close/>
                  <a:moveTo>
                    <a:pt x="1103" y="358"/>
                  </a:moveTo>
                  <a:cubicBezTo>
                    <a:pt x="1103" y="363"/>
                    <a:pt x="1107" y="367"/>
                    <a:pt x="1112" y="367"/>
                  </a:cubicBezTo>
                  <a:cubicBezTo>
                    <a:pt x="1117" y="367"/>
                    <a:pt x="1121" y="363"/>
                    <a:pt x="1121" y="358"/>
                  </a:cubicBezTo>
                  <a:cubicBezTo>
                    <a:pt x="1121" y="353"/>
                    <a:pt x="1117" y="349"/>
                    <a:pt x="1112" y="349"/>
                  </a:cubicBezTo>
                  <a:cubicBezTo>
                    <a:pt x="1107" y="349"/>
                    <a:pt x="1103" y="353"/>
                    <a:pt x="1103" y="358"/>
                  </a:cubicBezTo>
                  <a:close/>
                  <a:moveTo>
                    <a:pt x="1126" y="358"/>
                  </a:moveTo>
                  <a:cubicBezTo>
                    <a:pt x="1126" y="363"/>
                    <a:pt x="1130" y="367"/>
                    <a:pt x="1135" y="367"/>
                  </a:cubicBezTo>
                  <a:cubicBezTo>
                    <a:pt x="1140" y="367"/>
                    <a:pt x="1144" y="363"/>
                    <a:pt x="1144" y="358"/>
                  </a:cubicBezTo>
                  <a:cubicBezTo>
                    <a:pt x="1144" y="353"/>
                    <a:pt x="1140" y="349"/>
                    <a:pt x="1135" y="349"/>
                  </a:cubicBezTo>
                  <a:cubicBezTo>
                    <a:pt x="1130" y="349"/>
                    <a:pt x="1126" y="353"/>
                    <a:pt x="1126" y="358"/>
                  </a:cubicBezTo>
                  <a:close/>
                  <a:moveTo>
                    <a:pt x="1150" y="358"/>
                  </a:moveTo>
                  <a:cubicBezTo>
                    <a:pt x="1150" y="363"/>
                    <a:pt x="1154" y="367"/>
                    <a:pt x="1159" y="367"/>
                  </a:cubicBezTo>
                  <a:cubicBezTo>
                    <a:pt x="1164" y="367"/>
                    <a:pt x="1168" y="363"/>
                    <a:pt x="1168" y="358"/>
                  </a:cubicBezTo>
                  <a:cubicBezTo>
                    <a:pt x="1168" y="353"/>
                    <a:pt x="1164" y="349"/>
                    <a:pt x="1159" y="349"/>
                  </a:cubicBezTo>
                  <a:cubicBezTo>
                    <a:pt x="1154" y="349"/>
                    <a:pt x="1150" y="353"/>
                    <a:pt x="1150" y="358"/>
                  </a:cubicBezTo>
                  <a:close/>
                  <a:moveTo>
                    <a:pt x="1173" y="358"/>
                  </a:moveTo>
                  <a:cubicBezTo>
                    <a:pt x="1173" y="363"/>
                    <a:pt x="1177" y="367"/>
                    <a:pt x="1182" y="367"/>
                  </a:cubicBezTo>
                  <a:cubicBezTo>
                    <a:pt x="1187" y="367"/>
                    <a:pt x="1191" y="363"/>
                    <a:pt x="1191" y="358"/>
                  </a:cubicBezTo>
                  <a:cubicBezTo>
                    <a:pt x="1191" y="353"/>
                    <a:pt x="1187" y="349"/>
                    <a:pt x="1182" y="349"/>
                  </a:cubicBezTo>
                  <a:cubicBezTo>
                    <a:pt x="1177" y="349"/>
                    <a:pt x="1173" y="353"/>
                    <a:pt x="1173" y="358"/>
                  </a:cubicBezTo>
                  <a:close/>
                  <a:moveTo>
                    <a:pt x="1197" y="358"/>
                  </a:moveTo>
                  <a:cubicBezTo>
                    <a:pt x="1197" y="363"/>
                    <a:pt x="1201" y="367"/>
                    <a:pt x="1206" y="367"/>
                  </a:cubicBezTo>
                  <a:cubicBezTo>
                    <a:pt x="1211" y="367"/>
                    <a:pt x="1215" y="363"/>
                    <a:pt x="1215" y="358"/>
                  </a:cubicBezTo>
                  <a:cubicBezTo>
                    <a:pt x="1215" y="353"/>
                    <a:pt x="1211" y="349"/>
                    <a:pt x="1206" y="349"/>
                  </a:cubicBezTo>
                  <a:cubicBezTo>
                    <a:pt x="1201" y="349"/>
                    <a:pt x="1197" y="353"/>
                    <a:pt x="1197" y="358"/>
                  </a:cubicBezTo>
                  <a:close/>
                  <a:moveTo>
                    <a:pt x="1220" y="358"/>
                  </a:moveTo>
                  <a:cubicBezTo>
                    <a:pt x="1220" y="363"/>
                    <a:pt x="1224" y="367"/>
                    <a:pt x="1229" y="367"/>
                  </a:cubicBezTo>
                  <a:cubicBezTo>
                    <a:pt x="1234" y="367"/>
                    <a:pt x="1238" y="363"/>
                    <a:pt x="1238" y="358"/>
                  </a:cubicBezTo>
                  <a:cubicBezTo>
                    <a:pt x="1238" y="353"/>
                    <a:pt x="1234" y="349"/>
                    <a:pt x="1229" y="349"/>
                  </a:cubicBezTo>
                  <a:cubicBezTo>
                    <a:pt x="1224" y="349"/>
                    <a:pt x="1220" y="353"/>
                    <a:pt x="1220" y="358"/>
                  </a:cubicBezTo>
                  <a:close/>
                  <a:moveTo>
                    <a:pt x="1243" y="358"/>
                  </a:moveTo>
                  <a:cubicBezTo>
                    <a:pt x="1243" y="363"/>
                    <a:pt x="1248" y="367"/>
                    <a:pt x="1253" y="367"/>
                  </a:cubicBezTo>
                  <a:cubicBezTo>
                    <a:pt x="1258" y="367"/>
                    <a:pt x="1262" y="363"/>
                    <a:pt x="1262" y="358"/>
                  </a:cubicBezTo>
                  <a:cubicBezTo>
                    <a:pt x="1262" y="353"/>
                    <a:pt x="1258" y="349"/>
                    <a:pt x="1253" y="349"/>
                  </a:cubicBezTo>
                  <a:cubicBezTo>
                    <a:pt x="1248" y="349"/>
                    <a:pt x="1243" y="353"/>
                    <a:pt x="1243" y="358"/>
                  </a:cubicBezTo>
                  <a:close/>
                  <a:moveTo>
                    <a:pt x="1267" y="358"/>
                  </a:moveTo>
                  <a:cubicBezTo>
                    <a:pt x="1267" y="363"/>
                    <a:pt x="1271" y="367"/>
                    <a:pt x="1276" y="367"/>
                  </a:cubicBezTo>
                  <a:cubicBezTo>
                    <a:pt x="1281" y="367"/>
                    <a:pt x="1285" y="363"/>
                    <a:pt x="1285" y="358"/>
                  </a:cubicBezTo>
                  <a:cubicBezTo>
                    <a:pt x="1285" y="353"/>
                    <a:pt x="1281" y="349"/>
                    <a:pt x="1276" y="349"/>
                  </a:cubicBezTo>
                  <a:cubicBezTo>
                    <a:pt x="1271" y="349"/>
                    <a:pt x="1267" y="353"/>
                    <a:pt x="1267" y="358"/>
                  </a:cubicBezTo>
                  <a:close/>
                  <a:moveTo>
                    <a:pt x="1291" y="358"/>
                  </a:moveTo>
                  <a:cubicBezTo>
                    <a:pt x="1291" y="363"/>
                    <a:pt x="1295" y="367"/>
                    <a:pt x="1300" y="367"/>
                  </a:cubicBezTo>
                  <a:cubicBezTo>
                    <a:pt x="1305" y="367"/>
                    <a:pt x="1309" y="363"/>
                    <a:pt x="1309" y="358"/>
                  </a:cubicBezTo>
                  <a:cubicBezTo>
                    <a:pt x="1309" y="353"/>
                    <a:pt x="1305" y="349"/>
                    <a:pt x="1300" y="349"/>
                  </a:cubicBezTo>
                  <a:cubicBezTo>
                    <a:pt x="1295" y="349"/>
                    <a:pt x="1291" y="353"/>
                    <a:pt x="1291" y="358"/>
                  </a:cubicBezTo>
                  <a:close/>
                  <a:moveTo>
                    <a:pt x="1314" y="358"/>
                  </a:moveTo>
                  <a:cubicBezTo>
                    <a:pt x="1314" y="363"/>
                    <a:pt x="1318" y="367"/>
                    <a:pt x="1323" y="367"/>
                  </a:cubicBezTo>
                  <a:cubicBezTo>
                    <a:pt x="1328" y="367"/>
                    <a:pt x="1332" y="363"/>
                    <a:pt x="1332" y="358"/>
                  </a:cubicBezTo>
                  <a:cubicBezTo>
                    <a:pt x="1332" y="353"/>
                    <a:pt x="1328" y="349"/>
                    <a:pt x="1323" y="349"/>
                  </a:cubicBezTo>
                  <a:cubicBezTo>
                    <a:pt x="1318" y="349"/>
                    <a:pt x="1314" y="353"/>
                    <a:pt x="1314" y="358"/>
                  </a:cubicBezTo>
                  <a:close/>
                  <a:moveTo>
                    <a:pt x="1338" y="358"/>
                  </a:moveTo>
                  <a:cubicBezTo>
                    <a:pt x="1338" y="363"/>
                    <a:pt x="1342" y="367"/>
                    <a:pt x="1346" y="367"/>
                  </a:cubicBezTo>
                  <a:cubicBezTo>
                    <a:pt x="1351" y="367"/>
                    <a:pt x="1355" y="363"/>
                    <a:pt x="1355" y="358"/>
                  </a:cubicBezTo>
                  <a:cubicBezTo>
                    <a:pt x="1355" y="353"/>
                    <a:pt x="1351" y="349"/>
                    <a:pt x="1346" y="349"/>
                  </a:cubicBezTo>
                  <a:cubicBezTo>
                    <a:pt x="1342" y="349"/>
                    <a:pt x="1338" y="353"/>
                    <a:pt x="1338" y="358"/>
                  </a:cubicBezTo>
                  <a:close/>
                  <a:moveTo>
                    <a:pt x="1361" y="358"/>
                  </a:moveTo>
                  <a:cubicBezTo>
                    <a:pt x="1361" y="363"/>
                    <a:pt x="1365" y="367"/>
                    <a:pt x="1370" y="367"/>
                  </a:cubicBezTo>
                  <a:cubicBezTo>
                    <a:pt x="1375" y="367"/>
                    <a:pt x="1379" y="363"/>
                    <a:pt x="1379" y="358"/>
                  </a:cubicBezTo>
                  <a:cubicBezTo>
                    <a:pt x="1379" y="353"/>
                    <a:pt x="1375" y="349"/>
                    <a:pt x="1370" y="349"/>
                  </a:cubicBezTo>
                  <a:cubicBezTo>
                    <a:pt x="1365" y="349"/>
                    <a:pt x="1361" y="353"/>
                    <a:pt x="1361" y="358"/>
                  </a:cubicBezTo>
                  <a:close/>
                  <a:moveTo>
                    <a:pt x="1385" y="358"/>
                  </a:moveTo>
                  <a:cubicBezTo>
                    <a:pt x="1385" y="363"/>
                    <a:pt x="1389" y="367"/>
                    <a:pt x="1393" y="367"/>
                  </a:cubicBezTo>
                  <a:cubicBezTo>
                    <a:pt x="1398" y="367"/>
                    <a:pt x="1402" y="363"/>
                    <a:pt x="1402" y="358"/>
                  </a:cubicBezTo>
                  <a:cubicBezTo>
                    <a:pt x="1402" y="353"/>
                    <a:pt x="1398" y="349"/>
                    <a:pt x="1393" y="349"/>
                  </a:cubicBezTo>
                  <a:cubicBezTo>
                    <a:pt x="1389" y="349"/>
                    <a:pt x="1385" y="353"/>
                    <a:pt x="1385" y="358"/>
                  </a:cubicBezTo>
                  <a:close/>
                  <a:moveTo>
                    <a:pt x="1408" y="358"/>
                  </a:moveTo>
                  <a:cubicBezTo>
                    <a:pt x="1408" y="363"/>
                    <a:pt x="1412" y="367"/>
                    <a:pt x="1417" y="367"/>
                  </a:cubicBezTo>
                  <a:cubicBezTo>
                    <a:pt x="1422" y="367"/>
                    <a:pt x="1426" y="363"/>
                    <a:pt x="1426" y="358"/>
                  </a:cubicBezTo>
                  <a:cubicBezTo>
                    <a:pt x="1426" y="353"/>
                    <a:pt x="1422" y="349"/>
                    <a:pt x="1417" y="349"/>
                  </a:cubicBezTo>
                  <a:cubicBezTo>
                    <a:pt x="1412" y="349"/>
                    <a:pt x="1408" y="353"/>
                    <a:pt x="1408" y="358"/>
                  </a:cubicBezTo>
                  <a:close/>
                  <a:moveTo>
                    <a:pt x="1432" y="358"/>
                  </a:moveTo>
                  <a:cubicBezTo>
                    <a:pt x="1432" y="363"/>
                    <a:pt x="1436" y="367"/>
                    <a:pt x="1441" y="367"/>
                  </a:cubicBezTo>
                  <a:cubicBezTo>
                    <a:pt x="1445" y="367"/>
                    <a:pt x="1449" y="363"/>
                    <a:pt x="1449" y="358"/>
                  </a:cubicBezTo>
                  <a:cubicBezTo>
                    <a:pt x="1449" y="353"/>
                    <a:pt x="1445" y="349"/>
                    <a:pt x="1441" y="349"/>
                  </a:cubicBezTo>
                  <a:cubicBezTo>
                    <a:pt x="1436" y="349"/>
                    <a:pt x="1432" y="353"/>
                    <a:pt x="1432" y="358"/>
                  </a:cubicBezTo>
                  <a:close/>
                  <a:moveTo>
                    <a:pt x="1455" y="358"/>
                  </a:moveTo>
                  <a:cubicBezTo>
                    <a:pt x="1455" y="363"/>
                    <a:pt x="1459" y="367"/>
                    <a:pt x="1464" y="367"/>
                  </a:cubicBezTo>
                  <a:cubicBezTo>
                    <a:pt x="1469" y="367"/>
                    <a:pt x="1473" y="363"/>
                    <a:pt x="1473" y="358"/>
                  </a:cubicBezTo>
                  <a:cubicBezTo>
                    <a:pt x="1473" y="353"/>
                    <a:pt x="1469" y="349"/>
                    <a:pt x="1464" y="349"/>
                  </a:cubicBezTo>
                  <a:cubicBezTo>
                    <a:pt x="1459" y="349"/>
                    <a:pt x="1455" y="353"/>
                    <a:pt x="1455" y="358"/>
                  </a:cubicBezTo>
                  <a:close/>
                  <a:moveTo>
                    <a:pt x="1502" y="358"/>
                  </a:moveTo>
                  <a:cubicBezTo>
                    <a:pt x="1502" y="363"/>
                    <a:pt x="1506" y="367"/>
                    <a:pt x="1511" y="367"/>
                  </a:cubicBezTo>
                  <a:cubicBezTo>
                    <a:pt x="1516" y="367"/>
                    <a:pt x="1520" y="363"/>
                    <a:pt x="1520" y="358"/>
                  </a:cubicBezTo>
                  <a:cubicBezTo>
                    <a:pt x="1520" y="353"/>
                    <a:pt x="1516" y="349"/>
                    <a:pt x="1511" y="349"/>
                  </a:cubicBezTo>
                  <a:cubicBezTo>
                    <a:pt x="1506" y="349"/>
                    <a:pt x="1502" y="353"/>
                    <a:pt x="1502" y="358"/>
                  </a:cubicBezTo>
                  <a:close/>
                  <a:moveTo>
                    <a:pt x="211" y="380"/>
                  </a:moveTo>
                  <a:cubicBezTo>
                    <a:pt x="211" y="385"/>
                    <a:pt x="215" y="389"/>
                    <a:pt x="220" y="389"/>
                  </a:cubicBezTo>
                  <a:cubicBezTo>
                    <a:pt x="225" y="389"/>
                    <a:pt x="229" y="385"/>
                    <a:pt x="229" y="380"/>
                  </a:cubicBezTo>
                  <a:cubicBezTo>
                    <a:pt x="229" y="375"/>
                    <a:pt x="225" y="371"/>
                    <a:pt x="220" y="371"/>
                  </a:cubicBezTo>
                  <a:cubicBezTo>
                    <a:pt x="215" y="371"/>
                    <a:pt x="211" y="375"/>
                    <a:pt x="211" y="380"/>
                  </a:cubicBezTo>
                  <a:close/>
                  <a:moveTo>
                    <a:pt x="235" y="380"/>
                  </a:moveTo>
                  <a:cubicBezTo>
                    <a:pt x="235" y="385"/>
                    <a:pt x="238" y="389"/>
                    <a:pt x="243" y="389"/>
                  </a:cubicBezTo>
                  <a:cubicBezTo>
                    <a:pt x="248" y="389"/>
                    <a:pt x="252" y="385"/>
                    <a:pt x="252" y="380"/>
                  </a:cubicBezTo>
                  <a:cubicBezTo>
                    <a:pt x="252" y="375"/>
                    <a:pt x="248" y="371"/>
                    <a:pt x="243" y="371"/>
                  </a:cubicBezTo>
                  <a:cubicBezTo>
                    <a:pt x="238" y="371"/>
                    <a:pt x="235" y="375"/>
                    <a:pt x="235" y="380"/>
                  </a:cubicBezTo>
                  <a:close/>
                  <a:moveTo>
                    <a:pt x="258" y="380"/>
                  </a:moveTo>
                  <a:cubicBezTo>
                    <a:pt x="258" y="385"/>
                    <a:pt x="262" y="389"/>
                    <a:pt x="267" y="389"/>
                  </a:cubicBezTo>
                  <a:cubicBezTo>
                    <a:pt x="272" y="389"/>
                    <a:pt x="276" y="385"/>
                    <a:pt x="276" y="380"/>
                  </a:cubicBezTo>
                  <a:cubicBezTo>
                    <a:pt x="276" y="375"/>
                    <a:pt x="272" y="371"/>
                    <a:pt x="267" y="371"/>
                  </a:cubicBezTo>
                  <a:cubicBezTo>
                    <a:pt x="262" y="371"/>
                    <a:pt x="258" y="375"/>
                    <a:pt x="258" y="380"/>
                  </a:cubicBezTo>
                  <a:close/>
                  <a:moveTo>
                    <a:pt x="281" y="380"/>
                  </a:moveTo>
                  <a:cubicBezTo>
                    <a:pt x="281" y="385"/>
                    <a:pt x="285" y="389"/>
                    <a:pt x="290" y="389"/>
                  </a:cubicBezTo>
                  <a:cubicBezTo>
                    <a:pt x="295" y="389"/>
                    <a:pt x="299" y="385"/>
                    <a:pt x="299" y="380"/>
                  </a:cubicBezTo>
                  <a:cubicBezTo>
                    <a:pt x="299" y="375"/>
                    <a:pt x="295" y="371"/>
                    <a:pt x="290" y="371"/>
                  </a:cubicBezTo>
                  <a:cubicBezTo>
                    <a:pt x="285" y="371"/>
                    <a:pt x="281" y="375"/>
                    <a:pt x="281" y="380"/>
                  </a:cubicBezTo>
                  <a:close/>
                  <a:moveTo>
                    <a:pt x="305" y="380"/>
                  </a:moveTo>
                  <a:cubicBezTo>
                    <a:pt x="305" y="385"/>
                    <a:pt x="309" y="389"/>
                    <a:pt x="313" y="389"/>
                  </a:cubicBezTo>
                  <a:cubicBezTo>
                    <a:pt x="318" y="389"/>
                    <a:pt x="322" y="385"/>
                    <a:pt x="322" y="380"/>
                  </a:cubicBezTo>
                  <a:cubicBezTo>
                    <a:pt x="322" y="375"/>
                    <a:pt x="318" y="371"/>
                    <a:pt x="313" y="371"/>
                  </a:cubicBezTo>
                  <a:cubicBezTo>
                    <a:pt x="309" y="371"/>
                    <a:pt x="305" y="375"/>
                    <a:pt x="305" y="380"/>
                  </a:cubicBezTo>
                  <a:close/>
                  <a:moveTo>
                    <a:pt x="328" y="380"/>
                  </a:moveTo>
                  <a:cubicBezTo>
                    <a:pt x="328" y="385"/>
                    <a:pt x="332" y="389"/>
                    <a:pt x="337" y="389"/>
                  </a:cubicBezTo>
                  <a:cubicBezTo>
                    <a:pt x="342" y="389"/>
                    <a:pt x="346" y="385"/>
                    <a:pt x="346" y="380"/>
                  </a:cubicBezTo>
                  <a:cubicBezTo>
                    <a:pt x="346" y="375"/>
                    <a:pt x="342" y="371"/>
                    <a:pt x="337" y="371"/>
                  </a:cubicBezTo>
                  <a:cubicBezTo>
                    <a:pt x="332" y="371"/>
                    <a:pt x="328" y="375"/>
                    <a:pt x="328" y="380"/>
                  </a:cubicBezTo>
                  <a:close/>
                  <a:moveTo>
                    <a:pt x="352" y="380"/>
                  </a:moveTo>
                  <a:cubicBezTo>
                    <a:pt x="352" y="385"/>
                    <a:pt x="356" y="389"/>
                    <a:pt x="361" y="389"/>
                  </a:cubicBezTo>
                  <a:cubicBezTo>
                    <a:pt x="365" y="389"/>
                    <a:pt x="369" y="385"/>
                    <a:pt x="369" y="380"/>
                  </a:cubicBezTo>
                  <a:cubicBezTo>
                    <a:pt x="369" y="375"/>
                    <a:pt x="365" y="371"/>
                    <a:pt x="361" y="371"/>
                  </a:cubicBezTo>
                  <a:cubicBezTo>
                    <a:pt x="356" y="371"/>
                    <a:pt x="352" y="375"/>
                    <a:pt x="352" y="380"/>
                  </a:cubicBezTo>
                  <a:close/>
                  <a:moveTo>
                    <a:pt x="375" y="380"/>
                  </a:moveTo>
                  <a:cubicBezTo>
                    <a:pt x="375" y="385"/>
                    <a:pt x="379" y="389"/>
                    <a:pt x="384" y="389"/>
                  </a:cubicBezTo>
                  <a:cubicBezTo>
                    <a:pt x="389" y="389"/>
                    <a:pt x="393" y="385"/>
                    <a:pt x="393" y="380"/>
                  </a:cubicBezTo>
                  <a:cubicBezTo>
                    <a:pt x="393" y="375"/>
                    <a:pt x="389" y="371"/>
                    <a:pt x="384" y="371"/>
                  </a:cubicBezTo>
                  <a:cubicBezTo>
                    <a:pt x="379" y="371"/>
                    <a:pt x="375" y="375"/>
                    <a:pt x="375" y="380"/>
                  </a:cubicBezTo>
                  <a:close/>
                  <a:moveTo>
                    <a:pt x="398" y="380"/>
                  </a:moveTo>
                  <a:cubicBezTo>
                    <a:pt x="398" y="385"/>
                    <a:pt x="402" y="389"/>
                    <a:pt x="407" y="389"/>
                  </a:cubicBezTo>
                  <a:cubicBezTo>
                    <a:pt x="412" y="389"/>
                    <a:pt x="416" y="385"/>
                    <a:pt x="416" y="380"/>
                  </a:cubicBezTo>
                  <a:cubicBezTo>
                    <a:pt x="416" y="375"/>
                    <a:pt x="412" y="371"/>
                    <a:pt x="407" y="371"/>
                  </a:cubicBezTo>
                  <a:cubicBezTo>
                    <a:pt x="402" y="371"/>
                    <a:pt x="398" y="375"/>
                    <a:pt x="398" y="380"/>
                  </a:cubicBezTo>
                  <a:close/>
                  <a:moveTo>
                    <a:pt x="422" y="380"/>
                  </a:moveTo>
                  <a:cubicBezTo>
                    <a:pt x="422" y="385"/>
                    <a:pt x="426" y="389"/>
                    <a:pt x="431" y="389"/>
                  </a:cubicBezTo>
                  <a:cubicBezTo>
                    <a:pt x="436" y="389"/>
                    <a:pt x="440" y="385"/>
                    <a:pt x="440" y="380"/>
                  </a:cubicBezTo>
                  <a:cubicBezTo>
                    <a:pt x="440" y="375"/>
                    <a:pt x="436" y="371"/>
                    <a:pt x="431" y="371"/>
                  </a:cubicBezTo>
                  <a:cubicBezTo>
                    <a:pt x="426" y="371"/>
                    <a:pt x="422" y="375"/>
                    <a:pt x="422" y="380"/>
                  </a:cubicBezTo>
                  <a:close/>
                  <a:moveTo>
                    <a:pt x="445" y="380"/>
                  </a:moveTo>
                  <a:cubicBezTo>
                    <a:pt x="445" y="385"/>
                    <a:pt x="449" y="389"/>
                    <a:pt x="454" y="389"/>
                  </a:cubicBezTo>
                  <a:cubicBezTo>
                    <a:pt x="459" y="389"/>
                    <a:pt x="463" y="385"/>
                    <a:pt x="463" y="380"/>
                  </a:cubicBezTo>
                  <a:cubicBezTo>
                    <a:pt x="463" y="375"/>
                    <a:pt x="459" y="371"/>
                    <a:pt x="454" y="371"/>
                  </a:cubicBezTo>
                  <a:cubicBezTo>
                    <a:pt x="449" y="371"/>
                    <a:pt x="445" y="375"/>
                    <a:pt x="445" y="380"/>
                  </a:cubicBezTo>
                  <a:close/>
                  <a:moveTo>
                    <a:pt x="774" y="380"/>
                  </a:moveTo>
                  <a:cubicBezTo>
                    <a:pt x="774" y="385"/>
                    <a:pt x="778" y="389"/>
                    <a:pt x="783" y="389"/>
                  </a:cubicBezTo>
                  <a:cubicBezTo>
                    <a:pt x="788" y="389"/>
                    <a:pt x="792" y="385"/>
                    <a:pt x="792" y="380"/>
                  </a:cubicBezTo>
                  <a:cubicBezTo>
                    <a:pt x="792" y="375"/>
                    <a:pt x="788" y="371"/>
                    <a:pt x="783" y="371"/>
                  </a:cubicBezTo>
                  <a:cubicBezTo>
                    <a:pt x="778" y="371"/>
                    <a:pt x="774" y="375"/>
                    <a:pt x="774" y="380"/>
                  </a:cubicBezTo>
                  <a:close/>
                  <a:moveTo>
                    <a:pt x="798" y="380"/>
                  </a:moveTo>
                  <a:cubicBezTo>
                    <a:pt x="798" y="385"/>
                    <a:pt x="802" y="389"/>
                    <a:pt x="806" y="389"/>
                  </a:cubicBezTo>
                  <a:cubicBezTo>
                    <a:pt x="811" y="389"/>
                    <a:pt x="815" y="385"/>
                    <a:pt x="815" y="380"/>
                  </a:cubicBezTo>
                  <a:cubicBezTo>
                    <a:pt x="815" y="375"/>
                    <a:pt x="811" y="371"/>
                    <a:pt x="806" y="371"/>
                  </a:cubicBezTo>
                  <a:cubicBezTo>
                    <a:pt x="802" y="371"/>
                    <a:pt x="798" y="375"/>
                    <a:pt x="798" y="380"/>
                  </a:cubicBezTo>
                  <a:close/>
                  <a:moveTo>
                    <a:pt x="892" y="380"/>
                  </a:moveTo>
                  <a:cubicBezTo>
                    <a:pt x="892" y="385"/>
                    <a:pt x="896" y="389"/>
                    <a:pt x="901" y="389"/>
                  </a:cubicBezTo>
                  <a:cubicBezTo>
                    <a:pt x="905" y="389"/>
                    <a:pt x="909" y="385"/>
                    <a:pt x="909" y="380"/>
                  </a:cubicBezTo>
                  <a:cubicBezTo>
                    <a:pt x="909" y="375"/>
                    <a:pt x="905" y="371"/>
                    <a:pt x="901" y="371"/>
                  </a:cubicBezTo>
                  <a:cubicBezTo>
                    <a:pt x="896" y="371"/>
                    <a:pt x="892" y="375"/>
                    <a:pt x="892" y="380"/>
                  </a:cubicBezTo>
                  <a:close/>
                  <a:moveTo>
                    <a:pt x="938" y="380"/>
                  </a:moveTo>
                  <a:cubicBezTo>
                    <a:pt x="938" y="385"/>
                    <a:pt x="942" y="389"/>
                    <a:pt x="947" y="389"/>
                  </a:cubicBezTo>
                  <a:cubicBezTo>
                    <a:pt x="952" y="389"/>
                    <a:pt x="956" y="385"/>
                    <a:pt x="956" y="380"/>
                  </a:cubicBezTo>
                  <a:cubicBezTo>
                    <a:pt x="956" y="375"/>
                    <a:pt x="952" y="371"/>
                    <a:pt x="947" y="371"/>
                  </a:cubicBezTo>
                  <a:cubicBezTo>
                    <a:pt x="942" y="371"/>
                    <a:pt x="938" y="375"/>
                    <a:pt x="938" y="380"/>
                  </a:cubicBezTo>
                  <a:close/>
                  <a:moveTo>
                    <a:pt x="962" y="380"/>
                  </a:moveTo>
                  <a:cubicBezTo>
                    <a:pt x="962" y="385"/>
                    <a:pt x="966" y="389"/>
                    <a:pt x="971" y="389"/>
                  </a:cubicBezTo>
                  <a:cubicBezTo>
                    <a:pt x="976" y="389"/>
                    <a:pt x="980" y="385"/>
                    <a:pt x="980" y="380"/>
                  </a:cubicBezTo>
                  <a:cubicBezTo>
                    <a:pt x="980" y="375"/>
                    <a:pt x="976" y="371"/>
                    <a:pt x="971" y="371"/>
                  </a:cubicBezTo>
                  <a:cubicBezTo>
                    <a:pt x="966" y="371"/>
                    <a:pt x="962" y="375"/>
                    <a:pt x="962" y="380"/>
                  </a:cubicBezTo>
                  <a:close/>
                  <a:moveTo>
                    <a:pt x="985" y="380"/>
                  </a:moveTo>
                  <a:cubicBezTo>
                    <a:pt x="985" y="385"/>
                    <a:pt x="989" y="389"/>
                    <a:pt x="994" y="389"/>
                  </a:cubicBezTo>
                  <a:cubicBezTo>
                    <a:pt x="999" y="389"/>
                    <a:pt x="1003" y="385"/>
                    <a:pt x="1003" y="380"/>
                  </a:cubicBezTo>
                  <a:cubicBezTo>
                    <a:pt x="1003" y="375"/>
                    <a:pt x="999" y="371"/>
                    <a:pt x="994" y="371"/>
                  </a:cubicBezTo>
                  <a:cubicBezTo>
                    <a:pt x="989" y="371"/>
                    <a:pt x="985" y="375"/>
                    <a:pt x="985" y="380"/>
                  </a:cubicBezTo>
                  <a:close/>
                  <a:moveTo>
                    <a:pt x="1009" y="380"/>
                  </a:moveTo>
                  <a:cubicBezTo>
                    <a:pt x="1009" y="385"/>
                    <a:pt x="1013" y="389"/>
                    <a:pt x="1018" y="389"/>
                  </a:cubicBezTo>
                  <a:cubicBezTo>
                    <a:pt x="1023" y="389"/>
                    <a:pt x="1027" y="385"/>
                    <a:pt x="1027" y="380"/>
                  </a:cubicBezTo>
                  <a:cubicBezTo>
                    <a:pt x="1027" y="375"/>
                    <a:pt x="1023" y="371"/>
                    <a:pt x="1018" y="371"/>
                  </a:cubicBezTo>
                  <a:cubicBezTo>
                    <a:pt x="1013" y="371"/>
                    <a:pt x="1009" y="375"/>
                    <a:pt x="1009" y="380"/>
                  </a:cubicBezTo>
                  <a:close/>
                  <a:moveTo>
                    <a:pt x="1032" y="380"/>
                  </a:moveTo>
                  <a:cubicBezTo>
                    <a:pt x="1032" y="385"/>
                    <a:pt x="1036" y="389"/>
                    <a:pt x="1041" y="389"/>
                  </a:cubicBezTo>
                  <a:cubicBezTo>
                    <a:pt x="1046" y="389"/>
                    <a:pt x="1050" y="385"/>
                    <a:pt x="1050" y="380"/>
                  </a:cubicBezTo>
                  <a:cubicBezTo>
                    <a:pt x="1050" y="375"/>
                    <a:pt x="1046" y="371"/>
                    <a:pt x="1041" y="371"/>
                  </a:cubicBezTo>
                  <a:cubicBezTo>
                    <a:pt x="1036" y="371"/>
                    <a:pt x="1032" y="375"/>
                    <a:pt x="1032" y="380"/>
                  </a:cubicBezTo>
                  <a:close/>
                  <a:moveTo>
                    <a:pt x="1056" y="380"/>
                  </a:moveTo>
                  <a:cubicBezTo>
                    <a:pt x="1056" y="385"/>
                    <a:pt x="1060" y="389"/>
                    <a:pt x="1065" y="389"/>
                  </a:cubicBezTo>
                  <a:cubicBezTo>
                    <a:pt x="1070" y="389"/>
                    <a:pt x="1074" y="385"/>
                    <a:pt x="1074" y="380"/>
                  </a:cubicBezTo>
                  <a:cubicBezTo>
                    <a:pt x="1074" y="375"/>
                    <a:pt x="1070" y="371"/>
                    <a:pt x="1065" y="371"/>
                  </a:cubicBezTo>
                  <a:cubicBezTo>
                    <a:pt x="1060" y="371"/>
                    <a:pt x="1056" y="375"/>
                    <a:pt x="1056" y="380"/>
                  </a:cubicBezTo>
                  <a:close/>
                  <a:moveTo>
                    <a:pt x="1103" y="380"/>
                  </a:moveTo>
                  <a:cubicBezTo>
                    <a:pt x="1103" y="385"/>
                    <a:pt x="1107" y="389"/>
                    <a:pt x="1112" y="389"/>
                  </a:cubicBezTo>
                  <a:cubicBezTo>
                    <a:pt x="1117" y="389"/>
                    <a:pt x="1121" y="385"/>
                    <a:pt x="1121" y="380"/>
                  </a:cubicBezTo>
                  <a:cubicBezTo>
                    <a:pt x="1121" y="375"/>
                    <a:pt x="1117" y="371"/>
                    <a:pt x="1112" y="371"/>
                  </a:cubicBezTo>
                  <a:cubicBezTo>
                    <a:pt x="1107" y="371"/>
                    <a:pt x="1103" y="375"/>
                    <a:pt x="1103" y="380"/>
                  </a:cubicBezTo>
                  <a:close/>
                  <a:moveTo>
                    <a:pt x="1126" y="380"/>
                  </a:moveTo>
                  <a:cubicBezTo>
                    <a:pt x="1126" y="385"/>
                    <a:pt x="1130" y="389"/>
                    <a:pt x="1135" y="389"/>
                  </a:cubicBezTo>
                  <a:cubicBezTo>
                    <a:pt x="1140" y="389"/>
                    <a:pt x="1144" y="385"/>
                    <a:pt x="1144" y="380"/>
                  </a:cubicBezTo>
                  <a:cubicBezTo>
                    <a:pt x="1144" y="375"/>
                    <a:pt x="1140" y="371"/>
                    <a:pt x="1135" y="371"/>
                  </a:cubicBezTo>
                  <a:cubicBezTo>
                    <a:pt x="1130" y="371"/>
                    <a:pt x="1126" y="375"/>
                    <a:pt x="1126" y="380"/>
                  </a:cubicBezTo>
                  <a:close/>
                  <a:moveTo>
                    <a:pt x="1150" y="380"/>
                  </a:moveTo>
                  <a:cubicBezTo>
                    <a:pt x="1150" y="385"/>
                    <a:pt x="1154" y="389"/>
                    <a:pt x="1159" y="389"/>
                  </a:cubicBezTo>
                  <a:cubicBezTo>
                    <a:pt x="1164" y="389"/>
                    <a:pt x="1168" y="385"/>
                    <a:pt x="1168" y="380"/>
                  </a:cubicBezTo>
                  <a:cubicBezTo>
                    <a:pt x="1168" y="375"/>
                    <a:pt x="1164" y="371"/>
                    <a:pt x="1159" y="371"/>
                  </a:cubicBezTo>
                  <a:cubicBezTo>
                    <a:pt x="1154" y="371"/>
                    <a:pt x="1150" y="375"/>
                    <a:pt x="1150" y="380"/>
                  </a:cubicBezTo>
                  <a:close/>
                  <a:moveTo>
                    <a:pt x="1173" y="380"/>
                  </a:moveTo>
                  <a:cubicBezTo>
                    <a:pt x="1173" y="385"/>
                    <a:pt x="1177" y="389"/>
                    <a:pt x="1182" y="389"/>
                  </a:cubicBezTo>
                  <a:cubicBezTo>
                    <a:pt x="1187" y="389"/>
                    <a:pt x="1191" y="385"/>
                    <a:pt x="1191" y="380"/>
                  </a:cubicBezTo>
                  <a:cubicBezTo>
                    <a:pt x="1191" y="375"/>
                    <a:pt x="1187" y="371"/>
                    <a:pt x="1182" y="371"/>
                  </a:cubicBezTo>
                  <a:cubicBezTo>
                    <a:pt x="1177" y="371"/>
                    <a:pt x="1173" y="375"/>
                    <a:pt x="1173" y="380"/>
                  </a:cubicBezTo>
                  <a:close/>
                  <a:moveTo>
                    <a:pt x="1197" y="380"/>
                  </a:moveTo>
                  <a:cubicBezTo>
                    <a:pt x="1197" y="385"/>
                    <a:pt x="1201" y="389"/>
                    <a:pt x="1206" y="389"/>
                  </a:cubicBezTo>
                  <a:cubicBezTo>
                    <a:pt x="1211" y="389"/>
                    <a:pt x="1215" y="385"/>
                    <a:pt x="1215" y="380"/>
                  </a:cubicBezTo>
                  <a:cubicBezTo>
                    <a:pt x="1215" y="375"/>
                    <a:pt x="1211" y="371"/>
                    <a:pt x="1206" y="371"/>
                  </a:cubicBezTo>
                  <a:cubicBezTo>
                    <a:pt x="1201" y="371"/>
                    <a:pt x="1197" y="375"/>
                    <a:pt x="1197" y="380"/>
                  </a:cubicBezTo>
                  <a:close/>
                  <a:moveTo>
                    <a:pt x="1220" y="380"/>
                  </a:moveTo>
                  <a:cubicBezTo>
                    <a:pt x="1220" y="385"/>
                    <a:pt x="1224" y="389"/>
                    <a:pt x="1229" y="389"/>
                  </a:cubicBezTo>
                  <a:cubicBezTo>
                    <a:pt x="1234" y="389"/>
                    <a:pt x="1238" y="385"/>
                    <a:pt x="1238" y="380"/>
                  </a:cubicBezTo>
                  <a:cubicBezTo>
                    <a:pt x="1238" y="375"/>
                    <a:pt x="1234" y="371"/>
                    <a:pt x="1229" y="371"/>
                  </a:cubicBezTo>
                  <a:cubicBezTo>
                    <a:pt x="1224" y="371"/>
                    <a:pt x="1220" y="375"/>
                    <a:pt x="1220" y="380"/>
                  </a:cubicBezTo>
                  <a:close/>
                  <a:moveTo>
                    <a:pt x="1243" y="380"/>
                  </a:moveTo>
                  <a:cubicBezTo>
                    <a:pt x="1243" y="385"/>
                    <a:pt x="1248" y="389"/>
                    <a:pt x="1253" y="389"/>
                  </a:cubicBezTo>
                  <a:cubicBezTo>
                    <a:pt x="1258" y="389"/>
                    <a:pt x="1262" y="385"/>
                    <a:pt x="1262" y="380"/>
                  </a:cubicBezTo>
                  <a:cubicBezTo>
                    <a:pt x="1262" y="375"/>
                    <a:pt x="1258" y="371"/>
                    <a:pt x="1253" y="371"/>
                  </a:cubicBezTo>
                  <a:cubicBezTo>
                    <a:pt x="1248" y="371"/>
                    <a:pt x="1243" y="375"/>
                    <a:pt x="1243" y="380"/>
                  </a:cubicBezTo>
                  <a:close/>
                  <a:moveTo>
                    <a:pt x="1267" y="380"/>
                  </a:moveTo>
                  <a:cubicBezTo>
                    <a:pt x="1267" y="385"/>
                    <a:pt x="1271" y="389"/>
                    <a:pt x="1276" y="389"/>
                  </a:cubicBezTo>
                  <a:cubicBezTo>
                    <a:pt x="1281" y="389"/>
                    <a:pt x="1285" y="385"/>
                    <a:pt x="1285" y="380"/>
                  </a:cubicBezTo>
                  <a:cubicBezTo>
                    <a:pt x="1285" y="375"/>
                    <a:pt x="1281" y="371"/>
                    <a:pt x="1276" y="371"/>
                  </a:cubicBezTo>
                  <a:cubicBezTo>
                    <a:pt x="1271" y="371"/>
                    <a:pt x="1267" y="375"/>
                    <a:pt x="1267" y="380"/>
                  </a:cubicBezTo>
                  <a:close/>
                  <a:moveTo>
                    <a:pt x="1291" y="380"/>
                  </a:moveTo>
                  <a:cubicBezTo>
                    <a:pt x="1291" y="385"/>
                    <a:pt x="1295" y="389"/>
                    <a:pt x="1300" y="389"/>
                  </a:cubicBezTo>
                  <a:cubicBezTo>
                    <a:pt x="1305" y="389"/>
                    <a:pt x="1309" y="385"/>
                    <a:pt x="1309" y="380"/>
                  </a:cubicBezTo>
                  <a:cubicBezTo>
                    <a:pt x="1309" y="375"/>
                    <a:pt x="1305" y="371"/>
                    <a:pt x="1300" y="371"/>
                  </a:cubicBezTo>
                  <a:cubicBezTo>
                    <a:pt x="1295" y="371"/>
                    <a:pt x="1291" y="375"/>
                    <a:pt x="1291" y="380"/>
                  </a:cubicBezTo>
                  <a:close/>
                  <a:moveTo>
                    <a:pt x="1314" y="380"/>
                  </a:moveTo>
                  <a:cubicBezTo>
                    <a:pt x="1314" y="385"/>
                    <a:pt x="1318" y="389"/>
                    <a:pt x="1323" y="389"/>
                  </a:cubicBezTo>
                  <a:cubicBezTo>
                    <a:pt x="1328" y="389"/>
                    <a:pt x="1332" y="385"/>
                    <a:pt x="1332" y="380"/>
                  </a:cubicBezTo>
                  <a:cubicBezTo>
                    <a:pt x="1332" y="375"/>
                    <a:pt x="1328" y="371"/>
                    <a:pt x="1323" y="371"/>
                  </a:cubicBezTo>
                  <a:cubicBezTo>
                    <a:pt x="1318" y="371"/>
                    <a:pt x="1314" y="375"/>
                    <a:pt x="1314" y="380"/>
                  </a:cubicBezTo>
                  <a:close/>
                  <a:moveTo>
                    <a:pt x="1338" y="380"/>
                  </a:moveTo>
                  <a:cubicBezTo>
                    <a:pt x="1338" y="385"/>
                    <a:pt x="1342" y="389"/>
                    <a:pt x="1346" y="389"/>
                  </a:cubicBezTo>
                  <a:cubicBezTo>
                    <a:pt x="1351" y="389"/>
                    <a:pt x="1355" y="385"/>
                    <a:pt x="1355" y="380"/>
                  </a:cubicBezTo>
                  <a:cubicBezTo>
                    <a:pt x="1355" y="375"/>
                    <a:pt x="1351" y="371"/>
                    <a:pt x="1346" y="371"/>
                  </a:cubicBezTo>
                  <a:cubicBezTo>
                    <a:pt x="1342" y="371"/>
                    <a:pt x="1338" y="375"/>
                    <a:pt x="1338" y="380"/>
                  </a:cubicBezTo>
                  <a:close/>
                  <a:moveTo>
                    <a:pt x="1361" y="380"/>
                  </a:moveTo>
                  <a:cubicBezTo>
                    <a:pt x="1361" y="385"/>
                    <a:pt x="1365" y="389"/>
                    <a:pt x="1370" y="389"/>
                  </a:cubicBezTo>
                  <a:cubicBezTo>
                    <a:pt x="1375" y="389"/>
                    <a:pt x="1379" y="385"/>
                    <a:pt x="1379" y="380"/>
                  </a:cubicBezTo>
                  <a:cubicBezTo>
                    <a:pt x="1379" y="375"/>
                    <a:pt x="1375" y="371"/>
                    <a:pt x="1370" y="371"/>
                  </a:cubicBezTo>
                  <a:cubicBezTo>
                    <a:pt x="1365" y="371"/>
                    <a:pt x="1361" y="375"/>
                    <a:pt x="1361" y="380"/>
                  </a:cubicBezTo>
                  <a:close/>
                  <a:moveTo>
                    <a:pt x="1385" y="380"/>
                  </a:moveTo>
                  <a:cubicBezTo>
                    <a:pt x="1385" y="385"/>
                    <a:pt x="1389" y="389"/>
                    <a:pt x="1393" y="389"/>
                  </a:cubicBezTo>
                  <a:cubicBezTo>
                    <a:pt x="1398" y="389"/>
                    <a:pt x="1402" y="385"/>
                    <a:pt x="1402" y="380"/>
                  </a:cubicBezTo>
                  <a:cubicBezTo>
                    <a:pt x="1402" y="375"/>
                    <a:pt x="1398" y="371"/>
                    <a:pt x="1393" y="371"/>
                  </a:cubicBezTo>
                  <a:cubicBezTo>
                    <a:pt x="1389" y="371"/>
                    <a:pt x="1385" y="375"/>
                    <a:pt x="1385" y="380"/>
                  </a:cubicBezTo>
                  <a:close/>
                  <a:moveTo>
                    <a:pt x="1408" y="380"/>
                  </a:moveTo>
                  <a:cubicBezTo>
                    <a:pt x="1408" y="385"/>
                    <a:pt x="1412" y="389"/>
                    <a:pt x="1417" y="389"/>
                  </a:cubicBezTo>
                  <a:cubicBezTo>
                    <a:pt x="1422" y="389"/>
                    <a:pt x="1426" y="385"/>
                    <a:pt x="1426" y="380"/>
                  </a:cubicBezTo>
                  <a:cubicBezTo>
                    <a:pt x="1426" y="375"/>
                    <a:pt x="1422" y="371"/>
                    <a:pt x="1417" y="371"/>
                  </a:cubicBezTo>
                  <a:cubicBezTo>
                    <a:pt x="1412" y="371"/>
                    <a:pt x="1408" y="375"/>
                    <a:pt x="1408" y="380"/>
                  </a:cubicBezTo>
                  <a:close/>
                  <a:moveTo>
                    <a:pt x="1455" y="380"/>
                  </a:moveTo>
                  <a:cubicBezTo>
                    <a:pt x="1455" y="385"/>
                    <a:pt x="1459" y="389"/>
                    <a:pt x="1464" y="389"/>
                  </a:cubicBezTo>
                  <a:cubicBezTo>
                    <a:pt x="1469" y="389"/>
                    <a:pt x="1473" y="385"/>
                    <a:pt x="1473" y="380"/>
                  </a:cubicBezTo>
                  <a:cubicBezTo>
                    <a:pt x="1473" y="375"/>
                    <a:pt x="1469" y="371"/>
                    <a:pt x="1464" y="371"/>
                  </a:cubicBezTo>
                  <a:cubicBezTo>
                    <a:pt x="1459" y="371"/>
                    <a:pt x="1455" y="375"/>
                    <a:pt x="1455" y="380"/>
                  </a:cubicBezTo>
                  <a:close/>
                  <a:moveTo>
                    <a:pt x="1502" y="380"/>
                  </a:moveTo>
                  <a:cubicBezTo>
                    <a:pt x="1502" y="385"/>
                    <a:pt x="1506" y="389"/>
                    <a:pt x="1511" y="389"/>
                  </a:cubicBezTo>
                  <a:cubicBezTo>
                    <a:pt x="1516" y="389"/>
                    <a:pt x="1520" y="385"/>
                    <a:pt x="1520" y="380"/>
                  </a:cubicBezTo>
                  <a:cubicBezTo>
                    <a:pt x="1520" y="375"/>
                    <a:pt x="1516" y="371"/>
                    <a:pt x="1511" y="371"/>
                  </a:cubicBezTo>
                  <a:cubicBezTo>
                    <a:pt x="1506" y="371"/>
                    <a:pt x="1502" y="375"/>
                    <a:pt x="1502" y="380"/>
                  </a:cubicBezTo>
                  <a:close/>
                  <a:moveTo>
                    <a:pt x="235" y="402"/>
                  </a:moveTo>
                  <a:cubicBezTo>
                    <a:pt x="235" y="407"/>
                    <a:pt x="238" y="411"/>
                    <a:pt x="243" y="411"/>
                  </a:cubicBezTo>
                  <a:cubicBezTo>
                    <a:pt x="248" y="411"/>
                    <a:pt x="252" y="407"/>
                    <a:pt x="252" y="402"/>
                  </a:cubicBezTo>
                  <a:cubicBezTo>
                    <a:pt x="252" y="397"/>
                    <a:pt x="248" y="393"/>
                    <a:pt x="243" y="393"/>
                  </a:cubicBezTo>
                  <a:cubicBezTo>
                    <a:pt x="238" y="393"/>
                    <a:pt x="235" y="397"/>
                    <a:pt x="235" y="402"/>
                  </a:cubicBezTo>
                  <a:close/>
                  <a:moveTo>
                    <a:pt x="258" y="402"/>
                  </a:moveTo>
                  <a:cubicBezTo>
                    <a:pt x="258" y="407"/>
                    <a:pt x="262" y="411"/>
                    <a:pt x="267" y="411"/>
                  </a:cubicBezTo>
                  <a:cubicBezTo>
                    <a:pt x="272" y="411"/>
                    <a:pt x="276" y="407"/>
                    <a:pt x="276" y="402"/>
                  </a:cubicBezTo>
                  <a:cubicBezTo>
                    <a:pt x="276" y="397"/>
                    <a:pt x="272" y="393"/>
                    <a:pt x="267" y="393"/>
                  </a:cubicBezTo>
                  <a:cubicBezTo>
                    <a:pt x="262" y="393"/>
                    <a:pt x="258" y="397"/>
                    <a:pt x="258" y="402"/>
                  </a:cubicBezTo>
                  <a:close/>
                  <a:moveTo>
                    <a:pt x="281" y="402"/>
                  </a:moveTo>
                  <a:cubicBezTo>
                    <a:pt x="281" y="407"/>
                    <a:pt x="285" y="411"/>
                    <a:pt x="290" y="411"/>
                  </a:cubicBezTo>
                  <a:cubicBezTo>
                    <a:pt x="295" y="411"/>
                    <a:pt x="299" y="407"/>
                    <a:pt x="299" y="402"/>
                  </a:cubicBezTo>
                  <a:cubicBezTo>
                    <a:pt x="299" y="397"/>
                    <a:pt x="295" y="393"/>
                    <a:pt x="290" y="393"/>
                  </a:cubicBezTo>
                  <a:cubicBezTo>
                    <a:pt x="285" y="393"/>
                    <a:pt x="281" y="397"/>
                    <a:pt x="281" y="402"/>
                  </a:cubicBezTo>
                  <a:close/>
                  <a:moveTo>
                    <a:pt x="305" y="402"/>
                  </a:moveTo>
                  <a:cubicBezTo>
                    <a:pt x="305" y="407"/>
                    <a:pt x="309" y="411"/>
                    <a:pt x="313" y="411"/>
                  </a:cubicBezTo>
                  <a:cubicBezTo>
                    <a:pt x="318" y="411"/>
                    <a:pt x="322" y="407"/>
                    <a:pt x="322" y="402"/>
                  </a:cubicBezTo>
                  <a:cubicBezTo>
                    <a:pt x="322" y="397"/>
                    <a:pt x="318" y="393"/>
                    <a:pt x="313" y="393"/>
                  </a:cubicBezTo>
                  <a:cubicBezTo>
                    <a:pt x="309" y="393"/>
                    <a:pt x="305" y="397"/>
                    <a:pt x="305" y="402"/>
                  </a:cubicBezTo>
                  <a:close/>
                  <a:moveTo>
                    <a:pt x="328" y="402"/>
                  </a:moveTo>
                  <a:cubicBezTo>
                    <a:pt x="328" y="407"/>
                    <a:pt x="332" y="411"/>
                    <a:pt x="337" y="411"/>
                  </a:cubicBezTo>
                  <a:cubicBezTo>
                    <a:pt x="342" y="411"/>
                    <a:pt x="346" y="407"/>
                    <a:pt x="346" y="402"/>
                  </a:cubicBezTo>
                  <a:cubicBezTo>
                    <a:pt x="346" y="397"/>
                    <a:pt x="342" y="393"/>
                    <a:pt x="337" y="393"/>
                  </a:cubicBezTo>
                  <a:cubicBezTo>
                    <a:pt x="332" y="393"/>
                    <a:pt x="328" y="397"/>
                    <a:pt x="328" y="402"/>
                  </a:cubicBezTo>
                  <a:close/>
                  <a:moveTo>
                    <a:pt x="352" y="402"/>
                  </a:moveTo>
                  <a:cubicBezTo>
                    <a:pt x="352" y="407"/>
                    <a:pt x="356" y="411"/>
                    <a:pt x="361" y="411"/>
                  </a:cubicBezTo>
                  <a:cubicBezTo>
                    <a:pt x="365" y="411"/>
                    <a:pt x="369" y="407"/>
                    <a:pt x="369" y="402"/>
                  </a:cubicBezTo>
                  <a:cubicBezTo>
                    <a:pt x="369" y="397"/>
                    <a:pt x="365" y="393"/>
                    <a:pt x="361" y="393"/>
                  </a:cubicBezTo>
                  <a:cubicBezTo>
                    <a:pt x="356" y="393"/>
                    <a:pt x="352" y="397"/>
                    <a:pt x="352" y="402"/>
                  </a:cubicBezTo>
                  <a:close/>
                  <a:moveTo>
                    <a:pt x="375" y="402"/>
                  </a:moveTo>
                  <a:cubicBezTo>
                    <a:pt x="375" y="407"/>
                    <a:pt x="379" y="411"/>
                    <a:pt x="384" y="411"/>
                  </a:cubicBezTo>
                  <a:cubicBezTo>
                    <a:pt x="389" y="411"/>
                    <a:pt x="393" y="407"/>
                    <a:pt x="393" y="402"/>
                  </a:cubicBezTo>
                  <a:cubicBezTo>
                    <a:pt x="393" y="397"/>
                    <a:pt x="389" y="393"/>
                    <a:pt x="384" y="393"/>
                  </a:cubicBezTo>
                  <a:cubicBezTo>
                    <a:pt x="379" y="393"/>
                    <a:pt x="375" y="397"/>
                    <a:pt x="375" y="402"/>
                  </a:cubicBezTo>
                  <a:close/>
                  <a:moveTo>
                    <a:pt x="398" y="402"/>
                  </a:moveTo>
                  <a:cubicBezTo>
                    <a:pt x="398" y="407"/>
                    <a:pt x="402" y="411"/>
                    <a:pt x="407" y="411"/>
                  </a:cubicBezTo>
                  <a:cubicBezTo>
                    <a:pt x="412" y="411"/>
                    <a:pt x="416" y="407"/>
                    <a:pt x="416" y="402"/>
                  </a:cubicBezTo>
                  <a:cubicBezTo>
                    <a:pt x="416" y="397"/>
                    <a:pt x="412" y="393"/>
                    <a:pt x="407" y="393"/>
                  </a:cubicBezTo>
                  <a:cubicBezTo>
                    <a:pt x="402" y="393"/>
                    <a:pt x="398" y="397"/>
                    <a:pt x="398" y="402"/>
                  </a:cubicBezTo>
                  <a:close/>
                  <a:moveTo>
                    <a:pt x="422" y="402"/>
                  </a:moveTo>
                  <a:cubicBezTo>
                    <a:pt x="422" y="407"/>
                    <a:pt x="426" y="411"/>
                    <a:pt x="431" y="411"/>
                  </a:cubicBezTo>
                  <a:cubicBezTo>
                    <a:pt x="436" y="411"/>
                    <a:pt x="440" y="407"/>
                    <a:pt x="440" y="402"/>
                  </a:cubicBezTo>
                  <a:cubicBezTo>
                    <a:pt x="440" y="397"/>
                    <a:pt x="436" y="393"/>
                    <a:pt x="431" y="393"/>
                  </a:cubicBezTo>
                  <a:cubicBezTo>
                    <a:pt x="426" y="393"/>
                    <a:pt x="422" y="397"/>
                    <a:pt x="422" y="402"/>
                  </a:cubicBezTo>
                  <a:close/>
                  <a:moveTo>
                    <a:pt x="798" y="402"/>
                  </a:moveTo>
                  <a:cubicBezTo>
                    <a:pt x="798" y="407"/>
                    <a:pt x="802" y="411"/>
                    <a:pt x="806" y="411"/>
                  </a:cubicBezTo>
                  <a:cubicBezTo>
                    <a:pt x="811" y="411"/>
                    <a:pt x="815" y="407"/>
                    <a:pt x="815" y="402"/>
                  </a:cubicBezTo>
                  <a:cubicBezTo>
                    <a:pt x="815" y="397"/>
                    <a:pt x="811" y="393"/>
                    <a:pt x="806" y="393"/>
                  </a:cubicBezTo>
                  <a:cubicBezTo>
                    <a:pt x="802" y="393"/>
                    <a:pt x="798" y="397"/>
                    <a:pt x="798" y="402"/>
                  </a:cubicBezTo>
                  <a:close/>
                  <a:moveTo>
                    <a:pt x="821" y="402"/>
                  </a:moveTo>
                  <a:cubicBezTo>
                    <a:pt x="821" y="407"/>
                    <a:pt x="825" y="411"/>
                    <a:pt x="830" y="411"/>
                  </a:cubicBezTo>
                  <a:cubicBezTo>
                    <a:pt x="835" y="411"/>
                    <a:pt x="839" y="407"/>
                    <a:pt x="839" y="402"/>
                  </a:cubicBezTo>
                  <a:cubicBezTo>
                    <a:pt x="839" y="397"/>
                    <a:pt x="835" y="393"/>
                    <a:pt x="830" y="393"/>
                  </a:cubicBezTo>
                  <a:cubicBezTo>
                    <a:pt x="825" y="393"/>
                    <a:pt x="821" y="397"/>
                    <a:pt x="821" y="402"/>
                  </a:cubicBezTo>
                  <a:close/>
                  <a:moveTo>
                    <a:pt x="845" y="402"/>
                  </a:moveTo>
                  <a:cubicBezTo>
                    <a:pt x="845" y="407"/>
                    <a:pt x="849" y="411"/>
                    <a:pt x="853" y="411"/>
                  </a:cubicBezTo>
                  <a:cubicBezTo>
                    <a:pt x="858" y="411"/>
                    <a:pt x="862" y="407"/>
                    <a:pt x="862" y="402"/>
                  </a:cubicBezTo>
                  <a:cubicBezTo>
                    <a:pt x="862" y="397"/>
                    <a:pt x="858" y="393"/>
                    <a:pt x="853" y="393"/>
                  </a:cubicBezTo>
                  <a:cubicBezTo>
                    <a:pt x="849" y="393"/>
                    <a:pt x="845" y="397"/>
                    <a:pt x="845" y="402"/>
                  </a:cubicBezTo>
                  <a:close/>
                  <a:moveTo>
                    <a:pt x="868" y="402"/>
                  </a:moveTo>
                  <a:cubicBezTo>
                    <a:pt x="868" y="407"/>
                    <a:pt x="872" y="411"/>
                    <a:pt x="877" y="411"/>
                  </a:cubicBezTo>
                  <a:cubicBezTo>
                    <a:pt x="882" y="411"/>
                    <a:pt x="886" y="407"/>
                    <a:pt x="886" y="402"/>
                  </a:cubicBezTo>
                  <a:cubicBezTo>
                    <a:pt x="886" y="397"/>
                    <a:pt x="882" y="393"/>
                    <a:pt x="877" y="393"/>
                  </a:cubicBezTo>
                  <a:cubicBezTo>
                    <a:pt x="872" y="393"/>
                    <a:pt x="868" y="397"/>
                    <a:pt x="868" y="402"/>
                  </a:cubicBezTo>
                  <a:close/>
                  <a:moveTo>
                    <a:pt x="1009" y="402"/>
                  </a:moveTo>
                  <a:cubicBezTo>
                    <a:pt x="1009" y="407"/>
                    <a:pt x="1013" y="411"/>
                    <a:pt x="1018" y="411"/>
                  </a:cubicBezTo>
                  <a:cubicBezTo>
                    <a:pt x="1023" y="411"/>
                    <a:pt x="1027" y="407"/>
                    <a:pt x="1027" y="402"/>
                  </a:cubicBezTo>
                  <a:cubicBezTo>
                    <a:pt x="1027" y="397"/>
                    <a:pt x="1023" y="393"/>
                    <a:pt x="1018" y="393"/>
                  </a:cubicBezTo>
                  <a:cubicBezTo>
                    <a:pt x="1013" y="393"/>
                    <a:pt x="1009" y="397"/>
                    <a:pt x="1009" y="402"/>
                  </a:cubicBezTo>
                  <a:close/>
                  <a:moveTo>
                    <a:pt x="1032" y="402"/>
                  </a:moveTo>
                  <a:cubicBezTo>
                    <a:pt x="1032" y="407"/>
                    <a:pt x="1036" y="411"/>
                    <a:pt x="1041" y="411"/>
                  </a:cubicBezTo>
                  <a:cubicBezTo>
                    <a:pt x="1046" y="411"/>
                    <a:pt x="1050" y="407"/>
                    <a:pt x="1050" y="402"/>
                  </a:cubicBezTo>
                  <a:cubicBezTo>
                    <a:pt x="1050" y="397"/>
                    <a:pt x="1046" y="393"/>
                    <a:pt x="1041" y="393"/>
                  </a:cubicBezTo>
                  <a:cubicBezTo>
                    <a:pt x="1036" y="393"/>
                    <a:pt x="1032" y="397"/>
                    <a:pt x="1032" y="402"/>
                  </a:cubicBezTo>
                  <a:close/>
                  <a:moveTo>
                    <a:pt x="1056" y="402"/>
                  </a:moveTo>
                  <a:cubicBezTo>
                    <a:pt x="1056" y="407"/>
                    <a:pt x="1060" y="411"/>
                    <a:pt x="1065" y="411"/>
                  </a:cubicBezTo>
                  <a:cubicBezTo>
                    <a:pt x="1070" y="411"/>
                    <a:pt x="1074" y="407"/>
                    <a:pt x="1074" y="402"/>
                  </a:cubicBezTo>
                  <a:cubicBezTo>
                    <a:pt x="1074" y="397"/>
                    <a:pt x="1070" y="393"/>
                    <a:pt x="1065" y="393"/>
                  </a:cubicBezTo>
                  <a:cubicBezTo>
                    <a:pt x="1060" y="393"/>
                    <a:pt x="1056" y="397"/>
                    <a:pt x="1056" y="402"/>
                  </a:cubicBezTo>
                  <a:close/>
                  <a:moveTo>
                    <a:pt x="1079" y="402"/>
                  </a:moveTo>
                  <a:cubicBezTo>
                    <a:pt x="1079" y="407"/>
                    <a:pt x="1083" y="411"/>
                    <a:pt x="1088" y="411"/>
                  </a:cubicBezTo>
                  <a:cubicBezTo>
                    <a:pt x="1093" y="411"/>
                    <a:pt x="1097" y="407"/>
                    <a:pt x="1097" y="402"/>
                  </a:cubicBezTo>
                  <a:cubicBezTo>
                    <a:pt x="1097" y="397"/>
                    <a:pt x="1093" y="393"/>
                    <a:pt x="1088" y="393"/>
                  </a:cubicBezTo>
                  <a:cubicBezTo>
                    <a:pt x="1083" y="393"/>
                    <a:pt x="1079" y="397"/>
                    <a:pt x="1079" y="402"/>
                  </a:cubicBezTo>
                  <a:close/>
                  <a:moveTo>
                    <a:pt x="1103" y="402"/>
                  </a:moveTo>
                  <a:cubicBezTo>
                    <a:pt x="1103" y="407"/>
                    <a:pt x="1107" y="411"/>
                    <a:pt x="1112" y="411"/>
                  </a:cubicBezTo>
                  <a:cubicBezTo>
                    <a:pt x="1117" y="411"/>
                    <a:pt x="1121" y="407"/>
                    <a:pt x="1121" y="402"/>
                  </a:cubicBezTo>
                  <a:cubicBezTo>
                    <a:pt x="1121" y="397"/>
                    <a:pt x="1117" y="393"/>
                    <a:pt x="1112" y="393"/>
                  </a:cubicBezTo>
                  <a:cubicBezTo>
                    <a:pt x="1107" y="393"/>
                    <a:pt x="1103" y="397"/>
                    <a:pt x="1103" y="402"/>
                  </a:cubicBezTo>
                  <a:close/>
                  <a:moveTo>
                    <a:pt x="1126" y="402"/>
                  </a:moveTo>
                  <a:cubicBezTo>
                    <a:pt x="1126" y="407"/>
                    <a:pt x="1130" y="411"/>
                    <a:pt x="1135" y="411"/>
                  </a:cubicBezTo>
                  <a:cubicBezTo>
                    <a:pt x="1140" y="411"/>
                    <a:pt x="1144" y="407"/>
                    <a:pt x="1144" y="402"/>
                  </a:cubicBezTo>
                  <a:cubicBezTo>
                    <a:pt x="1144" y="397"/>
                    <a:pt x="1140" y="393"/>
                    <a:pt x="1135" y="393"/>
                  </a:cubicBezTo>
                  <a:cubicBezTo>
                    <a:pt x="1130" y="393"/>
                    <a:pt x="1126" y="397"/>
                    <a:pt x="1126" y="402"/>
                  </a:cubicBezTo>
                  <a:close/>
                  <a:moveTo>
                    <a:pt x="1150" y="402"/>
                  </a:moveTo>
                  <a:cubicBezTo>
                    <a:pt x="1150" y="407"/>
                    <a:pt x="1154" y="411"/>
                    <a:pt x="1159" y="411"/>
                  </a:cubicBezTo>
                  <a:cubicBezTo>
                    <a:pt x="1164" y="411"/>
                    <a:pt x="1168" y="407"/>
                    <a:pt x="1168" y="402"/>
                  </a:cubicBezTo>
                  <a:cubicBezTo>
                    <a:pt x="1168" y="397"/>
                    <a:pt x="1164" y="393"/>
                    <a:pt x="1159" y="393"/>
                  </a:cubicBezTo>
                  <a:cubicBezTo>
                    <a:pt x="1154" y="393"/>
                    <a:pt x="1150" y="397"/>
                    <a:pt x="1150" y="402"/>
                  </a:cubicBezTo>
                  <a:close/>
                  <a:moveTo>
                    <a:pt x="1173" y="402"/>
                  </a:moveTo>
                  <a:cubicBezTo>
                    <a:pt x="1173" y="407"/>
                    <a:pt x="1177" y="411"/>
                    <a:pt x="1182" y="411"/>
                  </a:cubicBezTo>
                  <a:cubicBezTo>
                    <a:pt x="1187" y="411"/>
                    <a:pt x="1191" y="407"/>
                    <a:pt x="1191" y="402"/>
                  </a:cubicBezTo>
                  <a:cubicBezTo>
                    <a:pt x="1191" y="397"/>
                    <a:pt x="1187" y="393"/>
                    <a:pt x="1182" y="393"/>
                  </a:cubicBezTo>
                  <a:cubicBezTo>
                    <a:pt x="1177" y="393"/>
                    <a:pt x="1173" y="397"/>
                    <a:pt x="1173" y="402"/>
                  </a:cubicBezTo>
                  <a:close/>
                  <a:moveTo>
                    <a:pt x="1197" y="402"/>
                  </a:moveTo>
                  <a:cubicBezTo>
                    <a:pt x="1197" y="407"/>
                    <a:pt x="1201" y="411"/>
                    <a:pt x="1206" y="411"/>
                  </a:cubicBezTo>
                  <a:cubicBezTo>
                    <a:pt x="1211" y="411"/>
                    <a:pt x="1215" y="407"/>
                    <a:pt x="1215" y="402"/>
                  </a:cubicBezTo>
                  <a:cubicBezTo>
                    <a:pt x="1215" y="397"/>
                    <a:pt x="1211" y="393"/>
                    <a:pt x="1206" y="393"/>
                  </a:cubicBezTo>
                  <a:cubicBezTo>
                    <a:pt x="1201" y="393"/>
                    <a:pt x="1197" y="397"/>
                    <a:pt x="1197" y="402"/>
                  </a:cubicBezTo>
                  <a:close/>
                  <a:moveTo>
                    <a:pt x="1220" y="402"/>
                  </a:moveTo>
                  <a:cubicBezTo>
                    <a:pt x="1220" y="407"/>
                    <a:pt x="1224" y="411"/>
                    <a:pt x="1229" y="411"/>
                  </a:cubicBezTo>
                  <a:cubicBezTo>
                    <a:pt x="1234" y="411"/>
                    <a:pt x="1238" y="407"/>
                    <a:pt x="1238" y="402"/>
                  </a:cubicBezTo>
                  <a:cubicBezTo>
                    <a:pt x="1238" y="397"/>
                    <a:pt x="1234" y="393"/>
                    <a:pt x="1229" y="393"/>
                  </a:cubicBezTo>
                  <a:cubicBezTo>
                    <a:pt x="1224" y="393"/>
                    <a:pt x="1220" y="397"/>
                    <a:pt x="1220" y="402"/>
                  </a:cubicBezTo>
                  <a:close/>
                  <a:moveTo>
                    <a:pt x="1243" y="402"/>
                  </a:moveTo>
                  <a:cubicBezTo>
                    <a:pt x="1243" y="407"/>
                    <a:pt x="1248" y="411"/>
                    <a:pt x="1253" y="411"/>
                  </a:cubicBezTo>
                  <a:cubicBezTo>
                    <a:pt x="1258" y="411"/>
                    <a:pt x="1262" y="407"/>
                    <a:pt x="1262" y="402"/>
                  </a:cubicBezTo>
                  <a:cubicBezTo>
                    <a:pt x="1262" y="397"/>
                    <a:pt x="1258" y="393"/>
                    <a:pt x="1253" y="393"/>
                  </a:cubicBezTo>
                  <a:cubicBezTo>
                    <a:pt x="1248" y="393"/>
                    <a:pt x="1243" y="397"/>
                    <a:pt x="1243" y="402"/>
                  </a:cubicBezTo>
                  <a:close/>
                  <a:moveTo>
                    <a:pt x="1267" y="402"/>
                  </a:moveTo>
                  <a:cubicBezTo>
                    <a:pt x="1267" y="407"/>
                    <a:pt x="1271" y="411"/>
                    <a:pt x="1276" y="411"/>
                  </a:cubicBezTo>
                  <a:cubicBezTo>
                    <a:pt x="1281" y="411"/>
                    <a:pt x="1285" y="407"/>
                    <a:pt x="1285" y="402"/>
                  </a:cubicBezTo>
                  <a:cubicBezTo>
                    <a:pt x="1285" y="397"/>
                    <a:pt x="1281" y="393"/>
                    <a:pt x="1276" y="393"/>
                  </a:cubicBezTo>
                  <a:cubicBezTo>
                    <a:pt x="1271" y="393"/>
                    <a:pt x="1267" y="397"/>
                    <a:pt x="1267" y="402"/>
                  </a:cubicBezTo>
                  <a:close/>
                  <a:moveTo>
                    <a:pt x="1291" y="402"/>
                  </a:moveTo>
                  <a:cubicBezTo>
                    <a:pt x="1291" y="407"/>
                    <a:pt x="1295" y="411"/>
                    <a:pt x="1300" y="411"/>
                  </a:cubicBezTo>
                  <a:cubicBezTo>
                    <a:pt x="1305" y="411"/>
                    <a:pt x="1309" y="407"/>
                    <a:pt x="1309" y="402"/>
                  </a:cubicBezTo>
                  <a:cubicBezTo>
                    <a:pt x="1309" y="397"/>
                    <a:pt x="1305" y="393"/>
                    <a:pt x="1300" y="393"/>
                  </a:cubicBezTo>
                  <a:cubicBezTo>
                    <a:pt x="1295" y="393"/>
                    <a:pt x="1291" y="397"/>
                    <a:pt x="1291" y="402"/>
                  </a:cubicBezTo>
                  <a:close/>
                  <a:moveTo>
                    <a:pt x="1314" y="402"/>
                  </a:moveTo>
                  <a:cubicBezTo>
                    <a:pt x="1314" y="407"/>
                    <a:pt x="1318" y="411"/>
                    <a:pt x="1323" y="411"/>
                  </a:cubicBezTo>
                  <a:cubicBezTo>
                    <a:pt x="1328" y="411"/>
                    <a:pt x="1332" y="407"/>
                    <a:pt x="1332" y="402"/>
                  </a:cubicBezTo>
                  <a:cubicBezTo>
                    <a:pt x="1332" y="397"/>
                    <a:pt x="1328" y="393"/>
                    <a:pt x="1323" y="393"/>
                  </a:cubicBezTo>
                  <a:cubicBezTo>
                    <a:pt x="1318" y="393"/>
                    <a:pt x="1314" y="397"/>
                    <a:pt x="1314" y="402"/>
                  </a:cubicBezTo>
                  <a:close/>
                  <a:moveTo>
                    <a:pt x="1338" y="402"/>
                  </a:moveTo>
                  <a:cubicBezTo>
                    <a:pt x="1338" y="407"/>
                    <a:pt x="1342" y="411"/>
                    <a:pt x="1346" y="411"/>
                  </a:cubicBezTo>
                  <a:cubicBezTo>
                    <a:pt x="1351" y="411"/>
                    <a:pt x="1355" y="407"/>
                    <a:pt x="1355" y="402"/>
                  </a:cubicBezTo>
                  <a:cubicBezTo>
                    <a:pt x="1355" y="397"/>
                    <a:pt x="1351" y="393"/>
                    <a:pt x="1346" y="393"/>
                  </a:cubicBezTo>
                  <a:cubicBezTo>
                    <a:pt x="1342" y="393"/>
                    <a:pt x="1338" y="397"/>
                    <a:pt x="1338" y="402"/>
                  </a:cubicBezTo>
                  <a:close/>
                  <a:moveTo>
                    <a:pt x="1361" y="402"/>
                  </a:moveTo>
                  <a:cubicBezTo>
                    <a:pt x="1361" y="407"/>
                    <a:pt x="1365" y="411"/>
                    <a:pt x="1370" y="411"/>
                  </a:cubicBezTo>
                  <a:cubicBezTo>
                    <a:pt x="1375" y="411"/>
                    <a:pt x="1379" y="407"/>
                    <a:pt x="1379" y="402"/>
                  </a:cubicBezTo>
                  <a:cubicBezTo>
                    <a:pt x="1379" y="397"/>
                    <a:pt x="1375" y="393"/>
                    <a:pt x="1370" y="393"/>
                  </a:cubicBezTo>
                  <a:cubicBezTo>
                    <a:pt x="1365" y="393"/>
                    <a:pt x="1361" y="397"/>
                    <a:pt x="1361" y="402"/>
                  </a:cubicBezTo>
                  <a:close/>
                  <a:moveTo>
                    <a:pt x="1385" y="402"/>
                  </a:moveTo>
                  <a:cubicBezTo>
                    <a:pt x="1385" y="407"/>
                    <a:pt x="1389" y="411"/>
                    <a:pt x="1393" y="411"/>
                  </a:cubicBezTo>
                  <a:cubicBezTo>
                    <a:pt x="1398" y="411"/>
                    <a:pt x="1402" y="407"/>
                    <a:pt x="1402" y="402"/>
                  </a:cubicBezTo>
                  <a:cubicBezTo>
                    <a:pt x="1402" y="397"/>
                    <a:pt x="1398" y="393"/>
                    <a:pt x="1393" y="393"/>
                  </a:cubicBezTo>
                  <a:cubicBezTo>
                    <a:pt x="1389" y="393"/>
                    <a:pt x="1385" y="397"/>
                    <a:pt x="1385" y="402"/>
                  </a:cubicBezTo>
                  <a:close/>
                  <a:moveTo>
                    <a:pt x="1408" y="402"/>
                  </a:moveTo>
                  <a:cubicBezTo>
                    <a:pt x="1408" y="407"/>
                    <a:pt x="1412" y="411"/>
                    <a:pt x="1417" y="411"/>
                  </a:cubicBezTo>
                  <a:cubicBezTo>
                    <a:pt x="1422" y="411"/>
                    <a:pt x="1426" y="407"/>
                    <a:pt x="1426" y="402"/>
                  </a:cubicBezTo>
                  <a:cubicBezTo>
                    <a:pt x="1426" y="397"/>
                    <a:pt x="1422" y="393"/>
                    <a:pt x="1417" y="393"/>
                  </a:cubicBezTo>
                  <a:cubicBezTo>
                    <a:pt x="1412" y="393"/>
                    <a:pt x="1408" y="397"/>
                    <a:pt x="1408" y="402"/>
                  </a:cubicBezTo>
                  <a:close/>
                  <a:moveTo>
                    <a:pt x="1478" y="402"/>
                  </a:moveTo>
                  <a:cubicBezTo>
                    <a:pt x="1478" y="407"/>
                    <a:pt x="1482" y="411"/>
                    <a:pt x="1487" y="411"/>
                  </a:cubicBezTo>
                  <a:cubicBezTo>
                    <a:pt x="1492" y="411"/>
                    <a:pt x="1496" y="407"/>
                    <a:pt x="1496" y="402"/>
                  </a:cubicBezTo>
                  <a:cubicBezTo>
                    <a:pt x="1496" y="397"/>
                    <a:pt x="1492" y="393"/>
                    <a:pt x="1487" y="393"/>
                  </a:cubicBezTo>
                  <a:cubicBezTo>
                    <a:pt x="1482" y="393"/>
                    <a:pt x="1478" y="397"/>
                    <a:pt x="1478" y="402"/>
                  </a:cubicBezTo>
                  <a:close/>
                  <a:moveTo>
                    <a:pt x="1502" y="402"/>
                  </a:moveTo>
                  <a:cubicBezTo>
                    <a:pt x="1502" y="407"/>
                    <a:pt x="1506" y="411"/>
                    <a:pt x="1511" y="411"/>
                  </a:cubicBezTo>
                  <a:cubicBezTo>
                    <a:pt x="1516" y="411"/>
                    <a:pt x="1520" y="407"/>
                    <a:pt x="1520" y="402"/>
                  </a:cubicBezTo>
                  <a:cubicBezTo>
                    <a:pt x="1520" y="397"/>
                    <a:pt x="1516" y="393"/>
                    <a:pt x="1511" y="393"/>
                  </a:cubicBezTo>
                  <a:cubicBezTo>
                    <a:pt x="1506" y="393"/>
                    <a:pt x="1502" y="397"/>
                    <a:pt x="1502" y="402"/>
                  </a:cubicBezTo>
                  <a:close/>
                  <a:moveTo>
                    <a:pt x="258" y="424"/>
                  </a:moveTo>
                  <a:cubicBezTo>
                    <a:pt x="258" y="429"/>
                    <a:pt x="262" y="433"/>
                    <a:pt x="267" y="433"/>
                  </a:cubicBezTo>
                  <a:cubicBezTo>
                    <a:pt x="272" y="433"/>
                    <a:pt x="276" y="429"/>
                    <a:pt x="276" y="424"/>
                  </a:cubicBezTo>
                  <a:cubicBezTo>
                    <a:pt x="276" y="419"/>
                    <a:pt x="272" y="415"/>
                    <a:pt x="267" y="415"/>
                  </a:cubicBezTo>
                  <a:cubicBezTo>
                    <a:pt x="262" y="415"/>
                    <a:pt x="258" y="419"/>
                    <a:pt x="258" y="424"/>
                  </a:cubicBezTo>
                  <a:close/>
                  <a:moveTo>
                    <a:pt x="281" y="424"/>
                  </a:moveTo>
                  <a:cubicBezTo>
                    <a:pt x="281" y="429"/>
                    <a:pt x="285" y="433"/>
                    <a:pt x="290" y="433"/>
                  </a:cubicBezTo>
                  <a:cubicBezTo>
                    <a:pt x="295" y="433"/>
                    <a:pt x="299" y="429"/>
                    <a:pt x="299" y="424"/>
                  </a:cubicBezTo>
                  <a:cubicBezTo>
                    <a:pt x="299" y="419"/>
                    <a:pt x="295" y="415"/>
                    <a:pt x="290" y="415"/>
                  </a:cubicBezTo>
                  <a:cubicBezTo>
                    <a:pt x="285" y="415"/>
                    <a:pt x="281" y="419"/>
                    <a:pt x="281" y="424"/>
                  </a:cubicBezTo>
                  <a:close/>
                  <a:moveTo>
                    <a:pt x="305" y="424"/>
                  </a:moveTo>
                  <a:cubicBezTo>
                    <a:pt x="305" y="429"/>
                    <a:pt x="309" y="433"/>
                    <a:pt x="313" y="433"/>
                  </a:cubicBezTo>
                  <a:cubicBezTo>
                    <a:pt x="318" y="433"/>
                    <a:pt x="322" y="429"/>
                    <a:pt x="322" y="424"/>
                  </a:cubicBezTo>
                  <a:cubicBezTo>
                    <a:pt x="322" y="419"/>
                    <a:pt x="318" y="415"/>
                    <a:pt x="313" y="415"/>
                  </a:cubicBezTo>
                  <a:cubicBezTo>
                    <a:pt x="309" y="415"/>
                    <a:pt x="305" y="419"/>
                    <a:pt x="305" y="424"/>
                  </a:cubicBezTo>
                  <a:close/>
                  <a:moveTo>
                    <a:pt x="328" y="424"/>
                  </a:moveTo>
                  <a:cubicBezTo>
                    <a:pt x="328" y="429"/>
                    <a:pt x="332" y="433"/>
                    <a:pt x="337" y="433"/>
                  </a:cubicBezTo>
                  <a:cubicBezTo>
                    <a:pt x="342" y="433"/>
                    <a:pt x="346" y="429"/>
                    <a:pt x="346" y="424"/>
                  </a:cubicBezTo>
                  <a:cubicBezTo>
                    <a:pt x="346" y="419"/>
                    <a:pt x="342" y="415"/>
                    <a:pt x="337" y="415"/>
                  </a:cubicBezTo>
                  <a:cubicBezTo>
                    <a:pt x="332" y="415"/>
                    <a:pt x="328" y="419"/>
                    <a:pt x="328" y="424"/>
                  </a:cubicBezTo>
                  <a:close/>
                  <a:moveTo>
                    <a:pt x="352" y="424"/>
                  </a:moveTo>
                  <a:cubicBezTo>
                    <a:pt x="352" y="429"/>
                    <a:pt x="356" y="433"/>
                    <a:pt x="361" y="433"/>
                  </a:cubicBezTo>
                  <a:cubicBezTo>
                    <a:pt x="365" y="433"/>
                    <a:pt x="369" y="429"/>
                    <a:pt x="369" y="424"/>
                  </a:cubicBezTo>
                  <a:cubicBezTo>
                    <a:pt x="369" y="419"/>
                    <a:pt x="365" y="415"/>
                    <a:pt x="361" y="415"/>
                  </a:cubicBezTo>
                  <a:cubicBezTo>
                    <a:pt x="356" y="415"/>
                    <a:pt x="352" y="419"/>
                    <a:pt x="352" y="424"/>
                  </a:cubicBezTo>
                  <a:close/>
                  <a:moveTo>
                    <a:pt x="375" y="424"/>
                  </a:moveTo>
                  <a:cubicBezTo>
                    <a:pt x="375" y="429"/>
                    <a:pt x="379" y="433"/>
                    <a:pt x="384" y="433"/>
                  </a:cubicBezTo>
                  <a:cubicBezTo>
                    <a:pt x="389" y="433"/>
                    <a:pt x="393" y="429"/>
                    <a:pt x="393" y="424"/>
                  </a:cubicBezTo>
                  <a:cubicBezTo>
                    <a:pt x="393" y="419"/>
                    <a:pt x="389" y="415"/>
                    <a:pt x="384" y="415"/>
                  </a:cubicBezTo>
                  <a:cubicBezTo>
                    <a:pt x="379" y="415"/>
                    <a:pt x="375" y="419"/>
                    <a:pt x="375" y="424"/>
                  </a:cubicBezTo>
                  <a:close/>
                  <a:moveTo>
                    <a:pt x="398" y="424"/>
                  </a:moveTo>
                  <a:cubicBezTo>
                    <a:pt x="398" y="429"/>
                    <a:pt x="402" y="433"/>
                    <a:pt x="407" y="433"/>
                  </a:cubicBezTo>
                  <a:cubicBezTo>
                    <a:pt x="412" y="433"/>
                    <a:pt x="416" y="429"/>
                    <a:pt x="416" y="424"/>
                  </a:cubicBezTo>
                  <a:cubicBezTo>
                    <a:pt x="416" y="419"/>
                    <a:pt x="412" y="415"/>
                    <a:pt x="407" y="415"/>
                  </a:cubicBezTo>
                  <a:cubicBezTo>
                    <a:pt x="402" y="415"/>
                    <a:pt x="398" y="419"/>
                    <a:pt x="398" y="424"/>
                  </a:cubicBezTo>
                  <a:close/>
                  <a:moveTo>
                    <a:pt x="422" y="424"/>
                  </a:moveTo>
                  <a:cubicBezTo>
                    <a:pt x="422" y="429"/>
                    <a:pt x="426" y="433"/>
                    <a:pt x="431" y="433"/>
                  </a:cubicBezTo>
                  <a:cubicBezTo>
                    <a:pt x="436" y="433"/>
                    <a:pt x="440" y="429"/>
                    <a:pt x="440" y="424"/>
                  </a:cubicBezTo>
                  <a:cubicBezTo>
                    <a:pt x="440" y="419"/>
                    <a:pt x="436" y="415"/>
                    <a:pt x="431" y="415"/>
                  </a:cubicBezTo>
                  <a:cubicBezTo>
                    <a:pt x="426" y="415"/>
                    <a:pt x="422" y="419"/>
                    <a:pt x="422" y="424"/>
                  </a:cubicBezTo>
                  <a:close/>
                  <a:moveTo>
                    <a:pt x="774" y="424"/>
                  </a:moveTo>
                  <a:cubicBezTo>
                    <a:pt x="774" y="429"/>
                    <a:pt x="778" y="433"/>
                    <a:pt x="783" y="433"/>
                  </a:cubicBezTo>
                  <a:cubicBezTo>
                    <a:pt x="788" y="433"/>
                    <a:pt x="792" y="429"/>
                    <a:pt x="792" y="424"/>
                  </a:cubicBezTo>
                  <a:cubicBezTo>
                    <a:pt x="792" y="419"/>
                    <a:pt x="788" y="415"/>
                    <a:pt x="783" y="415"/>
                  </a:cubicBezTo>
                  <a:cubicBezTo>
                    <a:pt x="778" y="415"/>
                    <a:pt x="774" y="419"/>
                    <a:pt x="774" y="424"/>
                  </a:cubicBezTo>
                  <a:close/>
                  <a:moveTo>
                    <a:pt x="798" y="424"/>
                  </a:moveTo>
                  <a:cubicBezTo>
                    <a:pt x="798" y="429"/>
                    <a:pt x="802" y="433"/>
                    <a:pt x="806" y="433"/>
                  </a:cubicBezTo>
                  <a:cubicBezTo>
                    <a:pt x="811" y="433"/>
                    <a:pt x="815" y="429"/>
                    <a:pt x="815" y="424"/>
                  </a:cubicBezTo>
                  <a:cubicBezTo>
                    <a:pt x="815" y="419"/>
                    <a:pt x="811" y="415"/>
                    <a:pt x="806" y="415"/>
                  </a:cubicBezTo>
                  <a:cubicBezTo>
                    <a:pt x="802" y="415"/>
                    <a:pt x="798" y="419"/>
                    <a:pt x="798" y="424"/>
                  </a:cubicBezTo>
                  <a:close/>
                  <a:moveTo>
                    <a:pt x="821" y="424"/>
                  </a:moveTo>
                  <a:cubicBezTo>
                    <a:pt x="821" y="429"/>
                    <a:pt x="825" y="433"/>
                    <a:pt x="830" y="433"/>
                  </a:cubicBezTo>
                  <a:cubicBezTo>
                    <a:pt x="835" y="433"/>
                    <a:pt x="839" y="429"/>
                    <a:pt x="839" y="424"/>
                  </a:cubicBezTo>
                  <a:cubicBezTo>
                    <a:pt x="839" y="419"/>
                    <a:pt x="835" y="415"/>
                    <a:pt x="830" y="415"/>
                  </a:cubicBezTo>
                  <a:cubicBezTo>
                    <a:pt x="825" y="415"/>
                    <a:pt x="821" y="419"/>
                    <a:pt x="821" y="424"/>
                  </a:cubicBezTo>
                  <a:close/>
                  <a:moveTo>
                    <a:pt x="845" y="424"/>
                  </a:moveTo>
                  <a:cubicBezTo>
                    <a:pt x="845" y="429"/>
                    <a:pt x="849" y="433"/>
                    <a:pt x="853" y="433"/>
                  </a:cubicBezTo>
                  <a:cubicBezTo>
                    <a:pt x="858" y="433"/>
                    <a:pt x="862" y="429"/>
                    <a:pt x="862" y="424"/>
                  </a:cubicBezTo>
                  <a:cubicBezTo>
                    <a:pt x="862" y="419"/>
                    <a:pt x="858" y="415"/>
                    <a:pt x="853" y="415"/>
                  </a:cubicBezTo>
                  <a:cubicBezTo>
                    <a:pt x="849" y="415"/>
                    <a:pt x="845" y="419"/>
                    <a:pt x="845" y="424"/>
                  </a:cubicBezTo>
                  <a:close/>
                  <a:moveTo>
                    <a:pt x="868" y="424"/>
                  </a:moveTo>
                  <a:cubicBezTo>
                    <a:pt x="868" y="429"/>
                    <a:pt x="872" y="433"/>
                    <a:pt x="877" y="433"/>
                  </a:cubicBezTo>
                  <a:cubicBezTo>
                    <a:pt x="882" y="433"/>
                    <a:pt x="886" y="429"/>
                    <a:pt x="886" y="424"/>
                  </a:cubicBezTo>
                  <a:cubicBezTo>
                    <a:pt x="886" y="419"/>
                    <a:pt x="882" y="415"/>
                    <a:pt x="877" y="415"/>
                  </a:cubicBezTo>
                  <a:cubicBezTo>
                    <a:pt x="872" y="415"/>
                    <a:pt x="868" y="419"/>
                    <a:pt x="868" y="424"/>
                  </a:cubicBezTo>
                  <a:close/>
                  <a:moveTo>
                    <a:pt x="892" y="424"/>
                  </a:moveTo>
                  <a:cubicBezTo>
                    <a:pt x="892" y="429"/>
                    <a:pt x="896" y="433"/>
                    <a:pt x="901" y="433"/>
                  </a:cubicBezTo>
                  <a:cubicBezTo>
                    <a:pt x="905" y="433"/>
                    <a:pt x="909" y="429"/>
                    <a:pt x="909" y="424"/>
                  </a:cubicBezTo>
                  <a:cubicBezTo>
                    <a:pt x="909" y="419"/>
                    <a:pt x="905" y="415"/>
                    <a:pt x="901" y="415"/>
                  </a:cubicBezTo>
                  <a:cubicBezTo>
                    <a:pt x="896" y="415"/>
                    <a:pt x="892" y="419"/>
                    <a:pt x="892" y="424"/>
                  </a:cubicBezTo>
                  <a:close/>
                  <a:moveTo>
                    <a:pt x="915" y="424"/>
                  </a:moveTo>
                  <a:cubicBezTo>
                    <a:pt x="915" y="429"/>
                    <a:pt x="919" y="433"/>
                    <a:pt x="924" y="433"/>
                  </a:cubicBezTo>
                  <a:cubicBezTo>
                    <a:pt x="929" y="433"/>
                    <a:pt x="933" y="429"/>
                    <a:pt x="933" y="424"/>
                  </a:cubicBezTo>
                  <a:cubicBezTo>
                    <a:pt x="933" y="419"/>
                    <a:pt x="929" y="415"/>
                    <a:pt x="924" y="415"/>
                  </a:cubicBezTo>
                  <a:cubicBezTo>
                    <a:pt x="919" y="415"/>
                    <a:pt x="915" y="419"/>
                    <a:pt x="915" y="424"/>
                  </a:cubicBezTo>
                  <a:close/>
                  <a:moveTo>
                    <a:pt x="938" y="424"/>
                  </a:moveTo>
                  <a:cubicBezTo>
                    <a:pt x="938" y="429"/>
                    <a:pt x="942" y="433"/>
                    <a:pt x="947" y="433"/>
                  </a:cubicBezTo>
                  <a:cubicBezTo>
                    <a:pt x="952" y="433"/>
                    <a:pt x="956" y="429"/>
                    <a:pt x="956" y="424"/>
                  </a:cubicBezTo>
                  <a:cubicBezTo>
                    <a:pt x="956" y="419"/>
                    <a:pt x="952" y="415"/>
                    <a:pt x="947" y="415"/>
                  </a:cubicBezTo>
                  <a:cubicBezTo>
                    <a:pt x="942" y="415"/>
                    <a:pt x="938" y="419"/>
                    <a:pt x="938" y="424"/>
                  </a:cubicBezTo>
                  <a:close/>
                  <a:moveTo>
                    <a:pt x="962" y="424"/>
                  </a:moveTo>
                  <a:cubicBezTo>
                    <a:pt x="962" y="429"/>
                    <a:pt x="966" y="433"/>
                    <a:pt x="971" y="433"/>
                  </a:cubicBezTo>
                  <a:cubicBezTo>
                    <a:pt x="976" y="433"/>
                    <a:pt x="980" y="429"/>
                    <a:pt x="980" y="424"/>
                  </a:cubicBezTo>
                  <a:cubicBezTo>
                    <a:pt x="980" y="419"/>
                    <a:pt x="976" y="415"/>
                    <a:pt x="971" y="415"/>
                  </a:cubicBezTo>
                  <a:cubicBezTo>
                    <a:pt x="966" y="415"/>
                    <a:pt x="962" y="419"/>
                    <a:pt x="962" y="424"/>
                  </a:cubicBezTo>
                  <a:close/>
                  <a:moveTo>
                    <a:pt x="1009" y="424"/>
                  </a:moveTo>
                  <a:cubicBezTo>
                    <a:pt x="1009" y="429"/>
                    <a:pt x="1013" y="433"/>
                    <a:pt x="1018" y="433"/>
                  </a:cubicBezTo>
                  <a:cubicBezTo>
                    <a:pt x="1023" y="433"/>
                    <a:pt x="1027" y="429"/>
                    <a:pt x="1027" y="424"/>
                  </a:cubicBezTo>
                  <a:cubicBezTo>
                    <a:pt x="1027" y="419"/>
                    <a:pt x="1023" y="415"/>
                    <a:pt x="1018" y="415"/>
                  </a:cubicBezTo>
                  <a:cubicBezTo>
                    <a:pt x="1013" y="415"/>
                    <a:pt x="1009" y="419"/>
                    <a:pt x="1009" y="424"/>
                  </a:cubicBezTo>
                  <a:close/>
                  <a:moveTo>
                    <a:pt x="1032" y="424"/>
                  </a:moveTo>
                  <a:cubicBezTo>
                    <a:pt x="1032" y="429"/>
                    <a:pt x="1036" y="433"/>
                    <a:pt x="1041" y="433"/>
                  </a:cubicBezTo>
                  <a:cubicBezTo>
                    <a:pt x="1046" y="433"/>
                    <a:pt x="1050" y="429"/>
                    <a:pt x="1050" y="424"/>
                  </a:cubicBezTo>
                  <a:cubicBezTo>
                    <a:pt x="1050" y="419"/>
                    <a:pt x="1046" y="415"/>
                    <a:pt x="1041" y="415"/>
                  </a:cubicBezTo>
                  <a:cubicBezTo>
                    <a:pt x="1036" y="415"/>
                    <a:pt x="1032" y="419"/>
                    <a:pt x="1032" y="424"/>
                  </a:cubicBezTo>
                  <a:close/>
                  <a:moveTo>
                    <a:pt x="1056" y="424"/>
                  </a:moveTo>
                  <a:cubicBezTo>
                    <a:pt x="1056" y="429"/>
                    <a:pt x="1060" y="433"/>
                    <a:pt x="1065" y="433"/>
                  </a:cubicBezTo>
                  <a:cubicBezTo>
                    <a:pt x="1070" y="433"/>
                    <a:pt x="1074" y="429"/>
                    <a:pt x="1074" y="424"/>
                  </a:cubicBezTo>
                  <a:cubicBezTo>
                    <a:pt x="1074" y="419"/>
                    <a:pt x="1070" y="415"/>
                    <a:pt x="1065" y="415"/>
                  </a:cubicBezTo>
                  <a:cubicBezTo>
                    <a:pt x="1060" y="415"/>
                    <a:pt x="1056" y="419"/>
                    <a:pt x="1056" y="424"/>
                  </a:cubicBezTo>
                  <a:close/>
                  <a:moveTo>
                    <a:pt x="1079" y="424"/>
                  </a:moveTo>
                  <a:cubicBezTo>
                    <a:pt x="1079" y="429"/>
                    <a:pt x="1083" y="433"/>
                    <a:pt x="1088" y="433"/>
                  </a:cubicBezTo>
                  <a:cubicBezTo>
                    <a:pt x="1093" y="433"/>
                    <a:pt x="1097" y="429"/>
                    <a:pt x="1097" y="424"/>
                  </a:cubicBezTo>
                  <a:cubicBezTo>
                    <a:pt x="1097" y="419"/>
                    <a:pt x="1093" y="415"/>
                    <a:pt x="1088" y="415"/>
                  </a:cubicBezTo>
                  <a:cubicBezTo>
                    <a:pt x="1083" y="415"/>
                    <a:pt x="1079" y="419"/>
                    <a:pt x="1079" y="424"/>
                  </a:cubicBezTo>
                  <a:close/>
                  <a:moveTo>
                    <a:pt x="1103" y="424"/>
                  </a:moveTo>
                  <a:cubicBezTo>
                    <a:pt x="1103" y="429"/>
                    <a:pt x="1107" y="433"/>
                    <a:pt x="1112" y="433"/>
                  </a:cubicBezTo>
                  <a:cubicBezTo>
                    <a:pt x="1117" y="433"/>
                    <a:pt x="1121" y="429"/>
                    <a:pt x="1121" y="424"/>
                  </a:cubicBezTo>
                  <a:cubicBezTo>
                    <a:pt x="1121" y="419"/>
                    <a:pt x="1117" y="415"/>
                    <a:pt x="1112" y="415"/>
                  </a:cubicBezTo>
                  <a:cubicBezTo>
                    <a:pt x="1107" y="415"/>
                    <a:pt x="1103" y="419"/>
                    <a:pt x="1103" y="424"/>
                  </a:cubicBezTo>
                  <a:close/>
                  <a:moveTo>
                    <a:pt x="1126" y="424"/>
                  </a:moveTo>
                  <a:cubicBezTo>
                    <a:pt x="1126" y="429"/>
                    <a:pt x="1130" y="433"/>
                    <a:pt x="1135" y="433"/>
                  </a:cubicBezTo>
                  <a:cubicBezTo>
                    <a:pt x="1140" y="433"/>
                    <a:pt x="1144" y="429"/>
                    <a:pt x="1144" y="424"/>
                  </a:cubicBezTo>
                  <a:cubicBezTo>
                    <a:pt x="1144" y="419"/>
                    <a:pt x="1140" y="415"/>
                    <a:pt x="1135" y="415"/>
                  </a:cubicBezTo>
                  <a:cubicBezTo>
                    <a:pt x="1130" y="415"/>
                    <a:pt x="1126" y="419"/>
                    <a:pt x="1126" y="424"/>
                  </a:cubicBezTo>
                  <a:close/>
                  <a:moveTo>
                    <a:pt x="1150" y="424"/>
                  </a:moveTo>
                  <a:cubicBezTo>
                    <a:pt x="1150" y="429"/>
                    <a:pt x="1154" y="433"/>
                    <a:pt x="1159" y="433"/>
                  </a:cubicBezTo>
                  <a:cubicBezTo>
                    <a:pt x="1164" y="433"/>
                    <a:pt x="1168" y="429"/>
                    <a:pt x="1168" y="424"/>
                  </a:cubicBezTo>
                  <a:cubicBezTo>
                    <a:pt x="1168" y="419"/>
                    <a:pt x="1164" y="415"/>
                    <a:pt x="1159" y="415"/>
                  </a:cubicBezTo>
                  <a:cubicBezTo>
                    <a:pt x="1154" y="415"/>
                    <a:pt x="1150" y="419"/>
                    <a:pt x="1150" y="424"/>
                  </a:cubicBezTo>
                  <a:close/>
                  <a:moveTo>
                    <a:pt x="1173" y="424"/>
                  </a:moveTo>
                  <a:cubicBezTo>
                    <a:pt x="1173" y="429"/>
                    <a:pt x="1177" y="433"/>
                    <a:pt x="1182" y="433"/>
                  </a:cubicBezTo>
                  <a:cubicBezTo>
                    <a:pt x="1187" y="433"/>
                    <a:pt x="1191" y="429"/>
                    <a:pt x="1191" y="424"/>
                  </a:cubicBezTo>
                  <a:cubicBezTo>
                    <a:pt x="1191" y="419"/>
                    <a:pt x="1187" y="415"/>
                    <a:pt x="1182" y="415"/>
                  </a:cubicBezTo>
                  <a:cubicBezTo>
                    <a:pt x="1177" y="415"/>
                    <a:pt x="1173" y="419"/>
                    <a:pt x="1173" y="424"/>
                  </a:cubicBezTo>
                  <a:close/>
                  <a:moveTo>
                    <a:pt x="1197" y="424"/>
                  </a:moveTo>
                  <a:cubicBezTo>
                    <a:pt x="1197" y="429"/>
                    <a:pt x="1201" y="433"/>
                    <a:pt x="1206" y="433"/>
                  </a:cubicBezTo>
                  <a:cubicBezTo>
                    <a:pt x="1211" y="433"/>
                    <a:pt x="1215" y="429"/>
                    <a:pt x="1215" y="424"/>
                  </a:cubicBezTo>
                  <a:cubicBezTo>
                    <a:pt x="1215" y="419"/>
                    <a:pt x="1211" y="415"/>
                    <a:pt x="1206" y="415"/>
                  </a:cubicBezTo>
                  <a:cubicBezTo>
                    <a:pt x="1201" y="415"/>
                    <a:pt x="1197" y="419"/>
                    <a:pt x="1197" y="424"/>
                  </a:cubicBezTo>
                  <a:close/>
                  <a:moveTo>
                    <a:pt x="1220" y="424"/>
                  </a:moveTo>
                  <a:cubicBezTo>
                    <a:pt x="1220" y="429"/>
                    <a:pt x="1224" y="433"/>
                    <a:pt x="1229" y="433"/>
                  </a:cubicBezTo>
                  <a:cubicBezTo>
                    <a:pt x="1234" y="433"/>
                    <a:pt x="1238" y="429"/>
                    <a:pt x="1238" y="424"/>
                  </a:cubicBezTo>
                  <a:cubicBezTo>
                    <a:pt x="1238" y="419"/>
                    <a:pt x="1234" y="415"/>
                    <a:pt x="1229" y="415"/>
                  </a:cubicBezTo>
                  <a:cubicBezTo>
                    <a:pt x="1224" y="415"/>
                    <a:pt x="1220" y="419"/>
                    <a:pt x="1220" y="424"/>
                  </a:cubicBezTo>
                  <a:close/>
                  <a:moveTo>
                    <a:pt x="1243" y="424"/>
                  </a:moveTo>
                  <a:cubicBezTo>
                    <a:pt x="1243" y="429"/>
                    <a:pt x="1248" y="433"/>
                    <a:pt x="1253" y="433"/>
                  </a:cubicBezTo>
                  <a:cubicBezTo>
                    <a:pt x="1258" y="433"/>
                    <a:pt x="1262" y="429"/>
                    <a:pt x="1262" y="424"/>
                  </a:cubicBezTo>
                  <a:cubicBezTo>
                    <a:pt x="1262" y="419"/>
                    <a:pt x="1258" y="415"/>
                    <a:pt x="1253" y="415"/>
                  </a:cubicBezTo>
                  <a:cubicBezTo>
                    <a:pt x="1248" y="415"/>
                    <a:pt x="1243" y="419"/>
                    <a:pt x="1243" y="424"/>
                  </a:cubicBezTo>
                  <a:close/>
                  <a:moveTo>
                    <a:pt x="1267" y="424"/>
                  </a:moveTo>
                  <a:cubicBezTo>
                    <a:pt x="1267" y="429"/>
                    <a:pt x="1271" y="433"/>
                    <a:pt x="1276" y="433"/>
                  </a:cubicBezTo>
                  <a:cubicBezTo>
                    <a:pt x="1281" y="433"/>
                    <a:pt x="1285" y="429"/>
                    <a:pt x="1285" y="424"/>
                  </a:cubicBezTo>
                  <a:cubicBezTo>
                    <a:pt x="1285" y="419"/>
                    <a:pt x="1281" y="415"/>
                    <a:pt x="1276" y="415"/>
                  </a:cubicBezTo>
                  <a:cubicBezTo>
                    <a:pt x="1271" y="415"/>
                    <a:pt x="1267" y="419"/>
                    <a:pt x="1267" y="424"/>
                  </a:cubicBezTo>
                  <a:close/>
                  <a:moveTo>
                    <a:pt x="1291" y="424"/>
                  </a:moveTo>
                  <a:cubicBezTo>
                    <a:pt x="1291" y="429"/>
                    <a:pt x="1295" y="433"/>
                    <a:pt x="1300" y="433"/>
                  </a:cubicBezTo>
                  <a:cubicBezTo>
                    <a:pt x="1305" y="433"/>
                    <a:pt x="1309" y="429"/>
                    <a:pt x="1309" y="424"/>
                  </a:cubicBezTo>
                  <a:cubicBezTo>
                    <a:pt x="1309" y="419"/>
                    <a:pt x="1305" y="415"/>
                    <a:pt x="1300" y="415"/>
                  </a:cubicBezTo>
                  <a:cubicBezTo>
                    <a:pt x="1295" y="415"/>
                    <a:pt x="1291" y="419"/>
                    <a:pt x="1291" y="424"/>
                  </a:cubicBezTo>
                  <a:close/>
                  <a:moveTo>
                    <a:pt x="1314" y="424"/>
                  </a:moveTo>
                  <a:cubicBezTo>
                    <a:pt x="1314" y="429"/>
                    <a:pt x="1318" y="433"/>
                    <a:pt x="1323" y="433"/>
                  </a:cubicBezTo>
                  <a:cubicBezTo>
                    <a:pt x="1328" y="433"/>
                    <a:pt x="1332" y="429"/>
                    <a:pt x="1332" y="424"/>
                  </a:cubicBezTo>
                  <a:cubicBezTo>
                    <a:pt x="1332" y="419"/>
                    <a:pt x="1328" y="415"/>
                    <a:pt x="1323" y="415"/>
                  </a:cubicBezTo>
                  <a:cubicBezTo>
                    <a:pt x="1318" y="415"/>
                    <a:pt x="1314" y="419"/>
                    <a:pt x="1314" y="424"/>
                  </a:cubicBezTo>
                  <a:close/>
                  <a:moveTo>
                    <a:pt x="1338" y="424"/>
                  </a:moveTo>
                  <a:cubicBezTo>
                    <a:pt x="1338" y="429"/>
                    <a:pt x="1342" y="433"/>
                    <a:pt x="1346" y="433"/>
                  </a:cubicBezTo>
                  <a:cubicBezTo>
                    <a:pt x="1351" y="433"/>
                    <a:pt x="1355" y="429"/>
                    <a:pt x="1355" y="424"/>
                  </a:cubicBezTo>
                  <a:cubicBezTo>
                    <a:pt x="1355" y="419"/>
                    <a:pt x="1351" y="415"/>
                    <a:pt x="1346" y="415"/>
                  </a:cubicBezTo>
                  <a:cubicBezTo>
                    <a:pt x="1342" y="415"/>
                    <a:pt x="1338" y="419"/>
                    <a:pt x="1338" y="424"/>
                  </a:cubicBezTo>
                  <a:close/>
                  <a:moveTo>
                    <a:pt x="1361" y="424"/>
                  </a:moveTo>
                  <a:cubicBezTo>
                    <a:pt x="1361" y="429"/>
                    <a:pt x="1365" y="433"/>
                    <a:pt x="1370" y="433"/>
                  </a:cubicBezTo>
                  <a:cubicBezTo>
                    <a:pt x="1375" y="433"/>
                    <a:pt x="1379" y="429"/>
                    <a:pt x="1379" y="424"/>
                  </a:cubicBezTo>
                  <a:cubicBezTo>
                    <a:pt x="1379" y="419"/>
                    <a:pt x="1375" y="415"/>
                    <a:pt x="1370" y="415"/>
                  </a:cubicBezTo>
                  <a:cubicBezTo>
                    <a:pt x="1365" y="415"/>
                    <a:pt x="1361" y="419"/>
                    <a:pt x="1361" y="424"/>
                  </a:cubicBezTo>
                  <a:close/>
                  <a:moveTo>
                    <a:pt x="1385" y="424"/>
                  </a:moveTo>
                  <a:cubicBezTo>
                    <a:pt x="1385" y="429"/>
                    <a:pt x="1389" y="433"/>
                    <a:pt x="1393" y="433"/>
                  </a:cubicBezTo>
                  <a:cubicBezTo>
                    <a:pt x="1398" y="433"/>
                    <a:pt x="1402" y="429"/>
                    <a:pt x="1402" y="424"/>
                  </a:cubicBezTo>
                  <a:cubicBezTo>
                    <a:pt x="1402" y="419"/>
                    <a:pt x="1398" y="415"/>
                    <a:pt x="1393" y="415"/>
                  </a:cubicBezTo>
                  <a:cubicBezTo>
                    <a:pt x="1389" y="415"/>
                    <a:pt x="1385" y="419"/>
                    <a:pt x="1385" y="424"/>
                  </a:cubicBezTo>
                  <a:close/>
                  <a:moveTo>
                    <a:pt x="1408" y="424"/>
                  </a:moveTo>
                  <a:cubicBezTo>
                    <a:pt x="1408" y="429"/>
                    <a:pt x="1412" y="433"/>
                    <a:pt x="1417" y="433"/>
                  </a:cubicBezTo>
                  <a:cubicBezTo>
                    <a:pt x="1422" y="433"/>
                    <a:pt x="1426" y="429"/>
                    <a:pt x="1426" y="424"/>
                  </a:cubicBezTo>
                  <a:cubicBezTo>
                    <a:pt x="1426" y="419"/>
                    <a:pt x="1422" y="415"/>
                    <a:pt x="1417" y="415"/>
                  </a:cubicBezTo>
                  <a:cubicBezTo>
                    <a:pt x="1412" y="415"/>
                    <a:pt x="1408" y="419"/>
                    <a:pt x="1408" y="424"/>
                  </a:cubicBezTo>
                  <a:close/>
                  <a:moveTo>
                    <a:pt x="258" y="446"/>
                  </a:moveTo>
                  <a:cubicBezTo>
                    <a:pt x="258" y="451"/>
                    <a:pt x="262" y="455"/>
                    <a:pt x="267" y="455"/>
                  </a:cubicBezTo>
                  <a:cubicBezTo>
                    <a:pt x="272" y="455"/>
                    <a:pt x="276" y="451"/>
                    <a:pt x="276" y="446"/>
                  </a:cubicBezTo>
                  <a:cubicBezTo>
                    <a:pt x="276" y="441"/>
                    <a:pt x="272" y="437"/>
                    <a:pt x="267" y="437"/>
                  </a:cubicBezTo>
                  <a:cubicBezTo>
                    <a:pt x="262" y="437"/>
                    <a:pt x="258" y="441"/>
                    <a:pt x="258" y="446"/>
                  </a:cubicBezTo>
                  <a:close/>
                  <a:moveTo>
                    <a:pt x="281" y="446"/>
                  </a:moveTo>
                  <a:cubicBezTo>
                    <a:pt x="281" y="451"/>
                    <a:pt x="285" y="455"/>
                    <a:pt x="290" y="455"/>
                  </a:cubicBezTo>
                  <a:cubicBezTo>
                    <a:pt x="295" y="455"/>
                    <a:pt x="299" y="451"/>
                    <a:pt x="299" y="446"/>
                  </a:cubicBezTo>
                  <a:cubicBezTo>
                    <a:pt x="299" y="441"/>
                    <a:pt x="295" y="437"/>
                    <a:pt x="290" y="437"/>
                  </a:cubicBezTo>
                  <a:cubicBezTo>
                    <a:pt x="285" y="437"/>
                    <a:pt x="281" y="441"/>
                    <a:pt x="281" y="446"/>
                  </a:cubicBezTo>
                  <a:close/>
                  <a:moveTo>
                    <a:pt x="305" y="446"/>
                  </a:moveTo>
                  <a:cubicBezTo>
                    <a:pt x="305" y="451"/>
                    <a:pt x="309" y="455"/>
                    <a:pt x="313" y="455"/>
                  </a:cubicBezTo>
                  <a:cubicBezTo>
                    <a:pt x="318" y="455"/>
                    <a:pt x="322" y="451"/>
                    <a:pt x="322" y="446"/>
                  </a:cubicBezTo>
                  <a:cubicBezTo>
                    <a:pt x="322" y="441"/>
                    <a:pt x="318" y="437"/>
                    <a:pt x="313" y="437"/>
                  </a:cubicBezTo>
                  <a:cubicBezTo>
                    <a:pt x="309" y="437"/>
                    <a:pt x="305" y="441"/>
                    <a:pt x="305" y="446"/>
                  </a:cubicBezTo>
                  <a:close/>
                  <a:moveTo>
                    <a:pt x="328" y="446"/>
                  </a:moveTo>
                  <a:cubicBezTo>
                    <a:pt x="328" y="451"/>
                    <a:pt x="332" y="455"/>
                    <a:pt x="337" y="455"/>
                  </a:cubicBezTo>
                  <a:cubicBezTo>
                    <a:pt x="342" y="455"/>
                    <a:pt x="346" y="451"/>
                    <a:pt x="346" y="446"/>
                  </a:cubicBezTo>
                  <a:cubicBezTo>
                    <a:pt x="346" y="441"/>
                    <a:pt x="342" y="437"/>
                    <a:pt x="337" y="437"/>
                  </a:cubicBezTo>
                  <a:cubicBezTo>
                    <a:pt x="332" y="437"/>
                    <a:pt x="328" y="441"/>
                    <a:pt x="328" y="446"/>
                  </a:cubicBezTo>
                  <a:close/>
                  <a:moveTo>
                    <a:pt x="422" y="446"/>
                  </a:moveTo>
                  <a:cubicBezTo>
                    <a:pt x="422" y="451"/>
                    <a:pt x="426" y="455"/>
                    <a:pt x="431" y="455"/>
                  </a:cubicBezTo>
                  <a:cubicBezTo>
                    <a:pt x="436" y="455"/>
                    <a:pt x="440" y="451"/>
                    <a:pt x="440" y="446"/>
                  </a:cubicBezTo>
                  <a:cubicBezTo>
                    <a:pt x="440" y="441"/>
                    <a:pt x="436" y="437"/>
                    <a:pt x="431" y="437"/>
                  </a:cubicBezTo>
                  <a:cubicBezTo>
                    <a:pt x="426" y="437"/>
                    <a:pt x="422" y="441"/>
                    <a:pt x="422" y="446"/>
                  </a:cubicBezTo>
                  <a:close/>
                  <a:moveTo>
                    <a:pt x="774" y="446"/>
                  </a:moveTo>
                  <a:cubicBezTo>
                    <a:pt x="774" y="451"/>
                    <a:pt x="778" y="455"/>
                    <a:pt x="783" y="455"/>
                  </a:cubicBezTo>
                  <a:cubicBezTo>
                    <a:pt x="788" y="455"/>
                    <a:pt x="792" y="451"/>
                    <a:pt x="792" y="446"/>
                  </a:cubicBezTo>
                  <a:cubicBezTo>
                    <a:pt x="792" y="441"/>
                    <a:pt x="788" y="437"/>
                    <a:pt x="783" y="437"/>
                  </a:cubicBezTo>
                  <a:cubicBezTo>
                    <a:pt x="778" y="437"/>
                    <a:pt x="774" y="441"/>
                    <a:pt x="774" y="446"/>
                  </a:cubicBezTo>
                  <a:close/>
                  <a:moveTo>
                    <a:pt x="798" y="446"/>
                  </a:moveTo>
                  <a:cubicBezTo>
                    <a:pt x="798" y="451"/>
                    <a:pt x="802" y="455"/>
                    <a:pt x="806" y="455"/>
                  </a:cubicBezTo>
                  <a:cubicBezTo>
                    <a:pt x="811" y="455"/>
                    <a:pt x="815" y="451"/>
                    <a:pt x="815" y="446"/>
                  </a:cubicBezTo>
                  <a:cubicBezTo>
                    <a:pt x="815" y="441"/>
                    <a:pt x="811" y="437"/>
                    <a:pt x="806" y="437"/>
                  </a:cubicBezTo>
                  <a:cubicBezTo>
                    <a:pt x="802" y="437"/>
                    <a:pt x="798" y="441"/>
                    <a:pt x="798" y="446"/>
                  </a:cubicBezTo>
                  <a:close/>
                  <a:moveTo>
                    <a:pt x="821" y="446"/>
                  </a:moveTo>
                  <a:cubicBezTo>
                    <a:pt x="821" y="451"/>
                    <a:pt x="825" y="455"/>
                    <a:pt x="830" y="455"/>
                  </a:cubicBezTo>
                  <a:cubicBezTo>
                    <a:pt x="835" y="455"/>
                    <a:pt x="839" y="451"/>
                    <a:pt x="839" y="446"/>
                  </a:cubicBezTo>
                  <a:cubicBezTo>
                    <a:pt x="839" y="441"/>
                    <a:pt x="835" y="437"/>
                    <a:pt x="830" y="437"/>
                  </a:cubicBezTo>
                  <a:cubicBezTo>
                    <a:pt x="825" y="437"/>
                    <a:pt x="821" y="441"/>
                    <a:pt x="821" y="446"/>
                  </a:cubicBezTo>
                  <a:close/>
                  <a:moveTo>
                    <a:pt x="845" y="446"/>
                  </a:moveTo>
                  <a:cubicBezTo>
                    <a:pt x="845" y="451"/>
                    <a:pt x="849" y="455"/>
                    <a:pt x="853" y="455"/>
                  </a:cubicBezTo>
                  <a:cubicBezTo>
                    <a:pt x="858" y="455"/>
                    <a:pt x="862" y="451"/>
                    <a:pt x="862" y="446"/>
                  </a:cubicBezTo>
                  <a:cubicBezTo>
                    <a:pt x="862" y="441"/>
                    <a:pt x="858" y="437"/>
                    <a:pt x="853" y="437"/>
                  </a:cubicBezTo>
                  <a:cubicBezTo>
                    <a:pt x="849" y="437"/>
                    <a:pt x="845" y="441"/>
                    <a:pt x="845" y="446"/>
                  </a:cubicBezTo>
                  <a:close/>
                  <a:moveTo>
                    <a:pt x="868" y="446"/>
                  </a:moveTo>
                  <a:cubicBezTo>
                    <a:pt x="868" y="451"/>
                    <a:pt x="872" y="455"/>
                    <a:pt x="877" y="455"/>
                  </a:cubicBezTo>
                  <a:cubicBezTo>
                    <a:pt x="882" y="455"/>
                    <a:pt x="886" y="451"/>
                    <a:pt x="886" y="446"/>
                  </a:cubicBezTo>
                  <a:cubicBezTo>
                    <a:pt x="886" y="441"/>
                    <a:pt x="882" y="437"/>
                    <a:pt x="877" y="437"/>
                  </a:cubicBezTo>
                  <a:cubicBezTo>
                    <a:pt x="872" y="437"/>
                    <a:pt x="868" y="441"/>
                    <a:pt x="868" y="446"/>
                  </a:cubicBezTo>
                  <a:close/>
                  <a:moveTo>
                    <a:pt x="892" y="446"/>
                  </a:moveTo>
                  <a:cubicBezTo>
                    <a:pt x="892" y="451"/>
                    <a:pt x="896" y="455"/>
                    <a:pt x="901" y="455"/>
                  </a:cubicBezTo>
                  <a:cubicBezTo>
                    <a:pt x="905" y="455"/>
                    <a:pt x="909" y="451"/>
                    <a:pt x="909" y="446"/>
                  </a:cubicBezTo>
                  <a:cubicBezTo>
                    <a:pt x="909" y="441"/>
                    <a:pt x="905" y="437"/>
                    <a:pt x="901" y="437"/>
                  </a:cubicBezTo>
                  <a:cubicBezTo>
                    <a:pt x="896" y="437"/>
                    <a:pt x="892" y="441"/>
                    <a:pt x="892" y="446"/>
                  </a:cubicBezTo>
                  <a:close/>
                  <a:moveTo>
                    <a:pt x="915" y="446"/>
                  </a:moveTo>
                  <a:cubicBezTo>
                    <a:pt x="915" y="451"/>
                    <a:pt x="919" y="455"/>
                    <a:pt x="924" y="455"/>
                  </a:cubicBezTo>
                  <a:cubicBezTo>
                    <a:pt x="929" y="455"/>
                    <a:pt x="933" y="451"/>
                    <a:pt x="933" y="446"/>
                  </a:cubicBezTo>
                  <a:cubicBezTo>
                    <a:pt x="933" y="441"/>
                    <a:pt x="929" y="437"/>
                    <a:pt x="924" y="437"/>
                  </a:cubicBezTo>
                  <a:cubicBezTo>
                    <a:pt x="919" y="437"/>
                    <a:pt x="915" y="441"/>
                    <a:pt x="915" y="446"/>
                  </a:cubicBezTo>
                  <a:close/>
                  <a:moveTo>
                    <a:pt x="938" y="446"/>
                  </a:moveTo>
                  <a:cubicBezTo>
                    <a:pt x="938" y="451"/>
                    <a:pt x="942" y="455"/>
                    <a:pt x="947" y="455"/>
                  </a:cubicBezTo>
                  <a:cubicBezTo>
                    <a:pt x="952" y="455"/>
                    <a:pt x="956" y="451"/>
                    <a:pt x="956" y="446"/>
                  </a:cubicBezTo>
                  <a:cubicBezTo>
                    <a:pt x="956" y="441"/>
                    <a:pt x="952" y="437"/>
                    <a:pt x="947" y="437"/>
                  </a:cubicBezTo>
                  <a:cubicBezTo>
                    <a:pt x="942" y="437"/>
                    <a:pt x="938" y="441"/>
                    <a:pt x="938" y="446"/>
                  </a:cubicBezTo>
                  <a:close/>
                  <a:moveTo>
                    <a:pt x="962" y="446"/>
                  </a:moveTo>
                  <a:cubicBezTo>
                    <a:pt x="962" y="451"/>
                    <a:pt x="966" y="455"/>
                    <a:pt x="971" y="455"/>
                  </a:cubicBezTo>
                  <a:cubicBezTo>
                    <a:pt x="976" y="455"/>
                    <a:pt x="980" y="451"/>
                    <a:pt x="980" y="446"/>
                  </a:cubicBezTo>
                  <a:cubicBezTo>
                    <a:pt x="980" y="441"/>
                    <a:pt x="976" y="437"/>
                    <a:pt x="971" y="437"/>
                  </a:cubicBezTo>
                  <a:cubicBezTo>
                    <a:pt x="966" y="437"/>
                    <a:pt x="962" y="441"/>
                    <a:pt x="962" y="446"/>
                  </a:cubicBezTo>
                  <a:close/>
                  <a:moveTo>
                    <a:pt x="985" y="446"/>
                  </a:moveTo>
                  <a:cubicBezTo>
                    <a:pt x="985" y="451"/>
                    <a:pt x="989" y="455"/>
                    <a:pt x="994" y="455"/>
                  </a:cubicBezTo>
                  <a:cubicBezTo>
                    <a:pt x="999" y="455"/>
                    <a:pt x="1003" y="451"/>
                    <a:pt x="1003" y="446"/>
                  </a:cubicBezTo>
                  <a:cubicBezTo>
                    <a:pt x="1003" y="441"/>
                    <a:pt x="999" y="437"/>
                    <a:pt x="994" y="437"/>
                  </a:cubicBezTo>
                  <a:cubicBezTo>
                    <a:pt x="989" y="437"/>
                    <a:pt x="985" y="441"/>
                    <a:pt x="985" y="446"/>
                  </a:cubicBezTo>
                  <a:close/>
                  <a:moveTo>
                    <a:pt x="1009" y="446"/>
                  </a:moveTo>
                  <a:cubicBezTo>
                    <a:pt x="1009" y="451"/>
                    <a:pt x="1013" y="455"/>
                    <a:pt x="1018" y="455"/>
                  </a:cubicBezTo>
                  <a:cubicBezTo>
                    <a:pt x="1023" y="455"/>
                    <a:pt x="1027" y="451"/>
                    <a:pt x="1027" y="446"/>
                  </a:cubicBezTo>
                  <a:cubicBezTo>
                    <a:pt x="1027" y="441"/>
                    <a:pt x="1023" y="437"/>
                    <a:pt x="1018" y="437"/>
                  </a:cubicBezTo>
                  <a:cubicBezTo>
                    <a:pt x="1013" y="437"/>
                    <a:pt x="1009" y="441"/>
                    <a:pt x="1009" y="446"/>
                  </a:cubicBezTo>
                  <a:close/>
                  <a:moveTo>
                    <a:pt x="1032" y="446"/>
                  </a:moveTo>
                  <a:cubicBezTo>
                    <a:pt x="1032" y="451"/>
                    <a:pt x="1036" y="455"/>
                    <a:pt x="1041" y="455"/>
                  </a:cubicBezTo>
                  <a:cubicBezTo>
                    <a:pt x="1046" y="455"/>
                    <a:pt x="1050" y="451"/>
                    <a:pt x="1050" y="446"/>
                  </a:cubicBezTo>
                  <a:cubicBezTo>
                    <a:pt x="1050" y="441"/>
                    <a:pt x="1046" y="437"/>
                    <a:pt x="1041" y="437"/>
                  </a:cubicBezTo>
                  <a:cubicBezTo>
                    <a:pt x="1036" y="437"/>
                    <a:pt x="1032" y="441"/>
                    <a:pt x="1032" y="446"/>
                  </a:cubicBezTo>
                  <a:close/>
                  <a:moveTo>
                    <a:pt x="1056" y="446"/>
                  </a:moveTo>
                  <a:cubicBezTo>
                    <a:pt x="1056" y="451"/>
                    <a:pt x="1060" y="455"/>
                    <a:pt x="1065" y="455"/>
                  </a:cubicBezTo>
                  <a:cubicBezTo>
                    <a:pt x="1070" y="455"/>
                    <a:pt x="1074" y="451"/>
                    <a:pt x="1074" y="446"/>
                  </a:cubicBezTo>
                  <a:cubicBezTo>
                    <a:pt x="1074" y="441"/>
                    <a:pt x="1070" y="437"/>
                    <a:pt x="1065" y="437"/>
                  </a:cubicBezTo>
                  <a:cubicBezTo>
                    <a:pt x="1060" y="437"/>
                    <a:pt x="1056" y="441"/>
                    <a:pt x="1056" y="446"/>
                  </a:cubicBezTo>
                  <a:close/>
                  <a:moveTo>
                    <a:pt x="1079" y="446"/>
                  </a:moveTo>
                  <a:cubicBezTo>
                    <a:pt x="1079" y="451"/>
                    <a:pt x="1083" y="455"/>
                    <a:pt x="1088" y="455"/>
                  </a:cubicBezTo>
                  <a:cubicBezTo>
                    <a:pt x="1093" y="455"/>
                    <a:pt x="1097" y="451"/>
                    <a:pt x="1097" y="446"/>
                  </a:cubicBezTo>
                  <a:cubicBezTo>
                    <a:pt x="1097" y="441"/>
                    <a:pt x="1093" y="437"/>
                    <a:pt x="1088" y="437"/>
                  </a:cubicBezTo>
                  <a:cubicBezTo>
                    <a:pt x="1083" y="437"/>
                    <a:pt x="1079" y="441"/>
                    <a:pt x="1079" y="446"/>
                  </a:cubicBezTo>
                  <a:close/>
                  <a:moveTo>
                    <a:pt x="1103" y="446"/>
                  </a:moveTo>
                  <a:cubicBezTo>
                    <a:pt x="1103" y="451"/>
                    <a:pt x="1107" y="455"/>
                    <a:pt x="1112" y="455"/>
                  </a:cubicBezTo>
                  <a:cubicBezTo>
                    <a:pt x="1117" y="455"/>
                    <a:pt x="1121" y="451"/>
                    <a:pt x="1121" y="446"/>
                  </a:cubicBezTo>
                  <a:cubicBezTo>
                    <a:pt x="1121" y="441"/>
                    <a:pt x="1117" y="437"/>
                    <a:pt x="1112" y="437"/>
                  </a:cubicBezTo>
                  <a:cubicBezTo>
                    <a:pt x="1107" y="437"/>
                    <a:pt x="1103" y="441"/>
                    <a:pt x="1103" y="446"/>
                  </a:cubicBezTo>
                  <a:close/>
                  <a:moveTo>
                    <a:pt x="1126" y="446"/>
                  </a:moveTo>
                  <a:cubicBezTo>
                    <a:pt x="1126" y="451"/>
                    <a:pt x="1130" y="455"/>
                    <a:pt x="1135" y="455"/>
                  </a:cubicBezTo>
                  <a:cubicBezTo>
                    <a:pt x="1140" y="455"/>
                    <a:pt x="1144" y="451"/>
                    <a:pt x="1144" y="446"/>
                  </a:cubicBezTo>
                  <a:cubicBezTo>
                    <a:pt x="1144" y="441"/>
                    <a:pt x="1140" y="437"/>
                    <a:pt x="1135" y="437"/>
                  </a:cubicBezTo>
                  <a:cubicBezTo>
                    <a:pt x="1130" y="437"/>
                    <a:pt x="1126" y="441"/>
                    <a:pt x="1126" y="446"/>
                  </a:cubicBezTo>
                  <a:close/>
                  <a:moveTo>
                    <a:pt x="1150" y="446"/>
                  </a:moveTo>
                  <a:cubicBezTo>
                    <a:pt x="1150" y="451"/>
                    <a:pt x="1154" y="455"/>
                    <a:pt x="1159" y="455"/>
                  </a:cubicBezTo>
                  <a:cubicBezTo>
                    <a:pt x="1164" y="455"/>
                    <a:pt x="1168" y="451"/>
                    <a:pt x="1168" y="446"/>
                  </a:cubicBezTo>
                  <a:cubicBezTo>
                    <a:pt x="1168" y="441"/>
                    <a:pt x="1164" y="437"/>
                    <a:pt x="1159" y="437"/>
                  </a:cubicBezTo>
                  <a:cubicBezTo>
                    <a:pt x="1154" y="437"/>
                    <a:pt x="1150" y="441"/>
                    <a:pt x="1150" y="446"/>
                  </a:cubicBezTo>
                  <a:close/>
                  <a:moveTo>
                    <a:pt x="1173" y="446"/>
                  </a:moveTo>
                  <a:cubicBezTo>
                    <a:pt x="1173" y="451"/>
                    <a:pt x="1177" y="455"/>
                    <a:pt x="1182" y="455"/>
                  </a:cubicBezTo>
                  <a:cubicBezTo>
                    <a:pt x="1187" y="455"/>
                    <a:pt x="1191" y="451"/>
                    <a:pt x="1191" y="446"/>
                  </a:cubicBezTo>
                  <a:cubicBezTo>
                    <a:pt x="1191" y="441"/>
                    <a:pt x="1187" y="437"/>
                    <a:pt x="1182" y="437"/>
                  </a:cubicBezTo>
                  <a:cubicBezTo>
                    <a:pt x="1177" y="437"/>
                    <a:pt x="1173" y="441"/>
                    <a:pt x="1173" y="446"/>
                  </a:cubicBezTo>
                  <a:close/>
                  <a:moveTo>
                    <a:pt x="1197" y="446"/>
                  </a:moveTo>
                  <a:cubicBezTo>
                    <a:pt x="1197" y="451"/>
                    <a:pt x="1201" y="455"/>
                    <a:pt x="1206" y="455"/>
                  </a:cubicBezTo>
                  <a:cubicBezTo>
                    <a:pt x="1211" y="455"/>
                    <a:pt x="1215" y="451"/>
                    <a:pt x="1215" y="446"/>
                  </a:cubicBezTo>
                  <a:cubicBezTo>
                    <a:pt x="1215" y="441"/>
                    <a:pt x="1211" y="437"/>
                    <a:pt x="1206" y="437"/>
                  </a:cubicBezTo>
                  <a:cubicBezTo>
                    <a:pt x="1201" y="437"/>
                    <a:pt x="1197" y="441"/>
                    <a:pt x="1197" y="446"/>
                  </a:cubicBezTo>
                  <a:close/>
                  <a:moveTo>
                    <a:pt x="1220" y="446"/>
                  </a:moveTo>
                  <a:cubicBezTo>
                    <a:pt x="1220" y="451"/>
                    <a:pt x="1224" y="455"/>
                    <a:pt x="1229" y="455"/>
                  </a:cubicBezTo>
                  <a:cubicBezTo>
                    <a:pt x="1234" y="455"/>
                    <a:pt x="1238" y="451"/>
                    <a:pt x="1238" y="446"/>
                  </a:cubicBezTo>
                  <a:cubicBezTo>
                    <a:pt x="1238" y="441"/>
                    <a:pt x="1234" y="437"/>
                    <a:pt x="1229" y="437"/>
                  </a:cubicBezTo>
                  <a:cubicBezTo>
                    <a:pt x="1224" y="437"/>
                    <a:pt x="1220" y="441"/>
                    <a:pt x="1220" y="446"/>
                  </a:cubicBezTo>
                  <a:close/>
                  <a:moveTo>
                    <a:pt x="1243" y="446"/>
                  </a:moveTo>
                  <a:cubicBezTo>
                    <a:pt x="1243" y="451"/>
                    <a:pt x="1248" y="455"/>
                    <a:pt x="1253" y="455"/>
                  </a:cubicBezTo>
                  <a:cubicBezTo>
                    <a:pt x="1258" y="455"/>
                    <a:pt x="1262" y="451"/>
                    <a:pt x="1262" y="446"/>
                  </a:cubicBezTo>
                  <a:cubicBezTo>
                    <a:pt x="1262" y="441"/>
                    <a:pt x="1258" y="437"/>
                    <a:pt x="1253" y="437"/>
                  </a:cubicBezTo>
                  <a:cubicBezTo>
                    <a:pt x="1248" y="437"/>
                    <a:pt x="1243" y="441"/>
                    <a:pt x="1243" y="446"/>
                  </a:cubicBezTo>
                  <a:close/>
                  <a:moveTo>
                    <a:pt x="1267" y="446"/>
                  </a:moveTo>
                  <a:cubicBezTo>
                    <a:pt x="1267" y="451"/>
                    <a:pt x="1271" y="455"/>
                    <a:pt x="1276" y="455"/>
                  </a:cubicBezTo>
                  <a:cubicBezTo>
                    <a:pt x="1281" y="455"/>
                    <a:pt x="1285" y="451"/>
                    <a:pt x="1285" y="446"/>
                  </a:cubicBezTo>
                  <a:cubicBezTo>
                    <a:pt x="1285" y="441"/>
                    <a:pt x="1281" y="437"/>
                    <a:pt x="1276" y="437"/>
                  </a:cubicBezTo>
                  <a:cubicBezTo>
                    <a:pt x="1271" y="437"/>
                    <a:pt x="1267" y="441"/>
                    <a:pt x="1267" y="446"/>
                  </a:cubicBezTo>
                  <a:close/>
                  <a:moveTo>
                    <a:pt x="1291" y="446"/>
                  </a:moveTo>
                  <a:cubicBezTo>
                    <a:pt x="1291" y="451"/>
                    <a:pt x="1295" y="455"/>
                    <a:pt x="1300" y="455"/>
                  </a:cubicBezTo>
                  <a:cubicBezTo>
                    <a:pt x="1305" y="455"/>
                    <a:pt x="1309" y="451"/>
                    <a:pt x="1309" y="446"/>
                  </a:cubicBezTo>
                  <a:cubicBezTo>
                    <a:pt x="1309" y="441"/>
                    <a:pt x="1305" y="437"/>
                    <a:pt x="1300" y="437"/>
                  </a:cubicBezTo>
                  <a:cubicBezTo>
                    <a:pt x="1295" y="437"/>
                    <a:pt x="1291" y="441"/>
                    <a:pt x="1291" y="446"/>
                  </a:cubicBezTo>
                  <a:close/>
                  <a:moveTo>
                    <a:pt x="1314" y="446"/>
                  </a:moveTo>
                  <a:cubicBezTo>
                    <a:pt x="1314" y="451"/>
                    <a:pt x="1318" y="455"/>
                    <a:pt x="1323" y="455"/>
                  </a:cubicBezTo>
                  <a:cubicBezTo>
                    <a:pt x="1328" y="455"/>
                    <a:pt x="1332" y="451"/>
                    <a:pt x="1332" y="446"/>
                  </a:cubicBezTo>
                  <a:cubicBezTo>
                    <a:pt x="1332" y="441"/>
                    <a:pt x="1328" y="437"/>
                    <a:pt x="1323" y="437"/>
                  </a:cubicBezTo>
                  <a:cubicBezTo>
                    <a:pt x="1318" y="437"/>
                    <a:pt x="1314" y="441"/>
                    <a:pt x="1314" y="446"/>
                  </a:cubicBezTo>
                  <a:close/>
                  <a:moveTo>
                    <a:pt x="1338" y="446"/>
                  </a:moveTo>
                  <a:cubicBezTo>
                    <a:pt x="1338" y="451"/>
                    <a:pt x="1342" y="455"/>
                    <a:pt x="1346" y="455"/>
                  </a:cubicBezTo>
                  <a:cubicBezTo>
                    <a:pt x="1351" y="455"/>
                    <a:pt x="1355" y="451"/>
                    <a:pt x="1355" y="446"/>
                  </a:cubicBezTo>
                  <a:cubicBezTo>
                    <a:pt x="1355" y="441"/>
                    <a:pt x="1351" y="437"/>
                    <a:pt x="1346" y="437"/>
                  </a:cubicBezTo>
                  <a:cubicBezTo>
                    <a:pt x="1342" y="437"/>
                    <a:pt x="1338" y="441"/>
                    <a:pt x="1338" y="446"/>
                  </a:cubicBezTo>
                  <a:close/>
                  <a:moveTo>
                    <a:pt x="1361" y="446"/>
                  </a:moveTo>
                  <a:cubicBezTo>
                    <a:pt x="1361" y="451"/>
                    <a:pt x="1365" y="455"/>
                    <a:pt x="1370" y="455"/>
                  </a:cubicBezTo>
                  <a:cubicBezTo>
                    <a:pt x="1375" y="455"/>
                    <a:pt x="1379" y="451"/>
                    <a:pt x="1379" y="446"/>
                  </a:cubicBezTo>
                  <a:cubicBezTo>
                    <a:pt x="1379" y="441"/>
                    <a:pt x="1375" y="437"/>
                    <a:pt x="1370" y="437"/>
                  </a:cubicBezTo>
                  <a:cubicBezTo>
                    <a:pt x="1365" y="437"/>
                    <a:pt x="1361" y="441"/>
                    <a:pt x="1361" y="446"/>
                  </a:cubicBezTo>
                  <a:close/>
                  <a:moveTo>
                    <a:pt x="1385" y="446"/>
                  </a:moveTo>
                  <a:cubicBezTo>
                    <a:pt x="1385" y="451"/>
                    <a:pt x="1389" y="455"/>
                    <a:pt x="1393" y="455"/>
                  </a:cubicBezTo>
                  <a:cubicBezTo>
                    <a:pt x="1398" y="455"/>
                    <a:pt x="1402" y="451"/>
                    <a:pt x="1402" y="446"/>
                  </a:cubicBezTo>
                  <a:cubicBezTo>
                    <a:pt x="1402" y="441"/>
                    <a:pt x="1398" y="437"/>
                    <a:pt x="1393" y="437"/>
                  </a:cubicBezTo>
                  <a:cubicBezTo>
                    <a:pt x="1389" y="437"/>
                    <a:pt x="1385" y="441"/>
                    <a:pt x="1385" y="446"/>
                  </a:cubicBezTo>
                  <a:close/>
                  <a:moveTo>
                    <a:pt x="1408" y="446"/>
                  </a:moveTo>
                  <a:cubicBezTo>
                    <a:pt x="1408" y="451"/>
                    <a:pt x="1412" y="455"/>
                    <a:pt x="1417" y="455"/>
                  </a:cubicBezTo>
                  <a:cubicBezTo>
                    <a:pt x="1422" y="455"/>
                    <a:pt x="1426" y="451"/>
                    <a:pt x="1426" y="446"/>
                  </a:cubicBezTo>
                  <a:cubicBezTo>
                    <a:pt x="1426" y="441"/>
                    <a:pt x="1422" y="437"/>
                    <a:pt x="1417" y="437"/>
                  </a:cubicBezTo>
                  <a:cubicBezTo>
                    <a:pt x="1412" y="437"/>
                    <a:pt x="1408" y="441"/>
                    <a:pt x="1408" y="446"/>
                  </a:cubicBezTo>
                  <a:close/>
                  <a:moveTo>
                    <a:pt x="281" y="467"/>
                  </a:moveTo>
                  <a:cubicBezTo>
                    <a:pt x="281" y="472"/>
                    <a:pt x="285" y="477"/>
                    <a:pt x="290" y="477"/>
                  </a:cubicBezTo>
                  <a:cubicBezTo>
                    <a:pt x="295" y="477"/>
                    <a:pt x="299" y="472"/>
                    <a:pt x="299" y="467"/>
                  </a:cubicBezTo>
                  <a:cubicBezTo>
                    <a:pt x="299" y="462"/>
                    <a:pt x="295" y="458"/>
                    <a:pt x="290" y="458"/>
                  </a:cubicBezTo>
                  <a:cubicBezTo>
                    <a:pt x="285" y="458"/>
                    <a:pt x="281" y="462"/>
                    <a:pt x="281" y="467"/>
                  </a:cubicBezTo>
                  <a:close/>
                  <a:moveTo>
                    <a:pt x="305" y="467"/>
                  </a:moveTo>
                  <a:cubicBezTo>
                    <a:pt x="305" y="472"/>
                    <a:pt x="309" y="477"/>
                    <a:pt x="313" y="477"/>
                  </a:cubicBezTo>
                  <a:cubicBezTo>
                    <a:pt x="318" y="477"/>
                    <a:pt x="322" y="472"/>
                    <a:pt x="322" y="467"/>
                  </a:cubicBezTo>
                  <a:cubicBezTo>
                    <a:pt x="322" y="462"/>
                    <a:pt x="318" y="458"/>
                    <a:pt x="313" y="458"/>
                  </a:cubicBezTo>
                  <a:cubicBezTo>
                    <a:pt x="309" y="458"/>
                    <a:pt x="305" y="462"/>
                    <a:pt x="305" y="467"/>
                  </a:cubicBezTo>
                  <a:close/>
                  <a:moveTo>
                    <a:pt x="328" y="467"/>
                  </a:moveTo>
                  <a:cubicBezTo>
                    <a:pt x="328" y="472"/>
                    <a:pt x="332" y="477"/>
                    <a:pt x="337" y="477"/>
                  </a:cubicBezTo>
                  <a:cubicBezTo>
                    <a:pt x="342" y="477"/>
                    <a:pt x="346" y="472"/>
                    <a:pt x="346" y="467"/>
                  </a:cubicBezTo>
                  <a:cubicBezTo>
                    <a:pt x="346" y="462"/>
                    <a:pt x="342" y="458"/>
                    <a:pt x="337" y="458"/>
                  </a:cubicBezTo>
                  <a:cubicBezTo>
                    <a:pt x="332" y="458"/>
                    <a:pt x="328" y="462"/>
                    <a:pt x="328" y="467"/>
                  </a:cubicBezTo>
                  <a:close/>
                  <a:moveTo>
                    <a:pt x="751" y="467"/>
                  </a:moveTo>
                  <a:cubicBezTo>
                    <a:pt x="751" y="472"/>
                    <a:pt x="755" y="477"/>
                    <a:pt x="760" y="477"/>
                  </a:cubicBezTo>
                  <a:cubicBezTo>
                    <a:pt x="765" y="477"/>
                    <a:pt x="769" y="472"/>
                    <a:pt x="769" y="467"/>
                  </a:cubicBezTo>
                  <a:cubicBezTo>
                    <a:pt x="769" y="462"/>
                    <a:pt x="765" y="458"/>
                    <a:pt x="760" y="458"/>
                  </a:cubicBezTo>
                  <a:cubicBezTo>
                    <a:pt x="755" y="458"/>
                    <a:pt x="751" y="462"/>
                    <a:pt x="751" y="467"/>
                  </a:cubicBezTo>
                  <a:close/>
                  <a:moveTo>
                    <a:pt x="774" y="467"/>
                  </a:moveTo>
                  <a:cubicBezTo>
                    <a:pt x="774" y="472"/>
                    <a:pt x="778" y="477"/>
                    <a:pt x="783" y="477"/>
                  </a:cubicBezTo>
                  <a:cubicBezTo>
                    <a:pt x="788" y="477"/>
                    <a:pt x="792" y="472"/>
                    <a:pt x="792" y="467"/>
                  </a:cubicBezTo>
                  <a:cubicBezTo>
                    <a:pt x="792" y="462"/>
                    <a:pt x="788" y="458"/>
                    <a:pt x="783" y="458"/>
                  </a:cubicBezTo>
                  <a:cubicBezTo>
                    <a:pt x="778" y="458"/>
                    <a:pt x="774" y="462"/>
                    <a:pt x="774" y="467"/>
                  </a:cubicBezTo>
                  <a:close/>
                  <a:moveTo>
                    <a:pt x="798" y="467"/>
                  </a:moveTo>
                  <a:cubicBezTo>
                    <a:pt x="798" y="472"/>
                    <a:pt x="802" y="477"/>
                    <a:pt x="806" y="477"/>
                  </a:cubicBezTo>
                  <a:cubicBezTo>
                    <a:pt x="811" y="477"/>
                    <a:pt x="815" y="472"/>
                    <a:pt x="815" y="467"/>
                  </a:cubicBezTo>
                  <a:cubicBezTo>
                    <a:pt x="815" y="462"/>
                    <a:pt x="811" y="458"/>
                    <a:pt x="806" y="458"/>
                  </a:cubicBezTo>
                  <a:cubicBezTo>
                    <a:pt x="802" y="458"/>
                    <a:pt x="798" y="462"/>
                    <a:pt x="798" y="467"/>
                  </a:cubicBezTo>
                  <a:close/>
                  <a:moveTo>
                    <a:pt x="821" y="467"/>
                  </a:moveTo>
                  <a:cubicBezTo>
                    <a:pt x="821" y="472"/>
                    <a:pt x="825" y="477"/>
                    <a:pt x="830" y="477"/>
                  </a:cubicBezTo>
                  <a:cubicBezTo>
                    <a:pt x="835" y="477"/>
                    <a:pt x="839" y="472"/>
                    <a:pt x="839" y="467"/>
                  </a:cubicBezTo>
                  <a:cubicBezTo>
                    <a:pt x="839" y="462"/>
                    <a:pt x="835" y="458"/>
                    <a:pt x="830" y="458"/>
                  </a:cubicBezTo>
                  <a:cubicBezTo>
                    <a:pt x="825" y="458"/>
                    <a:pt x="821" y="462"/>
                    <a:pt x="821" y="467"/>
                  </a:cubicBezTo>
                  <a:close/>
                  <a:moveTo>
                    <a:pt x="845" y="467"/>
                  </a:moveTo>
                  <a:cubicBezTo>
                    <a:pt x="845" y="472"/>
                    <a:pt x="849" y="477"/>
                    <a:pt x="853" y="477"/>
                  </a:cubicBezTo>
                  <a:cubicBezTo>
                    <a:pt x="858" y="477"/>
                    <a:pt x="862" y="472"/>
                    <a:pt x="862" y="467"/>
                  </a:cubicBezTo>
                  <a:cubicBezTo>
                    <a:pt x="862" y="462"/>
                    <a:pt x="858" y="458"/>
                    <a:pt x="853" y="458"/>
                  </a:cubicBezTo>
                  <a:cubicBezTo>
                    <a:pt x="849" y="458"/>
                    <a:pt x="845" y="462"/>
                    <a:pt x="845" y="467"/>
                  </a:cubicBezTo>
                  <a:close/>
                  <a:moveTo>
                    <a:pt x="868" y="467"/>
                  </a:moveTo>
                  <a:cubicBezTo>
                    <a:pt x="868" y="472"/>
                    <a:pt x="872" y="477"/>
                    <a:pt x="877" y="477"/>
                  </a:cubicBezTo>
                  <a:cubicBezTo>
                    <a:pt x="882" y="477"/>
                    <a:pt x="886" y="472"/>
                    <a:pt x="886" y="467"/>
                  </a:cubicBezTo>
                  <a:cubicBezTo>
                    <a:pt x="886" y="462"/>
                    <a:pt x="882" y="458"/>
                    <a:pt x="877" y="458"/>
                  </a:cubicBezTo>
                  <a:cubicBezTo>
                    <a:pt x="872" y="458"/>
                    <a:pt x="868" y="462"/>
                    <a:pt x="868" y="467"/>
                  </a:cubicBezTo>
                  <a:close/>
                  <a:moveTo>
                    <a:pt x="892" y="467"/>
                  </a:moveTo>
                  <a:cubicBezTo>
                    <a:pt x="892" y="472"/>
                    <a:pt x="896" y="477"/>
                    <a:pt x="901" y="477"/>
                  </a:cubicBezTo>
                  <a:cubicBezTo>
                    <a:pt x="905" y="477"/>
                    <a:pt x="909" y="472"/>
                    <a:pt x="909" y="467"/>
                  </a:cubicBezTo>
                  <a:cubicBezTo>
                    <a:pt x="909" y="462"/>
                    <a:pt x="905" y="458"/>
                    <a:pt x="901" y="458"/>
                  </a:cubicBezTo>
                  <a:cubicBezTo>
                    <a:pt x="896" y="458"/>
                    <a:pt x="892" y="462"/>
                    <a:pt x="892" y="467"/>
                  </a:cubicBezTo>
                  <a:close/>
                  <a:moveTo>
                    <a:pt x="915" y="467"/>
                  </a:moveTo>
                  <a:cubicBezTo>
                    <a:pt x="915" y="472"/>
                    <a:pt x="919" y="477"/>
                    <a:pt x="924" y="477"/>
                  </a:cubicBezTo>
                  <a:cubicBezTo>
                    <a:pt x="929" y="477"/>
                    <a:pt x="933" y="472"/>
                    <a:pt x="933" y="467"/>
                  </a:cubicBezTo>
                  <a:cubicBezTo>
                    <a:pt x="933" y="462"/>
                    <a:pt x="929" y="458"/>
                    <a:pt x="924" y="458"/>
                  </a:cubicBezTo>
                  <a:cubicBezTo>
                    <a:pt x="919" y="458"/>
                    <a:pt x="915" y="462"/>
                    <a:pt x="915" y="467"/>
                  </a:cubicBezTo>
                  <a:close/>
                  <a:moveTo>
                    <a:pt x="938" y="467"/>
                  </a:moveTo>
                  <a:cubicBezTo>
                    <a:pt x="938" y="472"/>
                    <a:pt x="942" y="477"/>
                    <a:pt x="947" y="477"/>
                  </a:cubicBezTo>
                  <a:cubicBezTo>
                    <a:pt x="952" y="477"/>
                    <a:pt x="956" y="472"/>
                    <a:pt x="956" y="467"/>
                  </a:cubicBezTo>
                  <a:cubicBezTo>
                    <a:pt x="956" y="462"/>
                    <a:pt x="952" y="458"/>
                    <a:pt x="947" y="458"/>
                  </a:cubicBezTo>
                  <a:cubicBezTo>
                    <a:pt x="942" y="458"/>
                    <a:pt x="938" y="462"/>
                    <a:pt x="938" y="467"/>
                  </a:cubicBezTo>
                  <a:close/>
                  <a:moveTo>
                    <a:pt x="962" y="467"/>
                  </a:moveTo>
                  <a:cubicBezTo>
                    <a:pt x="962" y="472"/>
                    <a:pt x="966" y="477"/>
                    <a:pt x="971" y="477"/>
                  </a:cubicBezTo>
                  <a:cubicBezTo>
                    <a:pt x="976" y="477"/>
                    <a:pt x="980" y="472"/>
                    <a:pt x="980" y="467"/>
                  </a:cubicBezTo>
                  <a:cubicBezTo>
                    <a:pt x="980" y="462"/>
                    <a:pt x="976" y="458"/>
                    <a:pt x="971" y="458"/>
                  </a:cubicBezTo>
                  <a:cubicBezTo>
                    <a:pt x="966" y="458"/>
                    <a:pt x="962" y="462"/>
                    <a:pt x="962" y="467"/>
                  </a:cubicBezTo>
                  <a:close/>
                  <a:moveTo>
                    <a:pt x="985" y="467"/>
                  </a:moveTo>
                  <a:cubicBezTo>
                    <a:pt x="985" y="472"/>
                    <a:pt x="989" y="477"/>
                    <a:pt x="994" y="477"/>
                  </a:cubicBezTo>
                  <a:cubicBezTo>
                    <a:pt x="999" y="477"/>
                    <a:pt x="1003" y="472"/>
                    <a:pt x="1003" y="467"/>
                  </a:cubicBezTo>
                  <a:cubicBezTo>
                    <a:pt x="1003" y="462"/>
                    <a:pt x="999" y="458"/>
                    <a:pt x="994" y="458"/>
                  </a:cubicBezTo>
                  <a:cubicBezTo>
                    <a:pt x="989" y="458"/>
                    <a:pt x="985" y="462"/>
                    <a:pt x="985" y="467"/>
                  </a:cubicBezTo>
                  <a:close/>
                  <a:moveTo>
                    <a:pt x="1009" y="467"/>
                  </a:moveTo>
                  <a:cubicBezTo>
                    <a:pt x="1009" y="472"/>
                    <a:pt x="1013" y="477"/>
                    <a:pt x="1018" y="477"/>
                  </a:cubicBezTo>
                  <a:cubicBezTo>
                    <a:pt x="1023" y="477"/>
                    <a:pt x="1027" y="472"/>
                    <a:pt x="1027" y="467"/>
                  </a:cubicBezTo>
                  <a:cubicBezTo>
                    <a:pt x="1027" y="462"/>
                    <a:pt x="1023" y="458"/>
                    <a:pt x="1018" y="458"/>
                  </a:cubicBezTo>
                  <a:cubicBezTo>
                    <a:pt x="1013" y="458"/>
                    <a:pt x="1009" y="462"/>
                    <a:pt x="1009" y="467"/>
                  </a:cubicBezTo>
                  <a:close/>
                  <a:moveTo>
                    <a:pt x="1032" y="467"/>
                  </a:moveTo>
                  <a:cubicBezTo>
                    <a:pt x="1032" y="472"/>
                    <a:pt x="1036" y="477"/>
                    <a:pt x="1041" y="477"/>
                  </a:cubicBezTo>
                  <a:cubicBezTo>
                    <a:pt x="1046" y="477"/>
                    <a:pt x="1050" y="472"/>
                    <a:pt x="1050" y="467"/>
                  </a:cubicBezTo>
                  <a:cubicBezTo>
                    <a:pt x="1050" y="462"/>
                    <a:pt x="1046" y="458"/>
                    <a:pt x="1041" y="458"/>
                  </a:cubicBezTo>
                  <a:cubicBezTo>
                    <a:pt x="1036" y="458"/>
                    <a:pt x="1032" y="462"/>
                    <a:pt x="1032" y="467"/>
                  </a:cubicBezTo>
                  <a:close/>
                  <a:moveTo>
                    <a:pt x="1056" y="467"/>
                  </a:moveTo>
                  <a:cubicBezTo>
                    <a:pt x="1056" y="472"/>
                    <a:pt x="1060" y="477"/>
                    <a:pt x="1065" y="477"/>
                  </a:cubicBezTo>
                  <a:cubicBezTo>
                    <a:pt x="1070" y="477"/>
                    <a:pt x="1074" y="472"/>
                    <a:pt x="1074" y="467"/>
                  </a:cubicBezTo>
                  <a:cubicBezTo>
                    <a:pt x="1074" y="462"/>
                    <a:pt x="1070" y="458"/>
                    <a:pt x="1065" y="458"/>
                  </a:cubicBezTo>
                  <a:cubicBezTo>
                    <a:pt x="1060" y="458"/>
                    <a:pt x="1056" y="462"/>
                    <a:pt x="1056" y="467"/>
                  </a:cubicBezTo>
                  <a:close/>
                  <a:moveTo>
                    <a:pt x="1079" y="467"/>
                  </a:moveTo>
                  <a:cubicBezTo>
                    <a:pt x="1079" y="472"/>
                    <a:pt x="1083" y="477"/>
                    <a:pt x="1088" y="477"/>
                  </a:cubicBezTo>
                  <a:cubicBezTo>
                    <a:pt x="1093" y="477"/>
                    <a:pt x="1097" y="472"/>
                    <a:pt x="1097" y="467"/>
                  </a:cubicBezTo>
                  <a:cubicBezTo>
                    <a:pt x="1097" y="462"/>
                    <a:pt x="1093" y="458"/>
                    <a:pt x="1088" y="458"/>
                  </a:cubicBezTo>
                  <a:cubicBezTo>
                    <a:pt x="1083" y="458"/>
                    <a:pt x="1079" y="462"/>
                    <a:pt x="1079" y="467"/>
                  </a:cubicBezTo>
                  <a:close/>
                  <a:moveTo>
                    <a:pt x="1103" y="467"/>
                  </a:moveTo>
                  <a:cubicBezTo>
                    <a:pt x="1103" y="472"/>
                    <a:pt x="1107" y="477"/>
                    <a:pt x="1112" y="477"/>
                  </a:cubicBezTo>
                  <a:cubicBezTo>
                    <a:pt x="1117" y="477"/>
                    <a:pt x="1121" y="472"/>
                    <a:pt x="1121" y="467"/>
                  </a:cubicBezTo>
                  <a:cubicBezTo>
                    <a:pt x="1121" y="462"/>
                    <a:pt x="1117" y="458"/>
                    <a:pt x="1112" y="458"/>
                  </a:cubicBezTo>
                  <a:cubicBezTo>
                    <a:pt x="1107" y="458"/>
                    <a:pt x="1103" y="462"/>
                    <a:pt x="1103" y="467"/>
                  </a:cubicBezTo>
                  <a:close/>
                  <a:moveTo>
                    <a:pt x="1126" y="467"/>
                  </a:moveTo>
                  <a:cubicBezTo>
                    <a:pt x="1126" y="472"/>
                    <a:pt x="1130" y="477"/>
                    <a:pt x="1135" y="477"/>
                  </a:cubicBezTo>
                  <a:cubicBezTo>
                    <a:pt x="1140" y="477"/>
                    <a:pt x="1144" y="472"/>
                    <a:pt x="1144" y="467"/>
                  </a:cubicBezTo>
                  <a:cubicBezTo>
                    <a:pt x="1144" y="462"/>
                    <a:pt x="1140" y="458"/>
                    <a:pt x="1135" y="458"/>
                  </a:cubicBezTo>
                  <a:cubicBezTo>
                    <a:pt x="1130" y="458"/>
                    <a:pt x="1126" y="462"/>
                    <a:pt x="1126" y="467"/>
                  </a:cubicBezTo>
                  <a:close/>
                  <a:moveTo>
                    <a:pt x="1150" y="467"/>
                  </a:moveTo>
                  <a:cubicBezTo>
                    <a:pt x="1150" y="472"/>
                    <a:pt x="1154" y="477"/>
                    <a:pt x="1159" y="477"/>
                  </a:cubicBezTo>
                  <a:cubicBezTo>
                    <a:pt x="1164" y="477"/>
                    <a:pt x="1168" y="472"/>
                    <a:pt x="1168" y="467"/>
                  </a:cubicBezTo>
                  <a:cubicBezTo>
                    <a:pt x="1168" y="462"/>
                    <a:pt x="1164" y="458"/>
                    <a:pt x="1159" y="458"/>
                  </a:cubicBezTo>
                  <a:cubicBezTo>
                    <a:pt x="1154" y="458"/>
                    <a:pt x="1150" y="462"/>
                    <a:pt x="1150" y="467"/>
                  </a:cubicBezTo>
                  <a:close/>
                  <a:moveTo>
                    <a:pt x="1173" y="467"/>
                  </a:moveTo>
                  <a:cubicBezTo>
                    <a:pt x="1173" y="472"/>
                    <a:pt x="1177" y="477"/>
                    <a:pt x="1182" y="477"/>
                  </a:cubicBezTo>
                  <a:cubicBezTo>
                    <a:pt x="1187" y="477"/>
                    <a:pt x="1191" y="472"/>
                    <a:pt x="1191" y="467"/>
                  </a:cubicBezTo>
                  <a:cubicBezTo>
                    <a:pt x="1191" y="462"/>
                    <a:pt x="1187" y="458"/>
                    <a:pt x="1182" y="458"/>
                  </a:cubicBezTo>
                  <a:cubicBezTo>
                    <a:pt x="1177" y="458"/>
                    <a:pt x="1173" y="462"/>
                    <a:pt x="1173" y="467"/>
                  </a:cubicBezTo>
                  <a:close/>
                  <a:moveTo>
                    <a:pt x="1197" y="467"/>
                  </a:moveTo>
                  <a:cubicBezTo>
                    <a:pt x="1197" y="472"/>
                    <a:pt x="1201" y="477"/>
                    <a:pt x="1206" y="477"/>
                  </a:cubicBezTo>
                  <a:cubicBezTo>
                    <a:pt x="1211" y="477"/>
                    <a:pt x="1215" y="472"/>
                    <a:pt x="1215" y="467"/>
                  </a:cubicBezTo>
                  <a:cubicBezTo>
                    <a:pt x="1215" y="462"/>
                    <a:pt x="1211" y="458"/>
                    <a:pt x="1206" y="458"/>
                  </a:cubicBezTo>
                  <a:cubicBezTo>
                    <a:pt x="1201" y="458"/>
                    <a:pt x="1197" y="462"/>
                    <a:pt x="1197" y="467"/>
                  </a:cubicBezTo>
                  <a:close/>
                  <a:moveTo>
                    <a:pt x="1220" y="467"/>
                  </a:moveTo>
                  <a:cubicBezTo>
                    <a:pt x="1220" y="472"/>
                    <a:pt x="1224" y="477"/>
                    <a:pt x="1229" y="477"/>
                  </a:cubicBezTo>
                  <a:cubicBezTo>
                    <a:pt x="1234" y="477"/>
                    <a:pt x="1238" y="472"/>
                    <a:pt x="1238" y="467"/>
                  </a:cubicBezTo>
                  <a:cubicBezTo>
                    <a:pt x="1238" y="462"/>
                    <a:pt x="1234" y="458"/>
                    <a:pt x="1229" y="458"/>
                  </a:cubicBezTo>
                  <a:cubicBezTo>
                    <a:pt x="1224" y="458"/>
                    <a:pt x="1220" y="462"/>
                    <a:pt x="1220" y="467"/>
                  </a:cubicBezTo>
                  <a:close/>
                  <a:moveTo>
                    <a:pt x="1243" y="467"/>
                  </a:moveTo>
                  <a:cubicBezTo>
                    <a:pt x="1243" y="472"/>
                    <a:pt x="1248" y="477"/>
                    <a:pt x="1253" y="477"/>
                  </a:cubicBezTo>
                  <a:cubicBezTo>
                    <a:pt x="1258" y="477"/>
                    <a:pt x="1262" y="472"/>
                    <a:pt x="1262" y="467"/>
                  </a:cubicBezTo>
                  <a:cubicBezTo>
                    <a:pt x="1262" y="462"/>
                    <a:pt x="1258" y="458"/>
                    <a:pt x="1253" y="458"/>
                  </a:cubicBezTo>
                  <a:cubicBezTo>
                    <a:pt x="1248" y="458"/>
                    <a:pt x="1243" y="462"/>
                    <a:pt x="1243" y="467"/>
                  </a:cubicBezTo>
                  <a:close/>
                  <a:moveTo>
                    <a:pt x="1267" y="467"/>
                  </a:moveTo>
                  <a:cubicBezTo>
                    <a:pt x="1267" y="472"/>
                    <a:pt x="1271" y="477"/>
                    <a:pt x="1276" y="477"/>
                  </a:cubicBezTo>
                  <a:cubicBezTo>
                    <a:pt x="1281" y="477"/>
                    <a:pt x="1285" y="472"/>
                    <a:pt x="1285" y="467"/>
                  </a:cubicBezTo>
                  <a:cubicBezTo>
                    <a:pt x="1285" y="462"/>
                    <a:pt x="1281" y="458"/>
                    <a:pt x="1276" y="458"/>
                  </a:cubicBezTo>
                  <a:cubicBezTo>
                    <a:pt x="1271" y="458"/>
                    <a:pt x="1267" y="462"/>
                    <a:pt x="1267" y="467"/>
                  </a:cubicBezTo>
                  <a:close/>
                  <a:moveTo>
                    <a:pt x="1291" y="467"/>
                  </a:moveTo>
                  <a:cubicBezTo>
                    <a:pt x="1291" y="472"/>
                    <a:pt x="1295" y="477"/>
                    <a:pt x="1300" y="477"/>
                  </a:cubicBezTo>
                  <a:cubicBezTo>
                    <a:pt x="1305" y="477"/>
                    <a:pt x="1309" y="472"/>
                    <a:pt x="1309" y="467"/>
                  </a:cubicBezTo>
                  <a:cubicBezTo>
                    <a:pt x="1309" y="462"/>
                    <a:pt x="1305" y="458"/>
                    <a:pt x="1300" y="458"/>
                  </a:cubicBezTo>
                  <a:cubicBezTo>
                    <a:pt x="1295" y="458"/>
                    <a:pt x="1291" y="462"/>
                    <a:pt x="1291" y="467"/>
                  </a:cubicBezTo>
                  <a:close/>
                  <a:moveTo>
                    <a:pt x="1314" y="467"/>
                  </a:moveTo>
                  <a:cubicBezTo>
                    <a:pt x="1314" y="472"/>
                    <a:pt x="1318" y="477"/>
                    <a:pt x="1323" y="477"/>
                  </a:cubicBezTo>
                  <a:cubicBezTo>
                    <a:pt x="1328" y="477"/>
                    <a:pt x="1332" y="472"/>
                    <a:pt x="1332" y="467"/>
                  </a:cubicBezTo>
                  <a:cubicBezTo>
                    <a:pt x="1332" y="462"/>
                    <a:pt x="1328" y="458"/>
                    <a:pt x="1323" y="458"/>
                  </a:cubicBezTo>
                  <a:cubicBezTo>
                    <a:pt x="1318" y="458"/>
                    <a:pt x="1314" y="462"/>
                    <a:pt x="1314" y="467"/>
                  </a:cubicBezTo>
                  <a:close/>
                  <a:moveTo>
                    <a:pt x="1338" y="467"/>
                  </a:moveTo>
                  <a:cubicBezTo>
                    <a:pt x="1338" y="472"/>
                    <a:pt x="1342" y="477"/>
                    <a:pt x="1346" y="477"/>
                  </a:cubicBezTo>
                  <a:cubicBezTo>
                    <a:pt x="1351" y="477"/>
                    <a:pt x="1355" y="472"/>
                    <a:pt x="1355" y="467"/>
                  </a:cubicBezTo>
                  <a:cubicBezTo>
                    <a:pt x="1355" y="462"/>
                    <a:pt x="1351" y="458"/>
                    <a:pt x="1346" y="458"/>
                  </a:cubicBezTo>
                  <a:cubicBezTo>
                    <a:pt x="1342" y="458"/>
                    <a:pt x="1338" y="462"/>
                    <a:pt x="1338" y="467"/>
                  </a:cubicBezTo>
                  <a:close/>
                  <a:moveTo>
                    <a:pt x="1361" y="467"/>
                  </a:moveTo>
                  <a:cubicBezTo>
                    <a:pt x="1361" y="472"/>
                    <a:pt x="1365" y="477"/>
                    <a:pt x="1370" y="477"/>
                  </a:cubicBezTo>
                  <a:cubicBezTo>
                    <a:pt x="1375" y="477"/>
                    <a:pt x="1379" y="472"/>
                    <a:pt x="1379" y="467"/>
                  </a:cubicBezTo>
                  <a:cubicBezTo>
                    <a:pt x="1379" y="462"/>
                    <a:pt x="1375" y="458"/>
                    <a:pt x="1370" y="458"/>
                  </a:cubicBezTo>
                  <a:cubicBezTo>
                    <a:pt x="1365" y="458"/>
                    <a:pt x="1361" y="462"/>
                    <a:pt x="1361" y="467"/>
                  </a:cubicBezTo>
                  <a:close/>
                  <a:moveTo>
                    <a:pt x="1385" y="467"/>
                  </a:moveTo>
                  <a:cubicBezTo>
                    <a:pt x="1385" y="472"/>
                    <a:pt x="1389" y="477"/>
                    <a:pt x="1393" y="477"/>
                  </a:cubicBezTo>
                  <a:cubicBezTo>
                    <a:pt x="1398" y="477"/>
                    <a:pt x="1402" y="472"/>
                    <a:pt x="1402" y="467"/>
                  </a:cubicBezTo>
                  <a:cubicBezTo>
                    <a:pt x="1402" y="462"/>
                    <a:pt x="1398" y="458"/>
                    <a:pt x="1393" y="458"/>
                  </a:cubicBezTo>
                  <a:cubicBezTo>
                    <a:pt x="1389" y="458"/>
                    <a:pt x="1385" y="462"/>
                    <a:pt x="1385" y="467"/>
                  </a:cubicBezTo>
                  <a:close/>
                  <a:moveTo>
                    <a:pt x="1408" y="467"/>
                  </a:moveTo>
                  <a:cubicBezTo>
                    <a:pt x="1408" y="472"/>
                    <a:pt x="1412" y="477"/>
                    <a:pt x="1417" y="477"/>
                  </a:cubicBezTo>
                  <a:cubicBezTo>
                    <a:pt x="1422" y="477"/>
                    <a:pt x="1426" y="472"/>
                    <a:pt x="1426" y="467"/>
                  </a:cubicBezTo>
                  <a:cubicBezTo>
                    <a:pt x="1426" y="462"/>
                    <a:pt x="1422" y="458"/>
                    <a:pt x="1417" y="458"/>
                  </a:cubicBezTo>
                  <a:cubicBezTo>
                    <a:pt x="1412" y="458"/>
                    <a:pt x="1408" y="462"/>
                    <a:pt x="1408" y="467"/>
                  </a:cubicBezTo>
                  <a:close/>
                  <a:moveTo>
                    <a:pt x="305" y="489"/>
                  </a:moveTo>
                  <a:cubicBezTo>
                    <a:pt x="305" y="494"/>
                    <a:pt x="309" y="498"/>
                    <a:pt x="313" y="498"/>
                  </a:cubicBezTo>
                  <a:cubicBezTo>
                    <a:pt x="318" y="498"/>
                    <a:pt x="322" y="494"/>
                    <a:pt x="322" y="489"/>
                  </a:cubicBezTo>
                  <a:cubicBezTo>
                    <a:pt x="322" y="484"/>
                    <a:pt x="318" y="480"/>
                    <a:pt x="313" y="480"/>
                  </a:cubicBezTo>
                  <a:cubicBezTo>
                    <a:pt x="309" y="480"/>
                    <a:pt x="305" y="484"/>
                    <a:pt x="305" y="489"/>
                  </a:cubicBezTo>
                  <a:close/>
                  <a:moveTo>
                    <a:pt x="328" y="489"/>
                  </a:moveTo>
                  <a:cubicBezTo>
                    <a:pt x="328" y="494"/>
                    <a:pt x="332" y="498"/>
                    <a:pt x="337" y="498"/>
                  </a:cubicBezTo>
                  <a:cubicBezTo>
                    <a:pt x="342" y="498"/>
                    <a:pt x="346" y="494"/>
                    <a:pt x="346" y="489"/>
                  </a:cubicBezTo>
                  <a:cubicBezTo>
                    <a:pt x="346" y="484"/>
                    <a:pt x="342" y="480"/>
                    <a:pt x="337" y="480"/>
                  </a:cubicBezTo>
                  <a:cubicBezTo>
                    <a:pt x="332" y="480"/>
                    <a:pt x="328" y="484"/>
                    <a:pt x="328" y="489"/>
                  </a:cubicBezTo>
                  <a:close/>
                  <a:moveTo>
                    <a:pt x="375" y="489"/>
                  </a:moveTo>
                  <a:cubicBezTo>
                    <a:pt x="375" y="494"/>
                    <a:pt x="379" y="498"/>
                    <a:pt x="384" y="498"/>
                  </a:cubicBezTo>
                  <a:cubicBezTo>
                    <a:pt x="389" y="498"/>
                    <a:pt x="393" y="494"/>
                    <a:pt x="393" y="489"/>
                  </a:cubicBezTo>
                  <a:cubicBezTo>
                    <a:pt x="393" y="484"/>
                    <a:pt x="389" y="480"/>
                    <a:pt x="384" y="480"/>
                  </a:cubicBezTo>
                  <a:cubicBezTo>
                    <a:pt x="379" y="480"/>
                    <a:pt x="375" y="484"/>
                    <a:pt x="375" y="489"/>
                  </a:cubicBezTo>
                  <a:close/>
                  <a:moveTo>
                    <a:pt x="422" y="489"/>
                  </a:moveTo>
                  <a:cubicBezTo>
                    <a:pt x="422" y="494"/>
                    <a:pt x="426" y="498"/>
                    <a:pt x="431" y="498"/>
                  </a:cubicBezTo>
                  <a:cubicBezTo>
                    <a:pt x="436" y="498"/>
                    <a:pt x="440" y="494"/>
                    <a:pt x="440" y="489"/>
                  </a:cubicBezTo>
                  <a:cubicBezTo>
                    <a:pt x="440" y="484"/>
                    <a:pt x="436" y="480"/>
                    <a:pt x="431" y="480"/>
                  </a:cubicBezTo>
                  <a:cubicBezTo>
                    <a:pt x="426" y="480"/>
                    <a:pt x="422" y="484"/>
                    <a:pt x="422" y="489"/>
                  </a:cubicBezTo>
                  <a:close/>
                  <a:moveTo>
                    <a:pt x="751" y="489"/>
                  </a:moveTo>
                  <a:cubicBezTo>
                    <a:pt x="751" y="494"/>
                    <a:pt x="755" y="498"/>
                    <a:pt x="760" y="498"/>
                  </a:cubicBezTo>
                  <a:cubicBezTo>
                    <a:pt x="765" y="498"/>
                    <a:pt x="769" y="494"/>
                    <a:pt x="769" y="489"/>
                  </a:cubicBezTo>
                  <a:cubicBezTo>
                    <a:pt x="769" y="484"/>
                    <a:pt x="765" y="480"/>
                    <a:pt x="760" y="480"/>
                  </a:cubicBezTo>
                  <a:cubicBezTo>
                    <a:pt x="755" y="480"/>
                    <a:pt x="751" y="484"/>
                    <a:pt x="751" y="489"/>
                  </a:cubicBezTo>
                  <a:close/>
                  <a:moveTo>
                    <a:pt x="774" y="489"/>
                  </a:moveTo>
                  <a:cubicBezTo>
                    <a:pt x="774" y="494"/>
                    <a:pt x="778" y="498"/>
                    <a:pt x="783" y="498"/>
                  </a:cubicBezTo>
                  <a:cubicBezTo>
                    <a:pt x="788" y="498"/>
                    <a:pt x="792" y="494"/>
                    <a:pt x="792" y="489"/>
                  </a:cubicBezTo>
                  <a:cubicBezTo>
                    <a:pt x="792" y="484"/>
                    <a:pt x="788" y="480"/>
                    <a:pt x="783" y="480"/>
                  </a:cubicBezTo>
                  <a:cubicBezTo>
                    <a:pt x="778" y="480"/>
                    <a:pt x="774" y="484"/>
                    <a:pt x="774" y="489"/>
                  </a:cubicBezTo>
                  <a:close/>
                  <a:moveTo>
                    <a:pt x="798" y="489"/>
                  </a:moveTo>
                  <a:cubicBezTo>
                    <a:pt x="798" y="494"/>
                    <a:pt x="802" y="498"/>
                    <a:pt x="806" y="498"/>
                  </a:cubicBezTo>
                  <a:cubicBezTo>
                    <a:pt x="811" y="498"/>
                    <a:pt x="815" y="494"/>
                    <a:pt x="815" y="489"/>
                  </a:cubicBezTo>
                  <a:cubicBezTo>
                    <a:pt x="815" y="484"/>
                    <a:pt x="811" y="480"/>
                    <a:pt x="806" y="480"/>
                  </a:cubicBezTo>
                  <a:cubicBezTo>
                    <a:pt x="802" y="480"/>
                    <a:pt x="798" y="484"/>
                    <a:pt x="798" y="489"/>
                  </a:cubicBezTo>
                  <a:close/>
                  <a:moveTo>
                    <a:pt x="821" y="489"/>
                  </a:moveTo>
                  <a:cubicBezTo>
                    <a:pt x="821" y="494"/>
                    <a:pt x="825" y="498"/>
                    <a:pt x="830" y="498"/>
                  </a:cubicBezTo>
                  <a:cubicBezTo>
                    <a:pt x="835" y="498"/>
                    <a:pt x="839" y="494"/>
                    <a:pt x="839" y="489"/>
                  </a:cubicBezTo>
                  <a:cubicBezTo>
                    <a:pt x="839" y="484"/>
                    <a:pt x="835" y="480"/>
                    <a:pt x="830" y="480"/>
                  </a:cubicBezTo>
                  <a:cubicBezTo>
                    <a:pt x="825" y="480"/>
                    <a:pt x="821" y="484"/>
                    <a:pt x="821" y="489"/>
                  </a:cubicBezTo>
                  <a:close/>
                  <a:moveTo>
                    <a:pt x="845" y="489"/>
                  </a:moveTo>
                  <a:cubicBezTo>
                    <a:pt x="845" y="494"/>
                    <a:pt x="849" y="498"/>
                    <a:pt x="853" y="498"/>
                  </a:cubicBezTo>
                  <a:cubicBezTo>
                    <a:pt x="858" y="498"/>
                    <a:pt x="862" y="494"/>
                    <a:pt x="862" y="489"/>
                  </a:cubicBezTo>
                  <a:cubicBezTo>
                    <a:pt x="862" y="484"/>
                    <a:pt x="858" y="480"/>
                    <a:pt x="853" y="480"/>
                  </a:cubicBezTo>
                  <a:cubicBezTo>
                    <a:pt x="849" y="480"/>
                    <a:pt x="845" y="484"/>
                    <a:pt x="845" y="489"/>
                  </a:cubicBezTo>
                  <a:close/>
                  <a:moveTo>
                    <a:pt x="868" y="489"/>
                  </a:moveTo>
                  <a:cubicBezTo>
                    <a:pt x="868" y="494"/>
                    <a:pt x="872" y="498"/>
                    <a:pt x="877" y="498"/>
                  </a:cubicBezTo>
                  <a:cubicBezTo>
                    <a:pt x="882" y="498"/>
                    <a:pt x="886" y="494"/>
                    <a:pt x="886" y="489"/>
                  </a:cubicBezTo>
                  <a:cubicBezTo>
                    <a:pt x="886" y="484"/>
                    <a:pt x="882" y="480"/>
                    <a:pt x="877" y="480"/>
                  </a:cubicBezTo>
                  <a:cubicBezTo>
                    <a:pt x="872" y="480"/>
                    <a:pt x="868" y="484"/>
                    <a:pt x="868" y="489"/>
                  </a:cubicBezTo>
                  <a:close/>
                  <a:moveTo>
                    <a:pt x="892" y="489"/>
                  </a:moveTo>
                  <a:cubicBezTo>
                    <a:pt x="892" y="494"/>
                    <a:pt x="896" y="498"/>
                    <a:pt x="901" y="498"/>
                  </a:cubicBezTo>
                  <a:cubicBezTo>
                    <a:pt x="905" y="498"/>
                    <a:pt x="909" y="494"/>
                    <a:pt x="909" y="489"/>
                  </a:cubicBezTo>
                  <a:cubicBezTo>
                    <a:pt x="909" y="484"/>
                    <a:pt x="905" y="480"/>
                    <a:pt x="901" y="480"/>
                  </a:cubicBezTo>
                  <a:cubicBezTo>
                    <a:pt x="896" y="480"/>
                    <a:pt x="892" y="484"/>
                    <a:pt x="892" y="489"/>
                  </a:cubicBezTo>
                  <a:close/>
                  <a:moveTo>
                    <a:pt x="915" y="489"/>
                  </a:moveTo>
                  <a:cubicBezTo>
                    <a:pt x="915" y="494"/>
                    <a:pt x="919" y="498"/>
                    <a:pt x="924" y="498"/>
                  </a:cubicBezTo>
                  <a:cubicBezTo>
                    <a:pt x="929" y="498"/>
                    <a:pt x="933" y="494"/>
                    <a:pt x="933" y="489"/>
                  </a:cubicBezTo>
                  <a:cubicBezTo>
                    <a:pt x="933" y="484"/>
                    <a:pt x="929" y="480"/>
                    <a:pt x="924" y="480"/>
                  </a:cubicBezTo>
                  <a:cubicBezTo>
                    <a:pt x="919" y="480"/>
                    <a:pt x="915" y="484"/>
                    <a:pt x="915" y="489"/>
                  </a:cubicBezTo>
                  <a:close/>
                  <a:moveTo>
                    <a:pt x="938" y="489"/>
                  </a:moveTo>
                  <a:cubicBezTo>
                    <a:pt x="938" y="494"/>
                    <a:pt x="942" y="498"/>
                    <a:pt x="947" y="498"/>
                  </a:cubicBezTo>
                  <a:cubicBezTo>
                    <a:pt x="952" y="498"/>
                    <a:pt x="956" y="494"/>
                    <a:pt x="956" y="489"/>
                  </a:cubicBezTo>
                  <a:cubicBezTo>
                    <a:pt x="956" y="484"/>
                    <a:pt x="952" y="480"/>
                    <a:pt x="947" y="480"/>
                  </a:cubicBezTo>
                  <a:cubicBezTo>
                    <a:pt x="942" y="480"/>
                    <a:pt x="938" y="484"/>
                    <a:pt x="938" y="489"/>
                  </a:cubicBezTo>
                  <a:close/>
                  <a:moveTo>
                    <a:pt x="962" y="489"/>
                  </a:moveTo>
                  <a:cubicBezTo>
                    <a:pt x="962" y="494"/>
                    <a:pt x="966" y="498"/>
                    <a:pt x="971" y="498"/>
                  </a:cubicBezTo>
                  <a:cubicBezTo>
                    <a:pt x="976" y="498"/>
                    <a:pt x="980" y="494"/>
                    <a:pt x="980" y="489"/>
                  </a:cubicBezTo>
                  <a:cubicBezTo>
                    <a:pt x="980" y="484"/>
                    <a:pt x="976" y="480"/>
                    <a:pt x="971" y="480"/>
                  </a:cubicBezTo>
                  <a:cubicBezTo>
                    <a:pt x="966" y="480"/>
                    <a:pt x="962" y="484"/>
                    <a:pt x="962" y="489"/>
                  </a:cubicBezTo>
                  <a:close/>
                  <a:moveTo>
                    <a:pt x="985" y="489"/>
                  </a:moveTo>
                  <a:cubicBezTo>
                    <a:pt x="985" y="494"/>
                    <a:pt x="989" y="498"/>
                    <a:pt x="994" y="498"/>
                  </a:cubicBezTo>
                  <a:cubicBezTo>
                    <a:pt x="999" y="498"/>
                    <a:pt x="1003" y="494"/>
                    <a:pt x="1003" y="489"/>
                  </a:cubicBezTo>
                  <a:cubicBezTo>
                    <a:pt x="1003" y="484"/>
                    <a:pt x="999" y="480"/>
                    <a:pt x="994" y="480"/>
                  </a:cubicBezTo>
                  <a:cubicBezTo>
                    <a:pt x="989" y="480"/>
                    <a:pt x="985" y="484"/>
                    <a:pt x="985" y="489"/>
                  </a:cubicBezTo>
                  <a:close/>
                  <a:moveTo>
                    <a:pt x="1032" y="489"/>
                  </a:moveTo>
                  <a:cubicBezTo>
                    <a:pt x="1032" y="494"/>
                    <a:pt x="1036" y="498"/>
                    <a:pt x="1041" y="498"/>
                  </a:cubicBezTo>
                  <a:cubicBezTo>
                    <a:pt x="1046" y="498"/>
                    <a:pt x="1050" y="494"/>
                    <a:pt x="1050" y="489"/>
                  </a:cubicBezTo>
                  <a:cubicBezTo>
                    <a:pt x="1050" y="484"/>
                    <a:pt x="1046" y="480"/>
                    <a:pt x="1041" y="480"/>
                  </a:cubicBezTo>
                  <a:cubicBezTo>
                    <a:pt x="1036" y="480"/>
                    <a:pt x="1032" y="484"/>
                    <a:pt x="1032" y="489"/>
                  </a:cubicBezTo>
                  <a:close/>
                  <a:moveTo>
                    <a:pt x="1056" y="489"/>
                  </a:moveTo>
                  <a:cubicBezTo>
                    <a:pt x="1056" y="494"/>
                    <a:pt x="1060" y="498"/>
                    <a:pt x="1065" y="498"/>
                  </a:cubicBezTo>
                  <a:cubicBezTo>
                    <a:pt x="1070" y="498"/>
                    <a:pt x="1074" y="494"/>
                    <a:pt x="1074" y="489"/>
                  </a:cubicBezTo>
                  <a:cubicBezTo>
                    <a:pt x="1074" y="484"/>
                    <a:pt x="1070" y="480"/>
                    <a:pt x="1065" y="480"/>
                  </a:cubicBezTo>
                  <a:cubicBezTo>
                    <a:pt x="1060" y="480"/>
                    <a:pt x="1056" y="484"/>
                    <a:pt x="1056" y="489"/>
                  </a:cubicBezTo>
                  <a:close/>
                  <a:moveTo>
                    <a:pt x="1079" y="489"/>
                  </a:moveTo>
                  <a:cubicBezTo>
                    <a:pt x="1079" y="494"/>
                    <a:pt x="1083" y="498"/>
                    <a:pt x="1088" y="498"/>
                  </a:cubicBezTo>
                  <a:cubicBezTo>
                    <a:pt x="1093" y="498"/>
                    <a:pt x="1097" y="494"/>
                    <a:pt x="1097" y="489"/>
                  </a:cubicBezTo>
                  <a:cubicBezTo>
                    <a:pt x="1097" y="484"/>
                    <a:pt x="1093" y="480"/>
                    <a:pt x="1088" y="480"/>
                  </a:cubicBezTo>
                  <a:cubicBezTo>
                    <a:pt x="1083" y="480"/>
                    <a:pt x="1079" y="484"/>
                    <a:pt x="1079" y="489"/>
                  </a:cubicBezTo>
                  <a:close/>
                  <a:moveTo>
                    <a:pt x="1103" y="489"/>
                  </a:moveTo>
                  <a:cubicBezTo>
                    <a:pt x="1103" y="494"/>
                    <a:pt x="1107" y="498"/>
                    <a:pt x="1112" y="498"/>
                  </a:cubicBezTo>
                  <a:cubicBezTo>
                    <a:pt x="1117" y="498"/>
                    <a:pt x="1121" y="494"/>
                    <a:pt x="1121" y="489"/>
                  </a:cubicBezTo>
                  <a:cubicBezTo>
                    <a:pt x="1121" y="484"/>
                    <a:pt x="1117" y="480"/>
                    <a:pt x="1112" y="480"/>
                  </a:cubicBezTo>
                  <a:cubicBezTo>
                    <a:pt x="1107" y="480"/>
                    <a:pt x="1103" y="484"/>
                    <a:pt x="1103" y="489"/>
                  </a:cubicBezTo>
                  <a:close/>
                  <a:moveTo>
                    <a:pt x="1173" y="489"/>
                  </a:moveTo>
                  <a:cubicBezTo>
                    <a:pt x="1173" y="494"/>
                    <a:pt x="1177" y="498"/>
                    <a:pt x="1182" y="498"/>
                  </a:cubicBezTo>
                  <a:cubicBezTo>
                    <a:pt x="1187" y="498"/>
                    <a:pt x="1191" y="494"/>
                    <a:pt x="1191" y="489"/>
                  </a:cubicBezTo>
                  <a:cubicBezTo>
                    <a:pt x="1191" y="484"/>
                    <a:pt x="1187" y="480"/>
                    <a:pt x="1182" y="480"/>
                  </a:cubicBezTo>
                  <a:cubicBezTo>
                    <a:pt x="1177" y="480"/>
                    <a:pt x="1173" y="484"/>
                    <a:pt x="1173" y="489"/>
                  </a:cubicBezTo>
                  <a:close/>
                  <a:moveTo>
                    <a:pt x="1197" y="489"/>
                  </a:moveTo>
                  <a:cubicBezTo>
                    <a:pt x="1197" y="494"/>
                    <a:pt x="1201" y="498"/>
                    <a:pt x="1206" y="498"/>
                  </a:cubicBezTo>
                  <a:cubicBezTo>
                    <a:pt x="1211" y="498"/>
                    <a:pt x="1215" y="494"/>
                    <a:pt x="1215" y="489"/>
                  </a:cubicBezTo>
                  <a:cubicBezTo>
                    <a:pt x="1215" y="484"/>
                    <a:pt x="1211" y="480"/>
                    <a:pt x="1206" y="480"/>
                  </a:cubicBezTo>
                  <a:cubicBezTo>
                    <a:pt x="1201" y="480"/>
                    <a:pt x="1197" y="484"/>
                    <a:pt x="1197" y="489"/>
                  </a:cubicBezTo>
                  <a:close/>
                  <a:moveTo>
                    <a:pt x="1220" y="489"/>
                  </a:moveTo>
                  <a:cubicBezTo>
                    <a:pt x="1220" y="494"/>
                    <a:pt x="1224" y="498"/>
                    <a:pt x="1229" y="498"/>
                  </a:cubicBezTo>
                  <a:cubicBezTo>
                    <a:pt x="1234" y="498"/>
                    <a:pt x="1238" y="494"/>
                    <a:pt x="1238" y="489"/>
                  </a:cubicBezTo>
                  <a:cubicBezTo>
                    <a:pt x="1238" y="484"/>
                    <a:pt x="1234" y="480"/>
                    <a:pt x="1229" y="480"/>
                  </a:cubicBezTo>
                  <a:cubicBezTo>
                    <a:pt x="1224" y="480"/>
                    <a:pt x="1220" y="484"/>
                    <a:pt x="1220" y="489"/>
                  </a:cubicBezTo>
                  <a:close/>
                  <a:moveTo>
                    <a:pt x="1243" y="489"/>
                  </a:moveTo>
                  <a:cubicBezTo>
                    <a:pt x="1243" y="494"/>
                    <a:pt x="1248" y="498"/>
                    <a:pt x="1253" y="498"/>
                  </a:cubicBezTo>
                  <a:cubicBezTo>
                    <a:pt x="1258" y="498"/>
                    <a:pt x="1262" y="494"/>
                    <a:pt x="1262" y="489"/>
                  </a:cubicBezTo>
                  <a:cubicBezTo>
                    <a:pt x="1262" y="484"/>
                    <a:pt x="1258" y="480"/>
                    <a:pt x="1253" y="480"/>
                  </a:cubicBezTo>
                  <a:cubicBezTo>
                    <a:pt x="1248" y="480"/>
                    <a:pt x="1243" y="484"/>
                    <a:pt x="1243" y="489"/>
                  </a:cubicBezTo>
                  <a:close/>
                  <a:moveTo>
                    <a:pt x="1291" y="489"/>
                  </a:moveTo>
                  <a:cubicBezTo>
                    <a:pt x="1291" y="494"/>
                    <a:pt x="1295" y="498"/>
                    <a:pt x="1300" y="498"/>
                  </a:cubicBezTo>
                  <a:cubicBezTo>
                    <a:pt x="1305" y="498"/>
                    <a:pt x="1309" y="494"/>
                    <a:pt x="1309" y="489"/>
                  </a:cubicBezTo>
                  <a:cubicBezTo>
                    <a:pt x="1309" y="484"/>
                    <a:pt x="1305" y="480"/>
                    <a:pt x="1300" y="480"/>
                  </a:cubicBezTo>
                  <a:cubicBezTo>
                    <a:pt x="1295" y="480"/>
                    <a:pt x="1291" y="484"/>
                    <a:pt x="1291" y="489"/>
                  </a:cubicBezTo>
                  <a:close/>
                  <a:moveTo>
                    <a:pt x="1314" y="489"/>
                  </a:moveTo>
                  <a:cubicBezTo>
                    <a:pt x="1314" y="494"/>
                    <a:pt x="1318" y="498"/>
                    <a:pt x="1323" y="498"/>
                  </a:cubicBezTo>
                  <a:cubicBezTo>
                    <a:pt x="1328" y="498"/>
                    <a:pt x="1332" y="494"/>
                    <a:pt x="1332" y="489"/>
                  </a:cubicBezTo>
                  <a:cubicBezTo>
                    <a:pt x="1332" y="484"/>
                    <a:pt x="1328" y="480"/>
                    <a:pt x="1323" y="480"/>
                  </a:cubicBezTo>
                  <a:cubicBezTo>
                    <a:pt x="1318" y="480"/>
                    <a:pt x="1314" y="484"/>
                    <a:pt x="1314" y="489"/>
                  </a:cubicBezTo>
                  <a:close/>
                  <a:moveTo>
                    <a:pt x="1338" y="489"/>
                  </a:moveTo>
                  <a:cubicBezTo>
                    <a:pt x="1338" y="494"/>
                    <a:pt x="1342" y="498"/>
                    <a:pt x="1346" y="498"/>
                  </a:cubicBezTo>
                  <a:cubicBezTo>
                    <a:pt x="1351" y="498"/>
                    <a:pt x="1355" y="494"/>
                    <a:pt x="1355" y="489"/>
                  </a:cubicBezTo>
                  <a:cubicBezTo>
                    <a:pt x="1355" y="484"/>
                    <a:pt x="1351" y="480"/>
                    <a:pt x="1346" y="480"/>
                  </a:cubicBezTo>
                  <a:cubicBezTo>
                    <a:pt x="1342" y="480"/>
                    <a:pt x="1338" y="484"/>
                    <a:pt x="1338" y="489"/>
                  </a:cubicBezTo>
                  <a:close/>
                  <a:moveTo>
                    <a:pt x="305" y="511"/>
                  </a:moveTo>
                  <a:cubicBezTo>
                    <a:pt x="305" y="516"/>
                    <a:pt x="309" y="520"/>
                    <a:pt x="313" y="520"/>
                  </a:cubicBezTo>
                  <a:cubicBezTo>
                    <a:pt x="318" y="520"/>
                    <a:pt x="322" y="516"/>
                    <a:pt x="322" y="511"/>
                  </a:cubicBezTo>
                  <a:cubicBezTo>
                    <a:pt x="322" y="506"/>
                    <a:pt x="318" y="502"/>
                    <a:pt x="313" y="502"/>
                  </a:cubicBezTo>
                  <a:cubicBezTo>
                    <a:pt x="309" y="502"/>
                    <a:pt x="305" y="506"/>
                    <a:pt x="305" y="511"/>
                  </a:cubicBezTo>
                  <a:close/>
                  <a:moveTo>
                    <a:pt x="328" y="511"/>
                  </a:moveTo>
                  <a:cubicBezTo>
                    <a:pt x="328" y="516"/>
                    <a:pt x="332" y="520"/>
                    <a:pt x="337" y="520"/>
                  </a:cubicBezTo>
                  <a:cubicBezTo>
                    <a:pt x="342" y="520"/>
                    <a:pt x="346" y="516"/>
                    <a:pt x="346" y="511"/>
                  </a:cubicBezTo>
                  <a:cubicBezTo>
                    <a:pt x="346" y="506"/>
                    <a:pt x="342" y="502"/>
                    <a:pt x="337" y="502"/>
                  </a:cubicBezTo>
                  <a:cubicBezTo>
                    <a:pt x="332" y="502"/>
                    <a:pt x="328" y="506"/>
                    <a:pt x="328" y="511"/>
                  </a:cubicBezTo>
                  <a:close/>
                  <a:moveTo>
                    <a:pt x="352" y="511"/>
                  </a:moveTo>
                  <a:cubicBezTo>
                    <a:pt x="352" y="516"/>
                    <a:pt x="356" y="520"/>
                    <a:pt x="361" y="520"/>
                  </a:cubicBezTo>
                  <a:cubicBezTo>
                    <a:pt x="365" y="520"/>
                    <a:pt x="369" y="516"/>
                    <a:pt x="369" y="511"/>
                  </a:cubicBezTo>
                  <a:cubicBezTo>
                    <a:pt x="369" y="506"/>
                    <a:pt x="365" y="502"/>
                    <a:pt x="361" y="502"/>
                  </a:cubicBezTo>
                  <a:cubicBezTo>
                    <a:pt x="356" y="502"/>
                    <a:pt x="352" y="506"/>
                    <a:pt x="352" y="511"/>
                  </a:cubicBezTo>
                  <a:close/>
                  <a:moveTo>
                    <a:pt x="375" y="511"/>
                  </a:moveTo>
                  <a:cubicBezTo>
                    <a:pt x="375" y="516"/>
                    <a:pt x="379" y="520"/>
                    <a:pt x="384" y="520"/>
                  </a:cubicBezTo>
                  <a:cubicBezTo>
                    <a:pt x="389" y="520"/>
                    <a:pt x="393" y="516"/>
                    <a:pt x="393" y="511"/>
                  </a:cubicBezTo>
                  <a:cubicBezTo>
                    <a:pt x="393" y="506"/>
                    <a:pt x="389" y="502"/>
                    <a:pt x="384" y="502"/>
                  </a:cubicBezTo>
                  <a:cubicBezTo>
                    <a:pt x="379" y="502"/>
                    <a:pt x="375" y="506"/>
                    <a:pt x="375" y="511"/>
                  </a:cubicBezTo>
                  <a:close/>
                  <a:moveTo>
                    <a:pt x="469" y="511"/>
                  </a:moveTo>
                  <a:cubicBezTo>
                    <a:pt x="469" y="516"/>
                    <a:pt x="473" y="520"/>
                    <a:pt x="478" y="520"/>
                  </a:cubicBezTo>
                  <a:cubicBezTo>
                    <a:pt x="483" y="520"/>
                    <a:pt x="487" y="516"/>
                    <a:pt x="487" y="511"/>
                  </a:cubicBezTo>
                  <a:cubicBezTo>
                    <a:pt x="487" y="506"/>
                    <a:pt x="483" y="502"/>
                    <a:pt x="478" y="502"/>
                  </a:cubicBezTo>
                  <a:cubicBezTo>
                    <a:pt x="473" y="502"/>
                    <a:pt x="469" y="506"/>
                    <a:pt x="469" y="511"/>
                  </a:cubicBezTo>
                  <a:close/>
                  <a:moveTo>
                    <a:pt x="751" y="511"/>
                  </a:moveTo>
                  <a:cubicBezTo>
                    <a:pt x="751" y="516"/>
                    <a:pt x="755" y="520"/>
                    <a:pt x="760" y="520"/>
                  </a:cubicBezTo>
                  <a:cubicBezTo>
                    <a:pt x="765" y="520"/>
                    <a:pt x="769" y="516"/>
                    <a:pt x="769" y="511"/>
                  </a:cubicBezTo>
                  <a:cubicBezTo>
                    <a:pt x="769" y="506"/>
                    <a:pt x="765" y="502"/>
                    <a:pt x="760" y="502"/>
                  </a:cubicBezTo>
                  <a:cubicBezTo>
                    <a:pt x="755" y="502"/>
                    <a:pt x="751" y="506"/>
                    <a:pt x="751" y="511"/>
                  </a:cubicBezTo>
                  <a:close/>
                  <a:moveTo>
                    <a:pt x="774" y="511"/>
                  </a:moveTo>
                  <a:cubicBezTo>
                    <a:pt x="774" y="516"/>
                    <a:pt x="778" y="520"/>
                    <a:pt x="783" y="520"/>
                  </a:cubicBezTo>
                  <a:cubicBezTo>
                    <a:pt x="788" y="520"/>
                    <a:pt x="792" y="516"/>
                    <a:pt x="792" y="511"/>
                  </a:cubicBezTo>
                  <a:cubicBezTo>
                    <a:pt x="792" y="506"/>
                    <a:pt x="788" y="502"/>
                    <a:pt x="783" y="502"/>
                  </a:cubicBezTo>
                  <a:cubicBezTo>
                    <a:pt x="778" y="502"/>
                    <a:pt x="774" y="506"/>
                    <a:pt x="774" y="511"/>
                  </a:cubicBezTo>
                  <a:close/>
                  <a:moveTo>
                    <a:pt x="798" y="511"/>
                  </a:moveTo>
                  <a:cubicBezTo>
                    <a:pt x="798" y="516"/>
                    <a:pt x="802" y="520"/>
                    <a:pt x="806" y="520"/>
                  </a:cubicBezTo>
                  <a:cubicBezTo>
                    <a:pt x="811" y="520"/>
                    <a:pt x="815" y="516"/>
                    <a:pt x="815" y="511"/>
                  </a:cubicBezTo>
                  <a:cubicBezTo>
                    <a:pt x="815" y="506"/>
                    <a:pt x="811" y="502"/>
                    <a:pt x="806" y="502"/>
                  </a:cubicBezTo>
                  <a:cubicBezTo>
                    <a:pt x="802" y="502"/>
                    <a:pt x="798" y="506"/>
                    <a:pt x="798" y="511"/>
                  </a:cubicBezTo>
                  <a:close/>
                  <a:moveTo>
                    <a:pt x="821" y="511"/>
                  </a:moveTo>
                  <a:cubicBezTo>
                    <a:pt x="821" y="516"/>
                    <a:pt x="825" y="520"/>
                    <a:pt x="830" y="520"/>
                  </a:cubicBezTo>
                  <a:cubicBezTo>
                    <a:pt x="835" y="520"/>
                    <a:pt x="839" y="516"/>
                    <a:pt x="839" y="511"/>
                  </a:cubicBezTo>
                  <a:cubicBezTo>
                    <a:pt x="839" y="506"/>
                    <a:pt x="835" y="502"/>
                    <a:pt x="830" y="502"/>
                  </a:cubicBezTo>
                  <a:cubicBezTo>
                    <a:pt x="825" y="502"/>
                    <a:pt x="821" y="506"/>
                    <a:pt x="821" y="511"/>
                  </a:cubicBezTo>
                  <a:close/>
                  <a:moveTo>
                    <a:pt x="845" y="511"/>
                  </a:moveTo>
                  <a:cubicBezTo>
                    <a:pt x="845" y="516"/>
                    <a:pt x="849" y="520"/>
                    <a:pt x="853" y="520"/>
                  </a:cubicBezTo>
                  <a:cubicBezTo>
                    <a:pt x="858" y="520"/>
                    <a:pt x="862" y="516"/>
                    <a:pt x="862" y="511"/>
                  </a:cubicBezTo>
                  <a:cubicBezTo>
                    <a:pt x="862" y="506"/>
                    <a:pt x="858" y="502"/>
                    <a:pt x="853" y="502"/>
                  </a:cubicBezTo>
                  <a:cubicBezTo>
                    <a:pt x="849" y="502"/>
                    <a:pt x="845" y="506"/>
                    <a:pt x="845" y="511"/>
                  </a:cubicBezTo>
                  <a:close/>
                  <a:moveTo>
                    <a:pt x="868" y="511"/>
                  </a:moveTo>
                  <a:cubicBezTo>
                    <a:pt x="868" y="516"/>
                    <a:pt x="872" y="520"/>
                    <a:pt x="877" y="520"/>
                  </a:cubicBezTo>
                  <a:cubicBezTo>
                    <a:pt x="882" y="520"/>
                    <a:pt x="886" y="516"/>
                    <a:pt x="886" y="511"/>
                  </a:cubicBezTo>
                  <a:cubicBezTo>
                    <a:pt x="886" y="506"/>
                    <a:pt x="882" y="502"/>
                    <a:pt x="877" y="502"/>
                  </a:cubicBezTo>
                  <a:cubicBezTo>
                    <a:pt x="872" y="502"/>
                    <a:pt x="868" y="506"/>
                    <a:pt x="868" y="511"/>
                  </a:cubicBezTo>
                  <a:close/>
                  <a:moveTo>
                    <a:pt x="892" y="511"/>
                  </a:moveTo>
                  <a:cubicBezTo>
                    <a:pt x="892" y="516"/>
                    <a:pt x="896" y="520"/>
                    <a:pt x="901" y="520"/>
                  </a:cubicBezTo>
                  <a:cubicBezTo>
                    <a:pt x="905" y="520"/>
                    <a:pt x="909" y="516"/>
                    <a:pt x="909" y="511"/>
                  </a:cubicBezTo>
                  <a:cubicBezTo>
                    <a:pt x="909" y="506"/>
                    <a:pt x="905" y="502"/>
                    <a:pt x="901" y="502"/>
                  </a:cubicBezTo>
                  <a:cubicBezTo>
                    <a:pt x="896" y="502"/>
                    <a:pt x="892" y="506"/>
                    <a:pt x="892" y="511"/>
                  </a:cubicBezTo>
                  <a:close/>
                  <a:moveTo>
                    <a:pt x="915" y="511"/>
                  </a:moveTo>
                  <a:cubicBezTo>
                    <a:pt x="915" y="516"/>
                    <a:pt x="919" y="520"/>
                    <a:pt x="924" y="520"/>
                  </a:cubicBezTo>
                  <a:cubicBezTo>
                    <a:pt x="929" y="520"/>
                    <a:pt x="933" y="516"/>
                    <a:pt x="933" y="511"/>
                  </a:cubicBezTo>
                  <a:cubicBezTo>
                    <a:pt x="933" y="506"/>
                    <a:pt x="929" y="502"/>
                    <a:pt x="924" y="502"/>
                  </a:cubicBezTo>
                  <a:cubicBezTo>
                    <a:pt x="919" y="502"/>
                    <a:pt x="915" y="506"/>
                    <a:pt x="915" y="511"/>
                  </a:cubicBezTo>
                  <a:close/>
                  <a:moveTo>
                    <a:pt x="938" y="511"/>
                  </a:moveTo>
                  <a:cubicBezTo>
                    <a:pt x="938" y="516"/>
                    <a:pt x="942" y="520"/>
                    <a:pt x="947" y="520"/>
                  </a:cubicBezTo>
                  <a:cubicBezTo>
                    <a:pt x="952" y="520"/>
                    <a:pt x="956" y="516"/>
                    <a:pt x="956" y="511"/>
                  </a:cubicBezTo>
                  <a:cubicBezTo>
                    <a:pt x="956" y="506"/>
                    <a:pt x="952" y="502"/>
                    <a:pt x="947" y="502"/>
                  </a:cubicBezTo>
                  <a:cubicBezTo>
                    <a:pt x="942" y="502"/>
                    <a:pt x="938" y="506"/>
                    <a:pt x="938" y="511"/>
                  </a:cubicBezTo>
                  <a:close/>
                  <a:moveTo>
                    <a:pt x="962" y="511"/>
                  </a:moveTo>
                  <a:cubicBezTo>
                    <a:pt x="962" y="516"/>
                    <a:pt x="966" y="520"/>
                    <a:pt x="971" y="520"/>
                  </a:cubicBezTo>
                  <a:cubicBezTo>
                    <a:pt x="976" y="520"/>
                    <a:pt x="980" y="516"/>
                    <a:pt x="980" y="511"/>
                  </a:cubicBezTo>
                  <a:cubicBezTo>
                    <a:pt x="980" y="506"/>
                    <a:pt x="976" y="502"/>
                    <a:pt x="971" y="502"/>
                  </a:cubicBezTo>
                  <a:cubicBezTo>
                    <a:pt x="966" y="502"/>
                    <a:pt x="962" y="506"/>
                    <a:pt x="962" y="511"/>
                  </a:cubicBezTo>
                  <a:close/>
                  <a:moveTo>
                    <a:pt x="985" y="511"/>
                  </a:moveTo>
                  <a:cubicBezTo>
                    <a:pt x="985" y="516"/>
                    <a:pt x="989" y="520"/>
                    <a:pt x="994" y="520"/>
                  </a:cubicBezTo>
                  <a:cubicBezTo>
                    <a:pt x="999" y="520"/>
                    <a:pt x="1003" y="516"/>
                    <a:pt x="1003" y="511"/>
                  </a:cubicBezTo>
                  <a:cubicBezTo>
                    <a:pt x="1003" y="506"/>
                    <a:pt x="999" y="502"/>
                    <a:pt x="994" y="502"/>
                  </a:cubicBezTo>
                  <a:cubicBezTo>
                    <a:pt x="989" y="502"/>
                    <a:pt x="985" y="506"/>
                    <a:pt x="985" y="511"/>
                  </a:cubicBezTo>
                  <a:close/>
                  <a:moveTo>
                    <a:pt x="1032" y="511"/>
                  </a:moveTo>
                  <a:cubicBezTo>
                    <a:pt x="1032" y="516"/>
                    <a:pt x="1036" y="520"/>
                    <a:pt x="1041" y="520"/>
                  </a:cubicBezTo>
                  <a:cubicBezTo>
                    <a:pt x="1046" y="520"/>
                    <a:pt x="1050" y="516"/>
                    <a:pt x="1050" y="511"/>
                  </a:cubicBezTo>
                  <a:cubicBezTo>
                    <a:pt x="1050" y="506"/>
                    <a:pt x="1046" y="502"/>
                    <a:pt x="1041" y="502"/>
                  </a:cubicBezTo>
                  <a:cubicBezTo>
                    <a:pt x="1036" y="502"/>
                    <a:pt x="1032" y="506"/>
                    <a:pt x="1032" y="511"/>
                  </a:cubicBezTo>
                  <a:close/>
                  <a:moveTo>
                    <a:pt x="1056" y="511"/>
                  </a:moveTo>
                  <a:cubicBezTo>
                    <a:pt x="1056" y="516"/>
                    <a:pt x="1060" y="520"/>
                    <a:pt x="1065" y="520"/>
                  </a:cubicBezTo>
                  <a:cubicBezTo>
                    <a:pt x="1070" y="520"/>
                    <a:pt x="1074" y="516"/>
                    <a:pt x="1074" y="511"/>
                  </a:cubicBezTo>
                  <a:cubicBezTo>
                    <a:pt x="1074" y="506"/>
                    <a:pt x="1070" y="502"/>
                    <a:pt x="1065" y="502"/>
                  </a:cubicBezTo>
                  <a:cubicBezTo>
                    <a:pt x="1060" y="502"/>
                    <a:pt x="1056" y="506"/>
                    <a:pt x="1056" y="511"/>
                  </a:cubicBezTo>
                  <a:close/>
                  <a:moveTo>
                    <a:pt x="1079" y="511"/>
                  </a:moveTo>
                  <a:cubicBezTo>
                    <a:pt x="1079" y="516"/>
                    <a:pt x="1083" y="520"/>
                    <a:pt x="1088" y="520"/>
                  </a:cubicBezTo>
                  <a:cubicBezTo>
                    <a:pt x="1093" y="520"/>
                    <a:pt x="1097" y="516"/>
                    <a:pt x="1097" y="511"/>
                  </a:cubicBezTo>
                  <a:cubicBezTo>
                    <a:pt x="1097" y="506"/>
                    <a:pt x="1093" y="502"/>
                    <a:pt x="1088" y="502"/>
                  </a:cubicBezTo>
                  <a:cubicBezTo>
                    <a:pt x="1083" y="502"/>
                    <a:pt x="1079" y="506"/>
                    <a:pt x="1079" y="511"/>
                  </a:cubicBezTo>
                  <a:close/>
                  <a:moveTo>
                    <a:pt x="1197" y="511"/>
                  </a:moveTo>
                  <a:cubicBezTo>
                    <a:pt x="1197" y="516"/>
                    <a:pt x="1201" y="520"/>
                    <a:pt x="1206" y="520"/>
                  </a:cubicBezTo>
                  <a:cubicBezTo>
                    <a:pt x="1211" y="520"/>
                    <a:pt x="1215" y="516"/>
                    <a:pt x="1215" y="511"/>
                  </a:cubicBezTo>
                  <a:cubicBezTo>
                    <a:pt x="1215" y="506"/>
                    <a:pt x="1211" y="502"/>
                    <a:pt x="1206" y="502"/>
                  </a:cubicBezTo>
                  <a:cubicBezTo>
                    <a:pt x="1201" y="502"/>
                    <a:pt x="1197" y="506"/>
                    <a:pt x="1197" y="511"/>
                  </a:cubicBezTo>
                  <a:close/>
                  <a:moveTo>
                    <a:pt x="1220" y="511"/>
                  </a:moveTo>
                  <a:cubicBezTo>
                    <a:pt x="1220" y="516"/>
                    <a:pt x="1224" y="520"/>
                    <a:pt x="1229" y="520"/>
                  </a:cubicBezTo>
                  <a:cubicBezTo>
                    <a:pt x="1234" y="520"/>
                    <a:pt x="1238" y="516"/>
                    <a:pt x="1238" y="511"/>
                  </a:cubicBezTo>
                  <a:cubicBezTo>
                    <a:pt x="1238" y="506"/>
                    <a:pt x="1234" y="502"/>
                    <a:pt x="1229" y="502"/>
                  </a:cubicBezTo>
                  <a:cubicBezTo>
                    <a:pt x="1224" y="502"/>
                    <a:pt x="1220" y="506"/>
                    <a:pt x="1220" y="511"/>
                  </a:cubicBezTo>
                  <a:close/>
                  <a:moveTo>
                    <a:pt x="1291" y="511"/>
                  </a:moveTo>
                  <a:cubicBezTo>
                    <a:pt x="1291" y="516"/>
                    <a:pt x="1295" y="520"/>
                    <a:pt x="1300" y="520"/>
                  </a:cubicBezTo>
                  <a:cubicBezTo>
                    <a:pt x="1305" y="520"/>
                    <a:pt x="1309" y="516"/>
                    <a:pt x="1309" y="511"/>
                  </a:cubicBezTo>
                  <a:cubicBezTo>
                    <a:pt x="1309" y="506"/>
                    <a:pt x="1305" y="502"/>
                    <a:pt x="1300" y="502"/>
                  </a:cubicBezTo>
                  <a:cubicBezTo>
                    <a:pt x="1295" y="502"/>
                    <a:pt x="1291" y="506"/>
                    <a:pt x="1291" y="511"/>
                  </a:cubicBezTo>
                  <a:close/>
                  <a:moveTo>
                    <a:pt x="1314" y="511"/>
                  </a:moveTo>
                  <a:cubicBezTo>
                    <a:pt x="1314" y="516"/>
                    <a:pt x="1318" y="520"/>
                    <a:pt x="1323" y="520"/>
                  </a:cubicBezTo>
                  <a:cubicBezTo>
                    <a:pt x="1328" y="520"/>
                    <a:pt x="1332" y="516"/>
                    <a:pt x="1332" y="511"/>
                  </a:cubicBezTo>
                  <a:cubicBezTo>
                    <a:pt x="1332" y="506"/>
                    <a:pt x="1328" y="502"/>
                    <a:pt x="1323" y="502"/>
                  </a:cubicBezTo>
                  <a:cubicBezTo>
                    <a:pt x="1318" y="502"/>
                    <a:pt x="1314" y="506"/>
                    <a:pt x="1314" y="511"/>
                  </a:cubicBezTo>
                  <a:close/>
                  <a:moveTo>
                    <a:pt x="1338" y="511"/>
                  </a:moveTo>
                  <a:cubicBezTo>
                    <a:pt x="1338" y="516"/>
                    <a:pt x="1342" y="520"/>
                    <a:pt x="1346" y="520"/>
                  </a:cubicBezTo>
                  <a:cubicBezTo>
                    <a:pt x="1351" y="520"/>
                    <a:pt x="1355" y="516"/>
                    <a:pt x="1355" y="511"/>
                  </a:cubicBezTo>
                  <a:cubicBezTo>
                    <a:pt x="1355" y="506"/>
                    <a:pt x="1351" y="502"/>
                    <a:pt x="1346" y="502"/>
                  </a:cubicBezTo>
                  <a:cubicBezTo>
                    <a:pt x="1342" y="502"/>
                    <a:pt x="1338" y="506"/>
                    <a:pt x="1338" y="511"/>
                  </a:cubicBezTo>
                  <a:close/>
                  <a:moveTo>
                    <a:pt x="1361" y="511"/>
                  </a:moveTo>
                  <a:cubicBezTo>
                    <a:pt x="1361" y="516"/>
                    <a:pt x="1365" y="520"/>
                    <a:pt x="1370" y="520"/>
                  </a:cubicBezTo>
                  <a:cubicBezTo>
                    <a:pt x="1375" y="520"/>
                    <a:pt x="1379" y="516"/>
                    <a:pt x="1379" y="511"/>
                  </a:cubicBezTo>
                  <a:cubicBezTo>
                    <a:pt x="1379" y="506"/>
                    <a:pt x="1375" y="502"/>
                    <a:pt x="1370" y="502"/>
                  </a:cubicBezTo>
                  <a:cubicBezTo>
                    <a:pt x="1365" y="502"/>
                    <a:pt x="1361" y="506"/>
                    <a:pt x="1361" y="511"/>
                  </a:cubicBezTo>
                  <a:close/>
                  <a:moveTo>
                    <a:pt x="1408" y="511"/>
                  </a:moveTo>
                  <a:cubicBezTo>
                    <a:pt x="1408" y="516"/>
                    <a:pt x="1412" y="520"/>
                    <a:pt x="1417" y="520"/>
                  </a:cubicBezTo>
                  <a:cubicBezTo>
                    <a:pt x="1422" y="520"/>
                    <a:pt x="1426" y="516"/>
                    <a:pt x="1426" y="511"/>
                  </a:cubicBezTo>
                  <a:cubicBezTo>
                    <a:pt x="1426" y="506"/>
                    <a:pt x="1422" y="502"/>
                    <a:pt x="1417" y="502"/>
                  </a:cubicBezTo>
                  <a:cubicBezTo>
                    <a:pt x="1412" y="502"/>
                    <a:pt x="1408" y="506"/>
                    <a:pt x="1408" y="511"/>
                  </a:cubicBezTo>
                  <a:close/>
                  <a:moveTo>
                    <a:pt x="1432" y="511"/>
                  </a:moveTo>
                  <a:cubicBezTo>
                    <a:pt x="1432" y="516"/>
                    <a:pt x="1436" y="520"/>
                    <a:pt x="1441" y="520"/>
                  </a:cubicBezTo>
                  <a:cubicBezTo>
                    <a:pt x="1445" y="520"/>
                    <a:pt x="1449" y="516"/>
                    <a:pt x="1449" y="511"/>
                  </a:cubicBezTo>
                  <a:cubicBezTo>
                    <a:pt x="1449" y="506"/>
                    <a:pt x="1445" y="502"/>
                    <a:pt x="1441" y="502"/>
                  </a:cubicBezTo>
                  <a:cubicBezTo>
                    <a:pt x="1436" y="502"/>
                    <a:pt x="1432" y="506"/>
                    <a:pt x="1432" y="511"/>
                  </a:cubicBezTo>
                  <a:close/>
                  <a:moveTo>
                    <a:pt x="375" y="533"/>
                  </a:moveTo>
                  <a:cubicBezTo>
                    <a:pt x="375" y="538"/>
                    <a:pt x="379" y="542"/>
                    <a:pt x="384" y="542"/>
                  </a:cubicBezTo>
                  <a:cubicBezTo>
                    <a:pt x="389" y="542"/>
                    <a:pt x="393" y="538"/>
                    <a:pt x="393" y="533"/>
                  </a:cubicBezTo>
                  <a:cubicBezTo>
                    <a:pt x="393" y="528"/>
                    <a:pt x="389" y="524"/>
                    <a:pt x="384" y="524"/>
                  </a:cubicBezTo>
                  <a:cubicBezTo>
                    <a:pt x="379" y="524"/>
                    <a:pt x="375" y="528"/>
                    <a:pt x="375" y="533"/>
                  </a:cubicBezTo>
                  <a:close/>
                  <a:moveTo>
                    <a:pt x="398" y="533"/>
                  </a:moveTo>
                  <a:cubicBezTo>
                    <a:pt x="398" y="538"/>
                    <a:pt x="402" y="542"/>
                    <a:pt x="407" y="542"/>
                  </a:cubicBezTo>
                  <a:cubicBezTo>
                    <a:pt x="412" y="542"/>
                    <a:pt x="416" y="538"/>
                    <a:pt x="416" y="533"/>
                  </a:cubicBezTo>
                  <a:cubicBezTo>
                    <a:pt x="416" y="528"/>
                    <a:pt x="412" y="524"/>
                    <a:pt x="407" y="524"/>
                  </a:cubicBezTo>
                  <a:cubicBezTo>
                    <a:pt x="402" y="524"/>
                    <a:pt x="398" y="528"/>
                    <a:pt x="398" y="533"/>
                  </a:cubicBezTo>
                  <a:close/>
                  <a:moveTo>
                    <a:pt x="751" y="533"/>
                  </a:moveTo>
                  <a:cubicBezTo>
                    <a:pt x="751" y="538"/>
                    <a:pt x="755" y="542"/>
                    <a:pt x="760" y="542"/>
                  </a:cubicBezTo>
                  <a:cubicBezTo>
                    <a:pt x="765" y="542"/>
                    <a:pt x="769" y="538"/>
                    <a:pt x="769" y="533"/>
                  </a:cubicBezTo>
                  <a:cubicBezTo>
                    <a:pt x="769" y="528"/>
                    <a:pt x="765" y="524"/>
                    <a:pt x="760" y="524"/>
                  </a:cubicBezTo>
                  <a:cubicBezTo>
                    <a:pt x="755" y="524"/>
                    <a:pt x="751" y="528"/>
                    <a:pt x="751" y="533"/>
                  </a:cubicBezTo>
                  <a:close/>
                  <a:moveTo>
                    <a:pt x="774" y="533"/>
                  </a:moveTo>
                  <a:cubicBezTo>
                    <a:pt x="774" y="538"/>
                    <a:pt x="778" y="542"/>
                    <a:pt x="783" y="542"/>
                  </a:cubicBezTo>
                  <a:cubicBezTo>
                    <a:pt x="788" y="542"/>
                    <a:pt x="792" y="538"/>
                    <a:pt x="792" y="533"/>
                  </a:cubicBezTo>
                  <a:cubicBezTo>
                    <a:pt x="792" y="528"/>
                    <a:pt x="788" y="524"/>
                    <a:pt x="783" y="524"/>
                  </a:cubicBezTo>
                  <a:cubicBezTo>
                    <a:pt x="778" y="524"/>
                    <a:pt x="774" y="528"/>
                    <a:pt x="774" y="533"/>
                  </a:cubicBezTo>
                  <a:close/>
                  <a:moveTo>
                    <a:pt x="798" y="533"/>
                  </a:moveTo>
                  <a:cubicBezTo>
                    <a:pt x="798" y="538"/>
                    <a:pt x="802" y="542"/>
                    <a:pt x="806" y="542"/>
                  </a:cubicBezTo>
                  <a:cubicBezTo>
                    <a:pt x="811" y="542"/>
                    <a:pt x="815" y="538"/>
                    <a:pt x="815" y="533"/>
                  </a:cubicBezTo>
                  <a:cubicBezTo>
                    <a:pt x="815" y="528"/>
                    <a:pt x="811" y="524"/>
                    <a:pt x="806" y="524"/>
                  </a:cubicBezTo>
                  <a:cubicBezTo>
                    <a:pt x="802" y="524"/>
                    <a:pt x="798" y="528"/>
                    <a:pt x="798" y="533"/>
                  </a:cubicBezTo>
                  <a:close/>
                  <a:moveTo>
                    <a:pt x="821" y="533"/>
                  </a:moveTo>
                  <a:cubicBezTo>
                    <a:pt x="821" y="538"/>
                    <a:pt x="825" y="542"/>
                    <a:pt x="830" y="542"/>
                  </a:cubicBezTo>
                  <a:cubicBezTo>
                    <a:pt x="835" y="542"/>
                    <a:pt x="839" y="538"/>
                    <a:pt x="839" y="533"/>
                  </a:cubicBezTo>
                  <a:cubicBezTo>
                    <a:pt x="839" y="528"/>
                    <a:pt x="835" y="524"/>
                    <a:pt x="830" y="524"/>
                  </a:cubicBezTo>
                  <a:cubicBezTo>
                    <a:pt x="825" y="524"/>
                    <a:pt x="821" y="528"/>
                    <a:pt x="821" y="533"/>
                  </a:cubicBezTo>
                  <a:close/>
                  <a:moveTo>
                    <a:pt x="845" y="533"/>
                  </a:moveTo>
                  <a:cubicBezTo>
                    <a:pt x="845" y="538"/>
                    <a:pt x="849" y="542"/>
                    <a:pt x="853" y="542"/>
                  </a:cubicBezTo>
                  <a:cubicBezTo>
                    <a:pt x="858" y="542"/>
                    <a:pt x="862" y="538"/>
                    <a:pt x="862" y="533"/>
                  </a:cubicBezTo>
                  <a:cubicBezTo>
                    <a:pt x="862" y="528"/>
                    <a:pt x="858" y="524"/>
                    <a:pt x="853" y="524"/>
                  </a:cubicBezTo>
                  <a:cubicBezTo>
                    <a:pt x="849" y="524"/>
                    <a:pt x="845" y="528"/>
                    <a:pt x="845" y="533"/>
                  </a:cubicBezTo>
                  <a:close/>
                  <a:moveTo>
                    <a:pt x="868" y="533"/>
                  </a:moveTo>
                  <a:cubicBezTo>
                    <a:pt x="868" y="538"/>
                    <a:pt x="872" y="542"/>
                    <a:pt x="877" y="542"/>
                  </a:cubicBezTo>
                  <a:cubicBezTo>
                    <a:pt x="882" y="542"/>
                    <a:pt x="886" y="538"/>
                    <a:pt x="886" y="533"/>
                  </a:cubicBezTo>
                  <a:cubicBezTo>
                    <a:pt x="886" y="528"/>
                    <a:pt x="882" y="524"/>
                    <a:pt x="877" y="524"/>
                  </a:cubicBezTo>
                  <a:cubicBezTo>
                    <a:pt x="872" y="524"/>
                    <a:pt x="868" y="528"/>
                    <a:pt x="868" y="533"/>
                  </a:cubicBezTo>
                  <a:close/>
                  <a:moveTo>
                    <a:pt x="892" y="533"/>
                  </a:moveTo>
                  <a:cubicBezTo>
                    <a:pt x="892" y="538"/>
                    <a:pt x="896" y="542"/>
                    <a:pt x="901" y="542"/>
                  </a:cubicBezTo>
                  <a:cubicBezTo>
                    <a:pt x="905" y="542"/>
                    <a:pt x="909" y="538"/>
                    <a:pt x="909" y="533"/>
                  </a:cubicBezTo>
                  <a:cubicBezTo>
                    <a:pt x="909" y="528"/>
                    <a:pt x="905" y="524"/>
                    <a:pt x="901" y="524"/>
                  </a:cubicBezTo>
                  <a:cubicBezTo>
                    <a:pt x="896" y="524"/>
                    <a:pt x="892" y="528"/>
                    <a:pt x="892" y="533"/>
                  </a:cubicBezTo>
                  <a:close/>
                  <a:moveTo>
                    <a:pt x="915" y="533"/>
                  </a:moveTo>
                  <a:cubicBezTo>
                    <a:pt x="915" y="538"/>
                    <a:pt x="919" y="542"/>
                    <a:pt x="924" y="542"/>
                  </a:cubicBezTo>
                  <a:cubicBezTo>
                    <a:pt x="929" y="542"/>
                    <a:pt x="933" y="538"/>
                    <a:pt x="933" y="533"/>
                  </a:cubicBezTo>
                  <a:cubicBezTo>
                    <a:pt x="933" y="528"/>
                    <a:pt x="929" y="524"/>
                    <a:pt x="924" y="524"/>
                  </a:cubicBezTo>
                  <a:cubicBezTo>
                    <a:pt x="919" y="524"/>
                    <a:pt x="915" y="528"/>
                    <a:pt x="915" y="533"/>
                  </a:cubicBezTo>
                  <a:close/>
                  <a:moveTo>
                    <a:pt x="938" y="533"/>
                  </a:moveTo>
                  <a:cubicBezTo>
                    <a:pt x="938" y="538"/>
                    <a:pt x="942" y="542"/>
                    <a:pt x="947" y="542"/>
                  </a:cubicBezTo>
                  <a:cubicBezTo>
                    <a:pt x="952" y="542"/>
                    <a:pt x="956" y="538"/>
                    <a:pt x="956" y="533"/>
                  </a:cubicBezTo>
                  <a:cubicBezTo>
                    <a:pt x="956" y="528"/>
                    <a:pt x="952" y="524"/>
                    <a:pt x="947" y="524"/>
                  </a:cubicBezTo>
                  <a:cubicBezTo>
                    <a:pt x="942" y="524"/>
                    <a:pt x="938" y="528"/>
                    <a:pt x="938" y="533"/>
                  </a:cubicBezTo>
                  <a:close/>
                  <a:moveTo>
                    <a:pt x="962" y="533"/>
                  </a:moveTo>
                  <a:cubicBezTo>
                    <a:pt x="962" y="538"/>
                    <a:pt x="966" y="542"/>
                    <a:pt x="971" y="542"/>
                  </a:cubicBezTo>
                  <a:cubicBezTo>
                    <a:pt x="976" y="542"/>
                    <a:pt x="980" y="538"/>
                    <a:pt x="980" y="533"/>
                  </a:cubicBezTo>
                  <a:cubicBezTo>
                    <a:pt x="980" y="528"/>
                    <a:pt x="976" y="524"/>
                    <a:pt x="971" y="524"/>
                  </a:cubicBezTo>
                  <a:cubicBezTo>
                    <a:pt x="966" y="524"/>
                    <a:pt x="962" y="528"/>
                    <a:pt x="962" y="533"/>
                  </a:cubicBezTo>
                  <a:close/>
                  <a:moveTo>
                    <a:pt x="985" y="533"/>
                  </a:moveTo>
                  <a:cubicBezTo>
                    <a:pt x="985" y="538"/>
                    <a:pt x="989" y="542"/>
                    <a:pt x="994" y="542"/>
                  </a:cubicBezTo>
                  <a:cubicBezTo>
                    <a:pt x="999" y="542"/>
                    <a:pt x="1003" y="538"/>
                    <a:pt x="1003" y="533"/>
                  </a:cubicBezTo>
                  <a:cubicBezTo>
                    <a:pt x="1003" y="528"/>
                    <a:pt x="999" y="524"/>
                    <a:pt x="994" y="524"/>
                  </a:cubicBezTo>
                  <a:cubicBezTo>
                    <a:pt x="989" y="524"/>
                    <a:pt x="985" y="528"/>
                    <a:pt x="985" y="533"/>
                  </a:cubicBezTo>
                  <a:close/>
                  <a:moveTo>
                    <a:pt x="1009" y="533"/>
                  </a:moveTo>
                  <a:cubicBezTo>
                    <a:pt x="1009" y="538"/>
                    <a:pt x="1013" y="542"/>
                    <a:pt x="1018" y="542"/>
                  </a:cubicBezTo>
                  <a:cubicBezTo>
                    <a:pt x="1023" y="542"/>
                    <a:pt x="1027" y="538"/>
                    <a:pt x="1027" y="533"/>
                  </a:cubicBezTo>
                  <a:cubicBezTo>
                    <a:pt x="1027" y="528"/>
                    <a:pt x="1023" y="524"/>
                    <a:pt x="1018" y="524"/>
                  </a:cubicBezTo>
                  <a:cubicBezTo>
                    <a:pt x="1013" y="524"/>
                    <a:pt x="1009" y="528"/>
                    <a:pt x="1009" y="533"/>
                  </a:cubicBezTo>
                  <a:close/>
                  <a:moveTo>
                    <a:pt x="1197" y="533"/>
                  </a:moveTo>
                  <a:cubicBezTo>
                    <a:pt x="1197" y="538"/>
                    <a:pt x="1201" y="542"/>
                    <a:pt x="1206" y="542"/>
                  </a:cubicBezTo>
                  <a:cubicBezTo>
                    <a:pt x="1211" y="542"/>
                    <a:pt x="1215" y="538"/>
                    <a:pt x="1215" y="533"/>
                  </a:cubicBezTo>
                  <a:cubicBezTo>
                    <a:pt x="1215" y="528"/>
                    <a:pt x="1211" y="524"/>
                    <a:pt x="1206" y="524"/>
                  </a:cubicBezTo>
                  <a:cubicBezTo>
                    <a:pt x="1201" y="524"/>
                    <a:pt x="1197" y="528"/>
                    <a:pt x="1197" y="533"/>
                  </a:cubicBezTo>
                  <a:close/>
                  <a:moveTo>
                    <a:pt x="1220" y="533"/>
                  </a:moveTo>
                  <a:cubicBezTo>
                    <a:pt x="1220" y="538"/>
                    <a:pt x="1224" y="542"/>
                    <a:pt x="1229" y="542"/>
                  </a:cubicBezTo>
                  <a:cubicBezTo>
                    <a:pt x="1234" y="542"/>
                    <a:pt x="1238" y="538"/>
                    <a:pt x="1238" y="533"/>
                  </a:cubicBezTo>
                  <a:cubicBezTo>
                    <a:pt x="1238" y="528"/>
                    <a:pt x="1234" y="524"/>
                    <a:pt x="1229" y="524"/>
                  </a:cubicBezTo>
                  <a:cubicBezTo>
                    <a:pt x="1224" y="524"/>
                    <a:pt x="1220" y="528"/>
                    <a:pt x="1220" y="533"/>
                  </a:cubicBezTo>
                  <a:close/>
                  <a:moveTo>
                    <a:pt x="1314" y="533"/>
                  </a:moveTo>
                  <a:cubicBezTo>
                    <a:pt x="1314" y="538"/>
                    <a:pt x="1318" y="542"/>
                    <a:pt x="1323" y="542"/>
                  </a:cubicBezTo>
                  <a:cubicBezTo>
                    <a:pt x="1328" y="542"/>
                    <a:pt x="1332" y="538"/>
                    <a:pt x="1332" y="533"/>
                  </a:cubicBezTo>
                  <a:cubicBezTo>
                    <a:pt x="1332" y="528"/>
                    <a:pt x="1328" y="524"/>
                    <a:pt x="1323" y="524"/>
                  </a:cubicBezTo>
                  <a:cubicBezTo>
                    <a:pt x="1318" y="524"/>
                    <a:pt x="1314" y="528"/>
                    <a:pt x="1314" y="533"/>
                  </a:cubicBezTo>
                  <a:close/>
                  <a:moveTo>
                    <a:pt x="1338" y="533"/>
                  </a:moveTo>
                  <a:cubicBezTo>
                    <a:pt x="1338" y="538"/>
                    <a:pt x="1342" y="542"/>
                    <a:pt x="1346" y="542"/>
                  </a:cubicBezTo>
                  <a:cubicBezTo>
                    <a:pt x="1351" y="542"/>
                    <a:pt x="1355" y="538"/>
                    <a:pt x="1355" y="533"/>
                  </a:cubicBezTo>
                  <a:cubicBezTo>
                    <a:pt x="1355" y="528"/>
                    <a:pt x="1351" y="524"/>
                    <a:pt x="1346" y="524"/>
                  </a:cubicBezTo>
                  <a:cubicBezTo>
                    <a:pt x="1342" y="524"/>
                    <a:pt x="1338" y="528"/>
                    <a:pt x="1338" y="533"/>
                  </a:cubicBezTo>
                  <a:close/>
                  <a:moveTo>
                    <a:pt x="1432" y="533"/>
                  </a:moveTo>
                  <a:cubicBezTo>
                    <a:pt x="1432" y="538"/>
                    <a:pt x="1436" y="542"/>
                    <a:pt x="1441" y="542"/>
                  </a:cubicBezTo>
                  <a:cubicBezTo>
                    <a:pt x="1445" y="542"/>
                    <a:pt x="1449" y="538"/>
                    <a:pt x="1449" y="533"/>
                  </a:cubicBezTo>
                  <a:cubicBezTo>
                    <a:pt x="1449" y="528"/>
                    <a:pt x="1445" y="524"/>
                    <a:pt x="1441" y="524"/>
                  </a:cubicBezTo>
                  <a:cubicBezTo>
                    <a:pt x="1436" y="524"/>
                    <a:pt x="1432" y="528"/>
                    <a:pt x="1432" y="533"/>
                  </a:cubicBezTo>
                  <a:close/>
                  <a:moveTo>
                    <a:pt x="398" y="555"/>
                  </a:moveTo>
                  <a:cubicBezTo>
                    <a:pt x="398" y="560"/>
                    <a:pt x="402" y="564"/>
                    <a:pt x="407" y="564"/>
                  </a:cubicBezTo>
                  <a:cubicBezTo>
                    <a:pt x="412" y="564"/>
                    <a:pt x="416" y="560"/>
                    <a:pt x="416" y="555"/>
                  </a:cubicBezTo>
                  <a:cubicBezTo>
                    <a:pt x="416" y="550"/>
                    <a:pt x="412" y="546"/>
                    <a:pt x="407" y="546"/>
                  </a:cubicBezTo>
                  <a:cubicBezTo>
                    <a:pt x="402" y="546"/>
                    <a:pt x="398" y="550"/>
                    <a:pt x="398" y="555"/>
                  </a:cubicBezTo>
                  <a:close/>
                  <a:moveTo>
                    <a:pt x="422" y="555"/>
                  </a:moveTo>
                  <a:cubicBezTo>
                    <a:pt x="422" y="560"/>
                    <a:pt x="426" y="564"/>
                    <a:pt x="431" y="564"/>
                  </a:cubicBezTo>
                  <a:cubicBezTo>
                    <a:pt x="436" y="564"/>
                    <a:pt x="440" y="560"/>
                    <a:pt x="440" y="555"/>
                  </a:cubicBezTo>
                  <a:cubicBezTo>
                    <a:pt x="440" y="550"/>
                    <a:pt x="436" y="546"/>
                    <a:pt x="431" y="546"/>
                  </a:cubicBezTo>
                  <a:cubicBezTo>
                    <a:pt x="426" y="546"/>
                    <a:pt x="422" y="550"/>
                    <a:pt x="422" y="555"/>
                  </a:cubicBezTo>
                  <a:close/>
                  <a:moveTo>
                    <a:pt x="445" y="555"/>
                  </a:moveTo>
                  <a:cubicBezTo>
                    <a:pt x="445" y="560"/>
                    <a:pt x="449" y="564"/>
                    <a:pt x="454" y="564"/>
                  </a:cubicBezTo>
                  <a:cubicBezTo>
                    <a:pt x="459" y="564"/>
                    <a:pt x="463" y="560"/>
                    <a:pt x="463" y="555"/>
                  </a:cubicBezTo>
                  <a:cubicBezTo>
                    <a:pt x="463" y="550"/>
                    <a:pt x="459" y="546"/>
                    <a:pt x="454" y="546"/>
                  </a:cubicBezTo>
                  <a:cubicBezTo>
                    <a:pt x="449" y="546"/>
                    <a:pt x="445" y="550"/>
                    <a:pt x="445" y="555"/>
                  </a:cubicBezTo>
                  <a:close/>
                  <a:moveTo>
                    <a:pt x="469" y="555"/>
                  </a:moveTo>
                  <a:cubicBezTo>
                    <a:pt x="469" y="560"/>
                    <a:pt x="473" y="564"/>
                    <a:pt x="478" y="564"/>
                  </a:cubicBezTo>
                  <a:cubicBezTo>
                    <a:pt x="483" y="564"/>
                    <a:pt x="487" y="560"/>
                    <a:pt x="487" y="555"/>
                  </a:cubicBezTo>
                  <a:cubicBezTo>
                    <a:pt x="487" y="550"/>
                    <a:pt x="483" y="546"/>
                    <a:pt x="478" y="546"/>
                  </a:cubicBezTo>
                  <a:cubicBezTo>
                    <a:pt x="473" y="546"/>
                    <a:pt x="469" y="550"/>
                    <a:pt x="469" y="555"/>
                  </a:cubicBezTo>
                  <a:close/>
                  <a:moveTo>
                    <a:pt x="492" y="555"/>
                  </a:moveTo>
                  <a:cubicBezTo>
                    <a:pt x="492" y="560"/>
                    <a:pt x="496" y="564"/>
                    <a:pt x="501" y="564"/>
                  </a:cubicBezTo>
                  <a:cubicBezTo>
                    <a:pt x="506" y="564"/>
                    <a:pt x="510" y="560"/>
                    <a:pt x="510" y="555"/>
                  </a:cubicBezTo>
                  <a:cubicBezTo>
                    <a:pt x="510" y="550"/>
                    <a:pt x="506" y="546"/>
                    <a:pt x="501" y="546"/>
                  </a:cubicBezTo>
                  <a:cubicBezTo>
                    <a:pt x="496" y="546"/>
                    <a:pt x="492" y="550"/>
                    <a:pt x="492" y="555"/>
                  </a:cubicBezTo>
                  <a:close/>
                  <a:moveTo>
                    <a:pt x="751" y="555"/>
                  </a:moveTo>
                  <a:cubicBezTo>
                    <a:pt x="751" y="560"/>
                    <a:pt x="755" y="564"/>
                    <a:pt x="760" y="564"/>
                  </a:cubicBezTo>
                  <a:cubicBezTo>
                    <a:pt x="765" y="564"/>
                    <a:pt x="769" y="560"/>
                    <a:pt x="769" y="555"/>
                  </a:cubicBezTo>
                  <a:cubicBezTo>
                    <a:pt x="769" y="550"/>
                    <a:pt x="765" y="546"/>
                    <a:pt x="760" y="546"/>
                  </a:cubicBezTo>
                  <a:cubicBezTo>
                    <a:pt x="755" y="546"/>
                    <a:pt x="751" y="550"/>
                    <a:pt x="751" y="555"/>
                  </a:cubicBezTo>
                  <a:close/>
                  <a:moveTo>
                    <a:pt x="774" y="555"/>
                  </a:moveTo>
                  <a:cubicBezTo>
                    <a:pt x="774" y="560"/>
                    <a:pt x="778" y="564"/>
                    <a:pt x="783" y="564"/>
                  </a:cubicBezTo>
                  <a:cubicBezTo>
                    <a:pt x="788" y="564"/>
                    <a:pt x="792" y="560"/>
                    <a:pt x="792" y="555"/>
                  </a:cubicBezTo>
                  <a:cubicBezTo>
                    <a:pt x="792" y="550"/>
                    <a:pt x="788" y="546"/>
                    <a:pt x="783" y="546"/>
                  </a:cubicBezTo>
                  <a:cubicBezTo>
                    <a:pt x="778" y="546"/>
                    <a:pt x="774" y="550"/>
                    <a:pt x="774" y="555"/>
                  </a:cubicBezTo>
                  <a:close/>
                  <a:moveTo>
                    <a:pt x="798" y="555"/>
                  </a:moveTo>
                  <a:cubicBezTo>
                    <a:pt x="798" y="560"/>
                    <a:pt x="802" y="564"/>
                    <a:pt x="806" y="564"/>
                  </a:cubicBezTo>
                  <a:cubicBezTo>
                    <a:pt x="811" y="564"/>
                    <a:pt x="815" y="560"/>
                    <a:pt x="815" y="555"/>
                  </a:cubicBezTo>
                  <a:cubicBezTo>
                    <a:pt x="815" y="550"/>
                    <a:pt x="811" y="546"/>
                    <a:pt x="806" y="546"/>
                  </a:cubicBezTo>
                  <a:cubicBezTo>
                    <a:pt x="802" y="546"/>
                    <a:pt x="798" y="550"/>
                    <a:pt x="798" y="555"/>
                  </a:cubicBezTo>
                  <a:close/>
                  <a:moveTo>
                    <a:pt x="821" y="555"/>
                  </a:moveTo>
                  <a:cubicBezTo>
                    <a:pt x="821" y="560"/>
                    <a:pt x="825" y="564"/>
                    <a:pt x="830" y="564"/>
                  </a:cubicBezTo>
                  <a:cubicBezTo>
                    <a:pt x="835" y="564"/>
                    <a:pt x="839" y="560"/>
                    <a:pt x="839" y="555"/>
                  </a:cubicBezTo>
                  <a:cubicBezTo>
                    <a:pt x="839" y="550"/>
                    <a:pt x="835" y="546"/>
                    <a:pt x="830" y="546"/>
                  </a:cubicBezTo>
                  <a:cubicBezTo>
                    <a:pt x="825" y="546"/>
                    <a:pt x="821" y="550"/>
                    <a:pt x="821" y="555"/>
                  </a:cubicBezTo>
                  <a:close/>
                  <a:moveTo>
                    <a:pt x="845" y="555"/>
                  </a:moveTo>
                  <a:cubicBezTo>
                    <a:pt x="845" y="560"/>
                    <a:pt x="849" y="564"/>
                    <a:pt x="853" y="564"/>
                  </a:cubicBezTo>
                  <a:cubicBezTo>
                    <a:pt x="858" y="564"/>
                    <a:pt x="862" y="560"/>
                    <a:pt x="862" y="555"/>
                  </a:cubicBezTo>
                  <a:cubicBezTo>
                    <a:pt x="862" y="550"/>
                    <a:pt x="858" y="546"/>
                    <a:pt x="853" y="546"/>
                  </a:cubicBezTo>
                  <a:cubicBezTo>
                    <a:pt x="849" y="546"/>
                    <a:pt x="845" y="550"/>
                    <a:pt x="845" y="555"/>
                  </a:cubicBezTo>
                  <a:close/>
                  <a:moveTo>
                    <a:pt x="868" y="555"/>
                  </a:moveTo>
                  <a:cubicBezTo>
                    <a:pt x="868" y="560"/>
                    <a:pt x="872" y="564"/>
                    <a:pt x="877" y="564"/>
                  </a:cubicBezTo>
                  <a:cubicBezTo>
                    <a:pt x="882" y="564"/>
                    <a:pt x="886" y="560"/>
                    <a:pt x="886" y="555"/>
                  </a:cubicBezTo>
                  <a:cubicBezTo>
                    <a:pt x="886" y="550"/>
                    <a:pt x="882" y="546"/>
                    <a:pt x="877" y="546"/>
                  </a:cubicBezTo>
                  <a:cubicBezTo>
                    <a:pt x="872" y="546"/>
                    <a:pt x="868" y="550"/>
                    <a:pt x="868" y="555"/>
                  </a:cubicBezTo>
                  <a:close/>
                  <a:moveTo>
                    <a:pt x="892" y="555"/>
                  </a:moveTo>
                  <a:cubicBezTo>
                    <a:pt x="892" y="560"/>
                    <a:pt x="896" y="564"/>
                    <a:pt x="901" y="564"/>
                  </a:cubicBezTo>
                  <a:cubicBezTo>
                    <a:pt x="905" y="564"/>
                    <a:pt x="909" y="560"/>
                    <a:pt x="909" y="555"/>
                  </a:cubicBezTo>
                  <a:cubicBezTo>
                    <a:pt x="909" y="550"/>
                    <a:pt x="905" y="546"/>
                    <a:pt x="901" y="546"/>
                  </a:cubicBezTo>
                  <a:cubicBezTo>
                    <a:pt x="896" y="546"/>
                    <a:pt x="892" y="550"/>
                    <a:pt x="892" y="555"/>
                  </a:cubicBezTo>
                  <a:close/>
                  <a:moveTo>
                    <a:pt x="915" y="555"/>
                  </a:moveTo>
                  <a:cubicBezTo>
                    <a:pt x="915" y="560"/>
                    <a:pt x="919" y="564"/>
                    <a:pt x="924" y="564"/>
                  </a:cubicBezTo>
                  <a:cubicBezTo>
                    <a:pt x="929" y="564"/>
                    <a:pt x="933" y="560"/>
                    <a:pt x="933" y="555"/>
                  </a:cubicBezTo>
                  <a:cubicBezTo>
                    <a:pt x="933" y="550"/>
                    <a:pt x="929" y="546"/>
                    <a:pt x="924" y="546"/>
                  </a:cubicBezTo>
                  <a:cubicBezTo>
                    <a:pt x="919" y="546"/>
                    <a:pt x="915" y="550"/>
                    <a:pt x="915" y="555"/>
                  </a:cubicBezTo>
                  <a:close/>
                  <a:moveTo>
                    <a:pt x="938" y="555"/>
                  </a:moveTo>
                  <a:cubicBezTo>
                    <a:pt x="938" y="560"/>
                    <a:pt x="942" y="564"/>
                    <a:pt x="947" y="564"/>
                  </a:cubicBezTo>
                  <a:cubicBezTo>
                    <a:pt x="952" y="564"/>
                    <a:pt x="956" y="560"/>
                    <a:pt x="956" y="555"/>
                  </a:cubicBezTo>
                  <a:cubicBezTo>
                    <a:pt x="956" y="550"/>
                    <a:pt x="952" y="546"/>
                    <a:pt x="947" y="546"/>
                  </a:cubicBezTo>
                  <a:cubicBezTo>
                    <a:pt x="942" y="546"/>
                    <a:pt x="938" y="550"/>
                    <a:pt x="938" y="555"/>
                  </a:cubicBezTo>
                  <a:close/>
                  <a:moveTo>
                    <a:pt x="962" y="555"/>
                  </a:moveTo>
                  <a:cubicBezTo>
                    <a:pt x="962" y="560"/>
                    <a:pt x="966" y="564"/>
                    <a:pt x="971" y="564"/>
                  </a:cubicBezTo>
                  <a:cubicBezTo>
                    <a:pt x="976" y="564"/>
                    <a:pt x="980" y="560"/>
                    <a:pt x="980" y="555"/>
                  </a:cubicBezTo>
                  <a:cubicBezTo>
                    <a:pt x="980" y="550"/>
                    <a:pt x="976" y="546"/>
                    <a:pt x="971" y="546"/>
                  </a:cubicBezTo>
                  <a:cubicBezTo>
                    <a:pt x="966" y="546"/>
                    <a:pt x="962" y="550"/>
                    <a:pt x="962" y="555"/>
                  </a:cubicBezTo>
                  <a:close/>
                  <a:moveTo>
                    <a:pt x="985" y="555"/>
                  </a:moveTo>
                  <a:cubicBezTo>
                    <a:pt x="985" y="560"/>
                    <a:pt x="989" y="564"/>
                    <a:pt x="994" y="564"/>
                  </a:cubicBezTo>
                  <a:cubicBezTo>
                    <a:pt x="999" y="564"/>
                    <a:pt x="1003" y="560"/>
                    <a:pt x="1003" y="555"/>
                  </a:cubicBezTo>
                  <a:cubicBezTo>
                    <a:pt x="1003" y="550"/>
                    <a:pt x="999" y="546"/>
                    <a:pt x="994" y="546"/>
                  </a:cubicBezTo>
                  <a:cubicBezTo>
                    <a:pt x="989" y="546"/>
                    <a:pt x="985" y="550"/>
                    <a:pt x="985" y="555"/>
                  </a:cubicBezTo>
                  <a:close/>
                  <a:moveTo>
                    <a:pt x="1009" y="555"/>
                  </a:moveTo>
                  <a:cubicBezTo>
                    <a:pt x="1009" y="560"/>
                    <a:pt x="1013" y="564"/>
                    <a:pt x="1018" y="564"/>
                  </a:cubicBezTo>
                  <a:cubicBezTo>
                    <a:pt x="1023" y="564"/>
                    <a:pt x="1027" y="560"/>
                    <a:pt x="1027" y="555"/>
                  </a:cubicBezTo>
                  <a:cubicBezTo>
                    <a:pt x="1027" y="550"/>
                    <a:pt x="1023" y="546"/>
                    <a:pt x="1018" y="546"/>
                  </a:cubicBezTo>
                  <a:cubicBezTo>
                    <a:pt x="1013" y="546"/>
                    <a:pt x="1009" y="550"/>
                    <a:pt x="1009" y="555"/>
                  </a:cubicBezTo>
                  <a:close/>
                  <a:moveTo>
                    <a:pt x="1032" y="555"/>
                  </a:moveTo>
                  <a:cubicBezTo>
                    <a:pt x="1032" y="560"/>
                    <a:pt x="1036" y="564"/>
                    <a:pt x="1041" y="564"/>
                  </a:cubicBezTo>
                  <a:cubicBezTo>
                    <a:pt x="1046" y="564"/>
                    <a:pt x="1050" y="560"/>
                    <a:pt x="1050" y="555"/>
                  </a:cubicBezTo>
                  <a:cubicBezTo>
                    <a:pt x="1050" y="550"/>
                    <a:pt x="1046" y="546"/>
                    <a:pt x="1041" y="546"/>
                  </a:cubicBezTo>
                  <a:cubicBezTo>
                    <a:pt x="1036" y="546"/>
                    <a:pt x="1032" y="550"/>
                    <a:pt x="1032" y="555"/>
                  </a:cubicBezTo>
                  <a:close/>
                  <a:moveTo>
                    <a:pt x="1056" y="555"/>
                  </a:moveTo>
                  <a:cubicBezTo>
                    <a:pt x="1056" y="560"/>
                    <a:pt x="1060" y="564"/>
                    <a:pt x="1065" y="564"/>
                  </a:cubicBezTo>
                  <a:cubicBezTo>
                    <a:pt x="1070" y="564"/>
                    <a:pt x="1074" y="560"/>
                    <a:pt x="1074" y="555"/>
                  </a:cubicBezTo>
                  <a:cubicBezTo>
                    <a:pt x="1074" y="550"/>
                    <a:pt x="1070" y="546"/>
                    <a:pt x="1065" y="546"/>
                  </a:cubicBezTo>
                  <a:cubicBezTo>
                    <a:pt x="1060" y="546"/>
                    <a:pt x="1056" y="550"/>
                    <a:pt x="1056" y="555"/>
                  </a:cubicBezTo>
                  <a:close/>
                  <a:moveTo>
                    <a:pt x="1079" y="555"/>
                  </a:moveTo>
                  <a:cubicBezTo>
                    <a:pt x="1079" y="560"/>
                    <a:pt x="1083" y="564"/>
                    <a:pt x="1088" y="564"/>
                  </a:cubicBezTo>
                  <a:cubicBezTo>
                    <a:pt x="1093" y="564"/>
                    <a:pt x="1097" y="560"/>
                    <a:pt x="1097" y="555"/>
                  </a:cubicBezTo>
                  <a:cubicBezTo>
                    <a:pt x="1097" y="550"/>
                    <a:pt x="1093" y="546"/>
                    <a:pt x="1088" y="546"/>
                  </a:cubicBezTo>
                  <a:cubicBezTo>
                    <a:pt x="1083" y="546"/>
                    <a:pt x="1079" y="550"/>
                    <a:pt x="1079" y="555"/>
                  </a:cubicBezTo>
                  <a:close/>
                  <a:moveTo>
                    <a:pt x="1197" y="555"/>
                  </a:moveTo>
                  <a:cubicBezTo>
                    <a:pt x="1197" y="560"/>
                    <a:pt x="1201" y="564"/>
                    <a:pt x="1206" y="564"/>
                  </a:cubicBezTo>
                  <a:cubicBezTo>
                    <a:pt x="1211" y="564"/>
                    <a:pt x="1215" y="560"/>
                    <a:pt x="1215" y="555"/>
                  </a:cubicBezTo>
                  <a:cubicBezTo>
                    <a:pt x="1215" y="550"/>
                    <a:pt x="1211" y="546"/>
                    <a:pt x="1206" y="546"/>
                  </a:cubicBezTo>
                  <a:cubicBezTo>
                    <a:pt x="1201" y="546"/>
                    <a:pt x="1197" y="550"/>
                    <a:pt x="1197" y="555"/>
                  </a:cubicBezTo>
                  <a:close/>
                  <a:moveTo>
                    <a:pt x="1314" y="555"/>
                  </a:moveTo>
                  <a:cubicBezTo>
                    <a:pt x="1314" y="560"/>
                    <a:pt x="1318" y="564"/>
                    <a:pt x="1323" y="564"/>
                  </a:cubicBezTo>
                  <a:cubicBezTo>
                    <a:pt x="1328" y="564"/>
                    <a:pt x="1332" y="560"/>
                    <a:pt x="1332" y="555"/>
                  </a:cubicBezTo>
                  <a:cubicBezTo>
                    <a:pt x="1332" y="550"/>
                    <a:pt x="1328" y="546"/>
                    <a:pt x="1323" y="546"/>
                  </a:cubicBezTo>
                  <a:cubicBezTo>
                    <a:pt x="1318" y="546"/>
                    <a:pt x="1314" y="550"/>
                    <a:pt x="1314" y="555"/>
                  </a:cubicBezTo>
                  <a:close/>
                  <a:moveTo>
                    <a:pt x="1338" y="555"/>
                  </a:moveTo>
                  <a:cubicBezTo>
                    <a:pt x="1338" y="560"/>
                    <a:pt x="1342" y="564"/>
                    <a:pt x="1346" y="564"/>
                  </a:cubicBezTo>
                  <a:cubicBezTo>
                    <a:pt x="1351" y="564"/>
                    <a:pt x="1355" y="560"/>
                    <a:pt x="1355" y="555"/>
                  </a:cubicBezTo>
                  <a:cubicBezTo>
                    <a:pt x="1355" y="550"/>
                    <a:pt x="1351" y="546"/>
                    <a:pt x="1346" y="546"/>
                  </a:cubicBezTo>
                  <a:cubicBezTo>
                    <a:pt x="1342" y="546"/>
                    <a:pt x="1338" y="550"/>
                    <a:pt x="1338" y="555"/>
                  </a:cubicBezTo>
                  <a:close/>
                  <a:moveTo>
                    <a:pt x="1432" y="555"/>
                  </a:moveTo>
                  <a:cubicBezTo>
                    <a:pt x="1432" y="560"/>
                    <a:pt x="1436" y="564"/>
                    <a:pt x="1441" y="564"/>
                  </a:cubicBezTo>
                  <a:cubicBezTo>
                    <a:pt x="1445" y="564"/>
                    <a:pt x="1449" y="560"/>
                    <a:pt x="1449" y="555"/>
                  </a:cubicBezTo>
                  <a:cubicBezTo>
                    <a:pt x="1449" y="550"/>
                    <a:pt x="1445" y="546"/>
                    <a:pt x="1441" y="546"/>
                  </a:cubicBezTo>
                  <a:cubicBezTo>
                    <a:pt x="1436" y="546"/>
                    <a:pt x="1432" y="550"/>
                    <a:pt x="1432" y="555"/>
                  </a:cubicBezTo>
                  <a:close/>
                  <a:moveTo>
                    <a:pt x="445" y="576"/>
                  </a:moveTo>
                  <a:cubicBezTo>
                    <a:pt x="445" y="581"/>
                    <a:pt x="449" y="585"/>
                    <a:pt x="454" y="585"/>
                  </a:cubicBezTo>
                  <a:cubicBezTo>
                    <a:pt x="459" y="585"/>
                    <a:pt x="463" y="581"/>
                    <a:pt x="463" y="576"/>
                  </a:cubicBezTo>
                  <a:cubicBezTo>
                    <a:pt x="463" y="571"/>
                    <a:pt x="459" y="567"/>
                    <a:pt x="454" y="567"/>
                  </a:cubicBezTo>
                  <a:cubicBezTo>
                    <a:pt x="449" y="567"/>
                    <a:pt x="445" y="571"/>
                    <a:pt x="445" y="576"/>
                  </a:cubicBezTo>
                  <a:close/>
                  <a:moveTo>
                    <a:pt x="469" y="576"/>
                  </a:moveTo>
                  <a:cubicBezTo>
                    <a:pt x="469" y="581"/>
                    <a:pt x="473" y="585"/>
                    <a:pt x="478" y="585"/>
                  </a:cubicBezTo>
                  <a:cubicBezTo>
                    <a:pt x="483" y="585"/>
                    <a:pt x="487" y="581"/>
                    <a:pt x="487" y="576"/>
                  </a:cubicBezTo>
                  <a:cubicBezTo>
                    <a:pt x="487" y="571"/>
                    <a:pt x="483" y="567"/>
                    <a:pt x="478" y="567"/>
                  </a:cubicBezTo>
                  <a:cubicBezTo>
                    <a:pt x="473" y="567"/>
                    <a:pt x="469" y="571"/>
                    <a:pt x="469" y="576"/>
                  </a:cubicBezTo>
                  <a:close/>
                  <a:moveTo>
                    <a:pt x="492" y="576"/>
                  </a:moveTo>
                  <a:cubicBezTo>
                    <a:pt x="492" y="581"/>
                    <a:pt x="496" y="585"/>
                    <a:pt x="501" y="585"/>
                  </a:cubicBezTo>
                  <a:cubicBezTo>
                    <a:pt x="506" y="585"/>
                    <a:pt x="510" y="581"/>
                    <a:pt x="510" y="576"/>
                  </a:cubicBezTo>
                  <a:cubicBezTo>
                    <a:pt x="510" y="571"/>
                    <a:pt x="506" y="567"/>
                    <a:pt x="501" y="567"/>
                  </a:cubicBezTo>
                  <a:cubicBezTo>
                    <a:pt x="496" y="567"/>
                    <a:pt x="492" y="571"/>
                    <a:pt x="492" y="576"/>
                  </a:cubicBezTo>
                  <a:close/>
                  <a:moveTo>
                    <a:pt x="516" y="576"/>
                  </a:moveTo>
                  <a:cubicBezTo>
                    <a:pt x="516" y="581"/>
                    <a:pt x="520" y="585"/>
                    <a:pt x="525" y="585"/>
                  </a:cubicBezTo>
                  <a:cubicBezTo>
                    <a:pt x="530" y="585"/>
                    <a:pt x="534" y="581"/>
                    <a:pt x="534" y="576"/>
                  </a:cubicBezTo>
                  <a:cubicBezTo>
                    <a:pt x="534" y="571"/>
                    <a:pt x="530" y="567"/>
                    <a:pt x="525" y="567"/>
                  </a:cubicBezTo>
                  <a:cubicBezTo>
                    <a:pt x="520" y="567"/>
                    <a:pt x="516" y="571"/>
                    <a:pt x="516" y="576"/>
                  </a:cubicBezTo>
                  <a:close/>
                  <a:moveTo>
                    <a:pt x="774" y="576"/>
                  </a:moveTo>
                  <a:cubicBezTo>
                    <a:pt x="774" y="581"/>
                    <a:pt x="778" y="585"/>
                    <a:pt x="783" y="585"/>
                  </a:cubicBezTo>
                  <a:cubicBezTo>
                    <a:pt x="788" y="585"/>
                    <a:pt x="792" y="581"/>
                    <a:pt x="792" y="576"/>
                  </a:cubicBezTo>
                  <a:cubicBezTo>
                    <a:pt x="792" y="571"/>
                    <a:pt x="788" y="567"/>
                    <a:pt x="783" y="567"/>
                  </a:cubicBezTo>
                  <a:cubicBezTo>
                    <a:pt x="778" y="567"/>
                    <a:pt x="774" y="571"/>
                    <a:pt x="774" y="576"/>
                  </a:cubicBezTo>
                  <a:close/>
                  <a:moveTo>
                    <a:pt x="798" y="576"/>
                  </a:moveTo>
                  <a:cubicBezTo>
                    <a:pt x="798" y="581"/>
                    <a:pt x="802" y="585"/>
                    <a:pt x="806" y="585"/>
                  </a:cubicBezTo>
                  <a:cubicBezTo>
                    <a:pt x="811" y="585"/>
                    <a:pt x="815" y="581"/>
                    <a:pt x="815" y="576"/>
                  </a:cubicBezTo>
                  <a:cubicBezTo>
                    <a:pt x="815" y="571"/>
                    <a:pt x="811" y="567"/>
                    <a:pt x="806" y="567"/>
                  </a:cubicBezTo>
                  <a:cubicBezTo>
                    <a:pt x="802" y="567"/>
                    <a:pt x="798" y="571"/>
                    <a:pt x="798" y="576"/>
                  </a:cubicBezTo>
                  <a:close/>
                  <a:moveTo>
                    <a:pt x="821" y="576"/>
                  </a:moveTo>
                  <a:cubicBezTo>
                    <a:pt x="821" y="581"/>
                    <a:pt x="825" y="585"/>
                    <a:pt x="830" y="585"/>
                  </a:cubicBezTo>
                  <a:cubicBezTo>
                    <a:pt x="835" y="585"/>
                    <a:pt x="839" y="581"/>
                    <a:pt x="839" y="576"/>
                  </a:cubicBezTo>
                  <a:cubicBezTo>
                    <a:pt x="839" y="571"/>
                    <a:pt x="835" y="567"/>
                    <a:pt x="830" y="567"/>
                  </a:cubicBezTo>
                  <a:cubicBezTo>
                    <a:pt x="825" y="567"/>
                    <a:pt x="821" y="571"/>
                    <a:pt x="821" y="576"/>
                  </a:cubicBezTo>
                  <a:close/>
                  <a:moveTo>
                    <a:pt x="845" y="576"/>
                  </a:moveTo>
                  <a:cubicBezTo>
                    <a:pt x="845" y="581"/>
                    <a:pt x="849" y="585"/>
                    <a:pt x="853" y="585"/>
                  </a:cubicBezTo>
                  <a:cubicBezTo>
                    <a:pt x="858" y="585"/>
                    <a:pt x="862" y="581"/>
                    <a:pt x="862" y="576"/>
                  </a:cubicBezTo>
                  <a:cubicBezTo>
                    <a:pt x="862" y="571"/>
                    <a:pt x="858" y="567"/>
                    <a:pt x="853" y="567"/>
                  </a:cubicBezTo>
                  <a:cubicBezTo>
                    <a:pt x="849" y="567"/>
                    <a:pt x="845" y="571"/>
                    <a:pt x="845" y="576"/>
                  </a:cubicBezTo>
                  <a:close/>
                  <a:moveTo>
                    <a:pt x="868" y="576"/>
                  </a:moveTo>
                  <a:cubicBezTo>
                    <a:pt x="868" y="581"/>
                    <a:pt x="872" y="585"/>
                    <a:pt x="877" y="585"/>
                  </a:cubicBezTo>
                  <a:cubicBezTo>
                    <a:pt x="882" y="585"/>
                    <a:pt x="886" y="581"/>
                    <a:pt x="886" y="576"/>
                  </a:cubicBezTo>
                  <a:cubicBezTo>
                    <a:pt x="886" y="571"/>
                    <a:pt x="882" y="567"/>
                    <a:pt x="877" y="567"/>
                  </a:cubicBezTo>
                  <a:cubicBezTo>
                    <a:pt x="872" y="567"/>
                    <a:pt x="868" y="571"/>
                    <a:pt x="868" y="576"/>
                  </a:cubicBezTo>
                  <a:close/>
                  <a:moveTo>
                    <a:pt x="892" y="576"/>
                  </a:moveTo>
                  <a:cubicBezTo>
                    <a:pt x="892" y="581"/>
                    <a:pt x="896" y="585"/>
                    <a:pt x="901" y="585"/>
                  </a:cubicBezTo>
                  <a:cubicBezTo>
                    <a:pt x="905" y="585"/>
                    <a:pt x="909" y="581"/>
                    <a:pt x="909" y="576"/>
                  </a:cubicBezTo>
                  <a:cubicBezTo>
                    <a:pt x="909" y="571"/>
                    <a:pt x="905" y="567"/>
                    <a:pt x="901" y="567"/>
                  </a:cubicBezTo>
                  <a:cubicBezTo>
                    <a:pt x="896" y="567"/>
                    <a:pt x="892" y="571"/>
                    <a:pt x="892" y="576"/>
                  </a:cubicBezTo>
                  <a:close/>
                  <a:moveTo>
                    <a:pt x="915" y="576"/>
                  </a:moveTo>
                  <a:cubicBezTo>
                    <a:pt x="915" y="581"/>
                    <a:pt x="919" y="585"/>
                    <a:pt x="924" y="585"/>
                  </a:cubicBezTo>
                  <a:cubicBezTo>
                    <a:pt x="929" y="585"/>
                    <a:pt x="933" y="581"/>
                    <a:pt x="933" y="576"/>
                  </a:cubicBezTo>
                  <a:cubicBezTo>
                    <a:pt x="933" y="571"/>
                    <a:pt x="929" y="567"/>
                    <a:pt x="924" y="567"/>
                  </a:cubicBezTo>
                  <a:cubicBezTo>
                    <a:pt x="919" y="567"/>
                    <a:pt x="915" y="571"/>
                    <a:pt x="915" y="576"/>
                  </a:cubicBezTo>
                  <a:close/>
                  <a:moveTo>
                    <a:pt x="938" y="576"/>
                  </a:moveTo>
                  <a:cubicBezTo>
                    <a:pt x="938" y="581"/>
                    <a:pt x="942" y="585"/>
                    <a:pt x="947" y="585"/>
                  </a:cubicBezTo>
                  <a:cubicBezTo>
                    <a:pt x="952" y="585"/>
                    <a:pt x="956" y="581"/>
                    <a:pt x="956" y="576"/>
                  </a:cubicBezTo>
                  <a:cubicBezTo>
                    <a:pt x="956" y="571"/>
                    <a:pt x="952" y="567"/>
                    <a:pt x="947" y="567"/>
                  </a:cubicBezTo>
                  <a:cubicBezTo>
                    <a:pt x="942" y="567"/>
                    <a:pt x="938" y="571"/>
                    <a:pt x="938" y="576"/>
                  </a:cubicBezTo>
                  <a:close/>
                  <a:moveTo>
                    <a:pt x="962" y="576"/>
                  </a:moveTo>
                  <a:cubicBezTo>
                    <a:pt x="962" y="581"/>
                    <a:pt x="966" y="585"/>
                    <a:pt x="971" y="585"/>
                  </a:cubicBezTo>
                  <a:cubicBezTo>
                    <a:pt x="976" y="585"/>
                    <a:pt x="980" y="581"/>
                    <a:pt x="980" y="576"/>
                  </a:cubicBezTo>
                  <a:cubicBezTo>
                    <a:pt x="980" y="571"/>
                    <a:pt x="976" y="567"/>
                    <a:pt x="971" y="567"/>
                  </a:cubicBezTo>
                  <a:cubicBezTo>
                    <a:pt x="966" y="567"/>
                    <a:pt x="962" y="571"/>
                    <a:pt x="962" y="576"/>
                  </a:cubicBezTo>
                  <a:close/>
                  <a:moveTo>
                    <a:pt x="985" y="576"/>
                  </a:moveTo>
                  <a:cubicBezTo>
                    <a:pt x="985" y="581"/>
                    <a:pt x="989" y="585"/>
                    <a:pt x="994" y="585"/>
                  </a:cubicBezTo>
                  <a:cubicBezTo>
                    <a:pt x="999" y="585"/>
                    <a:pt x="1003" y="581"/>
                    <a:pt x="1003" y="576"/>
                  </a:cubicBezTo>
                  <a:cubicBezTo>
                    <a:pt x="1003" y="571"/>
                    <a:pt x="999" y="567"/>
                    <a:pt x="994" y="567"/>
                  </a:cubicBezTo>
                  <a:cubicBezTo>
                    <a:pt x="989" y="567"/>
                    <a:pt x="985" y="571"/>
                    <a:pt x="985" y="576"/>
                  </a:cubicBezTo>
                  <a:close/>
                  <a:moveTo>
                    <a:pt x="1009" y="576"/>
                  </a:moveTo>
                  <a:cubicBezTo>
                    <a:pt x="1009" y="581"/>
                    <a:pt x="1013" y="585"/>
                    <a:pt x="1018" y="585"/>
                  </a:cubicBezTo>
                  <a:cubicBezTo>
                    <a:pt x="1023" y="585"/>
                    <a:pt x="1027" y="581"/>
                    <a:pt x="1027" y="576"/>
                  </a:cubicBezTo>
                  <a:cubicBezTo>
                    <a:pt x="1027" y="571"/>
                    <a:pt x="1023" y="567"/>
                    <a:pt x="1018" y="567"/>
                  </a:cubicBezTo>
                  <a:cubicBezTo>
                    <a:pt x="1013" y="567"/>
                    <a:pt x="1009" y="571"/>
                    <a:pt x="1009" y="576"/>
                  </a:cubicBezTo>
                  <a:close/>
                  <a:moveTo>
                    <a:pt x="1032" y="576"/>
                  </a:moveTo>
                  <a:cubicBezTo>
                    <a:pt x="1032" y="581"/>
                    <a:pt x="1036" y="585"/>
                    <a:pt x="1041" y="585"/>
                  </a:cubicBezTo>
                  <a:cubicBezTo>
                    <a:pt x="1046" y="585"/>
                    <a:pt x="1050" y="581"/>
                    <a:pt x="1050" y="576"/>
                  </a:cubicBezTo>
                  <a:cubicBezTo>
                    <a:pt x="1050" y="571"/>
                    <a:pt x="1046" y="567"/>
                    <a:pt x="1041" y="567"/>
                  </a:cubicBezTo>
                  <a:cubicBezTo>
                    <a:pt x="1036" y="567"/>
                    <a:pt x="1032" y="571"/>
                    <a:pt x="1032" y="576"/>
                  </a:cubicBezTo>
                  <a:close/>
                  <a:moveTo>
                    <a:pt x="1056" y="576"/>
                  </a:moveTo>
                  <a:cubicBezTo>
                    <a:pt x="1056" y="581"/>
                    <a:pt x="1060" y="585"/>
                    <a:pt x="1065" y="585"/>
                  </a:cubicBezTo>
                  <a:cubicBezTo>
                    <a:pt x="1070" y="585"/>
                    <a:pt x="1074" y="581"/>
                    <a:pt x="1074" y="576"/>
                  </a:cubicBezTo>
                  <a:cubicBezTo>
                    <a:pt x="1074" y="571"/>
                    <a:pt x="1070" y="567"/>
                    <a:pt x="1065" y="567"/>
                  </a:cubicBezTo>
                  <a:cubicBezTo>
                    <a:pt x="1060" y="567"/>
                    <a:pt x="1056" y="571"/>
                    <a:pt x="1056" y="576"/>
                  </a:cubicBezTo>
                  <a:close/>
                  <a:moveTo>
                    <a:pt x="1220" y="576"/>
                  </a:moveTo>
                  <a:cubicBezTo>
                    <a:pt x="1220" y="581"/>
                    <a:pt x="1224" y="585"/>
                    <a:pt x="1229" y="585"/>
                  </a:cubicBezTo>
                  <a:cubicBezTo>
                    <a:pt x="1234" y="585"/>
                    <a:pt x="1238" y="581"/>
                    <a:pt x="1238" y="576"/>
                  </a:cubicBezTo>
                  <a:cubicBezTo>
                    <a:pt x="1238" y="571"/>
                    <a:pt x="1234" y="567"/>
                    <a:pt x="1229" y="567"/>
                  </a:cubicBezTo>
                  <a:cubicBezTo>
                    <a:pt x="1224" y="567"/>
                    <a:pt x="1220" y="571"/>
                    <a:pt x="1220" y="576"/>
                  </a:cubicBezTo>
                  <a:close/>
                  <a:moveTo>
                    <a:pt x="1314" y="576"/>
                  </a:moveTo>
                  <a:cubicBezTo>
                    <a:pt x="1314" y="581"/>
                    <a:pt x="1318" y="585"/>
                    <a:pt x="1323" y="585"/>
                  </a:cubicBezTo>
                  <a:cubicBezTo>
                    <a:pt x="1328" y="585"/>
                    <a:pt x="1332" y="581"/>
                    <a:pt x="1332" y="576"/>
                  </a:cubicBezTo>
                  <a:cubicBezTo>
                    <a:pt x="1332" y="571"/>
                    <a:pt x="1328" y="567"/>
                    <a:pt x="1323" y="567"/>
                  </a:cubicBezTo>
                  <a:cubicBezTo>
                    <a:pt x="1318" y="567"/>
                    <a:pt x="1314" y="571"/>
                    <a:pt x="1314" y="576"/>
                  </a:cubicBezTo>
                  <a:close/>
                  <a:moveTo>
                    <a:pt x="1432" y="576"/>
                  </a:moveTo>
                  <a:cubicBezTo>
                    <a:pt x="1432" y="581"/>
                    <a:pt x="1436" y="585"/>
                    <a:pt x="1441" y="585"/>
                  </a:cubicBezTo>
                  <a:cubicBezTo>
                    <a:pt x="1445" y="585"/>
                    <a:pt x="1449" y="581"/>
                    <a:pt x="1449" y="576"/>
                  </a:cubicBezTo>
                  <a:cubicBezTo>
                    <a:pt x="1449" y="571"/>
                    <a:pt x="1445" y="567"/>
                    <a:pt x="1441" y="567"/>
                  </a:cubicBezTo>
                  <a:cubicBezTo>
                    <a:pt x="1436" y="567"/>
                    <a:pt x="1432" y="571"/>
                    <a:pt x="1432" y="576"/>
                  </a:cubicBezTo>
                  <a:close/>
                  <a:moveTo>
                    <a:pt x="445" y="598"/>
                  </a:moveTo>
                  <a:cubicBezTo>
                    <a:pt x="445" y="603"/>
                    <a:pt x="449" y="608"/>
                    <a:pt x="454" y="608"/>
                  </a:cubicBezTo>
                  <a:cubicBezTo>
                    <a:pt x="459" y="608"/>
                    <a:pt x="463" y="603"/>
                    <a:pt x="463" y="598"/>
                  </a:cubicBezTo>
                  <a:cubicBezTo>
                    <a:pt x="463" y="593"/>
                    <a:pt x="459" y="589"/>
                    <a:pt x="454" y="589"/>
                  </a:cubicBezTo>
                  <a:cubicBezTo>
                    <a:pt x="449" y="589"/>
                    <a:pt x="445" y="593"/>
                    <a:pt x="445" y="598"/>
                  </a:cubicBezTo>
                  <a:close/>
                  <a:moveTo>
                    <a:pt x="469" y="598"/>
                  </a:moveTo>
                  <a:cubicBezTo>
                    <a:pt x="469" y="603"/>
                    <a:pt x="473" y="608"/>
                    <a:pt x="478" y="608"/>
                  </a:cubicBezTo>
                  <a:cubicBezTo>
                    <a:pt x="483" y="608"/>
                    <a:pt x="487" y="603"/>
                    <a:pt x="487" y="598"/>
                  </a:cubicBezTo>
                  <a:cubicBezTo>
                    <a:pt x="487" y="593"/>
                    <a:pt x="483" y="589"/>
                    <a:pt x="478" y="589"/>
                  </a:cubicBezTo>
                  <a:cubicBezTo>
                    <a:pt x="473" y="589"/>
                    <a:pt x="469" y="593"/>
                    <a:pt x="469" y="598"/>
                  </a:cubicBezTo>
                  <a:close/>
                  <a:moveTo>
                    <a:pt x="492" y="598"/>
                  </a:moveTo>
                  <a:cubicBezTo>
                    <a:pt x="492" y="603"/>
                    <a:pt x="496" y="608"/>
                    <a:pt x="501" y="608"/>
                  </a:cubicBezTo>
                  <a:cubicBezTo>
                    <a:pt x="506" y="608"/>
                    <a:pt x="510" y="603"/>
                    <a:pt x="510" y="598"/>
                  </a:cubicBezTo>
                  <a:cubicBezTo>
                    <a:pt x="510" y="593"/>
                    <a:pt x="506" y="589"/>
                    <a:pt x="501" y="589"/>
                  </a:cubicBezTo>
                  <a:cubicBezTo>
                    <a:pt x="496" y="589"/>
                    <a:pt x="492" y="593"/>
                    <a:pt x="492" y="598"/>
                  </a:cubicBezTo>
                  <a:close/>
                  <a:moveTo>
                    <a:pt x="516" y="598"/>
                  </a:moveTo>
                  <a:cubicBezTo>
                    <a:pt x="516" y="603"/>
                    <a:pt x="520" y="608"/>
                    <a:pt x="525" y="608"/>
                  </a:cubicBezTo>
                  <a:cubicBezTo>
                    <a:pt x="530" y="608"/>
                    <a:pt x="534" y="603"/>
                    <a:pt x="534" y="598"/>
                  </a:cubicBezTo>
                  <a:cubicBezTo>
                    <a:pt x="534" y="593"/>
                    <a:pt x="530" y="589"/>
                    <a:pt x="525" y="589"/>
                  </a:cubicBezTo>
                  <a:cubicBezTo>
                    <a:pt x="520" y="589"/>
                    <a:pt x="516" y="593"/>
                    <a:pt x="516" y="598"/>
                  </a:cubicBezTo>
                  <a:close/>
                  <a:moveTo>
                    <a:pt x="539" y="598"/>
                  </a:moveTo>
                  <a:cubicBezTo>
                    <a:pt x="539" y="603"/>
                    <a:pt x="543" y="608"/>
                    <a:pt x="548" y="608"/>
                  </a:cubicBezTo>
                  <a:cubicBezTo>
                    <a:pt x="553" y="608"/>
                    <a:pt x="557" y="603"/>
                    <a:pt x="557" y="598"/>
                  </a:cubicBezTo>
                  <a:cubicBezTo>
                    <a:pt x="557" y="593"/>
                    <a:pt x="553" y="589"/>
                    <a:pt x="548" y="589"/>
                  </a:cubicBezTo>
                  <a:cubicBezTo>
                    <a:pt x="543" y="589"/>
                    <a:pt x="539" y="593"/>
                    <a:pt x="539" y="598"/>
                  </a:cubicBezTo>
                  <a:close/>
                  <a:moveTo>
                    <a:pt x="563" y="598"/>
                  </a:moveTo>
                  <a:cubicBezTo>
                    <a:pt x="563" y="603"/>
                    <a:pt x="567" y="608"/>
                    <a:pt x="572" y="608"/>
                  </a:cubicBezTo>
                  <a:cubicBezTo>
                    <a:pt x="577" y="608"/>
                    <a:pt x="581" y="603"/>
                    <a:pt x="581" y="598"/>
                  </a:cubicBezTo>
                  <a:cubicBezTo>
                    <a:pt x="581" y="593"/>
                    <a:pt x="577" y="589"/>
                    <a:pt x="572" y="589"/>
                  </a:cubicBezTo>
                  <a:cubicBezTo>
                    <a:pt x="567" y="589"/>
                    <a:pt x="563" y="593"/>
                    <a:pt x="563" y="598"/>
                  </a:cubicBezTo>
                  <a:close/>
                  <a:moveTo>
                    <a:pt x="868" y="598"/>
                  </a:moveTo>
                  <a:cubicBezTo>
                    <a:pt x="868" y="603"/>
                    <a:pt x="872" y="608"/>
                    <a:pt x="877" y="608"/>
                  </a:cubicBezTo>
                  <a:cubicBezTo>
                    <a:pt x="882" y="608"/>
                    <a:pt x="886" y="603"/>
                    <a:pt x="886" y="598"/>
                  </a:cubicBezTo>
                  <a:cubicBezTo>
                    <a:pt x="886" y="593"/>
                    <a:pt x="882" y="589"/>
                    <a:pt x="877" y="589"/>
                  </a:cubicBezTo>
                  <a:cubicBezTo>
                    <a:pt x="872" y="589"/>
                    <a:pt x="868" y="593"/>
                    <a:pt x="868" y="598"/>
                  </a:cubicBezTo>
                  <a:close/>
                  <a:moveTo>
                    <a:pt x="892" y="598"/>
                  </a:moveTo>
                  <a:cubicBezTo>
                    <a:pt x="892" y="603"/>
                    <a:pt x="896" y="608"/>
                    <a:pt x="901" y="608"/>
                  </a:cubicBezTo>
                  <a:cubicBezTo>
                    <a:pt x="905" y="608"/>
                    <a:pt x="909" y="603"/>
                    <a:pt x="909" y="598"/>
                  </a:cubicBezTo>
                  <a:cubicBezTo>
                    <a:pt x="909" y="593"/>
                    <a:pt x="905" y="589"/>
                    <a:pt x="901" y="589"/>
                  </a:cubicBezTo>
                  <a:cubicBezTo>
                    <a:pt x="896" y="589"/>
                    <a:pt x="892" y="593"/>
                    <a:pt x="892" y="598"/>
                  </a:cubicBezTo>
                  <a:close/>
                  <a:moveTo>
                    <a:pt x="915" y="598"/>
                  </a:moveTo>
                  <a:cubicBezTo>
                    <a:pt x="915" y="603"/>
                    <a:pt x="919" y="608"/>
                    <a:pt x="924" y="608"/>
                  </a:cubicBezTo>
                  <a:cubicBezTo>
                    <a:pt x="929" y="608"/>
                    <a:pt x="933" y="603"/>
                    <a:pt x="933" y="598"/>
                  </a:cubicBezTo>
                  <a:cubicBezTo>
                    <a:pt x="933" y="593"/>
                    <a:pt x="929" y="589"/>
                    <a:pt x="924" y="589"/>
                  </a:cubicBezTo>
                  <a:cubicBezTo>
                    <a:pt x="919" y="589"/>
                    <a:pt x="915" y="593"/>
                    <a:pt x="915" y="598"/>
                  </a:cubicBezTo>
                  <a:close/>
                  <a:moveTo>
                    <a:pt x="938" y="598"/>
                  </a:moveTo>
                  <a:cubicBezTo>
                    <a:pt x="938" y="603"/>
                    <a:pt x="942" y="608"/>
                    <a:pt x="947" y="608"/>
                  </a:cubicBezTo>
                  <a:cubicBezTo>
                    <a:pt x="952" y="608"/>
                    <a:pt x="956" y="603"/>
                    <a:pt x="956" y="598"/>
                  </a:cubicBezTo>
                  <a:cubicBezTo>
                    <a:pt x="956" y="593"/>
                    <a:pt x="952" y="589"/>
                    <a:pt x="947" y="589"/>
                  </a:cubicBezTo>
                  <a:cubicBezTo>
                    <a:pt x="942" y="589"/>
                    <a:pt x="938" y="593"/>
                    <a:pt x="938" y="598"/>
                  </a:cubicBezTo>
                  <a:close/>
                  <a:moveTo>
                    <a:pt x="962" y="598"/>
                  </a:moveTo>
                  <a:cubicBezTo>
                    <a:pt x="962" y="603"/>
                    <a:pt x="966" y="608"/>
                    <a:pt x="971" y="608"/>
                  </a:cubicBezTo>
                  <a:cubicBezTo>
                    <a:pt x="976" y="608"/>
                    <a:pt x="980" y="603"/>
                    <a:pt x="980" y="598"/>
                  </a:cubicBezTo>
                  <a:cubicBezTo>
                    <a:pt x="980" y="593"/>
                    <a:pt x="976" y="589"/>
                    <a:pt x="971" y="589"/>
                  </a:cubicBezTo>
                  <a:cubicBezTo>
                    <a:pt x="966" y="589"/>
                    <a:pt x="962" y="593"/>
                    <a:pt x="962" y="598"/>
                  </a:cubicBezTo>
                  <a:close/>
                  <a:moveTo>
                    <a:pt x="985" y="598"/>
                  </a:moveTo>
                  <a:cubicBezTo>
                    <a:pt x="985" y="603"/>
                    <a:pt x="989" y="608"/>
                    <a:pt x="994" y="608"/>
                  </a:cubicBezTo>
                  <a:cubicBezTo>
                    <a:pt x="999" y="608"/>
                    <a:pt x="1003" y="603"/>
                    <a:pt x="1003" y="598"/>
                  </a:cubicBezTo>
                  <a:cubicBezTo>
                    <a:pt x="1003" y="593"/>
                    <a:pt x="999" y="589"/>
                    <a:pt x="994" y="589"/>
                  </a:cubicBezTo>
                  <a:cubicBezTo>
                    <a:pt x="989" y="589"/>
                    <a:pt x="985" y="593"/>
                    <a:pt x="985" y="598"/>
                  </a:cubicBezTo>
                  <a:close/>
                  <a:moveTo>
                    <a:pt x="1009" y="598"/>
                  </a:moveTo>
                  <a:cubicBezTo>
                    <a:pt x="1009" y="603"/>
                    <a:pt x="1013" y="608"/>
                    <a:pt x="1018" y="608"/>
                  </a:cubicBezTo>
                  <a:cubicBezTo>
                    <a:pt x="1023" y="608"/>
                    <a:pt x="1027" y="603"/>
                    <a:pt x="1027" y="598"/>
                  </a:cubicBezTo>
                  <a:cubicBezTo>
                    <a:pt x="1027" y="593"/>
                    <a:pt x="1023" y="589"/>
                    <a:pt x="1018" y="589"/>
                  </a:cubicBezTo>
                  <a:cubicBezTo>
                    <a:pt x="1013" y="589"/>
                    <a:pt x="1009" y="593"/>
                    <a:pt x="1009" y="598"/>
                  </a:cubicBezTo>
                  <a:close/>
                  <a:moveTo>
                    <a:pt x="1032" y="598"/>
                  </a:moveTo>
                  <a:cubicBezTo>
                    <a:pt x="1032" y="603"/>
                    <a:pt x="1036" y="608"/>
                    <a:pt x="1041" y="608"/>
                  </a:cubicBezTo>
                  <a:cubicBezTo>
                    <a:pt x="1046" y="608"/>
                    <a:pt x="1050" y="603"/>
                    <a:pt x="1050" y="598"/>
                  </a:cubicBezTo>
                  <a:cubicBezTo>
                    <a:pt x="1050" y="593"/>
                    <a:pt x="1046" y="589"/>
                    <a:pt x="1041" y="589"/>
                  </a:cubicBezTo>
                  <a:cubicBezTo>
                    <a:pt x="1036" y="589"/>
                    <a:pt x="1032" y="593"/>
                    <a:pt x="1032" y="598"/>
                  </a:cubicBezTo>
                  <a:close/>
                  <a:moveTo>
                    <a:pt x="1056" y="598"/>
                  </a:moveTo>
                  <a:cubicBezTo>
                    <a:pt x="1056" y="603"/>
                    <a:pt x="1060" y="608"/>
                    <a:pt x="1065" y="608"/>
                  </a:cubicBezTo>
                  <a:cubicBezTo>
                    <a:pt x="1070" y="608"/>
                    <a:pt x="1074" y="603"/>
                    <a:pt x="1074" y="598"/>
                  </a:cubicBezTo>
                  <a:cubicBezTo>
                    <a:pt x="1074" y="593"/>
                    <a:pt x="1070" y="589"/>
                    <a:pt x="1065" y="589"/>
                  </a:cubicBezTo>
                  <a:cubicBezTo>
                    <a:pt x="1060" y="589"/>
                    <a:pt x="1056" y="593"/>
                    <a:pt x="1056" y="598"/>
                  </a:cubicBezTo>
                  <a:close/>
                  <a:moveTo>
                    <a:pt x="1314" y="598"/>
                  </a:moveTo>
                  <a:cubicBezTo>
                    <a:pt x="1314" y="603"/>
                    <a:pt x="1318" y="608"/>
                    <a:pt x="1323" y="608"/>
                  </a:cubicBezTo>
                  <a:cubicBezTo>
                    <a:pt x="1328" y="608"/>
                    <a:pt x="1332" y="603"/>
                    <a:pt x="1332" y="598"/>
                  </a:cubicBezTo>
                  <a:cubicBezTo>
                    <a:pt x="1332" y="593"/>
                    <a:pt x="1328" y="589"/>
                    <a:pt x="1323" y="589"/>
                  </a:cubicBezTo>
                  <a:cubicBezTo>
                    <a:pt x="1318" y="589"/>
                    <a:pt x="1314" y="593"/>
                    <a:pt x="1314" y="598"/>
                  </a:cubicBezTo>
                  <a:close/>
                  <a:moveTo>
                    <a:pt x="1385" y="598"/>
                  </a:moveTo>
                  <a:cubicBezTo>
                    <a:pt x="1385" y="603"/>
                    <a:pt x="1389" y="608"/>
                    <a:pt x="1393" y="608"/>
                  </a:cubicBezTo>
                  <a:cubicBezTo>
                    <a:pt x="1398" y="608"/>
                    <a:pt x="1402" y="603"/>
                    <a:pt x="1402" y="598"/>
                  </a:cubicBezTo>
                  <a:cubicBezTo>
                    <a:pt x="1402" y="593"/>
                    <a:pt x="1398" y="589"/>
                    <a:pt x="1393" y="589"/>
                  </a:cubicBezTo>
                  <a:cubicBezTo>
                    <a:pt x="1389" y="589"/>
                    <a:pt x="1385" y="593"/>
                    <a:pt x="1385" y="598"/>
                  </a:cubicBezTo>
                  <a:close/>
                  <a:moveTo>
                    <a:pt x="422" y="620"/>
                  </a:moveTo>
                  <a:cubicBezTo>
                    <a:pt x="422" y="625"/>
                    <a:pt x="426" y="629"/>
                    <a:pt x="431" y="629"/>
                  </a:cubicBezTo>
                  <a:cubicBezTo>
                    <a:pt x="436" y="629"/>
                    <a:pt x="440" y="625"/>
                    <a:pt x="440" y="620"/>
                  </a:cubicBezTo>
                  <a:cubicBezTo>
                    <a:pt x="440" y="615"/>
                    <a:pt x="436" y="611"/>
                    <a:pt x="431" y="611"/>
                  </a:cubicBezTo>
                  <a:cubicBezTo>
                    <a:pt x="426" y="611"/>
                    <a:pt x="422" y="615"/>
                    <a:pt x="422" y="620"/>
                  </a:cubicBezTo>
                  <a:close/>
                  <a:moveTo>
                    <a:pt x="445" y="620"/>
                  </a:moveTo>
                  <a:cubicBezTo>
                    <a:pt x="445" y="625"/>
                    <a:pt x="449" y="629"/>
                    <a:pt x="454" y="629"/>
                  </a:cubicBezTo>
                  <a:cubicBezTo>
                    <a:pt x="459" y="629"/>
                    <a:pt x="463" y="625"/>
                    <a:pt x="463" y="620"/>
                  </a:cubicBezTo>
                  <a:cubicBezTo>
                    <a:pt x="463" y="615"/>
                    <a:pt x="459" y="611"/>
                    <a:pt x="454" y="611"/>
                  </a:cubicBezTo>
                  <a:cubicBezTo>
                    <a:pt x="449" y="611"/>
                    <a:pt x="445" y="615"/>
                    <a:pt x="445" y="620"/>
                  </a:cubicBezTo>
                  <a:close/>
                  <a:moveTo>
                    <a:pt x="469" y="620"/>
                  </a:moveTo>
                  <a:cubicBezTo>
                    <a:pt x="469" y="625"/>
                    <a:pt x="473" y="629"/>
                    <a:pt x="478" y="629"/>
                  </a:cubicBezTo>
                  <a:cubicBezTo>
                    <a:pt x="483" y="629"/>
                    <a:pt x="487" y="625"/>
                    <a:pt x="487" y="620"/>
                  </a:cubicBezTo>
                  <a:cubicBezTo>
                    <a:pt x="487" y="615"/>
                    <a:pt x="483" y="611"/>
                    <a:pt x="478" y="611"/>
                  </a:cubicBezTo>
                  <a:cubicBezTo>
                    <a:pt x="473" y="611"/>
                    <a:pt x="469" y="615"/>
                    <a:pt x="469" y="620"/>
                  </a:cubicBezTo>
                  <a:close/>
                  <a:moveTo>
                    <a:pt x="492" y="620"/>
                  </a:moveTo>
                  <a:cubicBezTo>
                    <a:pt x="492" y="625"/>
                    <a:pt x="496" y="629"/>
                    <a:pt x="501" y="629"/>
                  </a:cubicBezTo>
                  <a:cubicBezTo>
                    <a:pt x="506" y="629"/>
                    <a:pt x="510" y="625"/>
                    <a:pt x="510" y="620"/>
                  </a:cubicBezTo>
                  <a:cubicBezTo>
                    <a:pt x="510" y="615"/>
                    <a:pt x="506" y="611"/>
                    <a:pt x="501" y="611"/>
                  </a:cubicBezTo>
                  <a:cubicBezTo>
                    <a:pt x="496" y="611"/>
                    <a:pt x="492" y="615"/>
                    <a:pt x="492" y="620"/>
                  </a:cubicBezTo>
                  <a:close/>
                  <a:moveTo>
                    <a:pt x="516" y="620"/>
                  </a:moveTo>
                  <a:cubicBezTo>
                    <a:pt x="516" y="625"/>
                    <a:pt x="520" y="629"/>
                    <a:pt x="525" y="629"/>
                  </a:cubicBezTo>
                  <a:cubicBezTo>
                    <a:pt x="530" y="629"/>
                    <a:pt x="534" y="625"/>
                    <a:pt x="534" y="620"/>
                  </a:cubicBezTo>
                  <a:cubicBezTo>
                    <a:pt x="534" y="615"/>
                    <a:pt x="530" y="611"/>
                    <a:pt x="525" y="611"/>
                  </a:cubicBezTo>
                  <a:cubicBezTo>
                    <a:pt x="520" y="611"/>
                    <a:pt x="516" y="615"/>
                    <a:pt x="516" y="620"/>
                  </a:cubicBezTo>
                  <a:close/>
                  <a:moveTo>
                    <a:pt x="539" y="620"/>
                  </a:moveTo>
                  <a:cubicBezTo>
                    <a:pt x="539" y="625"/>
                    <a:pt x="543" y="629"/>
                    <a:pt x="548" y="629"/>
                  </a:cubicBezTo>
                  <a:cubicBezTo>
                    <a:pt x="553" y="629"/>
                    <a:pt x="557" y="625"/>
                    <a:pt x="557" y="620"/>
                  </a:cubicBezTo>
                  <a:cubicBezTo>
                    <a:pt x="557" y="615"/>
                    <a:pt x="553" y="611"/>
                    <a:pt x="548" y="611"/>
                  </a:cubicBezTo>
                  <a:cubicBezTo>
                    <a:pt x="543" y="611"/>
                    <a:pt x="539" y="615"/>
                    <a:pt x="539" y="620"/>
                  </a:cubicBezTo>
                  <a:close/>
                  <a:moveTo>
                    <a:pt x="563" y="620"/>
                  </a:moveTo>
                  <a:cubicBezTo>
                    <a:pt x="563" y="625"/>
                    <a:pt x="567" y="629"/>
                    <a:pt x="572" y="629"/>
                  </a:cubicBezTo>
                  <a:cubicBezTo>
                    <a:pt x="577" y="629"/>
                    <a:pt x="581" y="625"/>
                    <a:pt x="581" y="620"/>
                  </a:cubicBezTo>
                  <a:cubicBezTo>
                    <a:pt x="581" y="615"/>
                    <a:pt x="577" y="611"/>
                    <a:pt x="572" y="611"/>
                  </a:cubicBezTo>
                  <a:cubicBezTo>
                    <a:pt x="567" y="611"/>
                    <a:pt x="563" y="615"/>
                    <a:pt x="563" y="620"/>
                  </a:cubicBezTo>
                  <a:close/>
                  <a:moveTo>
                    <a:pt x="586" y="620"/>
                  </a:moveTo>
                  <a:cubicBezTo>
                    <a:pt x="586" y="625"/>
                    <a:pt x="590" y="629"/>
                    <a:pt x="595" y="629"/>
                  </a:cubicBezTo>
                  <a:cubicBezTo>
                    <a:pt x="601" y="629"/>
                    <a:pt x="605" y="625"/>
                    <a:pt x="605" y="620"/>
                  </a:cubicBezTo>
                  <a:cubicBezTo>
                    <a:pt x="605" y="615"/>
                    <a:pt x="601" y="611"/>
                    <a:pt x="595" y="611"/>
                  </a:cubicBezTo>
                  <a:cubicBezTo>
                    <a:pt x="590" y="611"/>
                    <a:pt x="586" y="615"/>
                    <a:pt x="586" y="620"/>
                  </a:cubicBezTo>
                  <a:close/>
                  <a:moveTo>
                    <a:pt x="868" y="620"/>
                  </a:moveTo>
                  <a:cubicBezTo>
                    <a:pt x="868" y="625"/>
                    <a:pt x="872" y="629"/>
                    <a:pt x="877" y="629"/>
                  </a:cubicBezTo>
                  <a:cubicBezTo>
                    <a:pt x="882" y="629"/>
                    <a:pt x="886" y="625"/>
                    <a:pt x="886" y="620"/>
                  </a:cubicBezTo>
                  <a:cubicBezTo>
                    <a:pt x="886" y="615"/>
                    <a:pt x="882" y="611"/>
                    <a:pt x="877" y="611"/>
                  </a:cubicBezTo>
                  <a:cubicBezTo>
                    <a:pt x="872" y="611"/>
                    <a:pt x="868" y="615"/>
                    <a:pt x="868" y="620"/>
                  </a:cubicBezTo>
                  <a:close/>
                  <a:moveTo>
                    <a:pt x="892" y="620"/>
                  </a:moveTo>
                  <a:cubicBezTo>
                    <a:pt x="892" y="625"/>
                    <a:pt x="896" y="629"/>
                    <a:pt x="901" y="629"/>
                  </a:cubicBezTo>
                  <a:cubicBezTo>
                    <a:pt x="905" y="629"/>
                    <a:pt x="909" y="625"/>
                    <a:pt x="909" y="620"/>
                  </a:cubicBezTo>
                  <a:cubicBezTo>
                    <a:pt x="909" y="615"/>
                    <a:pt x="905" y="611"/>
                    <a:pt x="901" y="611"/>
                  </a:cubicBezTo>
                  <a:cubicBezTo>
                    <a:pt x="896" y="611"/>
                    <a:pt x="892" y="615"/>
                    <a:pt x="892" y="620"/>
                  </a:cubicBezTo>
                  <a:close/>
                  <a:moveTo>
                    <a:pt x="915" y="620"/>
                  </a:moveTo>
                  <a:cubicBezTo>
                    <a:pt x="915" y="625"/>
                    <a:pt x="919" y="629"/>
                    <a:pt x="924" y="629"/>
                  </a:cubicBezTo>
                  <a:cubicBezTo>
                    <a:pt x="929" y="629"/>
                    <a:pt x="933" y="625"/>
                    <a:pt x="933" y="620"/>
                  </a:cubicBezTo>
                  <a:cubicBezTo>
                    <a:pt x="933" y="615"/>
                    <a:pt x="929" y="611"/>
                    <a:pt x="924" y="611"/>
                  </a:cubicBezTo>
                  <a:cubicBezTo>
                    <a:pt x="919" y="611"/>
                    <a:pt x="915" y="615"/>
                    <a:pt x="915" y="620"/>
                  </a:cubicBezTo>
                  <a:close/>
                  <a:moveTo>
                    <a:pt x="938" y="620"/>
                  </a:moveTo>
                  <a:cubicBezTo>
                    <a:pt x="938" y="625"/>
                    <a:pt x="942" y="629"/>
                    <a:pt x="947" y="629"/>
                  </a:cubicBezTo>
                  <a:cubicBezTo>
                    <a:pt x="952" y="629"/>
                    <a:pt x="956" y="625"/>
                    <a:pt x="956" y="620"/>
                  </a:cubicBezTo>
                  <a:cubicBezTo>
                    <a:pt x="956" y="615"/>
                    <a:pt x="952" y="611"/>
                    <a:pt x="947" y="611"/>
                  </a:cubicBezTo>
                  <a:cubicBezTo>
                    <a:pt x="942" y="611"/>
                    <a:pt x="938" y="615"/>
                    <a:pt x="938" y="620"/>
                  </a:cubicBezTo>
                  <a:close/>
                  <a:moveTo>
                    <a:pt x="962" y="620"/>
                  </a:moveTo>
                  <a:cubicBezTo>
                    <a:pt x="962" y="625"/>
                    <a:pt x="966" y="629"/>
                    <a:pt x="971" y="629"/>
                  </a:cubicBezTo>
                  <a:cubicBezTo>
                    <a:pt x="976" y="629"/>
                    <a:pt x="980" y="625"/>
                    <a:pt x="980" y="620"/>
                  </a:cubicBezTo>
                  <a:cubicBezTo>
                    <a:pt x="980" y="615"/>
                    <a:pt x="976" y="611"/>
                    <a:pt x="971" y="611"/>
                  </a:cubicBezTo>
                  <a:cubicBezTo>
                    <a:pt x="966" y="611"/>
                    <a:pt x="962" y="615"/>
                    <a:pt x="962" y="620"/>
                  </a:cubicBezTo>
                  <a:close/>
                  <a:moveTo>
                    <a:pt x="985" y="620"/>
                  </a:moveTo>
                  <a:cubicBezTo>
                    <a:pt x="985" y="625"/>
                    <a:pt x="989" y="629"/>
                    <a:pt x="994" y="629"/>
                  </a:cubicBezTo>
                  <a:cubicBezTo>
                    <a:pt x="999" y="629"/>
                    <a:pt x="1003" y="625"/>
                    <a:pt x="1003" y="620"/>
                  </a:cubicBezTo>
                  <a:cubicBezTo>
                    <a:pt x="1003" y="615"/>
                    <a:pt x="999" y="611"/>
                    <a:pt x="994" y="611"/>
                  </a:cubicBezTo>
                  <a:cubicBezTo>
                    <a:pt x="989" y="611"/>
                    <a:pt x="985" y="615"/>
                    <a:pt x="985" y="620"/>
                  </a:cubicBezTo>
                  <a:close/>
                  <a:moveTo>
                    <a:pt x="1009" y="620"/>
                  </a:moveTo>
                  <a:cubicBezTo>
                    <a:pt x="1009" y="625"/>
                    <a:pt x="1013" y="629"/>
                    <a:pt x="1018" y="629"/>
                  </a:cubicBezTo>
                  <a:cubicBezTo>
                    <a:pt x="1023" y="629"/>
                    <a:pt x="1027" y="625"/>
                    <a:pt x="1027" y="620"/>
                  </a:cubicBezTo>
                  <a:cubicBezTo>
                    <a:pt x="1027" y="615"/>
                    <a:pt x="1023" y="611"/>
                    <a:pt x="1018" y="611"/>
                  </a:cubicBezTo>
                  <a:cubicBezTo>
                    <a:pt x="1013" y="611"/>
                    <a:pt x="1009" y="615"/>
                    <a:pt x="1009" y="620"/>
                  </a:cubicBezTo>
                  <a:close/>
                  <a:moveTo>
                    <a:pt x="1032" y="620"/>
                  </a:moveTo>
                  <a:cubicBezTo>
                    <a:pt x="1032" y="625"/>
                    <a:pt x="1036" y="629"/>
                    <a:pt x="1041" y="629"/>
                  </a:cubicBezTo>
                  <a:cubicBezTo>
                    <a:pt x="1046" y="629"/>
                    <a:pt x="1050" y="625"/>
                    <a:pt x="1050" y="620"/>
                  </a:cubicBezTo>
                  <a:cubicBezTo>
                    <a:pt x="1050" y="615"/>
                    <a:pt x="1046" y="611"/>
                    <a:pt x="1041" y="611"/>
                  </a:cubicBezTo>
                  <a:cubicBezTo>
                    <a:pt x="1036" y="611"/>
                    <a:pt x="1032" y="615"/>
                    <a:pt x="1032" y="620"/>
                  </a:cubicBezTo>
                  <a:close/>
                  <a:moveTo>
                    <a:pt x="1314" y="620"/>
                  </a:moveTo>
                  <a:cubicBezTo>
                    <a:pt x="1314" y="625"/>
                    <a:pt x="1318" y="629"/>
                    <a:pt x="1323" y="629"/>
                  </a:cubicBezTo>
                  <a:cubicBezTo>
                    <a:pt x="1328" y="629"/>
                    <a:pt x="1332" y="625"/>
                    <a:pt x="1332" y="620"/>
                  </a:cubicBezTo>
                  <a:cubicBezTo>
                    <a:pt x="1332" y="615"/>
                    <a:pt x="1328" y="611"/>
                    <a:pt x="1323" y="611"/>
                  </a:cubicBezTo>
                  <a:cubicBezTo>
                    <a:pt x="1318" y="611"/>
                    <a:pt x="1314" y="615"/>
                    <a:pt x="1314" y="620"/>
                  </a:cubicBezTo>
                  <a:close/>
                  <a:moveTo>
                    <a:pt x="1361" y="620"/>
                  </a:moveTo>
                  <a:cubicBezTo>
                    <a:pt x="1361" y="625"/>
                    <a:pt x="1365" y="629"/>
                    <a:pt x="1370" y="629"/>
                  </a:cubicBezTo>
                  <a:cubicBezTo>
                    <a:pt x="1375" y="629"/>
                    <a:pt x="1379" y="625"/>
                    <a:pt x="1379" y="620"/>
                  </a:cubicBezTo>
                  <a:cubicBezTo>
                    <a:pt x="1379" y="615"/>
                    <a:pt x="1375" y="611"/>
                    <a:pt x="1370" y="611"/>
                  </a:cubicBezTo>
                  <a:cubicBezTo>
                    <a:pt x="1365" y="611"/>
                    <a:pt x="1361" y="615"/>
                    <a:pt x="1361" y="620"/>
                  </a:cubicBezTo>
                  <a:close/>
                  <a:moveTo>
                    <a:pt x="1385" y="620"/>
                  </a:moveTo>
                  <a:cubicBezTo>
                    <a:pt x="1385" y="625"/>
                    <a:pt x="1389" y="629"/>
                    <a:pt x="1393" y="629"/>
                  </a:cubicBezTo>
                  <a:cubicBezTo>
                    <a:pt x="1398" y="629"/>
                    <a:pt x="1402" y="625"/>
                    <a:pt x="1402" y="620"/>
                  </a:cubicBezTo>
                  <a:cubicBezTo>
                    <a:pt x="1402" y="615"/>
                    <a:pt x="1398" y="611"/>
                    <a:pt x="1393" y="611"/>
                  </a:cubicBezTo>
                  <a:cubicBezTo>
                    <a:pt x="1389" y="611"/>
                    <a:pt x="1385" y="615"/>
                    <a:pt x="1385" y="620"/>
                  </a:cubicBezTo>
                  <a:close/>
                  <a:moveTo>
                    <a:pt x="1408" y="620"/>
                  </a:moveTo>
                  <a:cubicBezTo>
                    <a:pt x="1408" y="625"/>
                    <a:pt x="1412" y="629"/>
                    <a:pt x="1417" y="629"/>
                  </a:cubicBezTo>
                  <a:cubicBezTo>
                    <a:pt x="1422" y="629"/>
                    <a:pt x="1426" y="625"/>
                    <a:pt x="1426" y="620"/>
                  </a:cubicBezTo>
                  <a:cubicBezTo>
                    <a:pt x="1426" y="615"/>
                    <a:pt x="1422" y="611"/>
                    <a:pt x="1417" y="611"/>
                  </a:cubicBezTo>
                  <a:cubicBezTo>
                    <a:pt x="1412" y="611"/>
                    <a:pt x="1408" y="615"/>
                    <a:pt x="1408" y="620"/>
                  </a:cubicBezTo>
                  <a:close/>
                  <a:moveTo>
                    <a:pt x="422" y="642"/>
                  </a:moveTo>
                  <a:cubicBezTo>
                    <a:pt x="422" y="647"/>
                    <a:pt x="426" y="651"/>
                    <a:pt x="431" y="651"/>
                  </a:cubicBezTo>
                  <a:cubicBezTo>
                    <a:pt x="436" y="651"/>
                    <a:pt x="440" y="647"/>
                    <a:pt x="440" y="642"/>
                  </a:cubicBezTo>
                  <a:cubicBezTo>
                    <a:pt x="440" y="637"/>
                    <a:pt x="436" y="633"/>
                    <a:pt x="431" y="633"/>
                  </a:cubicBezTo>
                  <a:cubicBezTo>
                    <a:pt x="426" y="633"/>
                    <a:pt x="422" y="637"/>
                    <a:pt x="422" y="642"/>
                  </a:cubicBezTo>
                  <a:close/>
                  <a:moveTo>
                    <a:pt x="445" y="642"/>
                  </a:moveTo>
                  <a:cubicBezTo>
                    <a:pt x="445" y="647"/>
                    <a:pt x="449" y="651"/>
                    <a:pt x="454" y="651"/>
                  </a:cubicBezTo>
                  <a:cubicBezTo>
                    <a:pt x="459" y="651"/>
                    <a:pt x="463" y="647"/>
                    <a:pt x="463" y="642"/>
                  </a:cubicBezTo>
                  <a:cubicBezTo>
                    <a:pt x="463" y="637"/>
                    <a:pt x="459" y="633"/>
                    <a:pt x="454" y="633"/>
                  </a:cubicBezTo>
                  <a:cubicBezTo>
                    <a:pt x="449" y="633"/>
                    <a:pt x="445" y="637"/>
                    <a:pt x="445" y="642"/>
                  </a:cubicBezTo>
                  <a:close/>
                  <a:moveTo>
                    <a:pt x="469" y="642"/>
                  </a:moveTo>
                  <a:cubicBezTo>
                    <a:pt x="469" y="647"/>
                    <a:pt x="473" y="651"/>
                    <a:pt x="478" y="651"/>
                  </a:cubicBezTo>
                  <a:cubicBezTo>
                    <a:pt x="483" y="651"/>
                    <a:pt x="487" y="647"/>
                    <a:pt x="487" y="642"/>
                  </a:cubicBezTo>
                  <a:cubicBezTo>
                    <a:pt x="487" y="637"/>
                    <a:pt x="483" y="633"/>
                    <a:pt x="478" y="633"/>
                  </a:cubicBezTo>
                  <a:cubicBezTo>
                    <a:pt x="473" y="633"/>
                    <a:pt x="469" y="637"/>
                    <a:pt x="469" y="642"/>
                  </a:cubicBezTo>
                  <a:close/>
                  <a:moveTo>
                    <a:pt x="492" y="642"/>
                  </a:moveTo>
                  <a:cubicBezTo>
                    <a:pt x="492" y="647"/>
                    <a:pt x="496" y="651"/>
                    <a:pt x="501" y="651"/>
                  </a:cubicBezTo>
                  <a:cubicBezTo>
                    <a:pt x="506" y="651"/>
                    <a:pt x="510" y="647"/>
                    <a:pt x="510" y="642"/>
                  </a:cubicBezTo>
                  <a:cubicBezTo>
                    <a:pt x="510" y="637"/>
                    <a:pt x="506" y="633"/>
                    <a:pt x="501" y="633"/>
                  </a:cubicBezTo>
                  <a:cubicBezTo>
                    <a:pt x="496" y="633"/>
                    <a:pt x="492" y="637"/>
                    <a:pt x="492" y="642"/>
                  </a:cubicBezTo>
                  <a:close/>
                  <a:moveTo>
                    <a:pt x="516" y="642"/>
                  </a:moveTo>
                  <a:cubicBezTo>
                    <a:pt x="516" y="647"/>
                    <a:pt x="520" y="651"/>
                    <a:pt x="525" y="651"/>
                  </a:cubicBezTo>
                  <a:cubicBezTo>
                    <a:pt x="530" y="651"/>
                    <a:pt x="534" y="647"/>
                    <a:pt x="534" y="642"/>
                  </a:cubicBezTo>
                  <a:cubicBezTo>
                    <a:pt x="534" y="637"/>
                    <a:pt x="530" y="633"/>
                    <a:pt x="525" y="633"/>
                  </a:cubicBezTo>
                  <a:cubicBezTo>
                    <a:pt x="520" y="633"/>
                    <a:pt x="516" y="637"/>
                    <a:pt x="516" y="642"/>
                  </a:cubicBezTo>
                  <a:close/>
                  <a:moveTo>
                    <a:pt x="539" y="642"/>
                  </a:moveTo>
                  <a:cubicBezTo>
                    <a:pt x="539" y="647"/>
                    <a:pt x="543" y="651"/>
                    <a:pt x="548" y="651"/>
                  </a:cubicBezTo>
                  <a:cubicBezTo>
                    <a:pt x="553" y="651"/>
                    <a:pt x="557" y="647"/>
                    <a:pt x="557" y="642"/>
                  </a:cubicBezTo>
                  <a:cubicBezTo>
                    <a:pt x="557" y="637"/>
                    <a:pt x="553" y="633"/>
                    <a:pt x="548" y="633"/>
                  </a:cubicBezTo>
                  <a:cubicBezTo>
                    <a:pt x="543" y="633"/>
                    <a:pt x="539" y="637"/>
                    <a:pt x="539" y="642"/>
                  </a:cubicBezTo>
                  <a:close/>
                  <a:moveTo>
                    <a:pt x="563" y="642"/>
                  </a:moveTo>
                  <a:cubicBezTo>
                    <a:pt x="563" y="647"/>
                    <a:pt x="567" y="651"/>
                    <a:pt x="572" y="651"/>
                  </a:cubicBezTo>
                  <a:cubicBezTo>
                    <a:pt x="577" y="651"/>
                    <a:pt x="581" y="647"/>
                    <a:pt x="581" y="642"/>
                  </a:cubicBezTo>
                  <a:cubicBezTo>
                    <a:pt x="581" y="637"/>
                    <a:pt x="577" y="633"/>
                    <a:pt x="572" y="633"/>
                  </a:cubicBezTo>
                  <a:cubicBezTo>
                    <a:pt x="567" y="633"/>
                    <a:pt x="563" y="637"/>
                    <a:pt x="563" y="642"/>
                  </a:cubicBezTo>
                  <a:close/>
                  <a:moveTo>
                    <a:pt x="586" y="642"/>
                  </a:moveTo>
                  <a:cubicBezTo>
                    <a:pt x="586" y="647"/>
                    <a:pt x="590" y="651"/>
                    <a:pt x="595" y="651"/>
                  </a:cubicBezTo>
                  <a:cubicBezTo>
                    <a:pt x="601" y="651"/>
                    <a:pt x="605" y="647"/>
                    <a:pt x="605" y="642"/>
                  </a:cubicBezTo>
                  <a:cubicBezTo>
                    <a:pt x="605" y="637"/>
                    <a:pt x="601" y="633"/>
                    <a:pt x="595" y="633"/>
                  </a:cubicBezTo>
                  <a:cubicBezTo>
                    <a:pt x="590" y="633"/>
                    <a:pt x="586" y="637"/>
                    <a:pt x="586" y="642"/>
                  </a:cubicBezTo>
                  <a:close/>
                  <a:moveTo>
                    <a:pt x="610" y="642"/>
                  </a:moveTo>
                  <a:cubicBezTo>
                    <a:pt x="610" y="647"/>
                    <a:pt x="614" y="651"/>
                    <a:pt x="619" y="651"/>
                  </a:cubicBezTo>
                  <a:cubicBezTo>
                    <a:pt x="624" y="651"/>
                    <a:pt x="628" y="647"/>
                    <a:pt x="628" y="642"/>
                  </a:cubicBezTo>
                  <a:cubicBezTo>
                    <a:pt x="628" y="637"/>
                    <a:pt x="624" y="633"/>
                    <a:pt x="619" y="633"/>
                  </a:cubicBezTo>
                  <a:cubicBezTo>
                    <a:pt x="614" y="633"/>
                    <a:pt x="610" y="637"/>
                    <a:pt x="610" y="642"/>
                  </a:cubicBezTo>
                  <a:close/>
                  <a:moveTo>
                    <a:pt x="633" y="642"/>
                  </a:moveTo>
                  <a:cubicBezTo>
                    <a:pt x="633" y="647"/>
                    <a:pt x="637" y="651"/>
                    <a:pt x="643" y="651"/>
                  </a:cubicBezTo>
                  <a:cubicBezTo>
                    <a:pt x="648" y="651"/>
                    <a:pt x="652" y="647"/>
                    <a:pt x="652" y="642"/>
                  </a:cubicBezTo>
                  <a:cubicBezTo>
                    <a:pt x="652" y="637"/>
                    <a:pt x="648" y="633"/>
                    <a:pt x="643" y="633"/>
                  </a:cubicBezTo>
                  <a:cubicBezTo>
                    <a:pt x="637" y="633"/>
                    <a:pt x="633" y="637"/>
                    <a:pt x="633" y="642"/>
                  </a:cubicBezTo>
                  <a:close/>
                  <a:moveTo>
                    <a:pt x="892" y="642"/>
                  </a:moveTo>
                  <a:cubicBezTo>
                    <a:pt x="892" y="647"/>
                    <a:pt x="896" y="651"/>
                    <a:pt x="901" y="651"/>
                  </a:cubicBezTo>
                  <a:cubicBezTo>
                    <a:pt x="905" y="651"/>
                    <a:pt x="909" y="647"/>
                    <a:pt x="909" y="642"/>
                  </a:cubicBezTo>
                  <a:cubicBezTo>
                    <a:pt x="909" y="637"/>
                    <a:pt x="905" y="633"/>
                    <a:pt x="901" y="633"/>
                  </a:cubicBezTo>
                  <a:cubicBezTo>
                    <a:pt x="896" y="633"/>
                    <a:pt x="892" y="637"/>
                    <a:pt x="892" y="642"/>
                  </a:cubicBezTo>
                  <a:close/>
                  <a:moveTo>
                    <a:pt x="915" y="642"/>
                  </a:moveTo>
                  <a:cubicBezTo>
                    <a:pt x="915" y="647"/>
                    <a:pt x="919" y="651"/>
                    <a:pt x="924" y="651"/>
                  </a:cubicBezTo>
                  <a:cubicBezTo>
                    <a:pt x="929" y="651"/>
                    <a:pt x="933" y="647"/>
                    <a:pt x="933" y="642"/>
                  </a:cubicBezTo>
                  <a:cubicBezTo>
                    <a:pt x="933" y="637"/>
                    <a:pt x="929" y="633"/>
                    <a:pt x="924" y="633"/>
                  </a:cubicBezTo>
                  <a:cubicBezTo>
                    <a:pt x="919" y="633"/>
                    <a:pt x="915" y="637"/>
                    <a:pt x="915" y="642"/>
                  </a:cubicBezTo>
                  <a:close/>
                  <a:moveTo>
                    <a:pt x="938" y="642"/>
                  </a:moveTo>
                  <a:cubicBezTo>
                    <a:pt x="938" y="647"/>
                    <a:pt x="942" y="651"/>
                    <a:pt x="947" y="651"/>
                  </a:cubicBezTo>
                  <a:cubicBezTo>
                    <a:pt x="952" y="651"/>
                    <a:pt x="956" y="647"/>
                    <a:pt x="956" y="642"/>
                  </a:cubicBezTo>
                  <a:cubicBezTo>
                    <a:pt x="956" y="637"/>
                    <a:pt x="952" y="633"/>
                    <a:pt x="947" y="633"/>
                  </a:cubicBezTo>
                  <a:cubicBezTo>
                    <a:pt x="942" y="633"/>
                    <a:pt x="938" y="637"/>
                    <a:pt x="938" y="642"/>
                  </a:cubicBezTo>
                  <a:close/>
                  <a:moveTo>
                    <a:pt x="962" y="642"/>
                  </a:moveTo>
                  <a:cubicBezTo>
                    <a:pt x="962" y="647"/>
                    <a:pt x="966" y="651"/>
                    <a:pt x="971" y="651"/>
                  </a:cubicBezTo>
                  <a:cubicBezTo>
                    <a:pt x="976" y="651"/>
                    <a:pt x="980" y="647"/>
                    <a:pt x="980" y="642"/>
                  </a:cubicBezTo>
                  <a:cubicBezTo>
                    <a:pt x="980" y="637"/>
                    <a:pt x="976" y="633"/>
                    <a:pt x="971" y="633"/>
                  </a:cubicBezTo>
                  <a:cubicBezTo>
                    <a:pt x="966" y="633"/>
                    <a:pt x="962" y="637"/>
                    <a:pt x="962" y="642"/>
                  </a:cubicBezTo>
                  <a:close/>
                  <a:moveTo>
                    <a:pt x="985" y="642"/>
                  </a:moveTo>
                  <a:cubicBezTo>
                    <a:pt x="985" y="647"/>
                    <a:pt x="989" y="651"/>
                    <a:pt x="994" y="651"/>
                  </a:cubicBezTo>
                  <a:cubicBezTo>
                    <a:pt x="999" y="651"/>
                    <a:pt x="1003" y="647"/>
                    <a:pt x="1003" y="642"/>
                  </a:cubicBezTo>
                  <a:cubicBezTo>
                    <a:pt x="1003" y="637"/>
                    <a:pt x="999" y="633"/>
                    <a:pt x="994" y="633"/>
                  </a:cubicBezTo>
                  <a:cubicBezTo>
                    <a:pt x="989" y="633"/>
                    <a:pt x="985" y="637"/>
                    <a:pt x="985" y="642"/>
                  </a:cubicBezTo>
                  <a:close/>
                  <a:moveTo>
                    <a:pt x="1009" y="642"/>
                  </a:moveTo>
                  <a:cubicBezTo>
                    <a:pt x="1009" y="647"/>
                    <a:pt x="1013" y="651"/>
                    <a:pt x="1018" y="651"/>
                  </a:cubicBezTo>
                  <a:cubicBezTo>
                    <a:pt x="1023" y="651"/>
                    <a:pt x="1027" y="647"/>
                    <a:pt x="1027" y="642"/>
                  </a:cubicBezTo>
                  <a:cubicBezTo>
                    <a:pt x="1027" y="637"/>
                    <a:pt x="1023" y="633"/>
                    <a:pt x="1018" y="633"/>
                  </a:cubicBezTo>
                  <a:cubicBezTo>
                    <a:pt x="1013" y="633"/>
                    <a:pt x="1009" y="637"/>
                    <a:pt x="1009" y="642"/>
                  </a:cubicBezTo>
                  <a:close/>
                  <a:moveTo>
                    <a:pt x="1338" y="642"/>
                  </a:moveTo>
                  <a:cubicBezTo>
                    <a:pt x="1338" y="647"/>
                    <a:pt x="1342" y="651"/>
                    <a:pt x="1346" y="651"/>
                  </a:cubicBezTo>
                  <a:cubicBezTo>
                    <a:pt x="1351" y="651"/>
                    <a:pt x="1355" y="647"/>
                    <a:pt x="1355" y="642"/>
                  </a:cubicBezTo>
                  <a:cubicBezTo>
                    <a:pt x="1355" y="637"/>
                    <a:pt x="1351" y="633"/>
                    <a:pt x="1346" y="633"/>
                  </a:cubicBezTo>
                  <a:cubicBezTo>
                    <a:pt x="1342" y="633"/>
                    <a:pt x="1338" y="637"/>
                    <a:pt x="1338" y="642"/>
                  </a:cubicBezTo>
                  <a:close/>
                  <a:moveTo>
                    <a:pt x="1408" y="642"/>
                  </a:moveTo>
                  <a:cubicBezTo>
                    <a:pt x="1408" y="647"/>
                    <a:pt x="1412" y="651"/>
                    <a:pt x="1417" y="651"/>
                  </a:cubicBezTo>
                  <a:cubicBezTo>
                    <a:pt x="1422" y="651"/>
                    <a:pt x="1426" y="647"/>
                    <a:pt x="1426" y="642"/>
                  </a:cubicBezTo>
                  <a:cubicBezTo>
                    <a:pt x="1426" y="637"/>
                    <a:pt x="1422" y="633"/>
                    <a:pt x="1417" y="633"/>
                  </a:cubicBezTo>
                  <a:cubicBezTo>
                    <a:pt x="1412" y="633"/>
                    <a:pt x="1408" y="637"/>
                    <a:pt x="1408" y="642"/>
                  </a:cubicBezTo>
                  <a:close/>
                  <a:moveTo>
                    <a:pt x="1478" y="642"/>
                  </a:moveTo>
                  <a:cubicBezTo>
                    <a:pt x="1478" y="647"/>
                    <a:pt x="1482" y="651"/>
                    <a:pt x="1487" y="651"/>
                  </a:cubicBezTo>
                  <a:cubicBezTo>
                    <a:pt x="1492" y="651"/>
                    <a:pt x="1496" y="647"/>
                    <a:pt x="1496" y="642"/>
                  </a:cubicBezTo>
                  <a:cubicBezTo>
                    <a:pt x="1496" y="637"/>
                    <a:pt x="1492" y="633"/>
                    <a:pt x="1487" y="633"/>
                  </a:cubicBezTo>
                  <a:cubicBezTo>
                    <a:pt x="1482" y="633"/>
                    <a:pt x="1478" y="637"/>
                    <a:pt x="1478" y="642"/>
                  </a:cubicBezTo>
                  <a:close/>
                  <a:moveTo>
                    <a:pt x="1502" y="642"/>
                  </a:moveTo>
                  <a:cubicBezTo>
                    <a:pt x="1502" y="647"/>
                    <a:pt x="1506" y="651"/>
                    <a:pt x="1511" y="651"/>
                  </a:cubicBezTo>
                  <a:cubicBezTo>
                    <a:pt x="1516" y="651"/>
                    <a:pt x="1520" y="647"/>
                    <a:pt x="1520" y="642"/>
                  </a:cubicBezTo>
                  <a:cubicBezTo>
                    <a:pt x="1520" y="637"/>
                    <a:pt x="1516" y="633"/>
                    <a:pt x="1511" y="633"/>
                  </a:cubicBezTo>
                  <a:cubicBezTo>
                    <a:pt x="1506" y="633"/>
                    <a:pt x="1502" y="637"/>
                    <a:pt x="1502" y="642"/>
                  </a:cubicBezTo>
                  <a:close/>
                  <a:moveTo>
                    <a:pt x="1525" y="642"/>
                  </a:moveTo>
                  <a:cubicBezTo>
                    <a:pt x="1525" y="647"/>
                    <a:pt x="1529" y="651"/>
                    <a:pt x="1534" y="651"/>
                  </a:cubicBezTo>
                  <a:cubicBezTo>
                    <a:pt x="1539" y="651"/>
                    <a:pt x="1543" y="647"/>
                    <a:pt x="1543" y="642"/>
                  </a:cubicBezTo>
                  <a:cubicBezTo>
                    <a:pt x="1543" y="637"/>
                    <a:pt x="1539" y="633"/>
                    <a:pt x="1534" y="633"/>
                  </a:cubicBezTo>
                  <a:cubicBezTo>
                    <a:pt x="1529" y="633"/>
                    <a:pt x="1525" y="637"/>
                    <a:pt x="1525" y="642"/>
                  </a:cubicBezTo>
                  <a:close/>
                  <a:moveTo>
                    <a:pt x="445" y="664"/>
                  </a:moveTo>
                  <a:cubicBezTo>
                    <a:pt x="445" y="669"/>
                    <a:pt x="449" y="673"/>
                    <a:pt x="454" y="673"/>
                  </a:cubicBezTo>
                  <a:cubicBezTo>
                    <a:pt x="459" y="673"/>
                    <a:pt x="463" y="669"/>
                    <a:pt x="463" y="664"/>
                  </a:cubicBezTo>
                  <a:cubicBezTo>
                    <a:pt x="463" y="659"/>
                    <a:pt x="459" y="655"/>
                    <a:pt x="454" y="655"/>
                  </a:cubicBezTo>
                  <a:cubicBezTo>
                    <a:pt x="449" y="655"/>
                    <a:pt x="445" y="659"/>
                    <a:pt x="445" y="664"/>
                  </a:cubicBezTo>
                  <a:close/>
                  <a:moveTo>
                    <a:pt x="469" y="664"/>
                  </a:moveTo>
                  <a:cubicBezTo>
                    <a:pt x="469" y="669"/>
                    <a:pt x="473" y="673"/>
                    <a:pt x="478" y="673"/>
                  </a:cubicBezTo>
                  <a:cubicBezTo>
                    <a:pt x="483" y="673"/>
                    <a:pt x="487" y="669"/>
                    <a:pt x="487" y="664"/>
                  </a:cubicBezTo>
                  <a:cubicBezTo>
                    <a:pt x="487" y="659"/>
                    <a:pt x="483" y="655"/>
                    <a:pt x="478" y="655"/>
                  </a:cubicBezTo>
                  <a:cubicBezTo>
                    <a:pt x="473" y="655"/>
                    <a:pt x="469" y="659"/>
                    <a:pt x="469" y="664"/>
                  </a:cubicBezTo>
                  <a:close/>
                  <a:moveTo>
                    <a:pt x="492" y="664"/>
                  </a:moveTo>
                  <a:cubicBezTo>
                    <a:pt x="492" y="669"/>
                    <a:pt x="496" y="673"/>
                    <a:pt x="501" y="673"/>
                  </a:cubicBezTo>
                  <a:cubicBezTo>
                    <a:pt x="506" y="673"/>
                    <a:pt x="510" y="669"/>
                    <a:pt x="510" y="664"/>
                  </a:cubicBezTo>
                  <a:cubicBezTo>
                    <a:pt x="510" y="659"/>
                    <a:pt x="506" y="655"/>
                    <a:pt x="501" y="655"/>
                  </a:cubicBezTo>
                  <a:cubicBezTo>
                    <a:pt x="496" y="655"/>
                    <a:pt x="492" y="659"/>
                    <a:pt x="492" y="664"/>
                  </a:cubicBezTo>
                  <a:close/>
                  <a:moveTo>
                    <a:pt x="516" y="664"/>
                  </a:moveTo>
                  <a:cubicBezTo>
                    <a:pt x="516" y="669"/>
                    <a:pt x="520" y="673"/>
                    <a:pt x="525" y="673"/>
                  </a:cubicBezTo>
                  <a:cubicBezTo>
                    <a:pt x="530" y="673"/>
                    <a:pt x="534" y="669"/>
                    <a:pt x="534" y="664"/>
                  </a:cubicBezTo>
                  <a:cubicBezTo>
                    <a:pt x="534" y="659"/>
                    <a:pt x="530" y="655"/>
                    <a:pt x="525" y="655"/>
                  </a:cubicBezTo>
                  <a:cubicBezTo>
                    <a:pt x="520" y="655"/>
                    <a:pt x="516" y="659"/>
                    <a:pt x="516" y="664"/>
                  </a:cubicBezTo>
                  <a:close/>
                  <a:moveTo>
                    <a:pt x="539" y="664"/>
                  </a:moveTo>
                  <a:cubicBezTo>
                    <a:pt x="539" y="669"/>
                    <a:pt x="543" y="673"/>
                    <a:pt x="548" y="673"/>
                  </a:cubicBezTo>
                  <a:cubicBezTo>
                    <a:pt x="553" y="673"/>
                    <a:pt x="557" y="669"/>
                    <a:pt x="557" y="664"/>
                  </a:cubicBezTo>
                  <a:cubicBezTo>
                    <a:pt x="557" y="659"/>
                    <a:pt x="553" y="655"/>
                    <a:pt x="548" y="655"/>
                  </a:cubicBezTo>
                  <a:cubicBezTo>
                    <a:pt x="543" y="655"/>
                    <a:pt x="539" y="659"/>
                    <a:pt x="539" y="664"/>
                  </a:cubicBezTo>
                  <a:close/>
                  <a:moveTo>
                    <a:pt x="563" y="664"/>
                  </a:moveTo>
                  <a:cubicBezTo>
                    <a:pt x="563" y="669"/>
                    <a:pt x="567" y="673"/>
                    <a:pt x="572" y="673"/>
                  </a:cubicBezTo>
                  <a:cubicBezTo>
                    <a:pt x="577" y="673"/>
                    <a:pt x="581" y="669"/>
                    <a:pt x="581" y="664"/>
                  </a:cubicBezTo>
                  <a:cubicBezTo>
                    <a:pt x="581" y="659"/>
                    <a:pt x="577" y="655"/>
                    <a:pt x="572" y="655"/>
                  </a:cubicBezTo>
                  <a:cubicBezTo>
                    <a:pt x="567" y="655"/>
                    <a:pt x="563" y="659"/>
                    <a:pt x="563" y="664"/>
                  </a:cubicBezTo>
                  <a:close/>
                  <a:moveTo>
                    <a:pt x="586" y="664"/>
                  </a:moveTo>
                  <a:cubicBezTo>
                    <a:pt x="586" y="669"/>
                    <a:pt x="590" y="673"/>
                    <a:pt x="595" y="673"/>
                  </a:cubicBezTo>
                  <a:cubicBezTo>
                    <a:pt x="601" y="673"/>
                    <a:pt x="605" y="669"/>
                    <a:pt x="605" y="664"/>
                  </a:cubicBezTo>
                  <a:cubicBezTo>
                    <a:pt x="605" y="659"/>
                    <a:pt x="601" y="655"/>
                    <a:pt x="595" y="655"/>
                  </a:cubicBezTo>
                  <a:cubicBezTo>
                    <a:pt x="590" y="655"/>
                    <a:pt x="586" y="659"/>
                    <a:pt x="586" y="664"/>
                  </a:cubicBezTo>
                  <a:close/>
                  <a:moveTo>
                    <a:pt x="610" y="664"/>
                  </a:moveTo>
                  <a:cubicBezTo>
                    <a:pt x="610" y="669"/>
                    <a:pt x="614" y="673"/>
                    <a:pt x="619" y="673"/>
                  </a:cubicBezTo>
                  <a:cubicBezTo>
                    <a:pt x="624" y="673"/>
                    <a:pt x="628" y="669"/>
                    <a:pt x="628" y="664"/>
                  </a:cubicBezTo>
                  <a:cubicBezTo>
                    <a:pt x="628" y="659"/>
                    <a:pt x="624" y="655"/>
                    <a:pt x="619" y="655"/>
                  </a:cubicBezTo>
                  <a:cubicBezTo>
                    <a:pt x="614" y="655"/>
                    <a:pt x="610" y="659"/>
                    <a:pt x="610" y="664"/>
                  </a:cubicBezTo>
                  <a:close/>
                  <a:moveTo>
                    <a:pt x="633" y="664"/>
                  </a:moveTo>
                  <a:cubicBezTo>
                    <a:pt x="633" y="669"/>
                    <a:pt x="637" y="673"/>
                    <a:pt x="643" y="673"/>
                  </a:cubicBezTo>
                  <a:cubicBezTo>
                    <a:pt x="648" y="673"/>
                    <a:pt x="652" y="669"/>
                    <a:pt x="652" y="664"/>
                  </a:cubicBezTo>
                  <a:cubicBezTo>
                    <a:pt x="652" y="659"/>
                    <a:pt x="648" y="655"/>
                    <a:pt x="643" y="655"/>
                  </a:cubicBezTo>
                  <a:cubicBezTo>
                    <a:pt x="637" y="655"/>
                    <a:pt x="633" y="659"/>
                    <a:pt x="633" y="664"/>
                  </a:cubicBezTo>
                  <a:close/>
                  <a:moveTo>
                    <a:pt x="892" y="664"/>
                  </a:moveTo>
                  <a:cubicBezTo>
                    <a:pt x="892" y="669"/>
                    <a:pt x="896" y="673"/>
                    <a:pt x="901" y="673"/>
                  </a:cubicBezTo>
                  <a:cubicBezTo>
                    <a:pt x="905" y="673"/>
                    <a:pt x="909" y="669"/>
                    <a:pt x="909" y="664"/>
                  </a:cubicBezTo>
                  <a:cubicBezTo>
                    <a:pt x="909" y="659"/>
                    <a:pt x="905" y="655"/>
                    <a:pt x="901" y="655"/>
                  </a:cubicBezTo>
                  <a:cubicBezTo>
                    <a:pt x="896" y="655"/>
                    <a:pt x="892" y="659"/>
                    <a:pt x="892" y="664"/>
                  </a:cubicBezTo>
                  <a:close/>
                  <a:moveTo>
                    <a:pt x="915" y="664"/>
                  </a:moveTo>
                  <a:cubicBezTo>
                    <a:pt x="915" y="669"/>
                    <a:pt x="919" y="673"/>
                    <a:pt x="924" y="673"/>
                  </a:cubicBezTo>
                  <a:cubicBezTo>
                    <a:pt x="929" y="673"/>
                    <a:pt x="933" y="669"/>
                    <a:pt x="933" y="664"/>
                  </a:cubicBezTo>
                  <a:cubicBezTo>
                    <a:pt x="933" y="659"/>
                    <a:pt x="929" y="655"/>
                    <a:pt x="924" y="655"/>
                  </a:cubicBezTo>
                  <a:cubicBezTo>
                    <a:pt x="919" y="655"/>
                    <a:pt x="915" y="659"/>
                    <a:pt x="915" y="664"/>
                  </a:cubicBezTo>
                  <a:close/>
                  <a:moveTo>
                    <a:pt x="938" y="664"/>
                  </a:moveTo>
                  <a:cubicBezTo>
                    <a:pt x="938" y="669"/>
                    <a:pt x="942" y="673"/>
                    <a:pt x="947" y="673"/>
                  </a:cubicBezTo>
                  <a:cubicBezTo>
                    <a:pt x="952" y="673"/>
                    <a:pt x="956" y="669"/>
                    <a:pt x="956" y="664"/>
                  </a:cubicBezTo>
                  <a:cubicBezTo>
                    <a:pt x="956" y="659"/>
                    <a:pt x="952" y="655"/>
                    <a:pt x="947" y="655"/>
                  </a:cubicBezTo>
                  <a:cubicBezTo>
                    <a:pt x="942" y="655"/>
                    <a:pt x="938" y="659"/>
                    <a:pt x="938" y="664"/>
                  </a:cubicBezTo>
                  <a:close/>
                  <a:moveTo>
                    <a:pt x="962" y="664"/>
                  </a:moveTo>
                  <a:cubicBezTo>
                    <a:pt x="962" y="669"/>
                    <a:pt x="966" y="673"/>
                    <a:pt x="971" y="673"/>
                  </a:cubicBezTo>
                  <a:cubicBezTo>
                    <a:pt x="976" y="673"/>
                    <a:pt x="980" y="669"/>
                    <a:pt x="980" y="664"/>
                  </a:cubicBezTo>
                  <a:cubicBezTo>
                    <a:pt x="980" y="659"/>
                    <a:pt x="976" y="655"/>
                    <a:pt x="971" y="655"/>
                  </a:cubicBezTo>
                  <a:cubicBezTo>
                    <a:pt x="966" y="655"/>
                    <a:pt x="962" y="659"/>
                    <a:pt x="962" y="664"/>
                  </a:cubicBezTo>
                  <a:close/>
                  <a:moveTo>
                    <a:pt x="985" y="664"/>
                  </a:moveTo>
                  <a:cubicBezTo>
                    <a:pt x="985" y="669"/>
                    <a:pt x="989" y="673"/>
                    <a:pt x="994" y="673"/>
                  </a:cubicBezTo>
                  <a:cubicBezTo>
                    <a:pt x="999" y="673"/>
                    <a:pt x="1003" y="669"/>
                    <a:pt x="1003" y="664"/>
                  </a:cubicBezTo>
                  <a:cubicBezTo>
                    <a:pt x="1003" y="659"/>
                    <a:pt x="999" y="655"/>
                    <a:pt x="994" y="655"/>
                  </a:cubicBezTo>
                  <a:cubicBezTo>
                    <a:pt x="989" y="655"/>
                    <a:pt x="985" y="659"/>
                    <a:pt x="985" y="664"/>
                  </a:cubicBezTo>
                  <a:close/>
                  <a:moveTo>
                    <a:pt x="1009" y="664"/>
                  </a:moveTo>
                  <a:cubicBezTo>
                    <a:pt x="1009" y="669"/>
                    <a:pt x="1013" y="673"/>
                    <a:pt x="1018" y="673"/>
                  </a:cubicBezTo>
                  <a:cubicBezTo>
                    <a:pt x="1023" y="673"/>
                    <a:pt x="1027" y="669"/>
                    <a:pt x="1027" y="664"/>
                  </a:cubicBezTo>
                  <a:cubicBezTo>
                    <a:pt x="1027" y="659"/>
                    <a:pt x="1023" y="655"/>
                    <a:pt x="1018" y="655"/>
                  </a:cubicBezTo>
                  <a:cubicBezTo>
                    <a:pt x="1013" y="655"/>
                    <a:pt x="1009" y="659"/>
                    <a:pt x="1009" y="664"/>
                  </a:cubicBezTo>
                  <a:close/>
                  <a:moveTo>
                    <a:pt x="1361" y="664"/>
                  </a:moveTo>
                  <a:cubicBezTo>
                    <a:pt x="1361" y="669"/>
                    <a:pt x="1365" y="673"/>
                    <a:pt x="1370" y="673"/>
                  </a:cubicBezTo>
                  <a:cubicBezTo>
                    <a:pt x="1375" y="673"/>
                    <a:pt x="1379" y="669"/>
                    <a:pt x="1379" y="664"/>
                  </a:cubicBezTo>
                  <a:cubicBezTo>
                    <a:pt x="1379" y="659"/>
                    <a:pt x="1375" y="655"/>
                    <a:pt x="1370" y="655"/>
                  </a:cubicBezTo>
                  <a:cubicBezTo>
                    <a:pt x="1365" y="655"/>
                    <a:pt x="1361" y="659"/>
                    <a:pt x="1361" y="664"/>
                  </a:cubicBezTo>
                  <a:close/>
                  <a:moveTo>
                    <a:pt x="1385" y="664"/>
                  </a:moveTo>
                  <a:cubicBezTo>
                    <a:pt x="1385" y="669"/>
                    <a:pt x="1389" y="673"/>
                    <a:pt x="1393" y="673"/>
                  </a:cubicBezTo>
                  <a:cubicBezTo>
                    <a:pt x="1398" y="673"/>
                    <a:pt x="1402" y="669"/>
                    <a:pt x="1402" y="664"/>
                  </a:cubicBezTo>
                  <a:cubicBezTo>
                    <a:pt x="1402" y="659"/>
                    <a:pt x="1398" y="655"/>
                    <a:pt x="1393" y="655"/>
                  </a:cubicBezTo>
                  <a:cubicBezTo>
                    <a:pt x="1389" y="655"/>
                    <a:pt x="1385" y="659"/>
                    <a:pt x="1385" y="664"/>
                  </a:cubicBezTo>
                  <a:close/>
                  <a:moveTo>
                    <a:pt x="1525" y="664"/>
                  </a:moveTo>
                  <a:cubicBezTo>
                    <a:pt x="1525" y="669"/>
                    <a:pt x="1529" y="673"/>
                    <a:pt x="1534" y="673"/>
                  </a:cubicBezTo>
                  <a:cubicBezTo>
                    <a:pt x="1539" y="673"/>
                    <a:pt x="1543" y="669"/>
                    <a:pt x="1543" y="664"/>
                  </a:cubicBezTo>
                  <a:cubicBezTo>
                    <a:pt x="1543" y="659"/>
                    <a:pt x="1539" y="655"/>
                    <a:pt x="1534" y="655"/>
                  </a:cubicBezTo>
                  <a:cubicBezTo>
                    <a:pt x="1529" y="655"/>
                    <a:pt x="1525" y="659"/>
                    <a:pt x="1525" y="664"/>
                  </a:cubicBezTo>
                  <a:close/>
                  <a:moveTo>
                    <a:pt x="445" y="686"/>
                  </a:moveTo>
                  <a:cubicBezTo>
                    <a:pt x="445" y="691"/>
                    <a:pt x="449" y="695"/>
                    <a:pt x="454" y="695"/>
                  </a:cubicBezTo>
                  <a:cubicBezTo>
                    <a:pt x="459" y="695"/>
                    <a:pt x="463" y="691"/>
                    <a:pt x="463" y="686"/>
                  </a:cubicBezTo>
                  <a:cubicBezTo>
                    <a:pt x="463" y="681"/>
                    <a:pt x="459" y="677"/>
                    <a:pt x="454" y="677"/>
                  </a:cubicBezTo>
                  <a:cubicBezTo>
                    <a:pt x="449" y="677"/>
                    <a:pt x="445" y="681"/>
                    <a:pt x="445" y="686"/>
                  </a:cubicBezTo>
                  <a:close/>
                  <a:moveTo>
                    <a:pt x="469" y="686"/>
                  </a:moveTo>
                  <a:cubicBezTo>
                    <a:pt x="469" y="691"/>
                    <a:pt x="473" y="695"/>
                    <a:pt x="478" y="695"/>
                  </a:cubicBezTo>
                  <a:cubicBezTo>
                    <a:pt x="483" y="695"/>
                    <a:pt x="487" y="691"/>
                    <a:pt x="487" y="686"/>
                  </a:cubicBezTo>
                  <a:cubicBezTo>
                    <a:pt x="487" y="681"/>
                    <a:pt x="483" y="677"/>
                    <a:pt x="478" y="677"/>
                  </a:cubicBezTo>
                  <a:cubicBezTo>
                    <a:pt x="473" y="677"/>
                    <a:pt x="469" y="681"/>
                    <a:pt x="469" y="686"/>
                  </a:cubicBezTo>
                  <a:close/>
                  <a:moveTo>
                    <a:pt x="492" y="686"/>
                  </a:moveTo>
                  <a:cubicBezTo>
                    <a:pt x="492" y="691"/>
                    <a:pt x="496" y="695"/>
                    <a:pt x="501" y="695"/>
                  </a:cubicBezTo>
                  <a:cubicBezTo>
                    <a:pt x="506" y="695"/>
                    <a:pt x="510" y="691"/>
                    <a:pt x="510" y="686"/>
                  </a:cubicBezTo>
                  <a:cubicBezTo>
                    <a:pt x="510" y="681"/>
                    <a:pt x="506" y="677"/>
                    <a:pt x="501" y="677"/>
                  </a:cubicBezTo>
                  <a:cubicBezTo>
                    <a:pt x="496" y="677"/>
                    <a:pt x="492" y="681"/>
                    <a:pt x="492" y="686"/>
                  </a:cubicBezTo>
                  <a:close/>
                  <a:moveTo>
                    <a:pt x="516" y="686"/>
                  </a:moveTo>
                  <a:cubicBezTo>
                    <a:pt x="516" y="691"/>
                    <a:pt x="520" y="695"/>
                    <a:pt x="525" y="695"/>
                  </a:cubicBezTo>
                  <a:cubicBezTo>
                    <a:pt x="530" y="695"/>
                    <a:pt x="534" y="691"/>
                    <a:pt x="534" y="686"/>
                  </a:cubicBezTo>
                  <a:cubicBezTo>
                    <a:pt x="534" y="681"/>
                    <a:pt x="530" y="677"/>
                    <a:pt x="525" y="677"/>
                  </a:cubicBezTo>
                  <a:cubicBezTo>
                    <a:pt x="520" y="677"/>
                    <a:pt x="516" y="681"/>
                    <a:pt x="516" y="686"/>
                  </a:cubicBezTo>
                  <a:close/>
                  <a:moveTo>
                    <a:pt x="539" y="686"/>
                  </a:moveTo>
                  <a:cubicBezTo>
                    <a:pt x="539" y="691"/>
                    <a:pt x="543" y="695"/>
                    <a:pt x="548" y="695"/>
                  </a:cubicBezTo>
                  <a:cubicBezTo>
                    <a:pt x="553" y="695"/>
                    <a:pt x="557" y="691"/>
                    <a:pt x="557" y="686"/>
                  </a:cubicBezTo>
                  <a:cubicBezTo>
                    <a:pt x="557" y="681"/>
                    <a:pt x="553" y="677"/>
                    <a:pt x="548" y="677"/>
                  </a:cubicBezTo>
                  <a:cubicBezTo>
                    <a:pt x="543" y="677"/>
                    <a:pt x="539" y="681"/>
                    <a:pt x="539" y="686"/>
                  </a:cubicBezTo>
                  <a:close/>
                  <a:moveTo>
                    <a:pt x="563" y="686"/>
                  </a:moveTo>
                  <a:cubicBezTo>
                    <a:pt x="563" y="691"/>
                    <a:pt x="567" y="695"/>
                    <a:pt x="572" y="695"/>
                  </a:cubicBezTo>
                  <a:cubicBezTo>
                    <a:pt x="577" y="695"/>
                    <a:pt x="581" y="691"/>
                    <a:pt x="581" y="686"/>
                  </a:cubicBezTo>
                  <a:cubicBezTo>
                    <a:pt x="581" y="681"/>
                    <a:pt x="577" y="677"/>
                    <a:pt x="572" y="677"/>
                  </a:cubicBezTo>
                  <a:cubicBezTo>
                    <a:pt x="567" y="677"/>
                    <a:pt x="563" y="681"/>
                    <a:pt x="563" y="686"/>
                  </a:cubicBezTo>
                  <a:close/>
                  <a:moveTo>
                    <a:pt x="586" y="686"/>
                  </a:moveTo>
                  <a:cubicBezTo>
                    <a:pt x="586" y="691"/>
                    <a:pt x="590" y="695"/>
                    <a:pt x="595" y="695"/>
                  </a:cubicBezTo>
                  <a:cubicBezTo>
                    <a:pt x="601" y="695"/>
                    <a:pt x="605" y="691"/>
                    <a:pt x="605" y="686"/>
                  </a:cubicBezTo>
                  <a:cubicBezTo>
                    <a:pt x="605" y="681"/>
                    <a:pt x="601" y="677"/>
                    <a:pt x="595" y="677"/>
                  </a:cubicBezTo>
                  <a:cubicBezTo>
                    <a:pt x="590" y="677"/>
                    <a:pt x="586" y="681"/>
                    <a:pt x="586" y="686"/>
                  </a:cubicBezTo>
                  <a:close/>
                  <a:moveTo>
                    <a:pt x="610" y="686"/>
                  </a:moveTo>
                  <a:cubicBezTo>
                    <a:pt x="610" y="691"/>
                    <a:pt x="614" y="695"/>
                    <a:pt x="619" y="695"/>
                  </a:cubicBezTo>
                  <a:cubicBezTo>
                    <a:pt x="624" y="695"/>
                    <a:pt x="628" y="691"/>
                    <a:pt x="628" y="686"/>
                  </a:cubicBezTo>
                  <a:cubicBezTo>
                    <a:pt x="628" y="681"/>
                    <a:pt x="624" y="677"/>
                    <a:pt x="619" y="677"/>
                  </a:cubicBezTo>
                  <a:cubicBezTo>
                    <a:pt x="614" y="677"/>
                    <a:pt x="610" y="681"/>
                    <a:pt x="610" y="686"/>
                  </a:cubicBezTo>
                  <a:close/>
                  <a:moveTo>
                    <a:pt x="633" y="686"/>
                  </a:moveTo>
                  <a:cubicBezTo>
                    <a:pt x="633" y="691"/>
                    <a:pt x="637" y="695"/>
                    <a:pt x="643" y="695"/>
                  </a:cubicBezTo>
                  <a:cubicBezTo>
                    <a:pt x="648" y="695"/>
                    <a:pt x="652" y="691"/>
                    <a:pt x="652" y="686"/>
                  </a:cubicBezTo>
                  <a:cubicBezTo>
                    <a:pt x="652" y="681"/>
                    <a:pt x="648" y="677"/>
                    <a:pt x="643" y="677"/>
                  </a:cubicBezTo>
                  <a:cubicBezTo>
                    <a:pt x="637" y="677"/>
                    <a:pt x="633" y="681"/>
                    <a:pt x="633" y="686"/>
                  </a:cubicBezTo>
                  <a:close/>
                  <a:moveTo>
                    <a:pt x="892" y="686"/>
                  </a:moveTo>
                  <a:cubicBezTo>
                    <a:pt x="892" y="691"/>
                    <a:pt x="896" y="695"/>
                    <a:pt x="901" y="695"/>
                  </a:cubicBezTo>
                  <a:cubicBezTo>
                    <a:pt x="905" y="695"/>
                    <a:pt x="909" y="691"/>
                    <a:pt x="909" y="686"/>
                  </a:cubicBezTo>
                  <a:cubicBezTo>
                    <a:pt x="909" y="681"/>
                    <a:pt x="905" y="677"/>
                    <a:pt x="901" y="677"/>
                  </a:cubicBezTo>
                  <a:cubicBezTo>
                    <a:pt x="896" y="677"/>
                    <a:pt x="892" y="681"/>
                    <a:pt x="892" y="686"/>
                  </a:cubicBezTo>
                  <a:close/>
                  <a:moveTo>
                    <a:pt x="915" y="686"/>
                  </a:moveTo>
                  <a:cubicBezTo>
                    <a:pt x="915" y="691"/>
                    <a:pt x="919" y="695"/>
                    <a:pt x="924" y="695"/>
                  </a:cubicBezTo>
                  <a:cubicBezTo>
                    <a:pt x="929" y="695"/>
                    <a:pt x="933" y="691"/>
                    <a:pt x="933" y="686"/>
                  </a:cubicBezTo>
                  <a:cubicBezTo>
                    <a:pt x="933" y="681"/>
                    <a:pt x="929" y="677"/>
                    <a:pt x="924" y="677"/>
                  </a:cubicBezTo>
                  <a:cubicBezTo>
                    <a:pt x="919" y="677"/>
                    <a:pt x="915" y="681"/>
                    <a:pt x="915" y="686"/>
                  </a:cubicBezTo>
                  <a:close/>
                  <a:moveTo>
                    <a:pt x="938" y="686"/>
                  </a:moveTo>
                  <a:cubicBezTo>
                    <a:pt x="938" y="691"/>
                    <a:pt x="942" y="695"/>
                    <a:pt x="947" y="695"/>
                  </a:cubicBezTo>
                  <a:cubicBezTo>
                    <a:pt x="952" y="695"/>
                    <a:pt x="956" y="691"/>
                    <a:pt x="956" y="686"/>
                  </a:cubicBezTo>
                  <a:cubicBezTo>
                    <a:pt x="956" y="681"/>
                    <a:pt x="952" y="677"/>
                    <a:pt x="947" y="677"/>
                  </a:cubicBezTo>
                  <a:cubicBezTo>
                    <a:pt x="942" y="677"/>
                    <a:pt x="938" y="681"/>
                    <a:pt x="938" y="686"/>
                  </a:cubicBezTo>
                  <a:close/>
                  <a:moveTo>
                    <a:pt x="962" y="686"/>
                  </a:moveTo>
                  <a:cubicBezTo>
                    <a:pt x="962" y="691"/>
                    <a:pt x="966" y="695"/>
                    <a:pt x="971" y="695"/>
                  </a:cubicBezTo>
                  <a:cubicBezTo>
                    <a:pt x="976" y="695"/>
                    <a:pt x="980" y="691"/>
                    <a:pt x="980" y="686"/>
                  </a:cubicBezTo>
                  <a:cubicBezTo>
                    <a:pt x="980" y="681"/>
                    <a:pt x="976" y="677"/>
                    <a:pt x="971" y="677"/>
                  </a:cubicBezTo>
                  <a:cubicBezTo>
                    <a:pt x="966" y="677"/>
                    <a:pt x="962" y="681"/>
                    <a:pt x="962" y="686"/>
                  </a:cubicBezTo>
                  <a:close/>
                  <a:moveTo>
                    <a:pt x="985" y="686"/>
                  </a:moveTo>
                  <a:cubicBezTo>
                    <a:pt x="985" y="691"/>
                    <a:pt x="989" y="695"/>
                    <a:pt x="994" y="695"/>
                  </a:cubicBezTo>
                  <a:cubicBezTo>
                    <a:pt x="999" y="695"/>
                    <a:pt x="1003" y="691"/>
                    <a:pt x="1003" y="686"/>
                  </a:cubicBezTo>
                  <a:cubicBezTo>
                    <a:pt x="1003" y="681"/>
                    <a:pt x="999" y="677"/>
                    <a:pt x="994" y="677"/>
                  </a:cubicBezTo>
                  <a:cubicBezTo>
                    <a:pt x="989" y="677"/>
                    <a:pt x="985" y="681"/>
                    <a:pt x="985" y="686"/>
                  </a:cubicBezTo>
                  <a:close/>
                  <a:moveTo>
                    <a:pt x="1009" y="686"/>
                  </a:moveTo>
                  <a:cubicBezTo>
                    <a:pt x="1009" y="691"/>
                    <a:pt x="1013" y="695"/>
                    <a:pt x="1018" y="695"/>
                  </a:cubicBezTo>
                  <a:cubicBezTo>
                    <a:pt x="1023" y="695"/>
                    <a:pt x="1027" y="691"/>
                    <a:pt x="1027" y="686"/>
                  </a:cubicBezTo>
                  <a:cubicBezTo>
                    <a:pt x="1027" y="681"/>
                    <a:pt x="1023" y="677"/>
                    <a:pt x="1018" y="677"/>
                  </a:cubicBezTo>
                  <a:cubicBezTo>
                    <a:pt x="1013" y="677"/>
                    <a:pt x="1009" y="681"/>
                    <a:pt x="1009" y="686"/>
                  </a:cubicBezTo>
                  <a:close/>
                  <a:moveTo>
                    <a:pt x="1478" y="686"/>
                  </a:moveTo>
                  <a:cubicBezTo>
                    <a:pt x="1478" y="691"/>
                    <a:pt x="1482" y="695"/>
                    <a:pt x="1487" y="695"/>
                  </a:cubicBezTo>
                  <a:cubicBezTo>
                    <a:pt x="1492" y="695"/>
                    <a:pt x="1496" y="691"/>
                    <a:pt x="1496" y="686"/>
                  </a:cubicBezTo>
                  <a:cubicBezTo>
                    <a:pt x="1496" y="681"/>
                    <a:pt x="1492" y="677"/>
                    <a:pt x="1487" y="677"/>
                  </a:cubicBezTo>
                  <a:cubicBezTo>
                    <a:pt x="1482" y="677"/>
                    <a:pt x="1478" y="681"/>
                    <a:pt x="1478" y="686"/>
                  </a:cubicBezTo>
                  <a:close/>
                  <a:moveTo>
                    <a:pt x="469" y="707"/>
                  </a:moveTo>
                  <a:cubicBezTo>
                    <a:pt x="469" y="712"/>
                    <a:pt x="473" y="717"/>
                    <a:pt x="478" y="717"/>
                  </a:cubicBezTo>
                  <a:cubicBezTo>
                    <a:pt x="483" y="717"/>
                    <a:pt x="487" y="712"/>
                    <a:pt x="487" y="707"/>
                  </a:cubicBezTo>
                  <a:cubicBezTo>
                    <a:pt x="487" y="702"/>
                    <a:pt x="483" y="698"/>
                    <a:pt x="478" y="698"/>
                  </a:cubicBezTo>
                  <a:cubicBezTo>
                    <a:pt x="473" y="698"/>
                    <a:pt x="469" y="702"/>
                    <a:pt x="469" y="707"/>
                  </a:cubicBezTo>
                  <a:close/>
                  <a:moveTo>
                    <a:pt x="492" y="707"/>
                  </a:moveTo>
                  <a:cubicBezTo>
                    <a:pt x="492" y="712"/>
                    <a:pt x="496" y="717"/>
                    <a:pt x="501" y="717"/>
                  </a:cubicBezTo>
                  <a:cubicBezTo>
                    <a:pt x="506" y="717"/>
                    <a:pt x="510" y="712"/>
                    <a:pt x="510" y="707"/>
                  </a:cubicBezTo>
                  <a:cubicBezTo>
                    <a:pt x="510" y="702"/>
                    <a:pt x="506" y="698"/>
                    <a:pt x="501" y="698"/>
                  </a:cubicBezTo>
                  <a:cubicBezTo>
                    <a:pt x="496" y="698"/>
                    <a:pt x="492" y="702"/>
                    <a:pt x="492" y="707"/>
                  </a:cubicBezTo>
                  <a:close/>
                  <a:moveTo>
                    <a:pt x="516" y="707"/>
                  </a:moveTo>
                  <a:cubicBezTo>
                    <a:pt x="516" y="712"/>
                    <a:pt x="520" y="717"/>
                    <a:pt x="525" y="717"/>
                  </a:cubicBezTo>
                  <a:cubicBezTo>
                    <a:pt x="530" y="717"/>
                    <a:pt x="534" y="712"/>
                    <a:pt x="534" y="707"/>
                  </a:cubicBezTo>
                  <a:cubicBezTo>
                    <a:pt x="534" y="702"/>
                    <a:pt x="530" y="698"/>
                    <a:pt x="525" y="698"/>
                  </a:cubicBezTo>
                  <a:cubicBezTo>
                    <a:pt x="520" y="698"/>
                    <a:pt x="516" y="702"/>
                    <a:pt x="516" y="707"/>
                  </a:cubicBezTo>
                  <a:close/>
                  <a:moveTo>
                    <a:pt x="539" y="707"/>
                  </a:moveTo>
                  <a:cubicBezTo>
                    <a:pt x="539" y="712"/>
                    <a:pt x="543" y="717"/>
                    <a:pt x="548" y="717"/>
                  </a:cubicBezTo>
                  <a:cubicBezTo>
                    <a:pt x="553" y="717"/>
                    <a:pt x="557" y="712"/>
                    <a:pt x="557" y="707"/>
                  </a:cubicBezTo>
                  <a:cubicBezTo>
                    <a:pt x="557" y="702"/>
                    <a:pt x="553" y="698"/>
                    <a:pt x="548" y="698"/>
                  </a:cubicBezTo>
                  <a:cubicBezTo>
                    <a:pt x="543" y="698"/>
                    <a:pt x="539" y="702"/>
                    <a:pt x="539" y="707"/>
                  </a:cubicBezTo>
                  <a:close/>
                  <a:moveTo>
                    <a:pt x="563" y="707"/>
                  </a:moveTo>
                  <a:cubicBezTo>
                    <a:pt x="563" y="712"/>
                    <a:pt x="567" y="717"/>
                    <a:pt x="572" y="717"/>
                  </a:cubicBezTo>
                  <a:cubicBezTo>
                    <a:pt x="577" y="717"/>
                    <a:pt x="581" y="712"/>
                    <a:pt x="581" y="707"/>
                  </a:cubicBezTo>
                  <a:cubicBezTo>
                    <a:pt x="581" y="702"/>
                    <a:pt x="577" y="698"/>
                    <a:pt x="572" y="698"/>
                  </a:cubicBezTo>
                  <a:cubicBezTo>
                    <a:pt x="567" y="698"/>
                    <a:pt x="563" y="702"/>
                    <a:pt x="563" y="707"/>
                  </a:cubicBezTo>
                  <a:close/>
                  <a:moveTo>
                    <a:pt x="586" y="707"/>
                  </a:moveTo>
                  <a:cubicBezTo>
                    <a:pt x="586" y="712"/>
                    <a:pt x="590" y="717"/>
                    <a:pt x="595" y="717"/>
                  </a:cubicBezTo>
                  <a:cubicBezTo>
                    <a:pt x="601" y="717"/>
                    <a:pt x="605" y="712"/>
                    <a:pt x="605" y="707"/>
                  </a:cubicBezTo>
                  <a:cubicBezTo>
                    <a:pt x="605" y="702"/>
                    <a:pt x="601" y="698"/>
                    <a:pt x="595" y="698"/>
                  </a:cubicBezTo>
                  <a:cubicBezTo>
                    <a:pt x="590" y="698"/>
                    <a:pt x="586" y="702"/>
                    <a:pt x="586" y="707"/>
                  </a:cubicBezTo>
                  <a:close/>
                  <a:moveTo>
                    <a:pt x="610" y="707"/>
                  </a:moveTo>
                  <a:cubicBezTo>
                    <a:pt x="610" y="712"/>
                    <a:pt x="614" y="717"/>
                    <a:pt x="619" y="717"/>
                  </a:cubicBezTo>
                  <a:cubicBezTo>
                    <a:pt x="624" y="717"/>
                    <a:pt x="628" y="712"/>
                    <a:pt x="628" y="707"/>
                  </a:cubicBezTo>
                  <a:cubicBezTo>
                    <a:pt x="628" y="702"/>
                    <a:pt x="624" y="698"/>
                    <a:pt x="619" y="698"/>
                  </a:cubicBezTo>
                  <a:cubicBezTo>
                    <a:pt x="614" y="698"/>
                    <a:pt x="610" y="702"/>
                    <a:pt x="610" y="707"/>
                  </a:cubicBezTo>
                  <a:close/>
                  <a:moveTo>
                    <a:pt x="892" y="707"/>
                  </a:moveTo>
                  <a:cubicBezTo>
                    <a:pt x="892" y="712"/>
                    <a:pt x="896" y="717"/>
                    <a:pt x="901" y="717"/>
                  </a:cubicBezTo>
                  <a:cubicBezTo>
                    <a:pt x="905" y="717"/>
                    <a:pt x="909" y="712"/>
                    <a:pt x="909" y="707"/>
                  </a:cubicBezTo>
                  <a:cubicBezTo>
                    <a:pt x="909" y="702"/>
                    <a:pt x="905" y="698"/>
                    <a:pt x="901" y="698"/>
                  </a:cubicBezTo>
                  <a:cubicBezTo>
                    <a:pt x="896" y="698"/>
                    <a:pt x="892" y="702"/>
                    <a:pt x="892" y="707"/>
                  </a:cubicBezTo>
                  <a:close/>
                  <a:moveTo>
                    <a:pt x="915" y="707"/>
                  </a:moveTo>
                  <a:cubicBezTo>
                    <a:pt x="915" y="712"/>
                    <a:pt x="919" y="717"/>
                    <a:pt x="924" y="717"/>
                  </a:cubicBezTo>
                  <a:cubicBezTo>
                    <a:pt x="929" y="717"/>
                    <a:pt x="933" y="712"/>
                    <a:pt x="933" y="707"/>
                  </a:cubicBezTo>
                  <a:cubicBezTo>
                    <a:pt x="933" y="702"/>
                    <a:pt x="929" y="698"/>
                    <a:pt x="924" y="698"/>
                  </a:cubicBezTo>
                  <a:cubicBezTo>
                    <a:pt x="919" y="698"/>
                    <a:pt x="915" y="702"/>
                    <a:pt x="915" y="707"/>
                  </a:cubicBezTo>
                  <a:close/>
                  <a:moveTo>
                    <a:pt x="938" y="707"/>
                  </a:moveTo>
                  <a:cubicBezTo>
                    <a:pt x="938" y="712"/>
                    <a:pt x="942" y="717"/>
                    <a:pt x="947" y="717"/>
                  </a:cubicBezTo>
                  <a:cubicBezTo>
                    <a:pt x="952" y="717"/>
                    <a:pt x="956" y="712"/>
                    <a:pt x="956" y="707"/>
                  </a:cubicBezTo>
                  <a:cubicBezTo>
                    <a:pt x="956" y="702"/>
                    <a:pt x="952" y="698"/>
                    <a:pt x="947" y="698"/>
                  </a:cubicBezTo>
                  <a:cubicBezTo>
                    <a:pt x="942" y="698"/>
                    <a:pt x="938" y="702"/>
                    <a:pt x="938" y="707"/>
                  </a:cubicBezTo>
                  <a:close/>
                  <a:moveTo>
                    <a:pt x="962" y="707"/>
                  </a:moveTo>
                  <a:cubicBezTo>
                    <a:pt x="962" y="712"/>
                    <a:pt x="966" y="717"/>
                    <a:pt x="971" y="717"/>
                  </a:cubicBezTo>
                  <a:cubicBezTo>
                    <a:pt x="976" y="717"/>
                    <a:pt x="980" y="712"/>
                    <a:pt x="980" y="707"/>
                  </a:cubicBezTo>
                  <a:cubicBezTo>
                    <a:pt x="980" y="702"/>
                    <a:pt x="976" y="698"/>
                    <a:pt x="971" y="698"/>
                  </a:cubicBezTo>
                  <a:cubicBezTo>
                    <a:pt x="966" y="698"/>
                    <a:pt x="962" y="702"/>
                    <a:pt x="962" y="707"/>
                  </a:cubicBezTo>
                  <a:close/>
                  <a:moveTo>
                    <a:pt x="985" y="707"/>
                  </a:moveTo>
                  <a:cubicBezTo>
                    <a:pt x="985" y="712"/>
                    <a:pt x="989" y="717"/>
                    <a:pt x="994" y="717"/>
                  </a:cubicBezTo>
                  <a:cubicBezTo>
                    <a:pt x="999" y="717"/>
                    <a:pt x="1003" y="712"/>
                    <a:pt x="1003" y="707"/>
                  </a:cubicBezTo>
                  <a:cubicBezTo>
                    <a:pt x="1003" y="702"/>
                    <a:pt x="999" y="698"/>
                    <a:pt x="994" y="698"/>
                  </a:cubicBezTo>
                  <a:cubicBezTo>
                    <a:pt x="989" y="698"/>
                    <a:pt x="985" y="702"/>
                    <a:pt x="985" y="707"/>
                  </a:cubicBezTo>
                  <a:close/>
                  <a:moveTo>
                    <a:pt x="1009" y="707"/>
                  </a:moveTo>
                  <a:cubicBezTo>
                    <a:pt x="1009" y="712"/>
                    <a:pt x="1013" y="717"/>
                    <a:pt x="1018" y="717"/>
                  </a:cubicBezTo>
                  <a:cubicBezTo>
                    <a:pt x="1023" y="717"/>
                    <a:pt x="1027" y="712"/>
                    <a:pt x="1027" y="707"/>
                  </a:cubicBezTo>
                  <a:cubicBezTo>
                    <a:pt x="1027" y="702"/>
                    <a:pt x="1023" y="698"/>
                    <a:pt x="1018" y="698"/>
                  </a:cubicBezTo>
                  <a:cubicBezTo>
                    <a:pt x="1013" y="698"/>
                    <a:pt x="1009" y="702"/>
                    <a:pt x="1009" y="707"/>
                  </a:cubicBezTo>
                  <a:close/>
                  <a:moveTo>
                    <a:pt x="1056" y="707"/>
                  </a:moveTo>
                  <a:cubicBezTo>
                    <a:pt x="1056" y="712"/>
                    <a:pt x="1060" y="717"/>
                    <a:pt x="1065" y="717"/>
                  </a:cubicBezTo>
                  <a:cubicBezTo>
                    <a:pt x="1070" y="717"/>
                    <a:pt x="1074" y="712"/>
                    <a:pt x="1074" y="707"/>
                  </a:cubicBezTo>
                  <a:cubicBezTo>
                    <a:pt x="1074" y="702"/>
                    <a:pt x="1070" y="698"/>
                    <a:pt x="1065" y="698"/>
                  </a:cubicBezTo>
                  <a:cubicBezTo>
                    <a:pt x="1060" y="698"/>
                    <a:pt x="1056" y="702"/>
                    <a:pt x="1056" y="707"/>
                  </a:cubicBezTo>
                  <a:close/>
                  <a:moveTo>
                    <a:pt x="1455" y="707"/>
                  </a:moveTo>
                  <a:cubicBezTo>
                    <a:pt x="1455" y="712"/>
                    <a:pt x="1459" y="717"/>
                    <a:pt x="1464" y="717"/>
                  </a:cubicBezTo>
                  <a:cubicBezTo>
                    <a:pt x="1469" y="717"/>
                    <a:pt x="1473" y="712"/>
                    <a:pt x="1473" y="707"/>
                  </a:cubicBezTo>
                  <a:cubicBezTo>
                    <a:pt x="1473" y="702"/>
                    <a:pt x="1469" y="698"/>
                    <a:pt x="1464" y="698"/>
                  </a:cubicBezTo>
                  <a:cubicBezTo>
                    <a:pt x="1459" y="698"/>
                    <a:pt x="1455" y="702"/>
                    <a:pt x="1455" y="707"/>
                  </a:cubicBezTo>
                  <a:close/>
                  <a:moveTo>
                    <a:pt x="1478" y="707"/>
                  </a:moveTo>
                  <a:cubicBezTo>
                    <a:pt x="1478" y="712"/>
                    <a:pt x="1482" y="717"/>
                    <a:pt x="1487" y="717"/>
                  </a:cubicBezTo>
                  <a:cubicBezTo>
                    <a:pt x="1492" y="717"/>
                    <a:pt x="1496" y="712"/>
                    <a:pt x="1496" y="707"/>
                  </a:cubicBezTo>
                  <a:cubicBezTo>
                    <a:pt x="1496" y="702"/>
                    <a:pt x="1492" y="698"/>
                    <a:pt x="1487" y="698"/>
                  </a:cubicBezTo>
                  <a:cubicBezTo>
                    <a:pt x="1482" y="698"/>
                    <a:pt x="1478" y="702"/>
                    <a:pt x="1478" y="707"/>
                  </a:cubicBezTo>
                  <a:close/>
                  <a:moveTo>
                    <a:pt x="1525" y="707"/>
                  </a:moveTo>
                  <a:cubicBezTo>
                    <a:pt x="1525" y="712"/>
                    <a:pt x="1529" y="717"/>
                    <a:pt x="1534" y="717"/>
                  </a:cubicBezTo>
                  <a:cubicBezTo>
                    <a:pt x="1539" y="717"/>
                    <a:pt x="1543" y="712"/>
                    <a:pt x="1543" y="707"/>
                  </a:cubicBezTo>
                  <a:cubicBezTo>
                    <a:pt x="1543" y="702"/>
                    <a:pt x="1539" y="698"/>
                    <a:pt x="1534" y="698"/>
                  </a:cubicBezTo>
                  <a:cubicBezTo>
                    <a:pt x="1529" y="698"/>
                    <a:pt x="1525" y="702"/>
                    <a:pt x="1525" y="707"/>
                  </a:cubicBezTo>
                  <a:close/>
                  <a:moveTo>
                    <a:pt x="492" y="729"/>
                  </a:moveTo>
                  <a:cubicBezTo>
                    <a:pt x="492" y="734"/>
                    <a:pt x="496" y="738"/>
                    <a:pt x="501" y="738"/>
                  </a:cubicBezTo>
                  <a:cubicBezTo>
                    <a:pt x="506" y="738"/>
                    <a:pt x="510" y="734"/>
                    <a:pt x="510" y="729"/>
                  </a:cubicBezTo>
                  <a:cubicBezTo>
                    <a:pt x="510" y="724"/>
                    <a:pt x="506" y="720"/>
                    <a:pt x="501" y="720"/>
                  </a:cubicBezTo>
                  <a:cubicBezTo>
                    <a:pt x="496" y="720"/>
                    <a:pt x="492" y="724"/>
                    <a:pt x="492" y="729"/>
                  </a:cubicBezTo>
                  <a:close/>
                  <a:moveTo>
                    <a:pt x="516" y="729"/>
                  </a:moveTo>
                  <a:cubicBezTo>
                    <a:pt x="516" y="734"/>
                    <a:pt x="520" y="738"/>
                    <a:pt x="525" y="738"/>
                  </a:cubicBezTo>
                  <a:cubicBezTo>
                    <a:pt x="530" y="738"/>
                    <a:pt x="534" y="734"/>
                    <a:pt x="534" y="729"/>
                  </a:cubicBezTo>
                  <a:cubicBezTo>
                    <a:pt x="534" y="724"/>
                    <a:pt x="530" y="720"/>
                    <a:pt x="525" y="720"/>
                  </a:cubicBezTo>
                  <a:cubicBezTo>
                    <a:pt x="520" y="720"/>
                    <a:pt x="516" y="724"/>
                    <a:pt x="516" y="729"/>
                  </a:cubicBezTo>
                  <a:close/>
                  <a:moveTo>
                    <a:pt x="539" y="729"/>
                  </a:moveTo>
                  <a:cubicBezTo>
                    <a:pt x="539" y="734"/>
                    <a:pt x="543" y="738"/>
                    <a:pt x="548" y="738"/>
                  </a:cubicBezTo>
                  <a:cubicBezTo>
                    <a:pt x="553" y="738"/>
                    <a:pt x="557" y="734"/>
                    <a:pt x="557" y="729"/>
                  </a:cubicBezTo>
                  <a:cubicBezTo>
                    <a:pt x="557" y="724"/>
                    <a:pt x="553" y="720"/>
                    <a:pt x="548" y="720"/>
                  </a:cubicBezTo>
                  <a:cubicBezTo>
                    <a:pt x="543" y="720"/>
                    <a:pt x="539" y="724"/>
                    <a:pt x="539" y="729"/>
                  </a:cubicBezTo>
                  <a:close/>
                  <a:moveTo>
                    <a:pt x="563" y="729"/>
                  </a:moveTo>
                  <a:cubicBezTo>
                    <a:pt x="563" y="734"/>
                    <a:pt x="567" y="738"/>
                    <a:pt x="572" y="738"/>
                  </a:cubicBezTo>
                  <a:cubicBezTo>
                    <a:pt x="577" y="738"/>
                    <a:pt x="581" y="734"/>
                    <a:pt x="581" y="729"/>
                  </a:cubicBezTo>
                  <a:cubicBezTo>
                    <a:pt x="581" y="724"/>
                    <a:pt x="577" y="720"/>
                    <a:pt x="572" y="720"/>
                  </a:cubicBezTo>
                  <a:cubicBezTo>
                    <a:pt x="567" y="720"/>
                    <a:pt x="563" y="724"/>
                    <a:pt x="563" y="729"/>
                  </a:cubicBezTo>
                  <a:close/>
                  <a:moveTo>
                    <a:pt x="586" y="729"/>
                  </a:moveTo>
                  <a:cubicBezTo>
                    <a:pt x="586" y="734"/>
                    <a:pt x="590" y="738"/>
                    <a:pt x="595" y="738"/>
                  </a:cubicBezTo>
                  <a:cubicBezTo>
                    <a:pt x="601" y="738"/>
                    <a:pt x="605" y="734"/>
                    <a:pt x="605" y="729"/>
                  </a:cubicBezTo>
                  <a:cubicBezTo>
                    <a:pt x="605" y="724"/>
                    <a:pt x="601" y="720"/>
                    <a:pt x="595" y="720"/>
                  </a:cubicBezTo>
                  <a:cubicBezTo>
                    <a:pt x="590" y="720"/>
                    <a:pt x="586" y="724"/>
                    <a:pt x="586" y="729"/>
                  </a:cubicBezTo>
                  <a:close/>
                  <a:moveTo>
                    <a:pt x="610" y="729"/>
                  </a:moveTo>
                  <a:cubicBezTo>
                    <a:pt x="610" y="734"/>
                    <a:pt x="614" y="738"/>
                    <a:pt x="619" y="738"/>
                  </a:cubicBezTo>
                  <a:cubicBezTo>
                    <a:pt x="624" y="738"/>
                    <a:pt x="628" y="734"/>
                    <a:pt x="628" y="729"/>
                  </a:cubicBezTo>
                  <a:cubicBezTo>
                    <a:pt x="628" y="724"/>
                    <a:pt x="624" y="720"/>
                    <a:pt x="619" y="720"/>
                  </a:cubicBezTo>
                  <a:cubicBezTo>
                    <a:pt x="614" y="720"/>
                    <a:pt x="610" y="724"/>
                    <a:pt x="610" y="729"/>
                  </a:cubicBezTo>
                  <a:close/>
                  <a:moveTo>
                    <a:pt x="892" y="729"/>
                  </a:moveTo>
                  <a:cubicBezTo>
                    <a:pt x="892" y="734"/>
                    <a:pt x="896" y="738"/>
                    <a:pt x="901" y="738"/>
                  </a:cubicBezTo>
                  <a:cubicBezTo>
                    <a:pt x="905" y="738"/>
                    <a:pt x="909" y="734"/>
                    <a:pt x="909" y="729"/>
                  </a:cubicBezTo>
                  <a:cubicBezTo>
                    <a:pt x="909" y="724"/>
                    <a:pt x="905" y="720"/>
                    <a:pt x="901" y="720"/>
                  </a:cubicBezTo>
                  <a:cubicBezTo>
                    <a:pt x="896" y="720"/>
                    <a:pt x="892" y="724"/>
                    <a:pt x="892" y="729"/>
                  </a:cubicBezTo>
                  <a:close/>
                  <a:moveTo>
                    <a:pt x="915" y="729"/>
                  </a:moveTo>
                  <a:cubicBezTo>
                    <a:pt x="915" y="734"/>
                    <a:pt x="919" y="738"/>
                    <a:pt x="924" y="738"/>
                  </a:cubicBezTo>
                  <a:cubicBezTo>
                    <a:pt x="929" y="738"/>
                    <a:pt x="933" y="734"/>
                    <a:pt x="933" y="729"/>
                  </a:cubicBezTo>
                  <a:cubicBezTo>
                    <a:pt x="933" y="724"/>
                    <a:pt x="929" y="720"/>
                    <a:pt x="924" y="720"/>
                  </a:cubicBezTo>
                  <a:cubicBezTo>
                    <a:pt x="919" y="720"/>
                    <a:pt x="915" y="724"/>
                    <a:pt x="915" y="729"/>
                  </a:cubicBezTo>
                  <a:close/>
                  <a:moveTo>
                    <a:pt x="938" y="729"/>
                  </a:moveTo>
                  <a:cubicBezTo>
                    <a:pt x="938" y="734"/>
                    <a:pt x="942" y="738"/>
                    <a:pt x="947" y="738"/>
                  </a:cubicBezTo>
                  <a:cubicBezTo>
                    <a:pt x="952" y="738"/>
                    <a:pt x="956" y="734"/>
                    <a:pt x="956" y="729"/>
                  </a:cubicBezTo>
                  <a:cubicBezTo>
                    <a:pt x="956" y="724"/>
                    <a:pt x="952" y="720"/>
                    <a:pt x="947" y="720"/>
                  </a:cubicBezTo>
                  <a:cubicBezTo>
                    <a:pt x="942" y="720"/>
                    <a:pt x="938" y="724"/>
                    <a:pt x="938" y="729"/>
                  </a:cubicBezTo>
                  <a:close/>
                  <a:moveTo>
                    <a:pt x="962" y="729"/>
                  </a:moveTo>
                  <a:cubicBezTo>
                    <a:pt x="962" y="734"/>
                    <a:pt x="966" y="738"/>
                    <a:pt x="971" y="738"/>
                  </a:cubicBezTo>
                  <a:cubicBezTo>
                    <a:pt x="976" y="738"/>
                    <a:pt x="980" y="734"/>
                    <a:pt x="980" y="729"/>
                  </a:cubicBezTo>
                  <a:cubicBezTo>
                    <a:pt x="980" y="724"/>
                    <a:pt x="976" y="720"/>
                    <a:pt x="971" y="720"/>
                  </a:cubicBezTo>
                  <a:cubicBezTo>
                    <a:pt x="966" y="720"/>
                    <a:pt x="962" y="724"/>
                    <a:pt x="962" y="729"/>
                  </a:cubicBezTo>
                  <a:close/>
                  <a:moveTo>
                    <a:pt x="985" y="729"/>
                  </a:moveTo>
                  <a:cubicBezTo>
                    <a:pt x="985" y="734"/>
                    <a:pt x="989" y="738"/>
                    <a:pt x="994" y="738"/>
                  </a:cubicBezTo>
                  <a:cubicBezTo>
                    <a:pt x="999" y="738"/>
                    <a:pt x="1003" y="734"/>
                    <a:pt x="1003" y="729"/>
                  </a:cubicBezTo>
                  <a:cubicBezTo>
                    <a:pt x="1003" y="724"/>
                    <a:pt x="999" y="720"/>
                    <a:pt x="994" y="720"/>
                  </a:cubicBezTo>
                  <a:cubicBezTo>
                    <a:pt x="989" y="720"/>
                    <a:pt x="985" y="724"/>
                    <a:pt x="985" y="729"/>
                  </a:cubicBezTo>
                  <a:close/>
                  <a:moveTo>
                    <a:pt x="1009" y="729"/>
                  </a:moveTo>
                  <a:cubicBezTo>
                    <a:pt x="1009" y="734"/>
                    <a:pt x="1013" y="738"/>
                    <a:pt x="1018" y="738"/>
                  </a:cubicBezTo>
                  <a:cubicBezTo>
                    <a:pt x="1023" y="738"/>
                    <a:pt x="1027" y="734"/>
                    <a:pt x="1027" y="729"/>
                  </a:cubicBezTo>
                  <a:cubicBezTo>
                    <a:pt x="1027" y="724"/>
                    <a:pt x="1023" y="720"/>
                    <a:pt x="1018" y="720"/>
                  </a:cubicBezTo>
                  <a:cubicBezTo>
                    <a:pt x="1013" y="720"/>
                    <a:pt x="1009" y="724"/>
                    <a:pt x="1009" y="729"/>
                  </a:cubicBezTo>
                  <a:close/>
                  <a:moveTo>
                    <a:pt x="1056" y="729"/>
                  </a:moveTo>
                  <a:cubicBezTo>
                    <a:pt x="1056" y="734"/>
                    <a:pt x="1060" y="738"/>
                    <a:pt x="1065" y="738"/>
                  </a:cubicBezTo>
                  <a:cubicBezTo>
                    <a:pt x="1070" y="738"/>
                    <a:pt x="1074" y="734"/>
                    <a:pt x="1074" y="729"/>
                  </a:cubicBezTo>
                  <a:cubicBezTo>
                    <a:pt x="1074" y="724"/>
                    <a:pt x="1070" y="720"/>
                    <a:pt x="1065" y="720"/>
                  </a:cubicBezTo>
                  <a:cubicBezTo>
                    <a:pt x="1060" y="720"/>
                    <a:pt x="1056" y="724"/>
                    <a:pt x="1056" y="729"/>
                  </a:cubicBezTo>
                  <a:close/>
                  <a:moveTo>
                    <a:pt x="1432" y="729"/>
                  </a:moveTo>
                  <a:cubicBezTo>
                    <a:pt x="1432" y="734"/>
                    <a:pt x="1436" y="738"/>
                    <a:pt x="1441" y="738"/>
                  </a:cubicBezTo>
                  <a:cubicBezTo>
                    <a:pt x="1445" y="738"/>
                    <a:pt x="1449" y="734"/>
                    <a:pt x="1449" y="729"/>
                  </a:cubicBezTo>
                  <a:cubicBezTo>
                    <a:pt x="1449" y="724"/>
                    <a:pt x="1445" y="720"/>
                    <a:pt x="1441" y="720"/>
                  </a:cubicBezTo>
                  <a:cubicBezTo>
                    <a:pt x="1436" y="720"/>
                    <a:pt x="1432" y="724"/>
                    <a:pt x="1432" y="729"/>
                  </a:cubicBezTo>
                  <a:close/>
                  <a:moveTo>
                    <a:pt x="1455" y="729"/>
                  </a:moveTo>
                  <a:cubicBezTo>
                    <a:pt x="1455" y="734"/>
                    <a:pt x="1459" y="738"/>
                    <a:pt x="1464" y="738"/>
                  </a:cubicBezTo>
                  <a:cubicBezTo>
                    <a:pt x="1469" y="738"/>
                    <a:pt x="1473" y="734"/>
                    <a:pt x="1473" y="729"/>
                  </a:cubicBezTo>
                  <a:cubicBezTo>
                    <a:pt x="1473" y="724"/>
                    <a:pt x="1469" y="720"/>
                    <a:pt x="1464" y="720"/>
                  </a:cubicBezTo>
                  <a:cubicBezTo>
                    <a:pt x="1459" y="720"/>
                    <a:pt x="1455" y="724"/>
                    <a:pt x="1455" y="729"/>
                  </a:cubicBezTo>
                  <a:close/>
                  <a:moveTo>
                    <a:pt x="1478" y="729"/>
                  </a:moveTo>
                  <a:cubicBezTo>
                    <a:pt x="1478" y="734"/>
                    <a:pt x="1482" y="738"/>
                    <a:pt x="1487" y="738"/>
                  </a:cubicBezTo>
                  <a:cubicBezTo>
                    <a:pt x="1492" y="738"/>
                    <a:pt x="1496" y="734"/>
                    <a:pt x="1496" y="729"/>
                  </a:cubicBezTo>
                  <a:cubicBezTo>
                    <a:pt x="1496" y="724"/>
                    <a:pt x="1492" y="720"/>
                    <a:pt x="1487" y="720"/>
                  </a:cubicBezTo>
                  <a:cubicBezTo>
                    <a:pt x="1482" y="720"/>
                    <a:pt x="1478" y="724"/>
                    <a:pt x="1478" y="729"/>
                  </a:cubicBezTo>
                  <a:close/>
                  <a:moveTo>
                    <a:pt x="1502" y="729"/>
                  </a:moveTo>
                  <a:cubicBezTo>
                    <a:pt x="1502" y="734"/>
                    <a:pt x="1506" y="738"/>
                    <a:pt x="1511" y="738"/>
                  </a:cubicBezTo>
                  <a:cubicBezTo>
                    <a:pt x="1516" y="738"/>
                    <a:pt x="1520" y="734"/>
                    <a:pt x="1520" y="729"/>
                  </a:cubicBezTo>
                  <a:cubicBezTo>
                    <a:pt x="1520" y="724"/>
                    <a:pt x="1516" y="720"/>
                    <a:pt x="1511" y="720"/>
                  </a:cubicBezTo>
                  <a:cubicBezTo>
                    <a:pt x="1506" y="720"/>
                    <a:pt x="1502" y="724"/>
                    <a:pt x="1502" y="729"/>
                  </a:cubicBezTo>
                  <a:close/>
                  <a:moveTo>
                    <a:pt x="1525" y="729"/>
                  </a:moveTo>
                  <a:cubicBezTo>
                    <a:pt x="1525" y="734"/>
                    <a:pt x="1529" y="738"/>
                    <a:pt x="1534" y="738"/>
                  </a:cubicBezTo>
                  <a:cubicBezTo>
                    <a:pt x="1539" y="738"/>
                    <a:pt x="1543" y="734"/>
                    <a:pt x="1543" y="729"/>
                  </a:cubicBezTo>
                  <a:cubicBezTo>
                    <a:pt x="1543" y="724"/>
                    <a:pt x="1539" y="720"/>
                    <a:pt x="1534" y="720"/>
                  </a:cubicBezTo>
                  <a:cubicBezTo>
                    <a:pt x="1529" y="720"/>
                    <a:pt x="1525" y="724"/>
                    <a:pt x="1525" y="729"/>
                  </a:cubicBezTo>
                  <a:close/>
                  <a:moveTo>
                    <a:pt x="492" y="751"/>
                  </a:moveTo>
                  <a:cubicBezTo>
                    <a:pt x="492" y="756"/>
                    <a:pt x="496" y="760"/>
                    <a:pt x="501" y="760"/>
                  </a:cubicBezTo>
                  <a:cubicBezTo>
                    <a:pt x="506" y="760"/>
                    <a:pt x="510" y="756"/>
                    <a:pt x="510" y="751"/>
                  </a:cubicBezTo>
                  <a:cubicBezTo>
                    <a:pt x="510" y="746"/>
                    <a:pt x="506" y="742"/>
                    <a:pt x="501" y="742"/>
                  </a:cubicBezTo>
                  <a:cubicBezTo>
                    <a:pt x="496" y="742"/>
                    <a:pt x="492" y="746"/>
                    <a:pt x="492" y="751"/>
                  </a:cubicBezTo>
                  <a:close/>
                  <a:moveTo>
                    <a:pt x="516" y="751"/>
                  </a:moveTo>
                  <a:cubicBezTo>
                    <a:pt x="516" y="756"/>
                    <a:pt x="520" y="760"/>
                    <a:pt x="525" y="760"/>
                  </a:cubicBezTo>
                  <a:cubicBezTo>
                    <a:pt x="530" y="760"/>
                    <a:pt x="534" y="756"/>
                    <a:pt x="534" y="751"/>
                  </a:cubicBezTo>
                  <a:cubicBezTo>
                    <a:pt x="534" y="746"/>
                    <a:pt x="530" y="742"/>
                    <a:pt x="525" y="742"/>
                  </a:cubicBezTo>
                  <a:cubicBezTo>
                    <a:pt x="520" y="742"/>
                    <a:pt x="516" y="746"/>
                    <a:pt x="516" y="751"/>
                  </a:cubicBezTo>
                  <a:close/>
                  <a:moveTo>
                    <a:pt x="539" y="751"/>
                  </a:moveTo>
                  <a:cubicBezTo>
                    <a:pt x="539" y="756"/>
                    <a:pt x="543" y="760"/>
                    <a:pt x="548" y="760"/>
                  </a:cubicBezTo>
                  <a:cubicBezTo>
                    <a:pt x="553" y="760"/>
                    <a:pt x="557" y="756"/>
                    <a:pt x="557" y="751"/>
                  </a:cubicBezTo>
                  <a:cubicBezTo>
                    <a:pt x="557" y="746"/>
                    <a:pt x="553" y="742"/>
                    <a:pt x="548" y="742"/>
                  </a:cubicBezTo>
                  <a:cubicBezTo>
                    <a:pt x="543" y="742"/>
                    <a:pt x="539" y="746"/>
                    <a:pt x="539" y="751"/>
                  </a:cubicBezTo>
                  <a:close/>
                  <a:moveTo>
                    <a:pt x="563" y="751"/>
                  </a:moveTo>
                  <a:cubicBezTo>
                    <a:pt x="563" y="756"/>
                    <a:pt x="567" y="760"/>
                    <a:pt x="572" y="760"/>
                  </a:cubicBezTo>
                  <a:cubicBezTo>
                    <a:pt x="577" y="760"/>
                    <a:pt x="581" y="756"/>
                    <a:pt x="581" y="751"/>
                  </a:cubicBezTo>
                  <a:cubicBezTo>
                    <a:pt x="581" y="746"/>
                    <a:pt x="577" y="742"/>
                    <a:pt x="572" y="742"/>
                  </a:cubicBezTo>
                  <a:cubicBezTo>
                    <a:pt x="567" y="742"/>
                    <a:pt x="563" y="746"/>
                    <a:pt x="563" y="751"/>
                  </a:cubicBezTo>
                  <a:close/>
                  <a:moveTo>
                    <a:pt x="586" y="751"/>
                  </a:moveTo>
                  <a:cubicBezTo>
                    <a:pt x="586" y="756"/>
                    <a:pt x="590" y="760"/>
                    <a:pt x="595" y="760"/>
                  </a:cubicBezTo>
                  <a:cubicBezTo>
                    <a:pt x="601" y="760"/>
                    <a:pt x="605" y="756"/>
                    <a:pt x="605" y="751"/>
                  </a:cubicBezTo>
                  <a:cubicBezTo>
                    <a:pt x="605" y="746"/>
                    <a:pt x="601" y="742"/>
                    <a:pt x="595" y="742"/>
                  </a:cubicBezTo>
                  <a:cubicBezTo>
                    <a:pt x="590" y="742"/>
                    <a:pt x="586" y="746"/>
                    <a:pt x="586" y="751"/>
                  </a:cubicBezTo>
                  <a:close/>
                  <a:moveTo>
                    <a:pt x="610" y="751"/>
                  </a:moveTo>
                  <a:cubicBezTo>
                    <a:pt x="610" y="756"/>
                    <a:pt x="614" y="760"/>
                    <a:pt x="619" y="760"/>
                  </a:cubicBezTo>
                  <a:cubicBezTo>
                    <a:pt x="624" y="760"/>
                    <a:pt x="628" y="756"/>
                    <a:pt x="628" y="751"/>
                  </a:cubicBezTo>
                  <a:cubicBezTo>
                    <a:pt x="628" y="746"/>
                    <a:pt x="624" y="742"/>
                    <a:pt x="619" y="742"/>
                  </a:cubicBezTo>
                  <a:cubicBezTo>
                    <a:pt x="614" y="742"/>
                    <a:pt x="610" y="746"/>
                    <a:pt x="610" y="751"/>
                  </a:cubicBezTo>
                  <a:close/>
                  <a:moveTo>
                    <a:pt x="892" y="751"/>
                  </a:moveTo>
                  <a:cubicBezTo>
                    <a:pt x="892" y="756"/>
                    <a:pt x="896" y="760"/>
                    <a:pt x="901" y="760"/>
                  </a:cubicBezTo>
                  <a:cubicBezTo>
                    <a:pt x="905" y="760"/>
                    <a:pt x="909" y="756"/>
                    <a:pt x="909" y="751"/>
                  </a:cubicBezTo>
                  <a:cubicBezTo>
                    <a:pt x="909" y="746"/>
                    <a:pt x="905" y="742"/>
                    <a:pt x="901" y="742"/>
                  </a:cubicBezTo>
                  <a:cubicBezTo>
                    <a:pt x="896" y="742"/>
                    <a:pt x="892" y="746"/>
                    <a:pt x="892" y="751"/>
                  </a:cubicBezTo>
                  <a:close/>
                  <a:moveTo>
                    <a:pt x="915" y="751"/>
                  </a:moveTo>
                  <a:cubicBezTo>
                    <a:pt x="915" y="756"/>
                    <a:pt x="919" y="760"/>
                    <a:pt x="924" y="760"/>
                  </a:cubicBezTo>
                  <a:cubicBezTo>
                    <a:pt x="929" y="760"/>
                    <a:pt x="933" y="756"/>
                    <a:pt x="933" y="751"/>
                  </a:cubicBezTo>
                  <a:cubicBezTo>
                    <a:pt x="933" y="746"/>
                    <a:pt x="929" y="742"/>
                    <a:pt x="924" y="742"/>
                  </a:cubicBezTo>
                  <a:cubicBezTo>
                    <a:pt x="919" y="742"/>
                    <a:pt x="915" y="746"/>
                    <a:pt x="915" y="751"/>
                  </a:cubicBezTo>
                  <a:close/>
                  <a:moveTo>
                    <a:pt x="938" y="751"/>
                  </a:moveTo>
                  <a:cubicBezTo>
                    <a:pt x="938" y="756"/>
                    <a:pt x="942" y="760"/>
                    <a:pt x="947" y="760"/>
                  </a:cubicBezTo>
                  <a:cubicBezTo>
                    <a:pt x="952" y="760"/>
                    <a:pt x="956" y="756"/>
                    <a:pt x="956" y="751"/>
                  </a:cubicBezTo>
                  <a:cubicBezTo>
                    <a:pt x="956" y="746"/>
                    <a:pt x="952" y="742"/>
                    <a:pt x="947" y="742"/>
                  </a:cubicBezTo>
                  <a:cubicBezTo>
                    <a:pt x="942" y="742"/>
                    <a:pt x="938" y="746"/>
                    <a:pt x="938" y="751"/>
                  </a:cubicBezTo>
                  <a:close/>
                  <a:moveTo>
                    <a:pt x="962" y="751"/>
                  </a:moveTo>
                  <a:cubicBezTo>
                    <a:pt x="962" y="756"/>
                    <a:pt x="966" y="760"/>
                    <a:pt x="971" y="760"/>
                  </a:cubicBezTo>
                  <a:cubicBezTo>
                    <a:pt x="976" y="760"/>
                    <a:pt x="980" y="756"/>
                    <a:pt x="980" y="751"/>
                  </a:cubicBezTo>
                  <a:cubicBezTo>
                    <a:pt x="980" y="746"/>
                    <a:pt x="976" y="742"/>
                    <a:pt x="971" y="742"/>
                  </a:cubicBezTo>
                  <a:cubicBezTo>
                    <a:pt x="966" y="742"/>
                    <a:pt x="962" y="746"/>
                    <a:pt x="962" y="751"/>
                  </a:cubicBezTo>
                  <a:close/>
                  <a:moveTo>
                    <a:pt x="985" y="751"/>
                  </a:moveTo>
                  <a:cubicBezTo>
                    <a:pt x="985" y="756"/>
                    <a:pt x="989" y="760"/>
                    <a:pt x="994" y="760"/>
                  </a:cubicBezTo>
                  <a:cubicBezTo>
                    <a:pt x="999" y="760"/>
                    <a:pt x="1003" y="756"/>
                    <a:pt x="1003" y="751"/>
                  </a:cubicBezTo>
                  <a:cubicBezTo>
                    <a:pt x="1003" y="746"/>
                    <a:pt x="999" y="742"/>
                    <a:pt x="994" y="742"/>
                  </a:cubicBezTo>
                  <a:cubicBezTo>
                    <a:pt x="989" y="742"/>
                    <a:pt x="985" y="746"/>
                    <a:pt x="985" y="751"/>
                  </a:cubicBezTo>
                  <a:close/>
                  <a:moveTo>
                    <a:pt x="1056" y="751"/>
                  </a:moveTo>
                  <a:cubicBezTo>
                    <a:pt x="1056" y="756"/>
                    <a:pt x="1060" y="760"/>
                    <a:pt x="1065" y="760"/>
                  </a:cubicBezTo>
                  <a:cubicBezTo>
                    <a:pt x="1070" y="760"/>
                    <a:pt x="1074" y="756"/>
                    <a:pt x="1074" y="751"/>
                  </a:cubicBezTo>
                  <a:cubicBezTo>
                    <a:pt x="1074" y="746"/>
                    <a:pt x="1070" y="742"/>
                    <a:pt x="1065" y="742"/>
                  </a:cubicBezTo>
                  <a:cubicBezTo>
                    <a:pt x="1060" y="742"/>
                    <a:pt x="1056" y="746"/>
                    <a:pt x="1056" y="751"/>
                  </a:cubicBezTo>
                  <a:close/>
                  <a:moveTo>
                    <a:pt x="1408" y="751"/>
                  </a:moveTo>
                  <a:cubicBezTo>
                    <a:pt x="1408" y="756"/>
                    <a:pt x="1412" y="760"/>
                    <a:pt x="1417" y="760"/>
                  </a:cubicBezTo>
                  <a:cubicBezTo>
                    <a:pt x="1422" y="760"/>
                    <a:pt x="1426" y="756"/>
                    <a:pt x="1426" y="751"/>
                  </a:cubicBezTo>
                  <a:cubicBezTo>
                    <a:pt x="1426" y="746"/>
                    <a:pt x="1422" y="742"/>
                    <a:pt x="1417" y="742"/>
                  </a:cubicBezTo>
                  <a:cubicBezTo>
                    <a:pt x="1412" y="742"/>
                    <a:pt x="1408" y="746"/>
                    <a:pt x="1408" y="751"/>
                  </a:cubicBezTo>
                  <a:close/>
                  <a:moveTo>
                    <a:pt x="1432" y="751"/>
                  </a:moveTo>
                  <a:cubicBezTo>
                    <a:pt x="1432" y="756"/>
                    <a:pt x="1436" y="760"/>
                    <a:pt x="1441" y="760"/>
                  </a:cubicBezTo>
                  <a:cubicBezTo>
                    <a:pt x="1445" y="760"/>
                    <a:pt x="1449" y="756"/>
                    <a:pt x="1449" y="751"/>
                  </a:cubicBezTo>
                  <a:cubicBezTo>
                    <a:pt x="1449" y="746"/>
                    <a:pt x="1445" y="742"/>
                    <a:pt x="1441" y="742"/>
                  </a:cubicBezTo>
                  <a:cubicBezTo>
                    <a:pt x="1436" y="742"/>
                    <a:pt x="1432" y="746"/>
                    <a:pt x="1432" y="751"/>
                  </a:cubicBezTo>
                  <a:close/>
                  <a:moveTo>
                    <a:pt x="1455" y="751"/>
                  </a:moveTo>
                  <a:cubicBezTo>
                    <a:pt x="1455" y="756"/>
                    <a:pt x="1459" y="760"/>
                    <a:pt x="1464" y="760"/>
                  </a:cubicBezTo>
                  <a:cubicBezTo>
                    <a:pt x="1469" y="760"/>
                    <a:pt x="1473" y="756"/>
                    <a:pt x="1473" y="751"/>
                  </a:cubicBezTo>
                  <a:cubicBezTo>
                    <a:pt x="1473" y="746"/>
                    <a:pt x="1469" y="742"/>
                    <a:pt x="1464" y="742"/>
                  </a:cubicBezTo>
                  <a:cubicBezTo>
                    <a:pt x="1459" y="742"/>
                    <a:pt x="1455" y="746"/>
                    <a:pt x="1455" y="751"/>
                  </a:cubicBezTo>
                  <a:close/>
                  <a:moveTo>
                    <a:pt x="1478" y="751"/>
                  </a:moveTo>
                  <a:cubicBezTo>
                    <a:pt x="1478" y="756"/>
                    <a:pt x="1482" y="760"/>
                    <a:pt x="1487" y="760"/>
                  </a:cubicBezTo>
                  <a:cubicBezTo>
                    <a:pt x="1492" y="760"/>
                    <a:pt x="1496" y="756"/>
                    <a:pt x="1496" y="751"/>
                  </a:cubicBezTo>
                  <a:cubicBezTo>
                    <a:pt x="1496" y="746"/>
                    <a:pt x="1492" y="742"/>
                    <a:pt x="1487" y="742"/>
                  </a:cubicBezTo>
                  <a:cubicBezTo>
                    <a:pt x="1482" y="742"/>
                    <a:pt x="1478" y="746"/>
                    <a:pt x="1478" y="751"/>
                  </a:cubicBezTo>
                  <a:close/>
                  <a:moveTo>
                    <a:pt x="1502" y="751"/>
                  </a:moveTo>
                  <a:cubicBezTo>
                    <a:pt x="1502" y="756"/>
                    <a:pt x="1506" y="760"/>
                    <a:pt x="1511" y="760"/>
                  </a:cubicBezTo>
                  <a:cubicBezTo>
                    <a:pt x="1516" y="760"/>
                    <a:pt x="1520" y="756"/>
                    <a:pt x="1520" y="751"/>
                  </a:cubicBezTo>
                  <a:cubicBezTo>
                    <a:pt x="1520" y="746"/>
                    <a:pt x="1516" y="742"/>
                    <a:pt x="1511" y="742"/>
                  </a:cubicBezTo>
                  <a:cubicBezTo>
                    <a:pt x="1506" y="742"/>
                    <a:pt x="1502" y="746"/>
                    <a:pt x="1502" y="751"/>
                  </a:cubicBezTo>
                  <a:close/>
                  <a:moveTo>
                    <a:pt x="1525" y="751"/>
                  </a:moveTo>
                  <a:cubicBezTo>
                    <a:pt x="1525" y="756"/>
                    <a:pt x="1529" y="760"/>
                    <a:pt x="1534" y="760"/>
                  </a:cubicBezTo>
                  <a:cubicBezTo>
                    <a:pt x="1539" y="760"/>
                    <a:pt x="1543" y="756"/>
                    <a:pt x="1543" y="751"/>
                  </a:cubicBezTo>
                  <a:cubicBezTo>
                    <a:pt x="1543" y="746"/>
                    <a:pt x="1539" y="742"/>
                    <a:pt x="1534" y="742"/>
                  </a:cubicBezTo>
                  <a:cubicBezTo>
                    <a:pt x="1529" y="742"/>
                    <a:pt x="1525" y="746"/>
                    <a:pt x="1525" y="751"/>
                  </a:cubicBezTo>
                  <a:close/>
                  <a:moveTo>
                    <a:pt x="1549" y="751"/>
                  </a:moveTo>
                  <a:cubicBezTo>
                    <a:pt x="1549" y="756"/>
                    <a:pt x="1553" y="760"/>
                    <a:pt x="1558" y="760"/>
                  </a:cubicBezTo>
                  <a:cubicBezTo>
                    <a:pt x="1563" y="760"/>
                    <a:pt x="1567" y="756"/>
                    <a:pt x="1567" y="751"/>
                  </a:cubicBezTo>
                  <a:cubicBezTo>
                    <a:pt x="1567" y="746"/>
                    <a:pt x="1563" y="742"/>
                    <a:pt x="1558" y="742"/>
                  </a:cubicBezTo>
                  <a:cubicBezTo>
                    <a:pt x="1553" y="742"/>
                    <a:pt x="1549" y="746"/>
                    <a:pt x="1549" y="751"/>
                  </a:cubicBezTo>
                  <a:close/>
                  <a:moveTo>
                    <a:pt x="469" y="773"/>
                  </a:moveTo>
                  <a:cubicBezTo>
                    <a:pt x="469" y="778"/>
                    <a:pt x="473" y="782"/>
                    <a:pt x="478" y="782"/>
                  </a:cubicBezTo>
                  <a:cubicBezTo>
                    <a:pt x="483" y="782"/>
                    <a:pt x="487" y="778"/>
                    <a:pt x="487" y="773"/>
                  </a:cubicBezTo>
                  <a:cubicBezTo>
                    <a:pt x="487" y="768"/>
                    <a:pt x="483" y="764"/>
                    <a:pt x="478" y="764"/>
                  </a:cubicBezTo>
                  <a:cubicBezTo>
                    <a:pt x="473" y="764"/>
                    <a:pt x="469" y="768"/>
                    <a:pt x="469" y="773"/>
                  </a:cubicBezTo>
                  <a:close/>
                  <a:moveTo>
                    <a:pt x="492" y="773"/>
                  </a:moveTo>
                  <a:cubicBezTo>
                    <a:pt x="492" y="778"/>
                    <a:pt x="496" y="782"/>
                    <a:pt x="501" y="782"/>
                  </a:cubicBezTo>
                  <a:cubicBezTo>
                    <a:pt x="506" y="782"/>
                    <a:pt x="510" y="778"/>
                    <a:pt x="510" y="773"/>
                  </a:cubicBezTo>
                  <a:cubicBezTo>
                    <a:pt x="510" y="768"/>
                    <a:pt x="506" y="764"/>
                    <a:pt x="501" y="764"/>
                  </a:cubicBezTo>
                  <a:cubicBezTo>
                    <a:pt x="496" y="764"/>
                    <a:pt x="492" y="768"/>
                    <a:pt x="492" y="773"/>
                  </a:cubicBezTo>
                  <a:close/>
                  <a:moveTo>
                    <a:pt x="516" y="773"/>
                  </a:moveTo>
                  <a:cubicBezTo>
                    <a:pt x="516" y="778"/>
                    <a:pt x="520" y="782"/>
                    <a:pt x="525" y="782"/>
                  </a:cubicBezTo>
                  <a:cubicBezTo>
                    <a:pt x="530" y="782"/>
                    <a:pt x="534" y="778"/>
                    <a:pt x="534" y="773"/>
                  </a:cubicBezTo>
                  <a:cubicBezTo>
                    <a:pt x="534" y="768"/>
                    <a:pt x="530" y="764"/>
                    <a:pt x="525" y="764"/>
                  </a:cubicBezTo>
                  <a:cubicBezTo>
                    <a:pt x="520" y="764"/>
                    <a:pt x="516" y="768"/>
                    <a:pt x="516" y="773"/>
                  </a:cubicBezTo>
                  <a:close/>
                  <a:moveTo>
                    <a:pt x="539" y="773"/>
                  </a:moveTo>
                  <a:cubicBezTo>
                    <a:pt x="539" y="778"/>
                    <a:pt x="543" y="782"/>
                    <a:pt x="548" y="782"/>
                  </a:cubicBezTo>
                  <a:cubicBezTo>
                    <a:pt x="553" y="782"/>
                    <a:pt x="557" y="778"/>
                    <a:pt x="557" y="773"/>
                  </a:cubicBezTo>
                  <a:cubicBezTo>
                    <a:pt x="557" y="768"/>
                    <a:pt x="553" y="764"/>
                    <a:pt x="548" y="764"/>
                  </a:cubicBezTo>
                  <a:cubicBezTo>
                    <a:pt x="543" y="764"/>
                    <a:pt x="539" y="768"/>
                    <a:pt x="539" y="773"/>
                  </a:cubicBezTo>
                  <a:close/>
                  <a:moveTo>
                    <a:pt x="563" y="773"/>
                  </a:moveTo>
                  <a:cubicBezTo>
                    <a:pt x="563" y="778"/>
                    <a:pt x="567" y="782"/>
                    <a:pt x="572" y="782"/>
                  </a:cubicBezTo>
                  <a:cubicBezTo>
                    <a:pt x="577" y="782"/>
                    <a:pt x="581" y="778"/>
                    <a:pt x="581" y="773"/>
                  </a:cubicBezTo>
                  <a:cubicBezTo>
                    <a:pt x="581" y="768"/>
                    <a:pt x="577" y="764"/>
                    <a:pt x="572" y="764"/>
                  </a:cubicBezTo>
                  <a:cubicBezTo>
                    <a:pt x="567" y="764"/>
                    <a:pt x="563" y="768"/>
                    <a:pt x="563" y="773"/>
                  </a:cubicBezTo>
                  <a:close/>
                  <a:moveTo>
                    <a:pt x="586" y="773"/>
                  </a:moveTo>
                  <a:cubicBezTo>
                    <a:pt x="586" y="778"/>
                    <a:pt x="590" y="782"/>
                    <a:pt x="595" y="782"/>
                  </a:cubicBezTo>
                  <a:cubicBezTo>
                    <a:pt x="601" y="782"/>
                    <a:pt x="605" y="778"/>
                    <a:pt x="605" y="773"/>
                  </a:cubicBezTo>
                  <a:cubicBezTo>
                    <a:pt x="605" y="768"/>
                    <a:pt x="601" y="764"/>
                    <a:pt x="595" y="764"/>
                  </a:cubicBezTo>
                  <a:cubicBezTo>
                    <a:pt x="590" y="764"/>
                    <a:pt x="586" y="768"/>
                    <a:pt x="586" y="773"/>
                  </a:cubicBezTo>
                  <a:close/>
                  <a:moveTo>
                    <a:pt x="892" y="773"/>
                  </a:moveTo>
                  <a:cubicBezTo>
                    <a:pt x="892" y="778"/>
                    <a:pt x="896" y="782"/>
                    <a:pt x="901" y="782"/>
                  </a:cubicBezTo>
                  <a:cubicBezTo>
                    <a:pt x="905" y="782"/>
                    <a:pt x="909" y="778"/>
                    <a:pt x="909" y="773"/>
                  </a:cubicBezTo>
                  <a:cubicBezTo>
                    <a:pt x="909" y="768"/>
                    <a:pt x="905" y="764"/>
                    <a:pt x="901" y="764"/>
                  </a:cubicBezTo>
                  <a:cubicBezTo>
                    <a:pt x="896" y="764"/>
                    <a:pt x="892" y="768"/>
                    <a:pt x="892" y="773"/>
                  </a:cubicBezTo>
                  <a:close/>
                  <a:moveTo>
                    <a:pt x="915" y="773"/>
                  </a:moveTo>
                  <a:cubicBezTo>
                    <a:pt x="915" y="778"/>
                    <a:pt x="919" y="782"/>
                    <a:pt x="924" y="782"/>
                  </a:cubicBezTo>
                  <a:cubicBezTo>
                    <a:pt x="929" y="782"/>
                    <a:pt x="933" y="778"/>
                    <a:pt x="933" y="773"/>
                  </a:cubicBezTo>
                  <a:cubicBezTo>
                    <a:pt x="933" y="768"/>
                    <a:pt x="929" y="764"/>
                    <a:pt x="924" y="764"/>
                  </a:cubicBezTo>
                  <a:cubicBezTo>
                    <a:pt x="919" y="764"/>
                    <a:pt x="915" y="768"/>
                    <a:pt x="915" y="773"/>
                  </a:cubicBezTo>
                  <a:close/>
                  <a:moveTo>
                    <a:pt x="938" y="773"/>
                  </a:moveTo>
                  <a:cubicBezTo>
                    <a:pt x="938" y="778"/>
                    <a:pt x="942" y="782"/>
                    <a:pt x="947" y="782"/>
                  </a:cubicBezTo>
                  <a:cubicBezTo>
                    <a:pt x="952" y="782"/>
                    <a:pt x="956" y="778"/>
                    <a:pt x="956" y="773"/>
                  </a:cubicBezTo>
                  <a:cubicBezTo>
                    <a:pt x="956" y="768"/>
                    <a:pt x="952" y="764"/>
                    <a:pt x="947" y="764"/>
                  </a:cubicBezTo>
                  <a:cubicBezTo>
                    <a:pt x="942" y="764"/>
                    <a:pt x="938" y="768"/>
                    <a:pt x="938" y="773"/>
                  </a:cubicBezTo>
                  <a:close/>
                  <a:moveTo>
                    <a:pt x="962" y="773"/>
                  </a:moveTo>
                  <a:cubicBezTo>
                    <a:pt x="962" y="778"/>
                    <a:pt x="966" y="782"/>
                    <a:pt x="971" y="782"/>
                  </a:cubicBezTo>
                  <a:cubicBezTo>
                    <a:pt x="976" y="782"/>
                    <a:pt x="980" y="778"/>
                    <a:pt x="980" y="773"/>
                  </a:cubicBezTo>
                  <a:cubicBezTo>
                    <a:pt x="980" y="768"/>
                    <a:pt x="976" y="764"/>
                    <a:pt x="971" y="764"/>
                  </a:cubicBezTo>
                  <a:cubicBezTo>
                    <a:pt x="966" y="764"/>
                    <a:pt x="962" y="768"/>
                    <a:pt x="962" y="773"/>
                  </a:cubicBezTo>
                  <a:close/>
                  <a:moveTo>
                    <a:pt x="985" y="773"/>
                  </a:moveTo>
                  <a:cubicBezTo>
                    <a:pt x="985" y="778"/>
                    <a:pt x="989" y="782"/>
                    <a:pt x="994" y="782"/>
                  </a:cubicBezTo>
                  <a:cubicBezTo>
                    <a:pt x="999" y="782"/>
                    <a:pt x="1003" y="778"/>
                    <a:pt x="1003" y="773"/>
                  </a:cubicBezTo>
                  <a:cubicBezTo>
                    <a:pt x="1003" y="768"/>
                    <a:pt x="999" y="764"/>
                    <a:pt x="994" y="764"/>
                  </a:cubicBezTo>
                  <a:cubicBezTo>
                    <a:pt x="989" y="764"/>
                    <a:pt x="985" y="768"/>
                    <a:pt x="985" y="773"/>
                  </a:cubicBezTo>
                  <a:close/>
                  <a:moveTo>
                    <a:pt x="1056" y="773"/>
                  </a:moveTo>
                  <a:cubicBezTo>
                    <a:pt x="1056" y="778"/>
                    <a:pt x="1060" y="782"/>
                    <a:pt x="1065" y="782"/>
                  </a:cubicBezTo>
                  <a:cubicBezTo>
                    <a:pt x="1070" y="782"/>
                    <a:pt x="1074" y="778"/>
                    <a:pt x="1074" y="773"/>
                  </a:cubicBezTo>
                  <a:cubicBezTo>
                    <a:pt x="1074" y="768"/>
                    <a:pt x="1070" y="764"/>
                    <a:pt x="1065" y="764"/>
                  </a:cubicBezTo>
                  <a:cubicBezTo>
                    <a:pt x="1060" y="764"/>
                    <a:pt x="1056" y="768"/>
                    <a:pt x="1056" y="773"/>
                  </a:cubicBezTo>
                  <a:close/>
                  <a:moveTo>
                    <a:pt x="1385" y="773"/>
                  </a:moveTo>
                  <a:cubicBezTo>
                    <a:pt x="1385" y="778"/>
                    <a:pt x="1389" y="782"/>
                    <a:pt x="1393" y="782"/>
                  </a:cubicBezTo>
                  <a:cubicBezTo>
                    <a:pt x="1398" y="782"/>
                    <a:pt x="1402" y="778"/>
                    <a:pt x="1402" y="773"/>
                  </a:cubicBezTo>
                  <a:cubicBezTo>
                    <a:pt x="1402" y="768"/>
                    <a:pt x="1398" y="764"/>
                    <a:pt x="1393" y="764"/>
                  </a:cubicBezTo>
                  <a:cubicBezTo>
                    <a:pt x="1389" y="764"/>
                    <a:pt x="1385" y="768"/>
                    <a:pt x="1385" y="773"/>
                  </a:cubicBezTo>
                  <a:close/>
                  <a:moveTo>
                    <a:pt x="1408" y="773"/>
                  </a:moveTo>
                  <a:cubicBezTo>
                    <a:pt x="1408" y="778"/>
                    <a:pt x="1412" y="782"/>
                    <a:pt x="1417" y="782"/>
                  </a:cubicBezTo>
                  <a:cubicBezTo>
                    <a:pt x="1422" y="782"/>
                    <a:pt x="1426" y="778"/>
                    <a:pt x="1426" y="773"/>
                  </a:cubicBezTo>
                  <a:cubicBezTo>
                    <a:pt x="1426" y="768"/>
                    <a:pt x="1422" y="764"/>
                    <a:pt x="1417" y="764"/>
                  </a:cubicBezTo>
                  <a:cubicBezTo>
                    <a:pt x="1412" y="764"/>
                    <a:pt x="1408" y="768"/>
                    <a:pt x="1408" y="773"/>
                  </a:cubicBezTo>
                  <a:close/>
                  <a:moveTo>
                    <a:pt x="1432" y="773"/>
                  </a:moveTo>
                  <a:cubicBezTo>
                    <a:pt x="1432" y="778"/>
                    <a:pt x="1436" y="782"/>
                    <a:pt x="1441" y="782"/>
                  </a:cubicBezTo>
                  <a:cubicBezTo>
                    <a:pt x="1445" y="782"/>
                    <a:pt x="1449" y="778"/>
                    <a:pt x="1449" y="773"/>
                  </a:cubicBezTo>
                  <a:cubicBezTo>
                    <a:pt x="1449" y="768"/>
                    <a:pt x="1445" y="764"/>
                    <a:pt x="1441" y="764"/>
                  </a:cubicBezTo>
                  <a:cubicBezTo>
                    <a:pt x="1436" y="764"/>
                    <a:pt x="1432" y="768"/>
                    <a:pt x="1432" y="773"/>
                  </a:cubicBezTo>
                  <a:close/>
                  <a:moveTo>
                    <a:pt x="1455" y="773"/>
                  </a:moveTo>
                  <a:cubicBezTo>
                    <a:pt x="1455" y="778"/>
                    <a:pt x="1459" y="782"/>
                    <a:pt x="1464" y="782"/>
                  </a:cubicBezTo>
                  <a:cubicBezTo>
                    <a:pt x="1469" y="782"/>
                    <a:pt x="1473" y="778"/>
                    <a:pt x="1473" y="773"/>
                  </a:cubicBezTo>
                  <a:cubicBezTo>
                    <a:pt x="1473" y="768"/>
                    <a:pt x="1469" y="764"/>
                    <a:pt x="1464" y="764"/>
                  </a:cubicBezTo>
                  <a:cubicBezTo>
                    <a:pt x="1459" y="764"/>
                    <a:pt x="1455" y="768"/>
                    <a:pt x="1455" y="773"/>
                  </a:cubicBezTo>
                  <a:close/>
                  <a:moveTo>
                    <a:pt x="1478" y="773"/>
                  </a:moveTo>
                  <a:cubicBezTo>
                    <a:pt x="1478" y="778"/>
                    <a:pt x="1482" y="782"/>
                    <a:pt x="1487" y="782"/>
                  </a:cubicBezTo>
                  <a:cubicBezTo>
                    <a:pt x="1492" y="782"/>
                    <a:pt x="1496" y="778"/>
                    <a:pt x="1496" y="773"/>
                  </a:cubicBezTo>
                  <a:cubicBezTo>
                    <a:pt x="1496" y="768"/>
                    <a:pt x="1492" y="764"/>
                    <a:pt x="1487" y="764"/>
                  </a:cubicBezTo>
                  <a:cubicBezTo>
                    <a:pt x="1482" y="764"/>
                    <a:pt x="1478" y="768"/>
                    <a:pt x="1478" y="773"/>
                  </a:cubicBezTo>
                  <a:close/>
                  <a:moveTo>
                    <a:pt x="1502" y="773"/>
                  </a:moveTo>
                  <a:cubicBezTo>
                    <a:pt x="1502" y="778"/>
                    <a:pt x="1506" y="782"/>
                    <a:pt x="1511" y="782"/>
                  </a:cubicBezTo>
                  <a:cubicBezTo>
                    <a:pt x="1516" y="782"/>
                    <a:pt x="1520" y="778"/>
                    <a:pt x="1520" y="773"/>
                  </a:cubicBezTo>
                  <a:cubicBezTo>
                    <a:pt x="1520" y="768"/>
                    <a:pt x="1516" y="764"/>
                    <a:pt x="1511" y="764"/>
                  </a:cubicBezTo>
                  <a:cubicBezTo>
                    <a:pt x="1506" y="764"/>
                    <a:pt x="1502" y="768"/>
                    <a:pt x="1502" y="773"/>
                  </a:cubicBezTo>
                  <a:close/>
                  <a:moveTo>
                    <a:pt x="1525" y="773"/>
                  </a:moveTo>
                  <a:cubicBezTo>
                    <a:pt x="1525" y="778"/>
                    <a:pt x="1529" y="782"/>
                    <a:pt x="1534" y="782"/>
                  </a:cubicBezTo>
                  <a:cubicBezTo>
                    <a:pt x="1539" y="782"/>
                    <a:pt x="1543" y="778"/>
                    <a:pt x="1543" y="773"/>
                  </a:cubicBezTo>
                  <a:cubicBezTo>
                    <a:pt x="1543" y="768"/>
                    <a:pt x="1539" y="764"/>
                    <a:pt x="1534" y="764"/>
                  </a:cubicBezTo>
                  <a:cubicBezTo>
                    <a:pt x="1529" y="764"/>
                    <a:pt x="1525" y="768"/>
                    <a:pt x="1525" y="773"/>
                  </a:cubicBezTo>
                  <a:close/>
                  <a:moveTo>
                    <a:pt x="1549" y="773"/>
                  </a:moveTo>
                  <a:cubicBezTo>
                    <a:pt x="1549" y="778"/>
                    <a:pt x="1553" y="782"/>
                    <a:pt x="1558" y="782"/>
                  </a:cubicBezTo>
                  <a:cubicBezTo>
                    <a:pt x="1563" y="782"/>
                    <a:pt x="1567" y="778"/>
                    <a:pt x="1567" y="773"/>
                  </a:cubicBezTo>
                  <a:cubicBezTo>
                    <a:pt x="1567" y="768"/>
                    <a:pt x="1563" y="764"/>
                    <a:pt x="1558" y="764"/>
                  </a:cubicBezTo>
                  <a:cubicBezTo>
                    <a:pt x="1553" y="764"/>
                    <a:pt x="1549" y="768"/>
                    <a:pt x="1549" y="773"/>
                  </a:cubicBezTo>
                  <a:close/>
                  <a:moveTo>
                    <a:pt x="1572" y="773"/>
                  </a:moveTo>
                  <a:cubicBezTo>
                    <a:pt x="1572" y="778"/>
                    <a:pt x="1576" y="782"/>
                    <a:pt x="1581" y="782"/>
                  </a:cubicBezTo>
                  <a:cubicBezTo>
                    <a:pt x="1586" y="782"/>
                    <a:pt x="1590" y="778"/>
                    <a:pt x="1590" y="773"/>
                  </a:cubicBezTo>
                  <a:cubicBezTo>
                    <a:pt x="1590" y="768"/>
                    <a:pt x="1586" y="764"/>
                    <a:pt x="1581" y="764"/>
                  </a:cubicBezTo>
                  <a:cubicBezTo>
                    <a:pt x="1576" y="764"/>
                    <a:pt x="1572" y="768"/>
                    <a:pt x="1572" y="773"/>
                  </a:cubicBezTo>
                  <a:close/>
                  <a:moveTo>
                    <a:pt x="469" y="795"/>
                  </a:moveTo>
                  <a:cubicBezTo>
                    <a:pt x="469" y="800"/>
                    <a:pt x="473" y="804"/>
                    <a:pt x="478" y="804"/>
                  </a:cubicBezTo>
                  <a:cubicBezTo>
                    <a:pt x="483" y="804"/>
                    <a:pt x="487" y="800"/>
                    <a:pt x="487" y="795"/>
                  </a:cubicBezTo>
                  <a:cubicBezTo>
                    <a:pt x="487" y="790"/>
                    <a:pt x="483" y="786"/>
                    <a:pt x="478" y="786"/>
                  </a:cubicBezTo>
                  <a:cubicBezTo>
                    <a:pt x="473" y="786"/>
                    <a:pt x="469" y="790"/>
                    <a:pt x="469" y="795"/>
                  </a:cubicBezTo>
                  <a:close/>
                  <a:moveTo>
                    <a:pt x="492" y="795"/>
                  </a:moveTo>
                  <a:cubicBezTo>
                    <a:pt x="492" y="800"/>
                    <a:pt x="496" y="804"/>
                    <a:pt x="501" y="804"/>
                  </a:cubicBezTo>
                  <a:cubicBezTo>
                    <a:pt x="506" y="804"/>
                    <a:pt x="510" y="800"/>
                    <a:pt x="510" y="795"/>
                  </a:cubicBezTo>
                  <a:cubicBezTo>
                    <a:pt x="510" y="790"/>
                    <a:pt x="506" y="786"/>
                    <a:pt x="501" y="786"/>
                  </a:cubicBezTo>
                  <a:cubicBezTo>
                    <a:pt x="496" y="786"/>
                    <a:pt x="492" y="790"/>
                    <a:pt x="492" y="795"/>
                  </a:cubicBezTo>
                  <a:close/>
                  <a:moveTo>
                    <a:pt x="516" y="795"/>
                  </a:moveTo>
                  <a:cubicBezTo>
                    <a:pt x="516" y="800"/>
                    <a:pt x="520" y="804"/>
                    <a:pt x="525" y="804"/>
                  </a:cubicBezTo>
                  <a:cubicBezTo>
                    <a:pt x="530" y="804"/>
                    <a:pt x="534" y="800"/>
                    <a:pt x="534" y="795"/>
                  </a:cubicBezTo>
                  <a:cubicBezTo>
                    <a:pt x="534" y="790"/>
                    <a:pt x="530" y="786"/>
                    <a:pt x="525" y="786"/>
                  </a:cubicBezTo>
                  <a:cubicBezTo>
                    <a:pt x="520" y="786"/>
                    <a:pt x="516" y="790"/>
                    <a:pt x="516" y="795"/>
                  </a:cubicBezTo>
                  <a:close/>
                  <a:moveTo>
                    <a:pt x="539" y="795"/>
                  </a:moveTo>
                  <a:cubicBezTo>
                    <a:pt x="539" y="800"/>
                    <a:pt x="543" y="804"/>
                    <a:pt x="548" y="804"/>
                  </a:cubicBezTo>
                  <a:cubicBezTo>
                    <a:pt x="553" y="804"/>
                    <a:pt x="557" y="800"/>
                    <a:pt x="557" y="795"/>
                  </a:cubicBezTo>
                  <a:cubicBezTo>
                    <a:pt x="557" y="790"/>
                    <a:pt x="553" y="786"/>
                    <a:pt x="548" y="786"/>
                  </a:cubicBezTo>
                  <a:cubicBezTo>
                    <a:pt x="543" y="786"/>
                    <a:pt x="539" y="790"/>
                    <a:pt x="539" y="795"/>
                  </a:cubicBezTo>
                  <a:close/>
                  <a:moveTo>
                    <a:pt x="563" y="795"/>
                  </a:moveTo>
                  <a:cubicBezTo>
                    <a:pt x="563" y="800"/>
                    <a:pt x="567" y="804"/>
                    <a:pt x="572" y="804"/>
                  </a:cubicBezTo>
                  <a:cubicBezTo>
                    <a:pt x="577" y="804"/>
                    <a:pt x="581" y="800"/>
                    <a:pt x="581" y="795"/>
                  </a:cubicBezTo>
                  <a:cubicBezTo>
                    <a:pt x="581" y="790"/>
                    <a:pt x="577" y="786"/>
                    <a:pt x="572" y="786"/>
                  </a:cubicBezTo>
                  <a:cubicBezTo>
                    <a:pt x="567" y="786"/>
                    <a:pt x="563" y="790"/>
                    <a:pt x="563" y="795"/>
                  </a:cubicBezTo>
                  <a:close/>
                  <a:moveTo>
                    <a:pt x="892" y="795"/>
                  </a:moveTo>
                  <a:cubicBezTo>
                    <a:pt x="892" y="800"/>
                    <a:pt x="896" y="804"/>
                    <a:pt x="901" y="804"/>
                  </a:cubicBezTo>
                  <a:cubicBezTo>
                    <a:pt x="905" y="804"/>
                    <a:pt x="909" y="800"/>
                    <a:pt x="909" y="795"/>
                  </a:cubicBezTo>
                  <a:cubicBezTo>
                    <a:pt x="909" y="790"/>
                    <a:pt x="905" y="786"/>
                    <a:pt x="901" y="786"/>
                  </a:cubicBezTo>
                  <a:cubicBezTo>
                    <a:pt x="896" y="786"/>
                    <a:pt x="892" y="790"/>
                    <a:pt x="892" y="795"/>
                  </a:cubicBezTo>
                  <a:close/>
                  <a:moveTo>
                    <a:pt x="915" y="795"/>
                  </a:moveTo>
                  <a:cubicBezTo>
                    <a:pt x="915" y="800"/>
                    <a:pt x="919" y="804"/>
                    <a:pt x="924" y="804"/>
                  </a:cubicBezTo>
                  <a:cubicBezTo>
                    <a:pt x="929" y="804"/>
                    <a:pt x="933" y="800"/>
                    <a:pt x="933" y="795"/>
                  </a:cubicBezTo>
                  <a:cubicBezTo>
                    <a:pt x="933" y="790"/>
                    <a:pt x="929" y="786"/>
                    <a:pt x="924" y="786"/>
                  </a:cubicBezTo>
                  <a:cubicBezTo>
                    <a:pt x="919" y="786"/>
                    <a:pt x="915" y="790"/>
                    <a:pt x="915" y="795"/>
                  </a:cubicBezTo>
                  <a:close/>
                  <a:moveTo>
                    <a:pt x="938" y="795"/>
                  </a:moveTo>
                  <a:cubicBezTo>
                    <a:pt x="938" y="800"/>
                    <a:pt x="942" y="804"/>
                    <a:pt x="947" y="804"/>
                  </a:cubicBezTo>
                  <a:cubicBezTo>
                    <a:pt x="952" y="804"/>
                    <a:pt x="956" y="800"/>
                    <a:pt x="956" y="795"/>
                  </a:cubicBezTo>
                  <a:cubicBezTo>
                    <a:pt x="956" y="790"/>
                    <a:pt x="952" y="786"/>
                    <a:pt x="947" y="786"/>
                  </a:cubicBezTo>
                  <a:cubicBezTo>
                    <a:pt x="942" y="786"/>
                    <a:pt x="938" y="790"/>
                    <a:pt x="938" y="795"/>
                  </a:cubicBezTo>
                  <a:close/>
                  <a:moveTo>
                    <a:pt x="962" y="795"/>
                  </a:moveTo>
                  <a:cubicBezTo>
                    <a:pt x="962" y="800"/>
                    <a:pt x="966" y="804"/>
                    <a:pt x="971" y="804"/>
                  </a:cubicBezTo>
                  <a:cubicBezTo>
                    <a:pt x="976" y="804"/>
                    <a:pt x="980" y="800"/>
                    <a:pt x="980" y="795"/>
                  </a:cubicBezTo>
                  <a:cubicBezTo>
                    <a:pt x="980" y="790"/>
                    <a:pt x="976" y="786"/>
                    <a:pt x="971" y="786"/>
                  </a:cubicBezTo>
                  <a:cubicBezTo>
                    <a:pt x="966" y="786"/>
                    <a:pt x="962" y="790"/>
                    <a:pt x="962" y="795"/>
                  </a:cubicBezTo>
                  <a:close/>
                  <a:moveTo>
                    <a:pt x="1385" y="795"/>
                  </a:moveTo>
                  <a:cubicBezTo>
                    <a:pt x="1385" y="800"/>
                    <a:pt x="1389" y="804"/>
                    <a:pt x="1393" y="804"/>
                  </a:cubicBezTo>
                  <a:cubicBezTo>
                    <a:pt x="1398" y="804"/>
                    <a:pt x="1402" y="800"/>
                    <a:pt x="1402" y="795"/>
                  </a:cubicBezTo>
                  <a:cubicBezTo>
                    <a:pt x="1402" y="790"/>
                    <a:pt x="1398" y="786"/>
                    <a:pt x="1393" y="786"/>
                  </a:cubicBezTo>
                  <a:cubicBezTo>
                    <a:pt x="1389" y="786"/>
                    <a:pt x="1385" y="790"/>
                    <a:pt x="1385" y="795"/>
                  </a:cubicBezTo>
                  <a:close/>
                  <a:moveTo>
                    <a:pt x="1408" y="795"/>
                  </a:moveTo>
                  <a:cubicBezTo>
                    <a:pt x="1408" y="800"/>
                    <a:pt x="1412" y="804"/>
                    <a:pt x="1417" y="804"/>
                  </a:cubicBezTo>
                  <a:cubicBezTo>
                    <a:pt x="1422" y="804"/>
                    <a:pt x="1426" y="800"/>
                    <a:pt x="1426" y="795"/>
                  </a:cubicBezTo>
                  <a:cubicBezTo>
                    <a:pt x="1426" y="790"/>
                    <a:pt x="1422" y="786"/>
                    <a:pt x="1417" y="786"/>
                  </a:cubicBezTo>
                  <a:cubicBezTo>
                    <a:pt x="1412" y="786"/>
                    <a:pt x="1408" y="790"/>
                    <a:pt x="1408" y="795"/>
                  </a:cubicBezTo>
                  <a:close/>
                  <a:moveTo>
                    <a:pt x="1432" y="795"/>
                  </a:moveTo>
                  <a:cubicBezTo>
                    <a:pt x="1432" y="800"/>
                    <a:pt x="1436" y="804"/>
                    <a:pt x="1441" y="804"/>
                  </a:cubicBezTo>
                  <a:cubicBezTo>
                    <a:pt x="1445" y="804"/>
                    <a:pt x="1449" y="800"/>
                    <a:pt x="1449" y="795"/>
                  </a:cubicBezTo>
                  <a:cubicBezTo>
                    <a:pt x="1449" y="790"/>
                    <a:pt x="1445" y="786"/>
                    <a:pt x="1441" y="786"/>
                  </a:cubicBezTo>
                  <a:cubicBezTo>
                    <a:pt x="1436" y="786"/>
                    <a:pt x="1432" y="790"/>
                    <a:pt x="1432" y="795"/>
                  </a:cubicBezTo>
                  <a:close/>
                  <a:moveTo>
                    <a:pt x="1455" y="795"/>
                  </a:moveTo>
                  <a:cubicBezTo>
                    <a:pt x="1455" y="800"/>
                    <a:pt x="1459" y="804"/>
                    <a:pt x="1464" y="804"/>
                  </a:cubicBezTo>
                  <a:cubicBezTo>
                    <a:pt x="1469" y="804"/>
                    <a:pt x="1473" y="800"/>
                    <a:pt x="1473" y="795"/>
                  </a:cubicBezTo>
                  <a:cubicBezTo>
                    <a:pt x="1473" y="790"/>
                    <a:pt x="1469" y="786"/>
                    <a:pt x="1464" y="786"/>
                  </a:cubicBezTo>
                  <a:cubicBezTo>
                    <a:pt x="1459" y="786"/>
                    <a:pt x="1455" y="790"/>
                    <a:pt x="1455" y="795"/>
                  </a:cubicBezTo>
                  <a:close/>
                  <a:moveTo>
                    <a:pt x="1478" y="795"/>
                  </a:moveTo>
                  <a:cubicBezTo>
                    <a:pt x="1478" y="800"/>
                    <a:pt x="1482" y="804"/>
                    <a:pt x="1487" y="804"/>
                  </a:cubicBezTo>
                  <a:cubicBezTo>
                    <a:pt x="1492" y="804"/>
                    <a:pt x="1496" y="800"/>
                    <a:pt x="1496" y="795"/>
                  </a:cubicBezTo>
                  <a:cubicBezTo>
                    <a:pt x="1496" y="790"/>
                    <a:pt x="1492" y="786"/>
                    <a:pt x="1487" y="786"/>
                  </a:cubicBezTo>
                  <a:cubicBezTo>
                    <a:pt x="1482" y="786"/>
                    <a:pt x="1478" y="790"/>
                    <a:pt x="1478" y="795"/>
                  </a:cubicBezTo>
                  <a:close/>
                  <a:moveTo>
                    <a:pt x="1502" y="795"/>
                  </a:moveTo>
                  <a:cubicBezTo>
                    <a:pt x="1502" y="800"/>
                    <a:pt x="1506" y="804"/>
                    <a:pt x="1511" y="804"/>
                  </a:cubicBezTo>
                  <a:cubicBezTo>
                    <a:pt x="1516" y="804"/>
                    <a:pt x="1520" y="800"/>
                    <a:pt x="1520" y="795"/>
                  </a:cubicBezTo>
                  <a:cubicBezTo>
                    <a:pt x="1520" y="790"/>
                    <a:pt x="1516" y="786"/>
                    <a:pt x="1511" y="786"/>
                  </a:cubicBezTo>
                  <a:cubicBezTo>
                    <a:pt x="1506" y="786"/>
                    <a:pt x="1502" y="790"/>
                    <a:pt x="1502" y="795"/>
                  </a:cubicBezTo>
                  <a:close/>
                  <a:moveTo>
                    <a:pt x="1525" y="795"/>
                  </a:moveTo>
                  <a:cubicBezTo>
                    <a:pt x="1525" y="800"/>
                    <a:pt x="1529" y="804"/>
                    <a:pt x="1534" y="804"/>
                  </a:cubicBezTo>
                  <a:cubicBezTo>
                    <a:pt x="1539" y="804"/>
                    <a:pt x="1543" y="800"/>
                    <a:pt x="1543" y="795"/>
                  </a:cubicBezTo>
                  <a:cubicBezTo>
                    <a:pt x="1543" y="790"/>
                    <a:pt x="1539" y="786"/>
                    <a:pt x="1534" y="786"/>
                  </a:cubicBezTo>
                  <a:cubicBezTo>
                    <a:pt x="1529" y="786"/>
                    <a:pt x="1525" y="790"/>
                    <a:pt x="1525" y="795"/>
                  </a:cubicBezTo>
                  <a:close/>
                  <a:moveTo>
                    <a:pt x="1549" y="795"/>
                  </a:moveTo>
                  <a:cubicBezTo>
                    <a:pt x="1549" y="800"/>
                    <a:pt x="1553" y="804"/>
                    <a:pt x="1558" y="804"/>
                  </a:cubicBezTo>
                  <a:cubicBezTo>
                    <a:pt x="1563" y="804"/>
                    <a:pt x="1567" y="800"/>
                    <a:pt x="1567" y="795"/>
                  </a:cubicBezTo>
                  <a:cubicBezTo>
                    <a:pt x="1567" y="790"/>
                    <a:pt x="1563" y="786"/>
                    <a:pt x="1558" y="786"/>
                  </a:cubicBezTo>
                  <a:cubicBezTo>
                    <a:pt x="1553" y="786"/>
                    <a:pt x="1549" y="790"/>
                    <a:pt x="1549" y="795"/>
                  </a:cubicBezTo>
                  <a:close/>
                  <a:moveTo>
                    <a:pt x="1572" y="795"/>
                  </a:moveTo>
                  <a:cubicBezTo>
                    <a:pt x="1572" y="800"/>
                    <a:pt x="1576" y="804"/>
                    <a:pt x="1581" y="804"/>
                  </a:cubicBezTo>
                  <a:cubicBezTo>
                    <a:pt x="1586" y="804"/>
                    <a:pt x="1590" y="800"/>
                    <a:pt x="1590" y="795"/>
                  </a:cubicBezTo>
                  <a:cubicBezTo>
                    <a:pt x="1590" y="790"/>
                    <a:pt x="1586" y="786"/>
                    <a:pt x="1581" y="786"/>
                  </a:cubicBezTo>
                  <a:cubicBezTo>
                    <a:pt x="1576" y="786"/>
                    <a:pt x="1572" y="790"/>
                    <a:pt x="1572" y="795"/>
                  </a:cubicBezTo>
                  <a:close/>
                  <a:moveTo>
                    <a:pt x="469" y="816"/>
                  </a:moveTo>
                  <a:cubicBezTo>
                    <a:pt x="469" y="821"/>
                    <a:pt x="473" y="825"/>
                    <a:pt x="478" y="825"/>
                  </a:cubicBezTo>
                  <a:cubicBezTo>
                    <a:pt x="483" y="825"/>
                    <a:pt x="487" y="821"/>
                    <a:pt x="487" y="816"/>
                  </a:cubicBezTo>
                  <a:cubicBezTo>
                    <a:pt x="487" y="811"/>
                    <a:pt x="483" y="807"/>
                    <a:pt x="478" y="807"/>
                  </a:cubicBezTo>
                  <a:cubicBezTo>
                    <a:pt x="473" y="807"/>
                    <a:pt x="469" y="811"/>
                    <a:pt x="469" y="816"/>
                  </a:cubicBezTo>
                  <a:close/>
                  <a:moveTo>
                    <a:pt x="492" y="816"/>
                  </a:moveTo>
                  <a:cubicBezTo>
                    <a:pt x="492" y="821"/>
                    <a:pt x="496" y="825"/>
                    <a:pt x="501" y="825"/>
                  </a:cubicBezTo>
                  <a:cubicBezTo>
                    <a:pt x="506" y="825"/>
                    <a:pt x="510" y="821"/>
                    <a:pt x="510" y="816"/>
                  </a:cubicBezTo>
                  <a:cubicBezTo>
                    <a:pt x="510" y="811"/>
                    <a:pt x="506" y="807"/>
                    <a:pt x="501" y="807"/>
                  </a:cubicBezTo>
                  <a:cubicBezTo>
                    <a:pt x="496" y="807"/>
                    <a:pt x="492" y="811"/>
                    <a:pt x="492" y="816"/>
                  </a:cubicBezTo>
                  <a:close/>
                  <a:moveTo>
                    <a:pt x="516" y="816"/>
                  </a:moveTo>
                  <a:cubicBezTo>
                    <a:pt x="516" y="821"/>
                    <a:pt x="520" y="825"/>
                    <a:pt x="525" y="825"/>
                  </a:cubicBezTo>
                  <a:cubicBezTo>
                    <a:pt x="530" y="825"/>
                    <a:pt x="534" y="821"/>
                    <a:pt x="534" y="816"/>
                  </a:cubicBezTo>
                  <a:cubicBezTo>
                    <a:pt x="534" y="811"/>
                    <a:pt x="530" y="807"/>
                    <a:pt x="525" y="807"/>
                  </a:cubicBezTo>
                  <a:cubicBezTo>
                    <a:pt x="520" y="807"/>
                    <a:pt x="516" y="811"/>
                    <a:pt x="516" y="816"/>
                  </a:cubicBezTo>
                  <a:close/>
                  <a:moveTo>
                    <a:pt x="539" y="816"/>
                  </a:moveTo>
                  <a:cubicBezTo>
                    <a:pt x="539" y="821"/>
                    <a:pt x="543" y="825"/>
                    <a:pt x="548" y="825"/>
                  </a:cubicBezTo>
                  <a:cubicBezTo>
                    <a:pt x="553" y="825"/>
                    <a:pt x="557" y="821"/>
                    <a:pt x="557" y="816"/>
                  </a:cubicBezTo>
                  <a:cubicBezTo>
                    <a:pt x="557" y="811"/>
                    <a:pt x="553" y="807"/>
                    <a:pt x="548" y="807"/>
                  </a:cubicBezTo>
                  <a:cubicBezTo>
                    <a:pt x="543" y="807"/>
                    <a:pt x="539" y="811"/>
                    <a:pt x="539" y="816"/>
                  </a:cubicBezTo>
                  <a:close/>
                  <a:moveTo>
                    <a:pt x="563" y="816"/>
                  </a:moveTo>
                  <a:cubicBezTo>
                    <a:pt x="563" y="821"/>
                    <a:pt x="567" y="825"/>
                    <a:pt x="572" y="825"/>
                  </a:cubicBezTo>
                  <a:cubicBezTo>
                    <a:pt x="577" y="825"/>
                    <a:pt x="581" y="821"/>
                    <a:pt x="581" y="816"/>
                  </a:cubicBezTo>
                  <a:cubicBezTo>
                    <a:pt x="581" y="811"/>
                    <a:pt x="577" y="807"/>
                    <a:pt x="572" y="807"/>
                  </a:cubicBezTo>
                  <a:cubicBezTo>
                    <a:pt x="567" y="807"/>
                    <a:pt x="563" y="811"/>
                    <a:pt x="563" y="816"/>
                  </a:cubicBezTo>
                  <a:close/>
                  <a:moveTo>
                    <a:pt x="915" y="816"/>
                  </a:moveTo>
                  <a:cubicBezTo>
                    <a:pt x="915" y="821"/>
                    <a:pt x="919" y="825"/>
                    <a:pt x="924" y="825"/>
                  </a:cubicBezTo>
                  <a:cubicBezTo>
                    <a:pt x="929" y="825"/>
                    <a:pt x="933" y="821"/>
                    <a:pt x="933" y="816"/>
                  </a:cubicBezTo>
                  <a:cubicBezTo>
                    <a:pt x="933" y="811"/>
                    <a:pt x="929" y="807"/>
                    <a:pt x="924" y="807"/>
                  </a:cubicBezTo>
                  <a:cubicBezTo>
                    <a:pt x="919" y="807"/>
                    <a:pt x="915" y="811"/>
                    <a:pt x="915" y="816"/>
                  </a:cubicBezTo>
                  <a:close/>
                  <a:moveTo>
                    <a:pt x="938" y="816"/>
                  </a:moveTo>
                  <a:cubicBezTo>
                    <a:pt x="938" y="821"/>
                    <a:pt x="942" y="825"/>
                    <a:pt x="947" y="825"/>
                  </a:cubicBezTo>
                  <a:cubicBezTo>
                    <a:pt x="952" y="825"/>
                    <a:pt x="956" y="821"/>
                    <a:pt x="956" y="816"/>
                  </a:cubicBezTo>
                  <a:cubicBezTo>
                    <a:pt x="956" y="811"/>
                    <a:pt x="952" y="807"/>
                    <a:pt x="947" y="807"/>
                  </a:cubicBezTo>
                  <a:cubicBezTo>
                    <a:pt x="942" y="807"/>
                    <a:pt x="938" y="811"/>
                    <a:pt x="938" y="816"/>
                  </a:cubicBezTo>
                  <a:close/>
                  <a:moveTo>
                    <a:pt x="962" y="816"/>
                  </a:moveTo>
                  <a:cubicBezTo>
                    <a:pt x="962" y="821"/>
                    <a:pt x="966" y="825"/>
                    <a:pt x="971" y="825"/>
                  </a:cubicBezTo>
                  <a:cubicBezTo>
                    <a:pt x="976" y="825"/>
                    <a:pt x="980" y="821"/>
                    <a:pt x="980" y="816"/>
                  </a:cubicBezTo>
                  <a:cubicBezTo>
                    <a:pt x="980" y="811"/>
                    <a:pt x="976" y="807"/>
                    <a:pt x="971" y="807"/>
                  </a:cubicBezTo>
                  <a:cubicBezTo>
                    <a:pt x="966" y="807"/>
                    <a:pt x="962" y="811"/>
                    <a:pt x="962" y="816"/>
                  </a:cubicBezTo>
                  <a:close/>
                  <a:moveTo>
                    <a:pt x="1385" y="816"/>
                  </a:moveTo>
                  <a:cubicBezTo>
                    <a:pt x="1385" y="821"/>
                    <a:pt x="1389" y="825"/>
                    <a:pt x="1393" y="825"/>
                  </a:cubicBezTo>
                  <a:cubicBezTo>
                    <a:pt x="1398" y="825"/>
                    <a:pt x="1402" y="821"/>
                    <a:pt x="1402" y="816"/>
                  </a:cubicBezTo>
                  <a:cubicBezTo>
                    <a:pt x="1402" y="811"/>
                    <a:pt x="1398" y="807"/>
                    <a:pt x="1393" y="807"/>
                  </a:cubicBezTo>
                  <a:cubicBezTo>
                    <a:pt x="1389" y="807"/>
                    <a:pt x="1385" y="811"/>
                    <a:pt x="1385" y="816"/>
                  </a:cubicBezTo>
                  <a:close/>
                  <a:moveTo>
                    <a:pt x="1408" y="816"/>
                  </a:moveTo>
                  <a:cubicBezTo>
                    <a:pt x="1408" y="821"/>
                    <a:pt x="1412" y="825"/>
                    <a:pt x="1417" y="825"/>
                  </a:cubicBezTo>
                  <a:cubicBezTo>
                    <a:pt x="1422" y="825"/>
                    <a:pt x="1426" y="821"/>
                    <a:pt x="1426" y="816"/>
                  </a:cubicBezTo>
                  <a:cubicBezTo>
                    <a:pt x="1426" y="811"/>
                    <a:pt x="1422" y="807"/>
                    <a:pt x="1417" y="807"/>
                  </a:cubicBezTo>
                  <a:cubicBezTo>
                    <a:pt x="1412" y="807"/>
                    <a:pt x="1408" y="811"/>
                    <a:pt x="1408" y="816"/>
                  </a:cubicBezTo>
                  <a:close/>
                  <a:moveTo>
                    <a:pt x="1478" y="816"/>
                  </a:moveTo>
                  <a:cubicBezTo>
                    <a:pt x="1478" y="821"/>
                    <a:pt x="1482" y="825"/>
                    <a:pt x="1487" y="825"/>
                  </a:cubicBezTo>
                  <a:cubicBezTo>
                    <a:pt x="1492" y="825"/>
                    <a:pt x="1496" y="821"/>
                    <a:pt x="1496" y="816"/>
                  </a:cubicBezTo>
                  <a:cubicBezTo>
                    <a:pt x="1496" y="811"/>
                    <a:pt x="1492" y="807"/>
                    <a:pt x="1487" y="807"/>
                  </a:cubicBezTo>
                  <a:cubicBezTo>
                    <a:pt x="1482" y="807"/>
                    <a:pt x="1478" y="811"/>
                    <a:pt x="1478" y="816"/>
                  </a:cubicBezTo>
                  <a:close/>
                  <a:moveTo>
                    <a:pt x="1502" y="816"/>
                  </a:moveTo>
                  <a:cubicBezTo>
                    <a:pt x="1502" y="821"/>
                    <a:pt x="1506" y="825"/>
                    <a:pt x="1511" y="825"/>
                  </a:cubicBezTo>
                  <a:cubicBezTo>
                    <a:pt x="1516" y="825"/>
                    <a:pt x="1520" y="821"/>
                    <a:pt x="1520" y="816"/>
                  </a:cubicBezTo>
                  <a:cubicBezTo>
                    <a:pt x="1520" y="811"/>
                    <a:pt x="1516" y="807"/>
                    <a:pt x="1511" y="807"/>
                  </a:cubicBezTo>
                  <a:cubicBezTo>
                    <a:pt x="1506" y="807"/>
                    <a:pt x="1502" y="811"/>
                    <a:pt x="1502" y="816"/>
                  </a:cubicBezTo>
                  <a:close/>
                  <a:moveTo>
                    <a:pt x="1525" y="816"/>
                  </a:moveTo>
                  <a:cubicBezTo>
                    <a:pt x="1525" y="821"/>
                    <a:pt x="1529" y="825"/>
                    <a:pt x="1534" y="825"/>
                  </a:cubicBezTo>
                  <a:cubicBezTo>
                    <a:pt x="1539" y="825"/>
                    <a:pt x="1543" y="821"/>
                    <a:pt x="1543" y="816"/>
                  </a:cubicBezTo>
                  <a:cubicBezTo>
                    <a:pt x="1543" y="811"/>
                    <a:pt x="1539" y="807"/>
                    <a:pt x="1534" y="807"/>
                  </a:cubicBezTo>
                  <a:cubicBezTo>
                    <a:pt x="1529" y="807"/>
                    <a:pt x="1525" y="811"/>
                    <a:pt x="1525" y="816"/>
                  </a:cubicBezTo>
                  <a:close/>
                  <a:moveTo>
                    <a:pt x="1549" y="816"/>
                  </a:moveTo>
                  <a:cubicBezTo>
                    <a:pt x="1549" y="821"/>
                    <a:pt x="1553" y="825"/>
                    <a:pt x="1558" y="825"/>
                  </a:cubicBezTo>
                  <a:cubicBezTo>
                    <a:pt x="1563" y="825"/>
                    <a:pt x="1567" y="821"/>
                    <a:pt x="1567" y="816"/>
                  </a:cubicBezTo>
                  <a:cubicBezTo>
                    <a:pt x="1567" y="811"/>
                    <a:pt x="1563" y="807"/>
                    <a:pt x="1558" y="807"/>
                  </a:cubicBezTo>
                  <a:cubicBezTo>
                    <a:pt x="1553" y="807"/>
                    <a:pt x="1549" y="811"/>
                    <a:pt x="1549" y="816"/>
                  </a:cubicBezTo>
                  <a:close/>
                  <a:moveTo>
                    <a:pt x="469" y="838"/>
                  </a:moveTo>
                  <a:cubicBezTo>
                    <a:pt x="469" y="843"/>
                    <a:pt x="473" y="848"/>
                    <a:pt x="478" y="848"/>
                  </a:cubicBezTo>
                  <a:cubicBezTo>
                    <a:pt x="483" y="848"/>
                    <a:pt x="487" y="843"/>
                    <a:pt x="487" y="838"/>
                  </a:cubicBezTo>
                  <a:cubicBezTo>
                    <a:pt x="487" y="833"/>
                    <a:pt x="483" y="829"/>
                    <a:pt x="478" y="829"/>
                  </a:cubicBezTo>
                  <a:cubicBezTo>
                    <a:pt x="473" y="829"/>
                    <a:pt x="469" y="833"/>
                    <a:pt x="469" y="838"/>
                  </a:cubicBezTo>
                  <a:close/>
                  <a:moveTo>
                    <a:pt x="492" y="838"/>
                  </a:moveTo>
                  <a:cubicBezTo>
                    <a:pt x="492" y="843"/>
                    <a:pt x="496" y="848"/>
                    <a:pt x="501" y="848"/>
                  </a:cubicBezTo>
                  <a:cubicBezTo>
                    <a:pt x="506" y="848"/>
                    <a:pt x="510" y="843"/>
                    <a:pt x="510" y="838"/>
                  </a:cubicBezTo>
                  <a:cubicBezTo>
                    <a:pt x="510" y="833"/>
                    <a:pt x="506" y="829"/>
                    <a:pt x="501" y="829"/>
                  </a:cubicBezTo>
                  <a:cubicBezTo>
                    <a:pt x="496" y="829"/>
                    <a:pt x="492" y="833"/>
                    <a:pt x="492" y="838"/>
                  </a:cubicBezTo>
                  <a:close/>
                  <a:moveTo>
                    <a:pt x="516" y="838"/>
                  </a:moveTo>
                  <a:cubicBezTo>
                    <a:pt x="516" y="843"/>
                    <a:pt x="520" y="848"/>
                    <a:pt x="525" y="848"/>
                  </a:cubicBezTo>
                  <a:cubicBezTo>
                    <a:pt x="530" y="848"/>
                    <a:pt x="534" y="843"/>
                    <a:pt x="534" y="838"/>
                  </a:cubicBezTo>
                  <a:cubicBezTo>
                    <a:pt x="534" y="833"/>
                    <a:pt x="530" y="829"/>
                    <a:pt x="525" y="829"/>
                  </a:cubicBezTo>
                  <a:cubicBezTo>
                    <a:pt x="520" y="829"/>
                    <a:pt x="516" y="833"/>
                    <a:pt x="516" y="838"/>
                  </a:cubicBezTo>
                  <a:close/>
                  <a:moveTo>
                    <a:pt x="539" y="838"/>
                  </a:moveTo>
                  <a:cubicBezTo>
                    <a:pt x="539" y="843"/>
                    <a:pt x="543" y="848"/>
                    <a:pt x="548" y="848"/>
                  </a:cubicBezTo>
                  <a:cubicBezTo>
                    <a:pt x="553" y="848"/>
                    <a:pt x="557" y="843"/>
                    <a:pt x="557" y="838"/>
                  </a:cubicBezTo>
                  <a:cubicBezTo>
                    <a:pt x="557" y="833"/>
                    <a:pt x="553" y="829"/>
                    <a:pt x="548" y="829"/>
                  </a:cubicBezTo>
                  <a:cubicBezTo>
                    <a:pt x="543" y="829"/>
                    <a:pt x="539" y="833"/>
                    <a:pt x="539" y="838"/>
                  </a:cubicBezTo>
                  <a:close/>
                  <a:moveTo>
                    <a:pt x="915" y="838"/>
                  </a:moveTo>
                  <a:cubicBezTo>
                    <a:pt x="915" y="843"/>
                    <a:pt x="919" y="848"/>
                    <a:pt x="924" y="848"/>
                  </a:cubicBezTo>
                  <a:cubicBezTo>
                    <a:pt x="929" y="848"/>
                    <a:pt x="933" y="843"/>
                    <a:pt x="933" y="838"/>
                  </a:cubicBezTo>
                  <a:cubicBezTo>
                    <a:pt x="933" y="833"/>
                    <a:pt x="929" y="829"/>
                    <a:pt x="924" y="829"/>
                  </a:cubicBezTo>
                  <a:cubicBezTo>
                    <a:pt x="919" y="829"/>
                    <a:pt x="915" y="833"/>
                    <a:pt x="915" y="838"/>
                  </a:cubicBezTo>
                  <a:close/>
                  <a:moveTo>
                    <a:pt x="1502" y="838"/>
                  </a:moveTo>
                  <a:cubicBezTo>
                    <a:pt x="1502" y="843"/>
                    <a:pt x="1506" y="848"/>
                    <a:pt x="1511" y="848"/>
                  </a:cubicBezTo>
                  <a:cubicBezTo>
                    <a:pt x="1516" y="848"/>
                    <a:pt x="1520" y="843"/>
                    <a:pt x="1520" y="838"/>
                  </a:cubicBezTo>
                  <a:cubicBezTo>
                    <a:pt x="1520" y="833"/>
                    <a:pt x="1516" y="829"/>
                    <a:pt x="1511" y="829"/>
                  </a:cubicBezTo>
                  <a:cubicBezTo>
                    <a:pt x="1506" y="829"/>
                    <a:pt x="1502" y="833"/>
                    <a:pt x="1502" y="838"/>
                  </a:cubicBezTo>
                  <a:close/>
                  <a:moveTo>
                    <a:pt x="1525" y="838"/>
                  </a:moveTo>
                  <a:cubicBezTo>
                    <a:pt x="1525" y="843"/>
                    <a:pt x="1529" y="848"/>
                    <a:pt x="1534" y="848"/>
                  </a:cubicBezTo>
                  <a:cubicBezTo>
                    <a:pt x="1539" y="848"/>
                    <a:pt x="1543" y="843"/>
                    <a:pt x="1543" y="838"/>
                  </a:cubicBezTo>
                  <a:cubicBezTo>
                    <a:pt x="1543" y="833"/>
                    <a:pt x="1539" y="829"/>
                    <a:pt x="1534" y="829"/>
                  </a:cubicBezTo>
                  <a:cubicBezTo>
                    <a:pt x="1529" y="829"/>
                    <a:pt x="1525" y="833"/>
                    <a:pt x="1525" y="838"/>
                  </a:cubicBezTo>
                  <a:close/>
                  <a:moveTo>
                    <a:pt x="1549" y="838"/>
                  </a:moveTo>
                  <a:cubicBezTo>
                    <a:pt x="1549" y="843"/>
                    <a:pt x="1553" y="848"/>
                    <a:pt x="1558" y="848"/>
                  </a:cubicBezTo>
                  <a:cubicBezTo>
                    <a:pt x="1563" y="848"/>
                    <a:pt x="1567" y="843"/>
                    <a:pt x="1567" y="838"/>
                  </a:cubicBezTo>
                  <a:cubicBezTo>
                    <a:pt x="1567" y="833"/>
                    <a:pt x="1563" y="829"/>
                    <a:pt x="1558" y="829"/>
                  </a:cubicBezTo>
                  <a:cubicBezTo>
                    <a:pt x="1553" y="829"/>
                    <a:pt x="1549" y="833"/>
                    <a:pt x="1549" y="838"/>
                  </a:cubicBezTo>
                  <a:close/>
                  <a:moveTo>
                    <a:pt x="1690" y="838"/>
                  </a:moveTo>
                  <a:cubicBezTo>
                    <a:pt x="1690" y="843"/>
                    <a:pt x="1694" y="848"/>
                    <a:pt x="1699" y="848"/>
                  </a:cubicBezTo>
                  <a:cubicBezTo>
                    <a:pt x="1704" y="848"/>
                    <a:pt x="1708" y="843"/>
                    <a:pt x="1708" y="838"/>
                  </a:cubicBezTo>
                  <a:cubicBezTo>
                    <a:pt x="1708" y="833"/>
                    <a:pt x="1704" y="829"/>
                    <a:pt x="1699" y="829"/>
                  </a:cubicBezTo>
                  <a:cubicBezTo>
                    <a:pt x="1694" y="829"/>
                    <a:pt x="1690" y="833"/>
                    <a:pt x="1690" y="838"/>
                  </a:cubicBezTo>
                  <a:close/>
                  <a:moveTo>
                    <a:pt x="469" y="860"/>
                  </a:moveTo>
                  <a:cubicBezTo>
                    <a:pt x="469" y="865"/>
                    <a:pt x="473" y="869"/>
                    <a:pt x="478" y="869"/>
                  </a:cubicBezTo>
                  <a:cubicBezTo>
                    <a:pt x="483" y="869"/>
                    <a:pt x="487" y="865"/>
                    <a:pt x="487" y="860"/>
                  </a:cubicBezTo>
                  <a:cubicBezTo>
                    <a:pt x="487" y="855"/>
                    <a:pt x="483" y="851"/>
                    <a:pt x="478" y="851"/>
                  </a:cubicBezTo>
                  <a:cubicBezTo>
                    <a:pt x="473" y="851"/>
                    <a:pt x="469" y="855"/>
                    <a:pt x="469" y="860"/>
                  </a:cubicBezTo>
                  <a:close/>
                  <a:moveTo>
                    <a:pt x="492" y="860"/>
                  </a:moveTo>
                  <a:cubicBezTo>
                    <a:pt x="492" y="865"/>
                    <a:pt x="496" y="869"/>
                    <a:pt x="501" y="869"/>
                  </a:cubicBezTo>
                  <a:cubicBezTo>
                    <a:pt x="506" y="869"/>
                    <a:pt x="510" y="865"/>
                    <a:pt x="510" y="860"/>
                  </a:cubicBezTo>
                  <a:cubicBezTo>
                    <a:pt x="510" y="855"/>
                    <a:pt x="506" y="851"/>
                    <a:pt x="501" y="851"/>
                  </a:cubicBezTo>
                  <a:cubicBezTo>
                    <a:pt x="496" y="851"/>
                    <a:pt x="492" y="855"/>
                    <a:pt x="492" y="860"/>
                  </a:cubicBezTo>
                  <a:close/>
                  <a:moveTo>
                    <a:pt x="516" y="860"/>
                  </a:moveTo>
                  <a:cubicBezTo>
                    <a:pt x="516" y="865"/>
                    <a:pt x="520" y="869"/>
                    <a:pt x="525" y="869"/>
                  </a:cubicBezTo>
                  <a:cubicBezTo>
                    <a:pt x="530" y="869"/>
                    <a:pt x="534" y="865"/>
                    <a:pt x="534" y="860"/>
                  </a:cubicBezTo>
                  <a:cubicBezTo>
                    <a:pt x="534" y="855"/>
                    <a:pt x="530" y="851"/>
                    <a:pt x="525" y="851"/>
                  </a:cubicBezTo>
                  <a:cubicBezTo>
                    <a:pt x="520" y="851"/>
                    <a:pt x="516" y="855"/>
                    <a:pt x="516" y="860"/>
                  </a:cubicBezTo>
                  <a:close/>
                  <a:moveTo>
                    <a:pt x="1525" y="860"/>
                  </a:moveTo>
                  <a:cubicBezTo>
                    <a:pt x="1525" y="865"/>
                    <a:pt x="1529" y="869"/>
                    <a:pt x="1534" y="869"/>
                  </a:cubicBezTo>
                  <a:cubicBezTo>
                    <a:pt x="1539" y="869"/>
                    <a:pt x="1543" y="865"/>
                    <a:pt x="1543" y="860"/>
                  </a:cubicBezTo>
                  <a:cubicBezTo>
                    <a:pt x="1543" y="855"/>
                    <a:pt x="1539" y="851"/>
                    <a:pt x="1534" y="851"/>
                  </a:cubicBezTo>
                  <a:cubicBezTo>
                    <a:pt x="1529" y="851"/>
                    <a:pt x="1525" y="855"/>
                    <a:pt x="1525" y="860"/>
                  </a:cubicBezTo>
                  <a:close/>
                  <a:moveTo>
                    <a:pt x="1549" y="860"/>
                  </a:moveTo>
                  <a:cubicBezTo>
                    <a:pt x="1549" y="865"/>
                    <a:pt x="1553" y="869"/>
                    <a:pt x="1558" y="869"/>
                  </a:cubicBezTo>
                  <a:cubicBezTo>
                    <a:pt x="1563" y="869"/>
                    <a:pt x="1567" y="865"/>
                    <a:pt x="1567" y="860"/>
                  </a:cubicBezTo>
                  <a:cubicBezTo>
                    <a:pt x="1567" y="855"/>
                    <a:pt x="1563" y="851"/>
                    <a:pt x="1558" y="851"/>
                  </a:cubicBezTo>
                  <a:cubicBezTo>
                    <a:pt x="1553" y="851"/>
                    <a:pt x="1549" y="855"/>
                    <a:pt x="1549" y="860"/>
                  </a:cubicBezTo>
                  <a:close/>
                  <a:moveTo>
                    <a:pt x="1690" y="860"/>
                  </a:moveTo>
                  <a:cubicBezTo>
                    <a:pt x="1690" y="865"/>
                    <a:pt x="1694" y="869"/>
                    <a:pt x="1699" y="869"/>
                  </a:cubicBezTo>
                  <a:cubicBezTo>
                    <a:pt x="1704" y="869"/>
                    <a:pt x="1708" y="865"/>
                    <a:pt x="1708" y="860"/>
                  </a:cubicBezTo>
                  <a:cubicBezTo>
                    <a:pt x="1708" y="855"/>
                    <a:pt x="1704" y="851"/>
                    <a:pt x="1699" y="851"/>
                  </a:cubicBezTo>
                  <a:cubicBezTo>
                    <a:pt x="1694" y="851"/>
                    <a:pt x="1690" y="855"/>
                    <a:pt x="1690" y="860"/>
                  </a:cubicBezTo>
                  <a:close/>
                  <a:moveTo>
                    <a:pt x="469" y="882"/>
                  </a:moveTo>
                  <a:cubicBezTo>
                    <a:pt x="469" y="887"/>
                    <a:pt x="473" y="891"/>
                    <a:pt x="478" y="891"/>
                  </a:cubicBezTo>
                  <a:cubicBezTo>
                    <a:pt x="483" y="891"/>
                    <a:pt x="487" y="887"/>
                    <a:pt x="487" y="882"/>
                  </a:cubicBezTo>
                  <a:cubicBezTo>
                    <a:pt x="487" y="877"/>
                    <a:pt x="483" y="873"/>
                    <a:pt x="478" y="873"/>
                  </a:cubicBezTo>
                  <a:cubicBezTo>
                    <a:pt x="473" y="873"/>
                    <a:pt x="469" y="877"/>
                    <a:pt x="469" y="882"/>
                  </a:cubicBezTo>
                  <a:close/>
                  <a:moveTo>
                    <a:pt x="492" y="882"/>
                  </a:moveTo>
                  <a:cubicBezTo>
                    <a:pt x="492" y="887"/>
                    <a:pt x="496" y="891"/>
                    <a:pt x="501" y="891"/>
                  </a:cubicBezTo>
                  <a:cubicBezTo>
                    <a:pt x="506" y="891"/>
                    <a:pt x="510" y="887"/>
                    <a:pt x="510" y="882"/>
                  </a:cubicBezTo>
                  <a:cubicBezTo>
                    <a:pt x="510" y="877"/>
                    <a:pt x="506" y="873"/>
                    <a:pt x="501" y="873"/>
                  </a:cubicBezTo>
                  <a:cubicBezTo>
                    <a:pt x="496" y="873"/>
                    <a:pt x="492" y="877"/>
                    <a:pt x="492" y="882"/>
                  </a:cubicBezTo>
                  <a:close/>
                  <a:moveTo>
                    <a:pt x="1549" y="882"/>
                  </a:moveTo>
                  <a:cubicBezTo>
                    <a:pt x="1549" y="887"/>
                    <a:pt x="1553" y="891"/>
                    <a:pt x="1558" y="891"/>
                  </a:cubicBezTo>
                  <a:cubicBezTo>
                    <a:pt x="1563" y="891"/>
                    <a:pt x="1567" y="887"/>
                    <a:pt x="1567" y="882"/>
                  </a:cubicBezTo>
                  <a:cubicBezTo>
                    <a:pt x="1567" y="877"/>
                    <a:pt x="1563" y="873"/>
                    <a:pt x="1558" y="873"/>
                  </a:cubicBezTo>
                  <a:cubicBezTo>
                    <a:pt x="1553" y="873"/>
                    <a:pt x="1549" y="877"/>
                    <a:pt x="1549" y="882"/>
                  </a:cubicBezTo>
                  <a:close/>
                  <a:moveTo>
                    <a:pt x="1666" y="882"/>
                  </a:moveTo>
                  <a:cubicBezTo>
                    <a:pt x="1666" y="887"/>
                    <a:pt x="1670" y="891"/>
                    <a:pt x="1675" y="891"/>
                  </a:cubicBezTo>
                  <a:cubicBezTo>
                    <a:pt x="1680" y="891"/>
                    <a:pt x="1684" y="887"/>
                    <a:pt x="1684" y="882"/>
                  </a:cubicBezTo>
                  <a:cubicBezTo>
                    <a:pt x="1684" y="877"/>
                    <a:pt x="1680" y="873"/>
                    <a:pt x="1675" y="873"/>
                  </a:cubicBezTo>
                  <a:cubicBezTo>
                    <a:pt x="1670" y="873"/>
                    <a:pt x="1666" y="877"/>
                    <a:pt x="1666" y="882"/>
                  </a:cubicBezTo>
                  <a:close/>
                  <a:moveTo>
                    <a:pt x="469" y="904"/>
                  </a:moveTo>
                  <a:cubicBezTo>
                    <a:pt x="469" y="909"/>
                    <a:pt x="473" y="913"/>
                    <a:pt x="478" y="913"/>
                  </a:cubicBezTo>
                  <a:cubicBezTo>
                    <a:pt x="483" y="913"/>
                    <a:pt x="487" y="909"/>
                    <a:pt x="487" y="904"/>
                  </a:cubicBezTo>
                  <a:cubicBezTo>
                    <a:pt x="487" y="899"/>
                    <a:pt x="483" y="895"/>
                    <a:pt x="478" y="895"/>
                  </a:cubicBezTo>
                  <a:cubicBezTo>
                    <a:pt x="473" y="895"/>
                    <a:pt x="469" y="899"/>
                    <a:pt x="469" y="904"/>
                  </a:cubicBezTo>
                  <a:close/>
                  <a:moveTo>
                    <a:pt x="492" y="904"/>
                  </a:moveTo>
                  <a:cubicBezTo>
                    <a:pt x="492" y="909"/>
                    <a:pt x="496" y="913"/>
                    <a:pt x="501" y="913"/>
                  </a:cubicBezTo>
                  <a:cubicBezTo>
                    <a:pt x="506" y="913"/>
                    <a:pt x="510" y="909"/>
                    <a:pt x="510" y="904"/>
                  </a:cubicBezTo>
                  <a:cubicBezTo>
                    <a:pt x="510" y="899"/>
                    <a:pt x="506" y="895"/>
                    <a:pt x="501" y="895"/>
                  </a:cubicBezTo>
                  <a:cubicBezTo>
                    <a:pt x="496" y="895"/>
                    <a:pt x="492" y="899"/>
                    <a:pt x="492" y="904"/>
                  </a:cubicBezTo>
                  <a:close/>
                  <a:moveTo>
                    <a:pt x="1643" y="904"/>
                  </a:moveTo>
                  <a:cubicBezTo>
                    <a:pt x="1643" y="909"/>
                    <a:pt x="1647" y="913"/>
                    <a:pt x="1652" y="913"/>
                  </a:cubicBezTo>
                  <a:cubicBezTo>
                    <a:pt x="1657" y="913"/>
                    <a:pt x="1661" y="909"/>
                    <a:pt x="1661" y="904"/>
                  </a:cubicBezTo>
                  <a:cubicBezTo>
                    <a:pt x="1661" y="899"/>
                    <a:pt x="1657" y="895"/>
                    <a:pt x="1652" y="895"/>
                  </a:cubicBezTo>
                  <a:cubicBezTo>
                    <a:pt x="1647" y="895"/>
                    <a:pt x="1643" y="899"/>
                    <a:pt x="1643" y="904"/>
                  </a:cubicBezTo>
                  <a:close/>
                  <a:moveTo>
                    <a:pt x="469" y="926"/>
                  </a:moveTo>
                  <a:cubicBezTo>
                    <a:pt x="469" y="930"/>
                    <a:pt x="473" y="934"/>
                    <a:pt x="478" y="934"/>
                  </a:cubicBezTo>
                  <a:cubicBezTo>
                    <a:pt x="483" y="934"/>
                    <a:pt x="487" y="930"/>
                    <a:pt x="487" y="926"/>
                  </a:cubicBezTo>
                  <a:cubicBezTo>
                    <a:pt x="487" y="921"/>
                    <a:pt x="483" y="917"/>
                    <a:pt x="478" y="917"/>
                  </a:cubicBezTo>
                  <a:cubicBezTo>
                    <a:pt x="473" y="917"/>
                    <a:pt x="469" y="921"/>
                    <a:pt x="469" y="926"/>
                  </a:cubicBezTo>
                  <a:close/>
                  <a:moveTo>
                    <a:pt x="492" y="926"/>
                  </a:moveTo>
                  <a:cubicBezTo>
                    <a:pt x="492" y="930"/>
                    <a:pt x="496" y="934"/>
                    <a:pt x="501" y="934"/>
                  </a:cubicBezTo>
                  <a:cubicBezTo>
                    <a:pt x="506" y="934"/>
                    <a:pt x="510" y="930"/>
                    <a:pt x="510" y="926"/>
                  </a:cubicBezTo>
                  <a:cubicBezTo>
                    <a:pt x="510" y="921"/>
                    <a:pt x="506" y="917"/>
                    <a:pt x="501" y="917"/>
                  </a:cubicBezTo>
                  <a:cubicBezTo>
                    <a:pt x="496" y="917"/>
                    <a:pt x="492" y="921"/>
                    <a:pt x="492" y="926"/>
                  </a:cubicBezTo>
                  <a:close/>
                  <a:moveTo>
                    <a:pt x="469" y="947"/>
                  </a:moveTo>
                  <a:cubicBezTo>
                    <a:pt x="469" y="952"/>
                    <a:pt x="473" y="957"/>
                    <a:pt x="478" y="957"/>
                  </a:cubicBezTo>
                  <a:cubicBezTo>
                    <a:pt x="483" y="957"/>
                    <a:pt x="487" y="952"/>
                    <a:pt x="487" y="947"/>
                  </a:cubicBezTo>
                  <a:cubicBezTo>
                    <a:pt x="487" y="942"/>
                    <a:pt x="483" y="938"/>
                    <a:pt x="478" y="938"/>
                  </a:cubicBezTo>
                  <a:cubicBezTo>
                    <a:pt x="473" y="938"/>
                    <a:pt x="469" y="942"/>
                    <a:pt x="469" y="947"/>
                  </a:cubicBezTo>
                  <a:close/>
                  <a:moveTo>
                    <a:pt x="469" y="969"/>
                  </a:moveTo>
                  <a:cubicBezTo>
                    <a:pt x="469" y="975"/>
                    <a:pt x="473" y="979"/>
                    <a:pt x="478" y="979"/>
                  </a:cubicBezTo>
                  <a:cubicBezTo>
                    <a:pt x="483" y="979"/>
                    <a:pt x="487" y="975"/>
                    <a:pt x="487" y="969"/>
                  </a:cubicBezTo>
                  <a:cubicBezTo>
                    <a:pt x="487" y="964"/>
                    <a:pt x="483" y="960"/>
                    <a:pt x="478" y="960"/>
                  </a:cubicBezTo>
                  <a:cubicBezTo>
                    <a:pt x="473" y="960"/>
                    <a:pt x="469" y="964"/>
                    <a:pt x="469" y="969"/>
                  </a:cubicBezTo>
                  <a:close/>
                  <a:moveTo>
                    <a:pt x="492" y="969"/>
                  </a:moveTo>
                  <a:cubicBezTo>
                    <a:pt x="492" y="975"/>
                    <a:pt x="496" y="979"/>
                    <a:pt x="501" y="979"/>
                  </a:cubicBezTo>
                  <a:cubicBezTo>
                    <a:pt x="506" y="979"/>
                    <a:pt x="510" y="975"/>
                    <a:pt x="510" y="969"/>
                  </a:cubicBezTo>
                  <a:cubicBezTo>
                    <a:pt x="510" y="964"/>
                    <a:pt x="506" y="960"/>
                    <a:pt x="501" y="960"/>
                  </a:cubicBezTo>
                  <a:cubicBezTo>
                    <a:pt x="496" y="960"/>
                    <a:pt x="492" y="964"/>
                    <a:pt x="492" y="969"/>
                  </a:cubicBezTo>
                  <a:close/>
                  <a:moveTo>
                    <a:pt x="774" y="337"/>
                  </a:moveTo>
                  <a:cubicBezTo>
                    <a:pt x="774" y="342"/>
                    <a:pt x="778" y="345"/>
                    <a:pt x="783" y="345"/>
                  </a:cubicBezTo>
                  <a:cubicBezTo>
                    <a:pt x="788" y="345"/>
                    <a:pt x="792" y="342"/>
                    <a:pt x="792" y="337"/>
                  </a:cubicBezTo>
                  <a:cubicBezTo>
                    <a:pt x="792" y="332"/>
                    <a:pt x="788" y="328"/>
                    <a:pt x="783" y="328"/>
                  </a:cubicBezTo>
                  <a:cubicBezTo>
                    <a:pt x="778" y="328"/>
                    <a:pt x="774" y="332"/>
                    <a:pt x="774" y="337"/>
                  </a:cubicBezTo>
                  <a:close/>
                  <a:moveTo>
                    <a:pt x="798" y="337"/>
                  </a:moveTo>
                  <a:cubicBezTo>
                    <a:pt x="798" y="342"/>
                    <a:pt x="802" y="345"/>
                    <a:pt x="806" y="345"/>
                  </a:cubicBezTo>
                  <a:cubicBezTo>
                    <a:pt x="811" y="345"/>
                    <a:pt x="815" y="342"/>
                    <a:pt x="815" y="337"/>
                  </a:cubicBezTo>
                  <a:cubicBezTo>
                    <a:pt x="815" y="332"/>
                    <a:pt x="811" y="328"/>
                    <a:pt x="806" y="328"/>
                  </a:cubicBezTo>
                  <a:cubicBezTo>
                    <a:pt x="802" y="328"/>
                    <a:pt x="798" y="332"/>
                    <a:pt x="798" y="337"/>
                  </a:cubicBezTo>
                  <a:close/>
                </a:path>
              </a:pathLst>
            </a:custGeom>
            <a:solidFill>
              <a:schemeClr val="bg2">
                <a:alpha val="50000"/>
              </a:schemeClr>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00B0F0"/>
                </a:solidFill>
              </a:endParaRPr>
            </a:p>
          </p:txBody>
        </p:sp>
        <p:grpSp>
          <p:nvGrpSpPr>
            <p:cNvPr id="134" name="Group 133"/>
            <p:cNvGrpSpPr/>
            <p:nvPr/>
          </p:nvGrpSpPr>
          <p:grpSpPr>
            <a:xfrm>
              <a:off x="5019184" y="2305024"/>
              <a:ext cx="5988475" cy="2785733"/>
              <a:chOff x="5019184" y="2305024"/>
              <a:chExt cx="5988475" cy="2785733"/>
            </a:xfrm>
          </p:grpSpPr>
          <p:sp>
            <p:nvSpPr>
              <p:cNvPr id="135" name="Oval 134"/>
              <p:cNvSpPr/>
              <p:nvPr/>
            </p:nvSpPr>
            <p:spPr bwMode="auto">
              <a:xfrm>
                <a:off x="5019184" y="2666054"/>
                <a:ext cx="250728" cy="252420"/>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36" name="Oval 135"/>
              <p:cNvSpPr/>
              <p:nvPr/>
            </p:nvSpPr>
            <p:spPr bwMode="auto">
              <a:xfrm>
                <a:off x="5811780" y="2466317"/>
                <a:ext cx="250728" cy="252420"/>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37" name="Oval 136"/>
              <p:cNvSpPr/>
              <p:nvPr/>
            </p:nvSpPr>
            <p:spPr bwMode="auto">
              <a:xfrm>
                <a:off x="5388562" y="2997578"/>
                <a:ext cx="250728" cy="252420"/>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38" name="Oval 137"/>
              <p:cNvSpPr/>
              <p:nvPr/>
            </p:nvSpPr>
            <p:spPr bwMode="auto">
              <a:xfrm>
                <a:off x="7766156" y="2326957"/>
                <a:ext cx="250728" cy="252420"/>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39" name="Oval 138"/>
              <p:cNvSpPr/>
              <p:nvPr/>
            </p:nvSpPr>
            <p:spPr bwMode="auto">
              <a:xfrm>
                <a:off x="7452798" y="2305024"/>
                <a:ext cx="250728" cy="252420"/>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40" name="Oval 139"/>
              <p:cNvSpPr/>
              <p:nvPr/>
            </p:nvSpPr>
            <p:spPr bwMode="auto">
              <a:xfrm>
                <a:off x="10177137" y="3161969"/>
                <a:ext cx="250728" cy="252420"/>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41" name="Oval 140"/>
              <p:cNvSpPr/>
              <p:nvPr/>
            </p:nvSpPr>
            <p:spPr bwMode="auto">
              <a:xfrm>
                <a:off x="9791210" y="3813023"/>
                <a:ext cx="250728" cy="252420"/>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42" name="Oval 141"/>
              <p:cNvSpPr/>
              <p:nvPr/>
            </p:nvSpPr>
            <p:spPr bwMode="auto">
              <a:xfrm>
                <a:off x="10635549" y="4415036"/>
                <a:ext cx="250728" cy="252422"/>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43" name="Oval 142"/>
              <p:cNvSpPr/>
              <p:nvPr/>
            </p:nvSpPr>
            <p:spPr bwMode="auto">
              <a:xfrm>
                <a:off x="10756931" y="4838335"/>
                <a:ext cx="250728" cy="252422"/>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44" name="Oval 143"/>
              <p:cNvSpPr/>
              <p:nvPr/>
            </p:nvSpPr>
            <p:spPr bwMode="auto">
              <a:xfrm>
                <a:off x="10610181" y="2870816"/>
                <a:ext cx="250728" cy="252422"/>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45" name="Oval 144"/>
              <p:cNvSpPr/>
              <p:nvPr/>
            </p:nvSpPr>
            <p:spPr bwMode="auto">
              <a:xfrm>
                <a:off x="10610181" y="2673234"/>
                <a:ext cx="250728" cy="252422"/>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46" name="Oval 145"/>
              <p:cNvSpPr/>
              <p:nvPr/>
            </p:nvSpPr>
            <p:spPr bwMode="auto">
              <a:xfrm>
                <a:off x="10083290" y="2465655"/>
                <a:ext cx="250728" cy="252422"/>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47" name="Oval 146"/>
              <p:cNvSpPr/>
              <p:nvPr/>
            </p:nvSpPr>
            <p:spPr bwMode="auto">
              <a:xfrm>
                <a:off x="9890281" y="2995828"/>
                <a:ext cx="250728" cy="252422"/>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48" name="Oval 147"/>
              <p:cNvSpPr/>
              <p:nvPr/>
            </p:nvSpPr>
            <p:spPr bwMode="auto">
              <a:xfrm>
                <a:off x="5748513" y="2779337"/>
                <a:ext cx="250728" cy="252422"/>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49" name="Oval 148"/>
              <p:cNvSpPr/>
              <p:nvPr/>
            </p:nvSpPr>
            <p:spPr bwMode="auto">
              <a:xfrm>
                <a:off x="6128654" y="2650508"/>
                <a:ext cx="250728" cy="252422"/>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50" name="Oval 149"/>
              <p:cNvSpPr/>
              <p:nvPr/>
            </p:nvSpPr>
            <p:spPr bwMode="auto">
              <a:xfrm>
                <a:off x="6721904" y="4207232"/>
                <a:ext cx="250728" cy="252422"/>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51" name="Oval 150"/>
              <p:cNvSpPr/>
              <p:nvPr/>
            </p:nvSpPr>
            <p:spPr bwMode="auto">
              <a:xfrm>
                <a:off x="5976609" y="2785138"/>
                <a:ext cx="250728" cy="252422"/>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52" name="Oval 151"/>
              <p:cNvSpPr/>
              <p:nvPr/>
            </p:nvSpPr>
            <p:spPr bwMode="auto">
              <a:xfrm>
                <a:off x="5578389" y="2488748"/>
                <a:ext cx="250728" cy="252422"/>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53" name="Oval 152"/>
              <p:cNvSpPr/>
              <p:nvPr/>
            </p:nvSpPr>
            <p:spPr bwMode="auto">
              <a:xfrm>
                <a:off x="9063470" y="3398035"/>
                <a:ext cx="250728" cy="252422"/>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54" name="Oval 153"/>
              <p:cNvSpPr/>
              <p:nvPr/>
            </p:nvSpPr>
            <p:spPr bwMode="auto">
              <a:xfrm>
                <a:off x="9340626" y="3408245"/>
                <a:ext cx="250728" cy="252422"/>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55" name="Oval 154"/>
              <p:cNvSpPr/>
              <p:nvPr/>
            </p:nvSpPr>
            <p:spPr bwMode="auto">
              <a:xfrm>
                <a:off x="9193878" y="3266702"/>
                <a:ext cx="250728" cy="252422"/>
              </a:xfrm>
              <a:prstGeom prst="ellipse">
                <a:avLst/>
              </a:prstGeom>
              <a:solidFill>
                <a:schemeClr val="accent1"/>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grpSp>
        <p:sp>
          <p:nvSpPr>
            <p:cNvPr id="156" name="Oval 155"/>
            <p:cNvSpPr/>
            <p:nvPr/>
          </p:nvSpPr>
          <p:spPr bwMode="auto">
            <a:xfrm>
              <a:off x="4889501" y="2399496"/>
              <a:ext cx="178574" cy="179476"/>
            </a:xfrm>
            <a:prstGeom prst="ellipse">
              <a:avLst/>
            </a:prstGeom>
            <a:solidFill>
              <a:srgbClr val="FFC000"/>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57" name="Oval 156"/>
            <p:cNvSpPr/>
            <p:nvPr/>
          </p:nvSpPr>
          <p:spPr bwMode="auto">
            <a:xfrm>
              <a:off x="4933016" y="2674005"/>
              <a:ext cx="178574" cy="179476"/>
            </a:xfrm>
            <a:prstGeom prst="ellipse">
              <a:avLst/>
            </a:prstGeom>
            <a:solidFill>
              <a:srgbClr val="FFC000"/>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58" name="Oval 157"/>
            <p:cNvSpPr/>
            <p:nvPr/>
          </p:nvSpPr>
          <p:spPr bwMode="auto">
            <a:xfrm>
              <a:off x="5117069" y="3108235"/>
              <a:ext cx="178574" cy="179476"/>
            </a:xfrm>
            <a:prstGeom prst="ellipse">
              <a:avLst/>
            </a:prstGeom>
            <a:solidFill>
              <a:srgbClr val="FFC000"/>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59" name="Oval 158"/>
            <p:cNvSpPr/>
            <p:nvPr/>
          </p:nvSpPr>
          <p:spPr bwMode="auto">
            <a:xfrm>
              <a:off x="5499629" y="3032299"/>
              <a:ext cx="178574" cy="179476"/>
            </a:xfrm>
            <a:prstGeom prst="ellipse">
              <a:avLst/>
            </a:prstGeom>
            <a:solidFill>
              <a:srgbClr val="FFC000"/>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60" name="Oval 159"/>
            <p:cNvSpPr/>
            <p:nvPr/>
          </p:nvSpPr>
          <p:spPr bwMode="auto">
            <a:xfrm>
              <a:off x="5767195" y="3000441"/>
              <a:ext cx="178574" cy="179476"/>
            </a:xfrm>
            <a:prstGeom prst="ellipse">
              <a:avLst/>
            </a:prstGeom>
            <a:solidFill>
              <a:srgbClr val="FFC000"/>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61" name="Oval 160"/>
            <p:cNvSpPr/>
            <p:nvPr/>
          </p:nvSpPr>
          <p:spPr bwMode="auto">
            <a:xfrm>
              <a:off x="6004533" y="2723612"/>
              <a:ext cx="178574" cy="179476"/>
            </a:xfrm>
            <a:prstGeom prst="ellipse">
              <a:avLst/>
            </a:prstGeom>
            <a:solidFill>
              <a:srgbClr val="FFC000"/>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62" name="Oval 161"/>
            <p:cNvSpPr/>
            <p:nvPr/>
          </p:nvSpPr>
          <p:spPr bwMode="auto">
            <a:xfrm>
              <a:off x="5990201" y="2583222"/>
              <a:ext cx="178574" cy="179476"/>
            </a:xfrm>
            <a:prstGeom prst="ellipse">
              <a:avLst/>
            </a:prstGeom>
            <a:solidFill>
              <a:srgbClr val="FFC000"/>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63" name="Oval 162"/>
            <p:cNvSpPr/>
            <p:nvPr/>
          </p:nvSpPr>
          <p:spPr bwMode="auto">
            <a:xfrm>
              <a:off x="5644443" y="2551615"/>
              <a:ext cx="178574" cy="179476"/>
            </a:xfrm>
            <a:prstGeom prst="ellipse">
              <a:avLst/>
            </a:prstGeom>
            <a:solidFill>
              <a:srgbClr val="FFC000"/>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64" name="Oval 163"/>
            <p:cNvSpPr/>
            <p:nvPr/>
          </p:nvSpPr>
          <p:spPr bwMode="auto">
            <a:xfrm>
              <a:off x="7483896" y="2469721"/>
              <a:ext cx="178574" cy="179476"/>
            </a:xfrm>
            <a:prstGeom prst="ellipse">
              <a:avLst/>
            </a:prstGeom>
            <a:solidFill>
              <a:srgbClr val="FFC000"/>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65" name="Oval 164"/>
            <p:cNvSpPr/>
            <p:nvPr/>
          </p:nvSpPr>
          <p:spPr bwMode="auto">
            <a:xfrm>
              <a:off x="7806577" y="2488423"/>
              <a:ext cx="178574" cy="179476"/>
            </a:xfrm>
            <a:prstGeom prst="ellipse">
              <a:avLst/>
            </a:prstGeom>
            <a:solidFill>
              <a:srgbClr val="FFC000"/>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66" name="Oval 165"/>
            <p:cNvSpPr/>
            <p:nvPr/>
          </p:nvSpPr>
          <p:spPr bwMode="auto">
            <a:xfrm>
              <a:off x="9926871" y="3146872"/>
              <a:ext cx="178574" cy="179476"/>
            </a:xfrm>
            <a:prstGeom prst="ellipse">
              <a:avLst/>
            </a:prstGeom>
            <a:solidFill>
              <a:srgbClr val="FFC000"/>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67" name="Oval 166"/>
            <p:cNvSpPr/>
            <p:nvPr/>
          </p:nvSpPr>
          <p:spPr bwMode="auto">
            <a:xfrm>
              <a:off x="9768063" y="3935454"/>
              <a:ext cx="178574" cy="179476"/>
            </a:xfrm>
            <a:prstGeom prst="ellipse">
              <a:avLst/>
            </a:prstGeom>
            <a:solidFill>
              <a:srgbClr val="FFC000"/>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68" name="Oval 167"/>
            <p:cNvSpPr/>
            <p:nvPr/>
          </p:nvSpPr>
          <p:spPr bwMode="auto">
            <a:xfrm>
              <a:off x="10791245" y="4534449"/>
              <a:ext cx="178574" cy="179476"/>
            </a:xfrm>
            <a:prstGeom prst="ellipse">
              <a:avLst/>
            </a:prstGeom>
            <a:solidFill>
              <a:srgbClr val="FFC000"/>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69" name="Oval 168"/>
            <p:cNvSpPr/>
            <p:nvPr/>
          </p:nvSpPr>
          <p:spPr bwMode="auto">
            <a:xfrm>
              <a:off x="10734771" y="2717363"/>
              <a:ext cx="178574" cy="179476"/>
            </a:xfrm>
            <a:prstGeom prst="ellipse">
              <a:avLst/>
            </a:prstGeom>
            <a:solidFill>
              <a:srgbClr val="FFC000"/>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70" name="Oval 169"/>
            <p:cNvSpPr/>
            <p:nvPr/>
          </p:nvSpPr>
          <p:spPr bwMode="auto">
            <a:xfrm>
              <a:off x="4982239" y="2562538"/>
              <a:ext cx="121143" cy="125250"/>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71" name="Oval 170"/>
            <p:cNvSpPr/>
            <p:nvPr/>
          </p:nvSpPr>
          <p:spPr bwMode="auto">
            <a:xfrm>
              <a:off x="5062441" y="2968212"/>
              <a:ext cx="121143" cy="125250"/>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72" name="Oval 171"/>
            <p:cNvSpPr/>
            <p:nvPr/>
          </p:nvSpPr>
          <p:spPr bwMode="auto">
            <a:xfrm>
              <a:off x="5214406" y="3193260"/>
              <a:ext cx="121143" cy="125250"/>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73" name="Oval 172"/>
            <p:cNvSpPr/>
            <p:nvPr/>
          </p:nvSpPr>
          <p:spPr bwMode="auto">
            <a:xfrm>
              <a:off x="7876253" y="2226480"/>
              <a:ext cx="121143" cy="125250"/>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74" name="Oval 173"/>
            <p:cNvSpPr/>
            <p:nvPr/>
          </p:nvSpPr>
          <p:spPr bwMode="auto">
            <a:xfrm>
              <a:off x="8026968" y="2072486"/>
              <a:ext cx="121143" cy="125250"/>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75" name="Oval 174"/>
            <p:cNvSpPr/>
            <p:nvPr/>
          </p:nvSpPr>
          <p:spPr bwMode="auto">
            <a:xfrm>
              <a:off x="7795437" y="2684553"/>
              <a:ext cx="121143" cy="125250"/>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76" name="Oval 175"/>
            <p:cNvSpPr/>
            <p:nvPr/>
          </p:nvSpPr>
          <p:spPr bwMode="auto">
            <a:xfrm>
              <a:off x="6060217" y="2715315"/>
              <a:ext cx="121143" cy="125250"/>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77" name="Oval 176"/>
            <p:cNvSpPr/>
            <p:nvPr/>
          </p:nvSpPr>
          <p:spPr bwMode="auto">
            <a:xfrm>
              <a:off x="5971068" y="2845255"/>
              <a:ext cx="121143" cy="125250"/>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78" name="Oval 177"/>
            <p:cNvSpPr/>
            <p:nvPr/>
          </p:nvSpPr>
          <p:spPr bwMode="auto">
            <a:xfrm>
              <a:off x="5851623" y="2982900"/>
              <a:ext cx="121143" cy="125250"/>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79" name="Oval 178"/>
            <p:cNvSpPr/>
            <p:nvPr/>
          </p:nvSpPr>
          <p:spPr bwMode="auto">
            <a:xfrm>
              <a:off x="5904488" y="3175318"/>
              <a:ext cx="121143" cy="125250"/>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80" name="Oval 179"/>
            <p:cNvSpPr/>
            <p:nvPr/>
          </p:nvSpPr>
          <p:spPr bwMode="auto">
            <a:xfrm>
              <a:off x="5471434" y="2958615"/>
              <a:ext cx="121143" cy="125250"/>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81" name="Oval 180"/>
            <p:cNvSpPr/>
            <p:nvPr/>
          </p:nvSpPr>
          <p:spPr bwMode="auto">
            <a:xfrm>
              <a:off x="5557061" y="2457972"/>
              <a:ext cx="121143" cy="125250"/>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82" name="Oval 181"/>
            <p:cNvSpPr/>
            <p:nvPr/>
          </p:nvSpPr>
          <p:spPr bwMode="auto">
            <a:xfrm>
              <a:off x="8271370" y="2154819"/>
              <a:ext cx="121143" cy="125250"/>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83" name="Oval 182"/>
            <p:cNvSpPr/>
            <p:nvPr/>
          </p:nvSpPr>
          <p:spPr bwMode="auto">
            <a:xfrm>
              <a:off x="7952454" y="2651163"/>
              <a:ext cx="121143" cy="125250"/>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84" name="Oval 183"/>
            <p:cNvSpPr/>
            <p:nvPr/>
          </p:nvSpPr>
          <p:spPr bwMode="auto">
            <a:xfrm>
              <a:off x="7597453" y="2483985"/>
              <a:ext cx="121143" cy="125250"/>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85" name="Oval 184"/>
            <p:cNvSpPr/>
            <p:nvPr/>
          </p:nvSpPr>
          <p:spPr bwMode="auto">
            <a:xfrm>
              <a:off x="8073596" y="2473170"/>
              <a:ext cx="121143" cy="125250"/>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86" name="Oval 185"/>
            <p:cNvSpPr/>
            <p:nvPr/>
          </p:nvSpPr>
          <p:spPr bwMode="auto">
            <a:xfrm>
              <a:off x="7906789" y="2492310"/>
              <a:ext cx="121143" cy="125250"/>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87" name="Oval 186"/>
            <p:cNvSpPr/>
            <p:nvPr/>
          </p:nvSpPr>
          <p:spPr bwMode="auto">
            <a:xfrm>
              <a:off x="10638097" y="2896839"/>
              <a:ext cx="121143" cy="125250"/>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88" name="Oval 187"/>
            <p:cNvSpPr/>
            <p:nvPr/>
          </p:nvSpPr>
          <p:spPr bwMode="auto">
            <a:xfrm>
              <a:off x="7503885" y="2790856"/>
              <a:ext cx="121143" cy="125250"/>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89" name="Oval 188"/>
            <p:cNvSpPr/>
            <p:nvPr/>
          </p:nvSpPr>
          <p:spPr bwMode="auto">
            <a:xfrm>
              <a:off x="10322690" y="2776413"/>
              <a:ext cx="121143" cy="125250"/>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90" name="Oval 189"/>
            <p:cNvSpPr/>
            <p:nvPr/>
          </p:nvSpPr>
          <p:spPr bwMode="auto">
            <a:xfrm>
              <a:off x="10467683" y="2984695"/>
              <a:ext cx="121143" cy="125250"/>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91" name="Oval 190"/>
            <p:cNvSpPr/>
            <p:nvPr/>
          </p:nvSpPr>
          <p:spPr bwMode="auto">
            <a:xfrm>
              <a:off x="10837429" y="4854868"/>
              <a:ext cx="121143" cy="125250"/>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92" name="Oval 191"/>
            <p:cNvSpPr/>
            <p:nvPr/>
          </p:nvSpPr>
          <p:spPr bwMode="auto">
            <a:xfrm>
              <a:off x="9856729" y="3935454"/>
              <a:ext cx="121143" cy="125250"/>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93" name="Oval 192"/>
            <p:cNvSpPr/>
            <p:nvPr/>
          </p:nvSpPr>
          <p:spPr bwMode="auto">
            <a:xfrm>
              <a:off x="10003621" y="4111227"/>
              <a:ext cx="121143" cy="125250"/>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94" name="Oval 193"/>
            <p:cNvSpPr/>
            <p:nvPr/>
          </p:nvSpPr>
          <p:spPr bwMode="auto">
            <a:xfrm>
              <a:off x="9854240" y="3763535"/>
              <a:ext cx="121143" cy="125250"/>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195" name="Oval 194"/>
            <p:cNvSpPr/>
            <p:nvPr/>
          </p:nvSpPr>
          <p:spPr bwMode="auto">
            <a:xfrm>
              <a:off x="10655230" y="4987035"/>
              <a:ext cx="121143" cy="125250"/>
            </a:xfrm>
            <a:prstGeom prst="ellipse">
              <a:avLst/>
            </a:prstGeom>
            <a:solidFill>
              <a:schemeClr val="accent6">
                <a:lumMod val="75000"/>
              </a:schemeClr>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grpSp>
      <p:sp>
        <p:nvSpPr>
          <p:cNvPr id="1225" name="Rectangle 1224"/>
          <p:cNvSpPr/>
          <p:nvPr/>
        </p:nvSpPr>
        <p:spPr>
          <a:xfrm>
            <a:off x="882" y="-1"/>
            <a:ext cx="3778986"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73041" tIns="373041" rtlCol="0" anchor="t"/>
          <a:lstStyle/>
          <a:p>
            <a:pPr defTabSz="932597"/>
            <a:r>
              <a:rPr lang="en-US" altLang="ja-JP" sz="4488" dirty="0">
                <a:gradFill>
                  <a:gsLst>
                    <a:gs pos="10127">
                      <a:srgbClr val="FFFFFF"/>
                    </a:gs>
                    <a:gs pos="25000">
                      <a:srgbClr val="FFFFFF"/>
                    </a:gs>
                  </a:gsLst>
                  <a:lin ang="5400000" scaled="1"/>
                </a:gradFill>
                <a:latin typeface="Segoe UI Light"/>
                <a:ea typeface="メイリオ" pitchFamily="50" charset="-128"/>
                <a:cs typeface="Segoe UI Light" panose="020B0502040204020203" pitchFamily="34" charset="0"/>
              </a:rPr>
              <a:t>Cloud OS Network</a:t>
            </a:r>
            <a:endParaRPr lang="en-US" sz="4488" dirty="0">
              <a:gradFill>
                <a:gsLst>
                  <a:gs pos="10127">
                    <a:srgbClr val="FFFFFF"/>
                  </a:gs>
                  <a:gs pos="25000">
                    <a:srgbClr val="FFFFFF"/>
                  </a:gs>
                </a:gsLst>
                <a:lin ang="5400000" scaled="1"/>
              </a:gradFill>
              <a:latin typeface="Segoe UI Light"/>
              <a:ea typeface="メイリオ" pitchFamily="50" charset="-128"/>
              <a:cs typeface="Segoe UI Light" panose="020B0502040204020203" pitchFamily="34" charset="0"/>
            </a:endParaRPr>
          </a:p>
        </p:txBody>
      </p:sp>
      <p:sp>
        <p:nvSpPr>
          <p:cNvPr id="8" name="Rectangle 7"/>
          <p:cNvSpPr/>
          <p:nvPr/>
        </p:nvSpPr>
        <p:spPr>
          <a:xfrm>
            <a:off x="882" y="1926550"/>
            <a:ext cx="3564292" cy="973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73041" tIns="93260" rIns="93260" bIns="46630" numCol="1" spcCol="0" rtlCol="0" fromWordArt="0" anchor="t" anchorCtr="0" forceAA="0" compatLnSpc="1">
            <a:prstTxWarp prst="textNoShape">
              <a:avLst/>
            </a:prstTxWarp>
            <a:noAutofit/>
          </a:bodyPr>
          <a:lstStyle/>
          <a:p>
            <a:pPr marL="174862" indent="-174862" defTabSz="932597">
              <a:spcAft>
                <a:spcPts val="1224"/>
              </a:spcAft>
            </a:pPr>
            <a:r>
              <a:rPr lang="en-US" sz="2448" dirty="0">
                <a:gradFill>
                  <a:gsLst>
                    <a:gs pos="10127">
                      <a:srgbClr val="FFFFFF"/>
                    </a:gs>
                    <a:gs pos="25000">
                      <a:srgbClr val="FFFFFF"/>
                    </a:gs>
                  </a:gsLst>
                  <a:lin ang="5400000" scaled="1"/>
                </a:gradFill>
                <a:ea typeface="メイリオ" pitchFamily="50" charset="-128"/>
                <a:cs typeface="Segoe UI Light" panose="020B0502040204020203" pitchFamily="34" charset="0"/>
              </a:rPr>
              <a:t>&gt;100 Countries</a:t>
            </a:r>
          </a:p>
          <a:p>
            <a:pPr marL="174862" indent="-174862" defTabSz="932597">
              <a:spcAft>
                <a:spcPts val="1224"/>
              </a:spcAft>
            </a:pPr>
            <a:r>
              <a:rPr lang="en-US" sz="2448" dirty="0">
                <a:gradFill>
                  <a:gsLst>
                    <a:gs pos="10127">
                      <a:srgbClr val="FFFFFF"/>
                    </a:gs>
                    <a:gs pos="25000">
                      <a:srgbClr val="FFFFFF"/>
                    </a:gs>
                  </a:gsLst>
                  <a:lin ang="5400000" scaled="1"/>
                </a:gradFill>
                <a:ea typeface="メイリオ" pitchFamily="50" charset="-128"/>
                <a:cs typeface="Segoe UI Light" panose="020B0502040204020203" pitchFamily="34" charset="0"/>
              </a:rPr>
              <a:t>&gt;600 Local datacenters</a:t>
            </a:r>
          </a:p>
          <a:p>
            <a:pPr marL="174862" indent="-174862" defTabSz="932597">
              <a:spcAft>
                <a:spcPts val="1224"/>
              </a:spcAft>
            </a:pPr>
            <a:r>
              <a:rPr lang="en-US" sz="2448" dirty="0">
                <a:gradFill>
                  <a:gsLst>
                    <a:gs pos="10127">
                      <a:srgbClr val="FFFFFF"/>
                    </a:gs>
                    <a:gs pos="25000">
                      <a:srgbClr val="FFFFFF"/>
                    </a:gs>
                  </a:gsLst>
                  <a:lin ang="5400000" scaled="1"/>
                </a:gradFill>
                <a:ea typeface="メイリオ" pitchFamily="50" charset="-128"/>
                <a:cs typeface="Segoe UI Light" panose="020B0502040204020203" pitchFamily="34" charset="0"/>
              </a:rPr>
              <a:t>&gt;100 World-class partners</a:t>
            </a:r>
          </a:p>
          <a:p>
            <a:pPr marL="174862" indent="-174862" defTabSz="932597">
              <a:spcAft>
                <a:spcPts val="1224"/>
              </a:spcAft>
            </a:pPr>
            <a:r>
              <a:rPr lang="en-US" sz="2448" dirty="0">
                <a:gradFill>
                  <a:gsLst>
                    <a:gs pos="10127">
                      <a:srgbClr val="FFFFFF"/>
                    </a:gs>
                    <a:gs pos="25000">
                      <a:srgbClr val="FFFFFF"/>
                    </a:gs>
                  </a:gsLst>
                  <a:lin ang="5400000" scaled="1"/>
                </a:gradFill>
                <a:ea typeface="メイリオ" pitchFamily="50" charset="-128"/>
                <a:cs typeface="Segoe UI Light" panose="020B0502040204020203" pitchFamily="34" charset="0"/>
              </a:rPr>
              <a:t>&gt;3.7M Customers </a:t>
            </a:r>
            <a:br>
              <a:rPr lang="en-US" sz="2448" dirty="0">
                <a:gradFill>
                  <a:gsLst>
                    <a:gs pos="10127">
                      <a:srgbClr val="FFFFFF"/>
                    </a:gs>
                    <a:gs pos="25000">
                      <a:srgbClr val="FFFFFF"/>
                    </a:gs>
                  </a:gsLst>
                  <a:lin ang="5400000" scaled="1"/>
                </a:gradFill>
                <a:ea typeface="メイリオ" pitchFamily="50" charset="-128"/>
                <a:cs typeface="Segoe UI Light" panose="020B0502040204020203" pitchFamily="34" charset="0"/>
              </a:rPr>
            </a:br>
            <a:r>
              <a:rPr lang="en-US" sz="2448" dirty="0">
                <a:gradFill>
                  <a:gsLst>
                    <a:gs pos="10127">
                      <a:srgbClr val="FFFFFF"/>
                    </a:gs>
                    <a:gs pos="25000">
                      <a:srgbClr val="FFFFFF"/>
                    </a:gs>
                  </a:gsLst>
                  <a:lin ang="5400000" scaled="1"/>
                </a:gradFill>
                <a:ea typeface="メイリオ" pitchFamily="50" charset="-128"/>
                <a:cs typeface="Segoe UI Light" panose="020B0502040204020203" pitchFamily="34" charset="0"/>
              </a:rPr>
              <a:t>every day</a:t>
            </a:r>
          </a:p>
        </p:txBody>
      </p:sp>
      <p:grpSp>
        <p:nvGrpSpPr>
          <p:cNvPr id="3" name="Group 2"/>
          <p:cNvGrpSpPr/>
          <p:nvPr/>
        </p:nvGrpSpPr>
        <p:grpSpPr>
          <a:xfrm>
            <a:off x="4207312" y="5927795"/>
            <a:ext cx="1936236" cy="350330"/>
            <a:chOff x="4124325" y="5773992"/>
            <a:chExt cx="1898443" cy="343492"/>
          </a:xfrm>
        </p:grpSpPr>
        <p:sp>
          <p:nvSpPr>
            <p:cNvPr id="22" name="Oval 21"/>
            <p:cNvSpPr/>
            <p:nvPr/>
          </p:nvSpPr>
          <p:spPr bwMode="auto">
            <a:xfrm>
              <a:off x="4124325" y="5851829"/>
              <a:ext cx="182880" cy="182880"/>
            </a:xfrm>
            <a:prstGeom prst="ellipse">
              <a:avLst/>
            </a:prstGeom>
            <a:solidFill>
              <a:schemeClr val="accent1"/>
            </a:solidFill>
            <a:ln w="3175" cap="flat" cmpd="sng" algn="ctr">
              <a:noFill/>
              <a:prstDash val="solid"/>
              <a:headEnd type="none" w="med" len="med"/>
              <a:tailEnd type="none" w="med" len="med"/>
            </a:ln>
            <a:effectLst/>
          </p:spPr>
          <p:txBody>
            <a:bodyPr vert="horz" wrap="square" lIns="93181" tIns="46590" rIns="93181" bIns="46590" numCol="1" rtlCol="0" anchor="ctr" anchorCtr="0" compatLnSpc="1">
              <a:prstTxWarp prst="textNoShape">
                <a:avLst/>
              </a:prstTxWarp>
            </a:bodyPr>
            <a:lstStyle/>
            <a:p>
              <a:pPr algn="ctr" defTabSz="931462" fontAlgn="base">
                <a:spcBef>
                  <a:spcPct val="0"/>
                </a:spcBef>
                <a:spcAft>
                  <a:spcPct val="0"/>
                </a:spcAft>
                <a:defRPr/>
              </a:pPr>
              <a:endParaRPr lang="en-US" sz="2446" kern="0" dirty="0">
                <a:solidFill>
                  <a:srgbClr val="FFFFFF"/>
                </a:solidFill>
              </a:endParaRPr>
            </a:p>
          </p:txBody>
        </p:sp>
        <p:sp>
          <p:nvSpPr>
            <p:cNvPr id="23" name="Rectangle 22"/>
            <p:cNvSpPr/>
            <p:nvPr/>
          </p:nvSpPr>
          <p:spPr>
            <a:xfrm>
              <a:off x="4289986" y="5773992"/>
              <a:ext cx="1732782" cy="343492"/>
            </a:xfrm>
            <a:prstGeom prst="rect">
              <a:avLst/>
            </a:prstGeom>
          </p:spPr>
          <p:txBody>
            <a:bodyPr wrap="none">
              <a:spAutoFit/>
            </a:bodyPr>
            <a:lstStyle/>
            <a:p>
              <a:pPr marL="174862" indent="-174862" defTabSz="932597" fontAlgn="base">
                <a:spcBef>
                  <a:spcPct val="0"/>
                </a:spcBef>
                <a:spcAft>
                  <a:spcPts val="1224"/>
                </a:spcAft>
              </a:pPr>
              <a:r>
                <a:rPr lang="en-US" sz="1632" dirty="0">
                  <a:gradFill>
                    <a:gsLst>
                      <a:gs pos="10127">
                        <a:srgbClr val="FFFFFF"/>
                      </a:gs>
                      <a:gs pos="25000">
                        <a:srgbClr val="FFFFFF"/>
                      </a:gs>
                    </a:gsLst>
                    <a:lin ang="5400000" scaled="1"/>
                  </a:gradFill>
                  <a:ea typeface="メイリオ" pitchFamily="50" charset="-128"/>
                  <a:cs typeface="Segoe UI Light" panose="020B0502040204020203" pitchFamily="34" charset="0"/>
                </a:rPr>
                <a:t>AZURE REGIONS</a:t>
              </a:r>
            </a:p>
          </p:txBody>
        </p:sp>
      </p:grpSp>
      <p:grpSp>
        <p:nvGrpSpPr>
          <p:cNvPr id="5" name="Group 4"/>
          <p:cNvGrpSpPr/>
          <p:nvPr/>
        </p:nvGrpSpPr>
        <p:grpSpPr>
          <a:xfrm>
            <a:off x="6386162" y="5940352"/>
            <a:ext cx="2991803" cy="324695"/>
            <a:chOff x="6260648" y="5786303"/>
            <a:chExt cx="2933406" cy="318357"/>
          </a:xfrm>
        </p:grpSpPr>
        <p:sp>
          <p:nvSpPr>
            <p:cNvPr id="29" name="Oval 28"/>
            <p:cNvSpPr/>
            <p:nvPr/>
          </p:nvSpPr>
          <p:spPr bwMode="auto">
            <a:xfrm>
              <a:off x="6260648" y="5851829"/>
              <a:ext cx="182880" cy="182880"/>
            </a:xfrm>
            <a:prstGeom prst="ellipse">
              <a:avLst/>
            </a:prstGeom>
            <a:solidFill>
              <a:srgbClr val="FFC000"/>
            </a:solidFill>
            <a:ln w="3175" cap="flat" cmpd="sng" algn="ctr">
              <a:noFill/>
              <a:prstDash val="solid"/>
              <a:headEnd type="none" w="med" len="med"/>
              <a:tailEnd type="none" w="med" len="med"/>
            </a:ln>
            <a:effectLst/>
          </p:spPr>
          <p:txBody>
            <a:bodyPr vert="horz" wrap="square" lIns="93181" tIns="46590" rIns="93181" bIns="46590" numCol="1" rtlCol="0" anchor="ctr" anchorCtr="0" compatLnSpc="1">
              <a:prstTxWarp prst="textNoShape">
                <a:avLst/>
              </a:prstTxWarp>
            </a:bodyPr>
            <a:lstStyle/>
            <a:p>
              <a:pPr algn="ctr" defTabSz="931462" fontAlgn="base">
                <a:spcBef>
                  <a:spcPct val="0"/>
                </a:spcBef>
                <a:spcAft>
                  <a:spcPct val="0"/>
                </a:spcAft>
              </a:pPr>
              <a:endParaRPr lang="en-US" sz="2446" kern="0" dirty="0">
                <a:solidFill>
                  <a:srgbClr val="FFFFFF"/>
                </a:solidFill>
              </a:endParaRPr>
            </a:p>
          </p:txBody>
        </p:sp>
        <p:sp>
          <p:nvSpPr>
            <p:cNvPr id="30" name="Rectangle 29"/>
            <p:cNvSpPr/>
            <p:nvPr/>
          </p:nvSpPr>
          <p:spPr>
            <a:xfrm>
              <a:off x="6426309" y="5786303"/>
              <a:ext cx="2767745" cy="318357"/>
            </a:xfrm>
            <a:prstGeom prst="rect">
              <a:avLst/>
            </a:prstGeom>
          </p:spPr>
          <p:txBody>
            <a:bodyPr wrap="none">
              <a:spAutoFit/>
            </a:bodyPr>
            <a:lstStyle/>
            <a:p>
              <a:pPr marL="174862" indent="-174862" defTabSz="932597" fontAlgn="base">
                <a:lnSpc>
                  <a:spcPct val="90000"/>
                </a:lnSpc>
                <a:spcBef>
                  <a:spcPct val="0"/>
                </a:spcBef>
                <a:spcAft>
                  <a:spcPts val="1224"/>
                </a:spcAft>
              </a:pPr>
              <a:r>
                <a:rPr lang="en-US" sz="1632" dirty="0">
                  <a:gradFill>
                    <a:gsLst>
                      <a:gs pos="10127">
                        <a:srgbClr val="FFFFFF"/>
                      </a:gs>
                      <a:gs pos="25000">
                        <a:srgbClr val="FFFFFF"/>
                      </a:gs>
                    </a:gsLst>
                    <a:lin ang="5400000" scaled="1"/>
                  </a:gradFill>
                  <a:ea typeface="メイリオ" pitchFamily="50" charset="-128"/>
                  <a:cs typeface="Segoe UI Light" panose="020B0502040204020203" pitchFamily="34" charset="0"/>
                </a:rPr>
                <a:t>EXPRESSROUTE LOCATIONS</a:t>
              </a:r>
            </a:p>
          </p:txBody>
        </p:sp>
      </p:grpSp>
      <p:grpSp>
        <p:nvGrpSpPr>
          <p:cNvPr id="4" name="Group 3"/>
          <p:cNvGrpSpPr/>
          <p:nvPr/>
        </p:nvGrpSpPr>
        <p:grpSpPr>
          <a:xfrm>
            <a:off x="4207311" y="6322658"/>
            <a:ext cx="2826022" cy="324695"/>
            <a:chOff x="4124325" y="6199247"/>
            <a:chExt cx="2770861" cy="318357"/>
          </a:xfrm>
        </p:grpSpPr>
        <p:sp>
          <p:nvSpPr>
            <p:cNvPr id="32" name="Oval 31"/>
            <p:cNvSpPr/>
            <p:nvPr/>
          </p:nvSpPr>
          <p:spPr bwMode="auto">
            <a:xfrm>
              <a:off x="4124325" y="6264773"/>
              <a:ext cx="182880" cy="182880"/>
            </a:xfrm>
            <a:prstGeom prst="ellipse">
              <a:avLst/>
            </a:prstGeom>
            <a:solidFill>
              <a:schemeClr val="accent6">
                <a:lumMod val="75000"/>
              </a:schemeClr>
            </a:solidFill>
            <a:ln w="3175" cap="flat" cmpd="sng" algn="ctr">
              <a:noFill/>
              <a:prstDash val="solid"/>
              <a:headEnd type="none" w="med" len="med"/>
              <a:tailEnd type="none" w="med" len="med"/>
            </a:ln>
            <a:effectLst/>
          </p:spPr>
          <p:txBody>
            <a:bodyPr vert="horz" wrap="square" lIns="93181" tIns="46590" rIns="93181" bIns="46590" numCol="1" rtlCol="0" anchor="ctr" anchorCtr="0" compatLnSpc="1">
              <a:prstTxWarp prst="textNoShape">
                <a:avLst/>
              </a:prstTxWarp>
            </a:bodyPr>
            <a:lstStyle/>
            <a:p>
              <a:pPr algn="ctr" defTabSz="931462" fontAlgn="base">
                <a:spcBef>
                  <a:spcPct val="0"/>
                </a:spcBef>
                <a:spcAft>
                  <a:spcPct val="0"/>
                </a:spcAft>
              </a:pPr>
              <a:endParaRPr lang="en-US" sz="2446" kern="0" dirty="0">
                <a:solidFill>
                  <a:srgbClr val="FFFFFF"/>
                </a:solidFill>
              </a:endParaRPr>
            </a:p>
          </p:txBody>
        </p:sp>
        <p:sp>
          <p:nvSpPr>
            <p:cNvPr id="33" name="Rectangle 32"/>
            <p:cNvSpPr/>
            <p:nvPr/>
          </p:nvSpPr>
          <p:spPr>
            <a:xfrm>
              <a:off x="4289986" y="6199247"/>
              <a:ext cx="2605200" cy="318357"/>
            </a:xfrm>
            <a:prstGeom prst="rect">
              <a:avLst/>
            </a:prstGeom>
          </p:spPr>
          <p:txBody>
            <a:bodyPr wrap="none">
              <a:spAutoFit/>
            </a:bodyPr>
            <a:lstStyle/>
            <a:p>
              <a:pPr marL="174862" indent="-174862" defTabSz="932597" fontAlgn="base">
                <a:lnSpc>
                  <a:spcPct val="90000"/>
                </a:lnSpc>
                <a:spcBef>
                  <a:spcPct val="0"/>
                </a:spcBef>
                <a:spcAft>
                  <a:spcPts val="1224"/>
                </a:spcAft>
              </a:pPr>
              <a:r>
                <a:rPr lang="en-US" sz="1632" dirty="0">
                  <a:gradFill>
                    <a:gsLst>
                      <a:gs pos="10127">
                        <a:srgbClr val="FFFFFF"/>
                      </a:gs>
                      <a:gs pos="25000">
                        <a:srgbClr val="FFFFFF"/>
                      </a:gs>
                    </a:gsLst>
                    <a:lin ang="5400000" scaled="1"/>
                  </a:gradFill>
                  <a:ea typeface="メイリオ" pitchFamily="50" charset="-128"/>
                  <a:cs typeface="Segoe UI Light" panose="020B0502040204020203" pitchFamily="34" charset="0"/>
                </a:rPr>
                <a:t>CDN POINT OF PRESENCE</a:t>
              </a:r>
            </a:p>
          </p:txBody>
        </p:sp>
      </p:grpSp>
      <p:grpSp>
        <p:nvGrpSpPr>
          <p:cNvPr id="6" name="Group 5"/>
          <p:cNvGrpSpPr/>
          <p:nvPr/>
        </p:nvGrpSpPr>
        <p:grpSpPr>
          <a:xfrm>
            <a:off x="7235554" y="6322658"/>
            <a:ext cx="3466582" cy="324695"/>
            <a:chOff x="7093460" y="6199247"/>
            <a:chExt cx="3398918" cy="318357"/>
          </a:xfrm>
        </p:grpSpPr>
        <p:sp>
          <p:nvSpPr>
            <p:cNvPr id="35" name="Oval 34"/>
            <p:cNvSpPr/>
            <p:nvPr/>
          </p:nvSpPr>
          <p:spPr bwMode="auto">
            <a:xfrm>
              <a:off x="7093460" y="6264773"/>
              <a:ext cx="182880" cy="182880"/>
            </a:xfrm>
            <a:prstGeom prst="ellipse">
              <a:avLst/>
            </a:prstGeom>
            <a:solidFill>
              <a:srgbClr val="9F3FFF"/>
            </a:solidFill>
            <a:ln w="3175" cap="flat" cmpd="sng" algn="ctr">
              <a:noFill/>
              <a:prstDash val="solid"/>
              <a:headEnd type="none" w="med" len="med"/>
              <a:tailEnd type="none" w="med" len="med"/>
            </a:ln>
            <a:effectLst/>
          </p:spPr>
          <p:txBody>
            <a:bodyPr vert="horz" wrap="square" lIns="93181" tIns="46590" rIns="93181" bIns="46590" numCol="1" rtlCol="0" anchor="ctr" anchorCtr="0" compatLnSpc="1">
              <a:prstTxWarp prst="textNoShape">
                <a:avLst/>
              </a:prstTxWarp>
            </a:bodyPr>
            <a:lstStyle/>
            <a:p>
              <a:pPr algn="ctr" defTabSz="931462" fontAlgn="base">
                <a:spcBef>
                  <a:spcPct val="0"/>
                </a:spcBef>
                <a:spcAft>
                  <a:spcPct val="0"/>
                </a:spcAft>
              </a:pPr>
              <a:endParaRPr lang="en-US" sz="2446" kern="0" dirty="0">
                <a:solidFill>
                  <a:srgbClr val="FFFFFF"/>
                </a:solidFill>
              </a:endParaRPr>
            </a:p>
          </p:txBody>
        </p:sp>
        <p:sp>
          <p:nvSpPr>
            <p:cNvPr id="36" name="Rectangle 35"/>
            <p:cNvSpPr/>
            <p:nvPr/>
          </p:nvSpPr>
          <p:spPr>
            <a:xfrm>
              <a:off x="7259121" y="6199247"/>
              <a:ext cx="3233257" cy="318357"/>
            </a:xfrm>
            <a:prstGeom prst="rect">
              <a:avLst/>
            </a:prstGeom>
          </p:spPr>
          <p:txBody>
            <a:bodyPr wrap="none">
              <a:spAutoFit/>
            </a:bodyPr>
            <a:lstStyle/>
            <a:p>
              <a:pPr marL="174862" indent="-174862" defTabSz="932597" fontAlgn="base">
                <a:lnSpc>
                  <a:spcPct val="90000"/>
                </a:lnSpc>
                <a:spcBef>
                  <a:spcPct val="0"/>
                </a:spcBef>
                <a:spcAft>
                  <a:spcPts val="1224"/>
                </a:spcAft>
              </a:pPr>
              <a:r>
                <a:rPr lang="en-US" sz="1632" dirty="0">
                  <a:gradFill>
                    <a:gsLst>
                      <a:gs pos="10127">
                        <a:srgbClr val="FFFFFF"/>
                      </a:gs>
                      <a:gs pos="25000">
                        <a:srgbClr val="FFFFFF"/>
                      </a:gs>
                    </a:gsLst>
                    <a:lin ang="5400000" scaled="1"/>
                  </a:gradFill>
                  <a:ea typeface="メイリオ" pitchFamily="50" charset="-128"/>
                  <a:cs typeface="Segoe UI Light" panose="020B0502040204020203" pitchFamily="34" charset="0"/>
                </a:rPr>
                <a:t>CLOUD OS NETWORK PARTNERS</a:t>
              </a:r>
            </a:p>
          </p:txBody>
        </p:sp>
      </p:grpSp>
      <p:sp>
        <p:nvSpPr>
          <p:cNvPr id="2496" name="Oval 2495"/>
          <p:cNvSpPr/>
          <p:nvPr/>
        </p:nvSpPr>
        <p:spPr bwMode="auto">
          <a:xfrm>
            <a:off x="5311306" y="2097006"/>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497" name="Oval 2496"/>
          <p:cNvSpPr/>
          <p:nvPr/>
        </p:nvSpPr>
        <p:spPr bwMode="auto">
          <a:xfrm>
            <a:off x="5409649" y="2579844"/>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498" name="Oval 2497"/>
          <p:cNvSpPr/>
          <p:nvPr/>
        </p:nvSpPr>
        <p:spPr bwMode="auto">
          <a:xfrm>
            <a:off x="6291103" y="2498417"/>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499" name="Oval 2498"/>
          <p:cNvSpPr/>
          <p:nvPr/>
        </p:nvSpPr>
        <p:spPr bwMode="auto">
          <a:xfrm>
            <a:off x="6027104" y="2830585"/>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00" name="Oval 2499"/>
          <p:cNvSpPr/>
          <p:nvPr/>
        </p:nvSpPr>
        <p:spPr bwMode="auto">
          <a:xfrm>
            <a:off x="5093797" y="2983734"/>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01" name="Oval 2500"/>
          <p:cNvSpPr/>
          <p:nvPr/>
        </p:nvSpPr>
        <p:spPr bwMode="auto">
          <a:xfrm>
            <a:off x="5464892" y="3353926"/>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02" name="Oval 2501"/>
          <p:cNvSpPr/>
          <p:nvPr/>
        </p:nvSpPr>
        <p:spPr bwMode="auto">
          <a:xfrm>
            <a:off x="5746951" y="3609985"/>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03" name="Oval 2502"/>
          <p:cNvSpPr/>
          <p:nvPr/>
        </p:nvSpPr>
        <p:spPr bwMode="auto">
          <a:xfrm>
            <a:off x="6184175" y="3957312"/>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04" name="Oval 2503"/>
          <p:cNvSpPr/>
          <p:nvPr/>
        </p:nvSpPr>
        <p:spPr bwMode="auto">
          <a:xfrm>
            <a:off x="6667489" y="4161557"/>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05" name="Oval 2504"/>
          <p:cNvSpPr/>
          <p:nvPr/>
        </p:nvSpPr>
        <p:spPr bwMode="auto">
          <a:xfrm>
            <a:off x="6808568" y="4626567"/>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06" name="Oval 2505"/>
          <p:cNvSpPr/>
          <p:nvPr/>
        </p:nvSpPr>
        <p:spPr bwMode="auto">
          <a:xfrm>
            <a:off x="6444165" y="4893539"/>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07" name="Oval 2506"/>
          <p:cNvSpPr/>
          <p:nvPr/>
        </p:nvSpPr>
        <p:spPr bwMode="auto">
          <a:xfrm>
            <a:off x="6162552" y="4771347"/>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08" name="Oval 2507"/>
          <p:cNvSpPr/>
          <p:nvPr/>
        </p:nvSpPr>
        <p:spPr bwMode="auto">
          <a:xfrm>
            <a:off x="7554933" y="2853210"/>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09" name="Oval 2508"/>
          <p:cNvSpPr/>
          <p:nvPr/>
        </p:nvSpPr>
        <p:spPr bwMode="auto">
          <a:xfrm>
            <a:off x="8208033" y="2013827"/>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10" name="Oval 2509"/>
          <p:cNvSpPr/>
          <p:nvPr/>
        </p:nvSpPr>
        <p:spPr bwMode="auto">
          <a:xfrm>
            <a:off x="7580904" y="2368388"/>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11" name="Oval 2510"/>
          <p:cNvSpPr/>
          <p:nvPr/>
        </p:nvSpPr>
        <p:spPr bwMode="auto">
          <a:xfrm>
            <a:off x="8588974" y="3073755"/>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12" name="Oval 2511"/>
          <p:cNvSpPr/>
          <p:nvPr/>
        </p:nvSpPr>
        <p:spPr bwMode="auto">
          <a:xfrm>
            <a:off x="8731576" y="2772394"/>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13" name="Oval 2512"/>
          <p:cNvSpPr/>
          <p:nvPr/>
        </p:nvSpPr>
        <p:spPr bwMode="auto">
          <a:xfrm>
            <a:off x="8424902" y="3164240"/>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14" name="Oval 2513"/>
          <p:cNvSpPr/>
          <p:nvPr/>
        </p:nvSpPr>
        <p:spPr bwMode="auto">
          <a:xfrm>
            <a:off x="8428273" y="3382882"/>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15" name="Oval 2514"/>
          <p:cNvSpPr/>
          <p:nvPr/>
        </p:nvSpPr>
        <p:spPr bwMode="auto">
          <a:xfrm>
            <a:off x="10888366" y="2695349"/>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16" name="Oval 2515"/>
          <p:cNvSpPr/>
          <p:nvPr/>
        </p:nvSpPr>
        <p:spPr bwMode="auto">
          <a:xfrm>
            <a:off x="10925498" y="2894951"/>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17" name="Oval 2516"/>
          <p:cNvSpPr/>
          <p:nvPr/>
        </p:nvSpPr>
        <p:spPr bwMode="auto">
          <a:xfrm>
            <a:off x="10613961" y="2857344"/>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18" name="Oval 2517"/>
          <p:cNvSpPr/>
          <p:nvPr/>
        </p:nvSpPr>
        <p:spPr bwMode="auto">
          <a:xfrm>
            <a:off x="10388310" y="3015403"/>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19" name="Oval 2518"/>
          <p:cNvSpPr/>
          <p:nvPr/>
        </p:nvSpPr>
        <p:spPr bwMode="auto">
          <a:xfrm>
            <a:off x="10639713" y="4674151"/>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20" name="Oval 2519"/>
          <p:cNvSpPr/>
          <p:nvPr/>
        </p:nvSpPr>
        <p:spPr bwMode="auto">
          <a:xfrm>
            <a:off x="11098282" y="4856336"/>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21" name="Oval 2520"/>
          <p:cNvSpPr/>
          <p:nvPr/>
        </p:nvSpPr>
        <p:spPr bwMode="auto">
          <a:xfrm>
            <a:off x="11441777" y="5208185"/>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22" name="Oval 2521"/>
          <p:cNvSpPr/>
          <p:nvPr/>
        </p:nvSpPr>
        <p:spPr bwMode="auto">
          <a:xfrm>
            <a:off x="8233844" y="4929761"/>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23" name="Oval 2522"/>
          <p:cNvSpPr/>
          <p:nvPr/>
        </p:nvSpPr>
        <p:spPr bwMode="auto">
          <a:xfrm>
            <a:off x="9442124" y="3487935"/>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24" name="Oval 2523"/>
          <p:cNvSpPr/>
          <p:nvPr/>
        </p:nvSpPr>
        <p:spPr bwMode="auto">
          <a:xfrm>
            <a:off x="9841644" y="1968233"/>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25" name="Oval 2524"/>
          <p:cNvSpPr/>
          <p:nvPr/>
        </p:nvSpPr>
        <p:spPr bwMode="auto">
          <a:xfrm>
            <a:off x="10052282" y="3755809"/>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26" name="Oval 2525"/>
          <p:cNvSpPr/>
          <p:nvPr/>
        </p:nvSpPr>
        <p:spPr bwMode="auto">
          <a:xfrm>
            <a:off x="9032151" y="3237349"/>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27" name="Oval 2526"/>
          <p:cNvSpPr/>
          <p:nvPr/>
        </p:nvSpPr>
        <p:spPr bwMode="auto">
          <a:xfrm>
            <a:off x="9922902" y="3852301"/>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28" name="Oval 2527"/>
          <p:cNvSpPr/>
          <p:nvPr/>
        </p:nvSpPr>
        <p:spPr bwMode="auto">
          <a:xfrm>
            <a:off x="10046457" y="4109751"/>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29" name="Oval 2528"/>
          <p:cNvSpPr/>
          <p:nvPr/>
        </p:nvSpPr>
        <p:spPr bwMode="auto">
          <a:xfrm>
            <a:off x="8093249" y="1882628"/>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30" name="Oval 2529"/>
          <p:cNvSpPr/>
          <p:nvPr/>
        </p:nvSpPr>
        <p:spPr bwMode="auto">
          <a:xfrm>
            <a:off x="8492534" y="2517086"/>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31" name="Oval 2530"/>
          <p:cNvSpPr/>
          <p:nvPr/>
        </p:nvSpPr>
        <p:spPr bwMode="auto">
          <a:xfrm>
            <a:off x="7681200" y="2280401"/>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32" name="Oval 2531"/>
          <p:cNvSpPr/>
          <p:nvPr/>
        </p:nvSpPr>
        <p:spPr bwMode="auto">
          <a:xfrm>
            <a:off x="8426078" y="2107460"/>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33" name="Oval 2532"/>
          <p:cNvSpPr/>
          <p:nvPr/>
        </p:nvSpPr>
        <p:spPr bwMode="auto">
          <a:xfrm>
            <a:off x="7660935" y="2482403"/>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34" name="Oval 2533"/>
          <p:cNvSpPr/>
          <p:nvPr/>
        </p:nvSpPr>
        <p:spPr bwMode="auto">
          <a:xfrm>
            <a:off x="7920577" y="2711593"/>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35" name="Oval 2534"/>
          <p:cNvSpPr/>
          <p:nvPr/>
        </p:nvSpPr>
        <p:spPr bwMode="auto">
          <a:xfrm>
            <a:off x="7786149" y="2555190"/>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36" name="Oval 2535"/>
          <p:cNvSpPr/>
          <p:nvPr/>
        </p:nvSpPr>
        <p:spPr bwMode="auto">
          <a:xfrm>
            <a:off x="8027912" y="2650011"/>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37" name="Oval 2536"/>
          <p:cNvSpPr/>
          <p:nvPr/>
        </p:nvSpPr>
        <p:spPr bwMode="auto">
          <a:xfrm>
            <a:off x="8170694" y="2528166"/>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38" name="Oval 2537"/>
          <p:cNvSpPr/>
          <p:nvPr/>
        </p:nvSpPr>
        <p:spPr bwMode="auto">
          <a:xfrm>
            <a:off x="8123156" y="2650011"/>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39" name="Oval 2538"/>
          <p:cNvSpPr/>
          <p:nvPr/>
        </p:nvSpPr>
        <p:spPr bwMode="auto">
          <a:xfrm>
            <a:off x="8245578" y="2416030"/>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40" name="Oval 2539"/>
          <p:cNvSpPr/>
          <p:nvPr/>
        </p:nvSpPr>
        <p:spPr bwMode="auto">
          <a:xfrm>
            <a:off x="8392530" y="2682422"/>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41" name="Oval 2540"/>
          <p:cNvSpPr/>
          <p:nvPr/>
        </p:nvSpPr>
        <p:spPr bwMode="auto">
          <a:xfrm>
            <a:off x="8208625" y="2784090"/>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42" name="Oval 2541"/>
          <p:cNvSpPr/>
          <p:nvPr/>
        </p:nvSpPr>
        <p:spPr bwMode="auto">
          <a:xfrm>
            <a:off x="8267790" y="2624192"/>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43" name="Oval 2542"/>
          <p:cNvSpPr/>
          <p:nvPr/>
        </p:nvSpPr>
        <p:spPr bwMode="auto">
          <a:xfrm>
            <a:off x="8308649" y="2909383"/>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44" name="Oval 2543"/>
          <p:cNvSpPr/>
          <p:nvPr/>
        </p:nvSpPr>
        <p:spPr bwMode="auto">
          <a:xfrm>
            <a:off x="7766377" y="2411453"/>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45" name="Oval 2544"/>
          <p:cNvSpPr/>
          <p:nvPr/>
        </p:nvSpPr>
        <p:spPr bwMode="auto">
          <a:xfrm>
            <a:off x="7900114" y="2439525"/>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46" name="Oval 2545"/>
          <p:cNvSpPr/>
          <p:nvPr/>
        </p:nvSpPr>
        <p:spPr bwMode="auto">
          <a:xfrm>
            <a:off x="7882272" y="2209958"/>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47" name="Oval 2546"/>
          <p:cNvSpPr/>
          <p:nvPr/>
        </p:nvSpPr>
        <p:spPr bwMode="auto">
          <a:xfrm>
            <a:off x="8026081" y="2254061"/>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48" name="Oval 2547"/>
          <p:cNvSpPr/>
          <p:nvPr/>
        </p:nvSpPr>
        <p:spPr bwMode="auto">
          <a:xfrm>
            <a:off x="8027087" y="2036905"/>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
        <p:nvSpPr>
          <p:cNvPr id="2549" name="Oval 2548"/>
          <p:cNvSpPr/>
          <p:nvPr/>
        </p:nvSpPr>
        <p:spPr bwMode="auto">
          <a:xfrm>
            <a:off x="8139291" y="2128802"/>
            <a:ext cx="123555" cy="127743"/>
          </a:xfrm>
          <a:prstGeom prst="ellipse">
            <a:avLst/>
          </a:prstGeom>
          <a:solidFill>
            <a:srgbClr val="9F3FFF"/>
          </a:solidFill>
          <a:ln w="19050" cap="flat" cmpd="sng" algn="ctr">
            <a:solidFill>
              <a:srgbClr val="002060"/>
            </a:solidFill>
            <a:prstDash val="solid"/>
            <a:headEnd type="none" w="med" len="med"/>
            <a:tailEnd type="none" w="med" len="med"/>
          </a:ln>
          <a:effectLst/>
        </p:spPr>
        <p:txBody>
          <a:bodyPr vert="horz" wrap="square" lIns="63261" tIns="31631" rIns="63261" bIns="31631" numCol="1" rtlCol="0" anchor="ctr" anchorCtr="0" compatLnSpc="1">
            <a:prstTxWarp prst="textNoShape">
              <a:avLst/>
            </a:prstTxWarp>
          </a:bodyPr>
          <a:lstStyle/>
          <a:p>
            <a:pPr algn="ctr" defTabSz="632370" fontAlgn="base">
              <a:spcBef>
                <a:spcPct val="0"/>
              </a:spcBef>
              <a:spcAft>
                <a:spcPct val="0"/>
              </a:spcAft>
            </a:pPr>
            <a:endParaRPr lang="en-US" sz="1660" kern="0" dirty="0">
              <a:solidFill>
                <a:srgbClr val="FFFFFF"/>
              </a:solidFill>
            </a:endParaRPr>
          </a:p>
        </p:txBody>
      </p:sp>
    </p:spTree>
    <p:extLst>
      <p:ext uri="{BB962C8B-B14F-4D97-AF65-F5344CB8AC3E}">
        <p14:creationId xmlns:p14="http://schemas.microsoft.com/office/powerpoint/2010/main" val="72819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25">
                                            <p:txEl>
                                              <p:pRg st="0" end="0"/>
                                            </p:txEl>
                                          </p:spTgt>
                                        </p:tgtEl>
                                        <p:attrNameLst>
                                          <p:attrName>style.visibility</p:attrName>
                                        </p:attrNameLst>
                                      </p:cBhvr>
                                      <p:to>
                                        <p:strVal val="visible"/>
                                      </p:to>
                                    </p:set>
                                    <p:animEffect transition="in" filter="fade">
                                      <p:cBhvr>
                                        <p:cTn id="7" dur="500"/>
                                        <p:tgtEl>
                                          <p:spTgt spid="122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600"/>
                                        <p:tgtEl>
                                          <p:spTgt spid="8"/>
                                        </p:tgtEl>
                                      </p:cBhvr>
                                    </p:animEffect>
                                  </p:childTnLst>
                                </p:cTn>
                              </p:par>
                            </p:childTnLst>
                          </p:cTn>
                        </p:par>
                        <p:par>
                          <p:cTn id="16" fill="hold">
                            <p:stCondLst>
                              <p:cond delay="1600"/>
                            </p:stCondLst>
                            <p:childTnLst>
                              <p:par>
                                <p:cTn id="17" presetID="10" presetClass="entr" presetSubtype="0" fill="hold" grpId="0" nodeType="afterEffect">
                                  <p:stCondLst>
                                    <p:cond delay="0"/>
                                  </p:stCondLst>
                                  <p:childTnLst>
                                    <p:set>
                                      <p:cBhvr>
                                        <p:cTn id="18" dur="1" fill="hold">
                                          <p:stCondLst>
                                            <p:cond delay="0"/>
                                          </p:stCondLst>
                                        </p:cTn>
                                        <p:tgtEl>
                                          <p:spTgt spid="2497"/>
                                        </p:tgtEl>
                                        <p:attrNameLst>
                                          <p:attrName>style.visibility</p:attrName>
                                        </p:attrNameLst>
                                      </p:cBhvr>
                                      <p:to>
                                        <p:strVal val="visible"/>
                                      </p:to>
                                    </p:set>
                                    <p:animEffect transition="in" filter="fade">
                                      <p:cBhvr>
                                        <p:cTn id="19" dur="200"/>
                                        <p:tgtEl>
                                          <p:spTgt spid="2497"/>
                                        </p:tgtEl>
                                      </p:cBhvr>
                                    </p:animEffect>
                                  </p:childTnLst>
                                </p:cTn>
                              </p:par>
                            </p:childTnLst>
                          </p:cTn>
                        </p:par>
                        <p:par>
                          <p:cTn id="20" fill="hold">
                            <p:stCondLst>
                              <p:cond delay="1800"/>
                            </p:stCondLst>
                            <p:childTnLst>
                              <p:par>
                                <p:cTn id="21" presetID="10" presetClass="entr" presetSubtype="0" fill="hold" grpId="0" nodeType="afterEffect">
                                  <p:stCondLst>
                                    <p:cond delay="0"/>
                                  </p:stCondLst>
                                  <p:childTnLst>
                                    <p:set>
                                      <p:cBhvr>
                                        <p:cTn id="22" dur="1" fill="hold">
                                          <p:stCondLst>
                                            <p:cond delay="0"/>
                                          </p:stCondLst>
                                        </p:cTn>
                                        <p:tgtEl>
                                          <p:spTgt spid="2515"/>
                                        </p:tgtEl>
                                        <p:attrNameLst>
                                          <p:attrName>style.visibility</p:attrName>
                                        </p:attrNameLst>
                                      </p:cBhvr>
                                      <p:to>
                                        <p:strVal val="visible"/>
                                      </p:to>
                                    </p:set>
                                    <p:animEffect transition="in" filter="fade">
                                      <p:cBhvr>
                                        <p:cTn id="23" dur="200"/>
                                        <p:tgtEl>
                                          <p:spTgt spid="2515"/>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2506"/>
                                        </p:tgtEl>
                                        <p:attrNameLst>
                                          <p:attrName>style.visibility</p:attrName>
                                        </p:attrNameLst>
                                      </p:cBhvr>
                                      <p:to>
                                        <p:strVal val="visible"/>
                                      </p:to>
                                    </p:set>
                                    <p:animEffect transition="in" filter="fade">
                                      <p:cBhvr>
                                        <p:cTn id="27" dur="200"/>
                                        <p:tgtEl>
                                          <p:spTgt spid="2506"/>
                                        </p:tgtEl>
                                      </p:cBhvr>
                                    </p:animEffect>
                                  </p:childTnLst>
                                </p:cTn>
                              </p:par>
                            </p:childTnLst>
                          </p:cTn>
                        </p:par>
                        <p:par>
                          <p:cTn id="28" fill="hold">
                            <p:stCondLst>
                              <p:cond delay="2200"/>
                            </p:stCondLst>
                            <p:childTnLst>
                              <p:par>
                                <p:cTn id="29" presetID="10" presetClass="entr" presetSubtype="0" fill="hold" grpId="0" nodeType="afterEffect">
                                  <p:stCondLst>
                                    <p:cond delay="0"/>
                                  </p:stCondLst>
                                  <p:childTnLst>
                                    <p:set>
                                      <p:cBhvr>
                                        <p:cTn id="30" dur="1" fill="hold">
                                          <p:stCondLst>
                                            <p:cond delay="0"/>
                                          </p:stCondLst>
                                        </p:cTn>
                                        <p:tgtEl>
                                          <p:spTgt spid="2507"/>
                                        </p:tgtEl>
                                        <p:attrNameLst>
                                          <p:attrName>style.visibility</p:attrName>
                                        </p:attrNameLst>
                                      </p:cBhvr>
                                      <p:to>
                                        <p:strVal val="visible"/>
                                      </p:to>
                                    </p:set>
                                    <p:animEffect transition="in" filter="fade">
                                      <p:cBhvr>
                                        <p:cTn id="31" dur="200"/>
                                        <p:tgtEl>
                                          <p:spTgt spid="2507"/>
                                        </p:tgtEl>
                                      </p:cBhvr>
                                    </p:animEffect>
                                  </p:childTnLst>
                                </p:cTn>
                              </p:par>
                            </p:childTnLst>
                          </p:cTn>
                        </p:par>
                        <p:par>
                          <p:cTn id="32" fill="hold">
                            <p:stCondLst>
                              <p:cond delay="2400"/>
                            </p:stCondLst>
                            <p:childTnLst>
                              <p:par>
                                <p:cTn id="33" presetID="10" presetClass="entr" presetSubtype="0" fill="hold" grpId="0" nodeType="afterEffect">
                                  <p:stCondLst>
                                    <p:cond delay="0"/>
                                  </p:stCondLst>
                                  <p:childTnLst>
                                    <p:set>
                                      <p:cBhvr>
                                        <p:cTn id="34" dur="1" fill="hold">
                                          <p:stCondLst>
                                            <p:cond delay="0"/>
                                          </p:stCondLst>
                                        </p:cTn>
                                        <p:tgtEl>
                                          <p:spTgt spid="2499"/>
                                        </p:tgtEl>
                                        <p:attrNameLst>
                                          <p:attrName>style.visibility</p:attrName>
                                        </p:attrNameLst>
                                      </p:cBhvr>
                                      <p:to>
                                        <p:strVal val="visible"/>
                                      </p:to>
                                    </p:set>
                                    <p:animEffect transition="in" filter="fade">
                                      <p:cBhvr>
                                        <p:cTn id="35" dur="200"/>
                                        <p:tgtEl>
                                          <p:spTgt spid="2499"/>
                                        </p:tgtEl>
                                      </p:cBhvr>
                                    </p:animEffect>
                                  </p:childTnLst>
                                </p:cTn>
                              </p:par>
                            </p:childTnLst>
                          </p:cTn>
                        </p:par>
                        <p:par>
                          <p:cTn id="36" fill="hold">
                            <p:stCondLst>
                              <p:cond delay="2600"/>
                            </p:stCondLst>
                            <p:childTnLst>
                              <p:par>
                                <p:cTn id="37" presetID="10" presetClass="entr" presetSubtype="0" fill="hold" grpId="0" nodeType="afterEffect">
                                  <p:stCondLst>
                                    <p:cond delay="0"/>
                                  </p:stCondLst>
                                  <p:childTnLst>
                                    <p:set>
                                      <p:cBhvr>
                                        <p:cTn id="38" dur="1" fill="hold">
                                          <p:stCondLst>
                                            <p:cond delay="0"/>
                                          </p:stCondLst>
                                        </p:cTn>
                                        <p:tgtEl>
                                          <p:spTgt spid="2503"/>
                                        </p:tgtEl>
                                        <p:attrNameLst>
                                          <p:attrName>style.visibility</p:attrName>
                                        </p:attrNameLst>
                                      </p:cBhvr>
                                      <p:to>
                                        <p:strVal val="visible"/>
                                      </p:to>
                                    </p:set>
                                    <p:animEffect transition="in" filter="fade">
                                      <p:cBhvr>
                                        <p:cTn id="39" dur="200"/>
                                        <p:tgtEl>
                                          <p:spTgt spid="2503"/>
                                        </p:tgtEl>
                                      </p:cBhvr>
                                    </p:animEffect>
                                  </p:childTnLst>
                                </p:cTn>
                              </p:par>
                            </p:childTnLst>
                          </p:cTn>
                        </p:par>
                        <p:par>
                          <p:cTn id="40" fill="hold">
                            <p:stCondLst>
                              <p:cond delay="2800"/>
                            </p:stCondLst>
                            <p:childTnLst>
                              <p:par>
                                <p:cTn id="41" presetID="10" presetClass="entr" presetSubtype="0" fill="hold" grpId="0" nodeType="afterEffect">
                                  <p:stCondLst>
                                    <p:cond delay="0"/>
                                  </p:stCondLst>
                                  <p:childTnLst>
                                    <p:set>
                                      <p:cBhvr>
                                        <p:cTn id="42" dur="1" fill="hold">
                                          <p:stCondLst>
                                            <p:cond delay="0"/>
                                          </p:stCondLst>
                                        </p:cTn>
                                        <p:tgtEl>
                                          <p:spTgt spid="2505"/>
                                        </p:tgtEl>
                                        <p:attrNameLst>
                                          <p:attrName>style.visibility</p:attrName>
                                        </p:attrNameLst>
                                      </p:cBhvr>
                                      <p:to>
                                        <p:strVal val="visible"/>
                                      </p:to>
                                    </p:set>
                                    <p:animEffect transition="in" filter="fade">
                                      <p:cBhvr>
                                        <p:cTn id="43" dur="200"/>
                                        <p:tgtEl>
                                          <p:spTgt spid="2505"/>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2526"/>
                                        </p:tgtEl>
                                        <p:attrNameLst>
                                          <p:attrName>style.visibility</p:attrName>
                                        </p:attrNameLst>
                                      </p:cBhvr>
                                      <p:to>
                                        <p:strVal val="visible"/>
                                      </p:to>
                                    </p:set>
                                    <p:animEffect transition="in" filter="fade">
                                      <p:cBhvr>
                                        <p:cTn id="47" dur="200"/>
                                        <p:tgtEl>
                                          <p:spTgt spid="2526"/>
                                        </p:tgtEl>
                                      </p:cBhvr>
                                    </p:animEffect>
                                  </p:childTnLst>
                                </p:cTn>
                              </p:par>
                            </p:childTnLst>
                          </p:cTn>
                        </p:par>
                        <p:par>
                          <p:cTn id="48" fill="hold">
                            <p:stCondLst>
                              <p:cond delay="3200"/>
                            </p:stCondLst>
                            <p:childTnLst>
                              <p:par>
                                <p:cTn id="49" presetID="10" presetClass="entr" presetSubtype="0" fill="hold" grpId="0" nodeType="afterEffect">
                                  <p:stCondLst>
                                    <p:cond delay="0"/>
                                  </p:stCondLst>
                                  <p:childTnLst>
                                    <p:set>
                                      <p:cBhvr>
                                        <p:cTn id="50" dur="1" fill="hold">
                                          <p:stCondLst>
                                            <p:cond delay="0"/>
                                          </p:stCondLst>
                                        </p:cTn>
                                        <p:tgtEl>
                                          <p:spTgt spid="2496"/>
                                        </p:tgtEl>
                                        <p:attrNameLst>
                                          <p:attrName>style.visibility</p:attrName>
                                        </p:attrNameLst>
                                      </p:cBhvr>
                                      <p:to>
                                        <p:strVal val="visible"/>
                                      </p:to>
                                    </p:set>
                                    <p:animEffect transition="in" filter="fade">
                                      <p:cBhvr>
                                        <p:cTn id="51" dur="200"/>
                                        <p:tgtEl>
                                          <p:spTgt spid="2496"/>
                                        </p:tgtEl>
                                      </p:cBhvr>
                                    </p:animEffect>
                                  </p:childTnLst>
                                </p:cTn>
                              </p:par>
                            </p:childTnLst>
                          </p:cTn>
                        </p:par>
                        <p:par>
                          <p:cTn id="52" fill="hold">
                            <p:stCondLst>
                              <p:cond delay="3400"/>
                            </p:stCondLst>
                            <p:childTnLst>
                              <p:par>
                                <p:cTn id="53" presetID="10" presetClass="entr" presetSubtype="0" fill="hold" grpId="0" nodeType="afterEffect">
                                  <p:stCondLst>
                                    <p:cond delay="0"/>
                                  </p:stCondLst>
                                  <p:childTnLst>
                                    <p:set>
                                      <p:cBhvr>
                                        <p:cTn id="54" dur="1" fill="hold">
                                          <p:stCondLst>
                                            <p:cond delay="0"/>
                                          </p:stCondLst>
                                        </p:cTn>
                                        <p:tgtEl>
                                          <p:spTgt spid="2501"/>
                                        </p:tgtEl>
                                        <p:attrNameLst>
                                          <p:attrName>style.visibility</p:attrName>
                                        </p:attrNameLst>
                                      </p:cBhvr>
                                      <p:to>
                                        <p:strVal val="visible"/>
                                      </p:to>
                                    </p:set>
                                    <p:animEffect transition="in" filter="fade">
                                      <p:cBhvr>
                                        <p:cTn id="55" dur="200"/>
                                        <p:tgtEl>
                                          <p:spTgt spid="2501"/>
                                        </p:tgtEl>
                                      </p:cBhvr>
                                    </p:animEffect>
                                  </p:childTnLst>
                                </p:cTn>
                              </p:par>
                            </p:childTnLst>
                          </p:cTn>
                        </p:par>
                        <p:par>
                          <p:cTn id="56" fill="hold">
                            <p:stCondLst>
                              <p:cond delay="3600"/>
                            </p:stCondLst>
                            <p:childTnLst>
                              <p:par>
                                <p:cTn id="57" presetID="10" presetClass="entr" presetSubtype="0" fill="hold" grpId="0" nodeType="afterEffect">
                                  <p:stCondLst>
                                    <p:cond delay="0"/>
                                  </p:stCondLst>
                                  <p:childTnLst>
                                    <p:set>
                                      <p:cBhvr>
                                        <p:cTn id="58" dur="1" fill="hold">
                                          <p:stCondLst>
                                            <p:cond delay="0"/>
                                          </p:stCondLst>
                                        </p:cTn>
                                        <p:tgtEl>
                                          <p:spTgt spid="2500"/>
                                        </p:tgtEl>
                                        <p:attrNameLst>
                                          <p:attrName>style.visibility</p:attrName>
                                        </p:attrNameLst>
                                      </p:cBhvr>
                                      <p:to>
                                        <p:strVal val="visible"/>
                                      </p:to>
                                    </p:set>
                                    <p:animEffect transition="in" filter="fade">
                                      <p:cBhvr>
                                        <p:cTn id="59" dur="200"/>
                                        <p:tgtEl>
                                          <p:spTgt spid="2500"/>
                                        </p:tgtEl>
                                      </p:cBhvr>
                                    </p:animEffect>
                                  </p:childTnLst>
                                </p:cTn>
                              </p:par>
                            </p:childTnLst>
                          </p:cTn>
                        </p:par>
                        <p:par>
                          <p:cTn id="60" fill="hold">
                            <p:stCondLst>
                              <p:cond delay="3800"/>
                            </p:stCondLst>
                            <p:childTnLst>
                              <p:par>
                                <p:cTn id="61" presetID="10" presetClass="entr" presetSubtype="0" fill="hold" grpId="0" nodeType="afterEffect">
                                  <p:stCondLst>
                                    <p:cond delay="0"/>
                                  </p:stCondLst>
                                  <p:childTnLst>
                                    <p:set>
                                      <p:cBhvr>
                                        <p:cTn id="62" dur="1" fill="hold">
                                          <p:stCondLst>
                                            <p:cond delay="0"/>
                                          </p:stCondLst>
                                        </p:cTn>
                                        <p:tgtEl>
                                          <p:spTgt spid="2512"/>
                                        </p:tgtEl>
                                        <p:attrNameLst>
                                          <p:attrName>style.visibility</p:attrName>
                                        </p:attrNameLst>
                                      </p:cBhvr>
                                      <p:to>
                                        <p:strVal val="visible"/>
                                      </p:to>
                                    </p:set>
                                    <p:animEffect transition="in" filter="fade">
                                      <p:cBhvr>
                                        <p:cTn id="63" dur="200"/>
                                        <p:tgtEl>
                                          <p:spTgt spid="2512"/>
                                        </p:tgtEl>
                                      </p:cBhvr>
                                    </p:animEffect>
                                  </p:childTnLst>
                                </p:cTn>
                              </p:par>
                            </p:childTnLst>
                          </p:cTn>
                        </p:par>
                        <p:par>
                          <p:cTn id="64" fill="hold">
                            <p:stCondLst>
                              <p:cond delay="4000"/>
                            </p:stCondLst>
                            <p:childTnLst>
                              <p:par>
                                <p:cTn id="65" presetID="10" presetClass="entr" presetSubtype="0" fill="hold" grpId="0" nodeType="afterEffect">
                                  <p:stCondLst>
                                    <p:cond delay="0"/>
                                  </p:stCondLst>
                                  <p:childTnLst>
                                    <p:set>
                                      <p:cBhvr>
                                        <p:cTn id="66" dur="1" fill="hold">
                                          <p:stCondLst>
                                            <p:cond delay="0"/>
                                          </p:stCondLst>
                                        </p:cTn>
                                        <p:tgtEl>
                                          <p:spTgt spid="2511"/>
                                        </p:tgtEl>
                                        <p:attrNameLst>
                                          <p:attrName>style.visibility</p:attrName>
                                        </p:attrNameLst>
                                      </p:cBhvr>
                                      <p:to>
                                        <p:strVal val="visible"/>
                                      </p:to>
                                    </p:set>
                                    <p:animEffect transition="in" filter="fade">
                                      <p:cBhvr>
                                        <p:cTn id="67" dur="200"/>
                                        <p:tgtEl>
                                          <p:spTgt spid="2511"/>
                                        </p:tgtEl>
                                      </p:cBhvr>
                                    </p:animEffect>
                                  </p:childTnLst>
                                </p:cTn>
                              </p:par>
                            </p:childTnLst>
                          </p:cTn>
                        </p:par>
                        <p:par>
                          <p:cTn id="68" fill="hold">
                            <p:stCondLst>
                              <p:cond delay="4200"/>
                            </p:stCondLst>
                            <p:childTnLst>
                              <p:par>
                                <p:cTn id="69" presetID="10" presetClass="entr" presetSubtype="0" fill="hold" grpId="0" nodeType="afterEffect">
                                  <p:stCondLst>
                                    <p:cond delay="0"/>
                                  </p:stCondLst>
                                  <p:childTnLst>
                                    <p:set>
                                      <p:cBhvr>
                                        <p:cTn id="70" dur="1" fill="hold">
                                          <p:stCondLst>
                                            <p:cond delay="0"/>
                                          </p:stCondLst>
                                        </p:cTn>
                                        <p:tgtEl>
                                          <p:spTgt spid="2525"/>
                                        </p:tgtEl>
                                        <p:attrNameLst>
                                          <p:attrName>style.visibility</p:attrName>
                                        </p:attrNameLst>
                                      </p:cBhvr>
                                      <p:to>
                                        <p:strVal val="visible"/>
                                      </p:to>
                                    </p:set>
                                    <p:animEffect transition="in" filter="fade">
                                      <p:cBhvr>
                                        <p:cTn id="71" dur="200"/>
                                        <p:tgtEl>
                                          <p:spTgt spid="2525"/>
                                        </p:tgtEl>
                                      </p:cBhvr>
                                    </p:animEffect>
                                  </p:childTnLst>
                                </p:cTn>
                              </p:par>
                            </p:childTnLst>
                          </p:cTn>
                        </p:par>
                        <p:par>
                          <p:cTn id="72" fill="hold">
                            <p:stCondLst>
                              <p:cond delay="4400"/>
                            </p:stCondLst>
                            <p:childTnLst>
                              <p:par>
                                <p:cTn id="73" presetID="10" presetClass="entr" presetSubtype="0" fill="hold" grpId="0" nodeType="afterEffect">
                                  <p:stCondLst>
                                    <p:cond delay="0"/>
                                  </p:stCondLst>
                                  <p:childTnLst>
                                    <p:set>
                                      <p:cBhvr>
                                        <p:cTn id="74" dur="1" fill="hold">
                                          <p:stCondLst>
                                            <p:cond delay="0"/>
                                          </p:stCondLst>
                                        </p:cTn>
                                        <p:tgtEl>
                                          <p:spTgt spid="2502"/>
                                        </p:tgtEl>
                                        <p:attrNameLst>
                                          <p:attrName>style.visibility</p:attrName>
                                        </p:attrNameLst>
                                      </p:cBhvr>
                                      <p:to>
                                        <p:strVal val="visible"/>
                                      </p:to>
                                    </p:set>
                                    <p:animEffect transition="in" filter="fade">
                                      <p:cBhvr>
                                        <p:cTn id="75" dur="200"/>
                                        <p:tgtEl>
                                          <p:spTgt spid="2502"/>
                                        </p:tgtEl>
                                      </p:cBhvr>
                                    </p:animEffect>
                                  </p:childTnLst>
                                </p:cTn>
                              </p:par>
                            </p:childTnLst>
                          </p:cTn>
                        </p:par>
                        <p:par>
                          <p:cTn id="76" fill="hold">
                            <p:stCondLst>
                              <p:cond delay="4600"/>
                            </p:stCondLst>
                            <p:childTnLst>
                              <p:par>
                                <p:cTn id="77" presetID="10" presetClass="entr" presetSubtype="0" fill="hold" grpId="0" nodeType="afterEffect">
                                  <p:stCondLst>
                                    <p:cond delay="0"/>
                                  </p:stCondLst>
                                  <p:childTnLst>
                                    <p:set>
                                      <p:cBhvr>
                                        <p:cTn id="78" dur="1" fill="hold">
                                          <p:stCondLst>
                                            <p:cond delay="0"/>
                                          </p:stCondLst>
                                        </p:cTn>
                                        <p:tgtEl>
                                          <p:spTgt spid="2504"/>
                                        </p:tgtEl>
                                        <p:attrNameLst>
                                          <p:attrName>style.visibility</p:attrName>
                                        </p:attrNameLst>
                                      </p:cBhvr>
                                      <p:to>
                                        <p:strVal val="visible"/>
                                      </p:to>
                                    </p:set>
                                    <p:animEffect transition="in" filter="fade">
                                      <p:cBhvr>
                                        <p:cTn id="79" dur="200"/>
                                        <p:tgtEl>
                                          <p:spTgt spid="2504"/>
                                        </p:tgtEl>
                                      </p:cBhvr>
                                    </p:animEffect>
                                  </p:childTnLst>
                                </p:cTn>
                              </p:par>
                            </p:childTnLst>
                          </p:cTn>
                        </p:par>
                        <p:par>
                          <p:cTn id="80" fill="hold">
                            <p:stCondLst>
                              <p:cond delay="4800"/>
                            </p:stCondLst>
                            <p:childTnLst>
                              <p:par>
                                <p:cTn id="81" presetID="10" presetClass="entr" presetSubtype="0" fill="hold" grpId="0" nodeType="afterEffect">
                                  <p:stCondLst>
                                    <p:cond delay="0"/>
                                  </p:stCondLst>
                                  <p:childTnLst>
                                    <p:set>
                                      <p:cBhvr>
                                        <p:cTn id="82" dur="1" fill="hold">
                                          <p:stCondLst>
                                            <p:cond delay="0"/>
                                          </p:stCondLst>
                                        </p:cTn>
                                        <p:tgtEl>
                                          <p:spTgt spid="2514"/>
                                        </p:tgtEl>
                                        <p:attrNameLst>
                                          <p:attrName>style.visibility</p:attrName>
                                        </p:attrNameLst>
                                      </p:cBhvr>
                                      <p:to>
                                        <p:strVal val="visible"/>
                                      </p:to>
                                    </p:set>
                                    <p:animEffect transition="in" filter="fade">
                                      <p:cBhvr>
                                        <p:cTn id="83" dur="200"/>
                                        <p:tgtEl>
                                          <p:spTgt spid="2514"/>
                                        </p:tgtEl>
                                      </p:cBhvr>
                                    </p:animEffect>
                                  </p:childTnLst>
                                </p:cTn>
                              </p:par>
                            </p:childTnLst>
                          </p:cTn>
                        </p:par>
                        <p:par>
                          <p:cTn id="84" fill="hold">
                            <p:stCondLst>
                              <p:cond delay="5000"/>
                            </p:stCondLst>
                            <p:childTnLst>
                              <p:par>
                                <p:cTn id="85" presetID="10" presetClass="entr" presetSubtype="0" fill="hold" grpId="0" nodeType="afterEffect">
                                  <p:stCondLst>
                                    <p:cond delay="0"/>
                                  </p:stCondLst>
                                  <p:childTnLst>
                                    <p:set>
                                      <p:cBhvr>
                                        <p:cTn id="86" dur="1" fill="hold">
                                          <p:stCondLst>
                                            <p:cond delay="0"/>
                                          </p:stCondLst>
                                        </p:cTn>
                                        <p:tgtEl>
                                          <p:spTgt spid="2518"/>
                                        </p:tgtEl>
                                        <p:attrNameLst>
                                          <p:attrName>style.visibility</p:attrName>
                                        </p:attrNameLst>
                                      </p:cBhvr>
                                      <p:to>
                                        <p:strVal val="visible"/>
                                      </p:to>
                                    </p:set>
                                    <p:animEffect transition="in" filter="fade">
                                      <p:cBhvr>
                                        <p:cTn id="87" dur="200"/>
                                        <p:tgtEl>
                                          <p:spTgt spid="2518"/>
                                        </p:tgtEl>
                                      </p:cBhvr>
                                    </p:animEffect>
                                  </p:childTnLst>
                                </p:cTn>
                              </p:par>
                            </p:childTnLst>
                          </p:cTn>
                        </p:par>
                        <p:par>
                          <p:cTn id="88" fill="hold">
                            <p:stCondLst>
                              <p:cond delay="5200"/>
                            </p:stCondLst>
                            <p:childTnLst>
                              <p:par>
                                <p:cTn id="89" presetID="10" presetClass="entr" presetSubtype="0" fill="hold" grpId="0" nodeType="afterEffect">
                                  <p:stCondLst>
                                    <p:cond delay="0"/>
                                  </p:stCondLst>
                                  <p:childTnLst>
                                    <p:set>
                                      <p:cBhvr>
                                        <p:cTn id="90" dur="1" fill="hold">
                                          <p:stCondLst>
                                            <p:cond delay="0"/>
                                          </p:stCondLst>
                                        </p:cTn>
                                        <p:tgtEl>
                                          <p:spTgt spid="2519"/>
                                        </p:tgtEl>
                                        <p:attrNameLst>
                                          <p:attrName>style.visibility</p:attrName>
                                        </p:attrNameLst>
                                      </p:cBhvr>
                                      <p:to>
                                        <p:strVal val="visible"/>
                                      </p:to>
                                    </p:set>
                                    <p:animEffect transition="in" filter="fade">
                                      <p:cBhvr>
                                        <p:cTn id="91" dur="200"/>
                                        <p:tgtEl>
                                          <p:spTgt spid="2519"/>
                                        </p:tgtEl>
                                      </p:cBhvr>
                                    </p:animEffect>
                                  </p:childTnLst>
                                </p:cTn>
                              </p:par>
                            </p:childTnLst>
                          </p:cTn>
                        </p:par>
                        <p:par>
                          <p:cTn id="92" fill="hold">
                            <p:stCondLst>
                              <p:cond delay="5400"/>
                            </p:stCondLst>
                            <p:childTnLst>
                              <p:par>
                                <p:cTn id="93" presetID="10" presetClass="entr" presetSubtype="0" fill="hold" grpId="0" nodeType="afterEffect">
                                  <p:stCondLst>
                                    <p:cond delay="0"/>
                                  </p:stCondLst>
                                  <p:childTnLst>
                                    <p:set>
                                      <p:cBhvr>
                                        <p:cTn id="94" dur="1" fill="hold">
                                          <p:stCondLst>
                                            <p:cond delay="0"/>
                                          </p:stCondLst>
                                        </p:cTn>
                                        <p:tgtEl>
                                          <p:spTgt spid="2540"/>
                                        </p:tgtEl>
                                        <p:attrNameLst>
                                          <p:attrName>style.visibility</p:attrName>
                                        </p:attrNameLst>
                                      </p:cBhvr>
                                      <p:to>
                                        <p:strVal val="visible"/>
                                      </p:to>
                                    </p:set>
                                    <p:animEffect transition="in" filter="fade">
                                      <p:cBhvr>
                                        <p:cTn id="95" dur="200"/>
                                        <p:tgtEl>
                                          <p:spTgt spid="2540"/>
                                        </p:tgtEl>
                                      </p:cBhvr>
                                    </p:animEffect>
                                  </p:childTnLst>
                                </p:cTn>
                              </p:par>
                            </p:childTnLst>
                          </p:cTn>
                        </p:par>
                        <p:par>
                          <p:cTn id="96" fill="hold">
                            <p:stCondLst>
                              <p:cond delay="5600"/>
                            </p:stCondLst>
                            <p:childTnLst>
                              <p:par>
                                <p:cTn id="97" presetID="10" presetClass="entr" presetSubtype="0" fill="hold" grpId="0" nodeType="afterEffect">
                                  <p:stCondLst>
                                    <p:cond delay="0"/>
                                  </p:stCondLst>
                                  <p:childTnLst>
                                    <p:set>
                                      <p:cBhvr>
                                        <p:cTn id="98" dur="1" fill="hold">
                                          <p:stCondLst>
                                            <p:cond delay="0"/>
                                          </p:stCondLst>
                                        </p:cTn>
                                        <p:tgtEl>
                                          <p:spTgt spid="2498"/>
                                        </p:tgtEl>
                                        <p:attrNameLst>
                                          <p:attrName>style.visibility</p:attrName>
                                        </p:attrNameLst>
                                      </p:cBhvr>
                                      <p:to>
                                        <p:strVal val="visible"/>
                                      </p:to>
                                    </p:set>
                                    <p:animEffect transition="in" filter="fade">
                                      <p:cBhvr>
                                        <p:cTn id="99" dur="200"/>
                                        <p:tgtEl>
                                          <p:spTgt spid="2498"/>
                                        </p:tgtEl>
                                      </p:cBhvr>
                                    </p:animEffect>
                                  </p:childTnLst>
                                </p:cTn>
                              </p:par>
                            </p:childTnLst>
                          </p:cTn>
                        </p:par>
                        <p:par>
                          <p:cTn id="100" fill="hold">
                            <p:stCondLst>
                              <p:cond delay="5800"/>
                            </p:stCondLst>
                            <p:childTnLst>
                              <p:par>
                                <p:cTn id="101" presetID="10" presetClass="entr" presetSubtype="0" fill="hold" grpId="0" nodeType="afterEffect">
                                  <p:stCondLst>
                                    <p:cond delay="0"/>
                                  </p:stCondLst>
                                  <p:childTnLst>
                                    <p:set>
                                      <p:cBhvr>
                                        <p:cTn id="102" dur="1" fill="hold">
                                          <p:stCondLst>
                                            <p:cond delay="0"/>
                                          </p:stCondLst>
                                        </p:cTn>
                                        <p:tgtEl>
                                          <p:spTgt spid="2509"/>
                                        </p:tgtEl>
                                        <p:attrNameLst>
                                          <p:attrName>style.visibility</p:attrName>
                                        </p:attrNameLst>
                                      </p:cBhvr>
                                      <p:to>
                                        <p:strVal val="visible"/>
                                      </p:to>
                                    </p:set>
                                    <p:animEffect transition="in" filter="fade">
                                      <p:cBhvr>
                                        <p:cTn id="103" dur="200"/>
                                        <p:tgtEl>
                                          <p:spTgt spid="2509"/>
                                        </p:tgtEl>
                                      </p:cBhvr>
                                    </p:animEffect>
                                  </p:childTnLst>
                                </p:cTn>
                              </p:par>
                            </p:childTnLst>
                          </p:cTn>
                        </p:par>
                        <p:par>
                          <p:cTn id="104" fill="hold">
                            <p:stCondLst>
                              <p:cond delay="6000"/>
                            </p:stCondLst>
                            <p:childTnLst>
                              <p:par>
                                <p:cTn id="105" presetID="10" presetClass="entr" presetSubtype="0" fill="hold" grpId="0" nodeType="afterEffect">
                                  <p:stCondLst>
                                    <p:cond delay="0"/>
                                  </p:stCondLst>
                                  <p:childTnLst>
                                    <p:set>
                                      <p:cBhvr>
                                        <p:cTn id="106" dur="1" fill="hold">
                                          <p:stCondLst>
                                            <p:cond delay="0"/>
                                          </p:stCondLst>
                                        </p:cTn>
                                        <p:tgtEl>
                                          <p:spTgt spid="2520"/>
                                        </p:tgtEl>
                                        <p:attrNameLst>
                                          <p:attrName>style.visibility</p:attrName>
                                        </p:attrNameLst>
                                      </p:cBhvr>
                                      <p:to>
                                        <p:strVal val="visible"/>
                                      </p:to>
                                    </p:set>
                                    <p:animEffect transition="in" filter="fade">
                                      <p:cBhvr>
                                        <p:cTn id="107" dur="200"/>
                                        <p:tgtEl>
                                          <p:spTgt spid="2520"/>
                                        </p:tgtEl>
                                      </p:cBhvr>
                                    </p:animEffect>
                                  </p:childTnLst>
                                </p:cTn>
                              </p:par>
                            </p:childTnLst>
                          </p:cTn>
                        </p:par>
                        <p:par>
                          <p:cTn id="108" fill="hold">
                            <p:stCondLst>
                              <p:cond delay="6200"/>
                            </p:stCondLst>
                            <p:childTnLst>
                              <p:par>
                                <p:cTn id="109" presetID="10" presetClass="entr" presetSubtype="0" fill="hold" grpId="0" nodeType="afterEffect">
                                  <p:stCondLst>
                                    <p:cond delay="0"/>
                                  </p:stCondLst>
                                  <p:childTnLst>
                                    <p:set>
                                      <p:cBhvr>
                                        <p:cTn id="110" dur="1" fill="hold">
                                          <p:stCondLst>
                                            <p:cond delay="0"/>
                                          </p:stCondLst>
                                        </p:cTn>
                                        <p:tgtEl>
                                          <p:spTgt spid="2548"/>
                                        </p:tgtEl>
                                        <p:attrNameLst>
                                          <p:attrName>style.visibility</p:attrName>
                                        </p:attrNameLst>
                                      </p:cBhvr>
                                      <p:to>
                                        <p:strVal val="visible"/>
                                      </p:to>
                                    </p:set>
                                    <p:animEffect transition="in" filter="fade">
                                      <p:cBhvr>
                                        <p:cTn id="111" dur="200"/>
                                        <p:tgtEl>
                                          <p:spTgt spid="2548"/>
                                        </p:tgtEl>
                                      </p:cBhvr>
                                    </p:animEffect>
                                  </p:childTnLst>
                                </p:cTn>
                              </p:par>
                            </p:childTnLst>
                          </p:cTn>
                        </p:par>
                        <p:par>
                          <p:cTn id="112" fill="hold">
                            <p:stCondLst>
                              <p:cond delay="6400"/>
                            </p:stCondLst>
                            <p:childTnLst>
                              <p:par>
                                <p:cTn id="113" presetID="10" presetClass="entr" presetSubtype="0" fill="hold" grpId="0" nodeType="afterEffect">
                                  <p:stCondLst>
                                    <p:cond delay="0"/>
                                  </p:stCondLst>
                                  <p:childTnLst>
                                    <p:set>
                                      <p:cBhvr>
                                        <p:cTn id="114" dur="1" fill="hold">
                                          <p:stCondLst>
                                            <p:cond delay="0"/>
                                          </p:stCondLst>
                                        </p:cTn>
                                        <p:tgtEl>
                                          <p:spTgt spid="2521"/>
                                        </p:tgtEl>
                                        <p:attrNameLst>
                                          <p:attrName>style.visibility</p:attrName>
                                        </p:attrNameLst>
                                      </p:cBhvr>
                                      <p:to>
                                        <p:strVal val="visible"/>
                                      </p:to>
                                    </p:set>
                                    <p:animEffect transition="in" filter="fade">
                                      <p:cBhvr>
                                        <p:cTn id="115" dur="200"/>
                                        <p:tgtEl>
                                          <p:spTgt spid="2521"/>
                                        </p:tgtEl>
                                      </p:cBhvr>
                                    </p:animEffect>
                                  </p:childTnLst>
                                </p:cTn>
                              </p:par>
                            </p:childTnLst>
                          </p:cTn>
                        </p:par>
                        <p:par>
                          <p:cTn id="116" fill="hold">
                            <p:stCondLst>
                              <p:cond delay="6600"/>
                            </p:stCondLst>
                            <p:childTnLst>
                              <p:par>
                                <p:cTn id="117" presetID="10" presetClass="entr" presetSubtype="0" fill="hold" grpId="0" nodeType="afterEffect">
                                  <p:stCondLst>
                                    <p:cond delay="0"/>
                                  </p:stCondLst>
                                  <p:childTnLst>
                                    <p:set>
                                      <p:cBhvr>
                                        <p:cTn id="118" dur="1" fill="hold">
                                          <p:stCondLst>
                                            <p:cond delay="0"/>
                                          </p:stCondLst>
                                        </p:cTn>
                                        <p:tgtEl>
                                          <p:spTgt spid="2508"/>
                                        </p:tgtEl>
                                        <p:attrNameLst>
                                          <p:attrName>style.visibility</p:attrName>
                                        </p:attrNameLst>
                                      </p:cBhvr>
                                      <p:to>
                                        <p:strVal val="visible"/>
                                      </p:to>
                                    </p:set>
                                    <p:animEffect transition="in" filter="fade">
                                      <p:cBhvr>
                                        <p:cTn id="119" dur="200"/>
                                        <p:tgtEl>
                                          <p:spTgt spid="2508"/>
                                        </p:tgtEl>
                                      </p:cBhvr>
                                    </p:animEffect>
                                  </p:childTnLst>
                                </p:cTn>
                              </p:par>
                            </p:childTnLst>
                          </p:cTn>
                        </p:par>
                        <p:par>
                          <p:cTn id="120" fill="hold">
                            <p:stCondLst>
                              <p:cond delay="6800"/>
                            </p:stCondLst>
                            <p:childTnLst>
                              <p:par>
                                <p:cTn id="121" presetID="10" presetClass="entr" presetSubtype="0" fill="hold" grpId="0" nodeType="afterEffect">
                                  <p:stCondLst>
                                    <p:cond delay="0"/>
                                  </p:stCondLst>
                                  <p:childTnLst>
                                    <p:set>
                                      <p:cBhvr>
                                        <p:cTn id="122" dur="1" fill="hold">
                                          <p:stCondLst>
                                            <p:cond delay="0"/>
                                          </p:stCondLst>
                                        </p:cTn>
                                        <p:tgtEl>
                                          <p:spTgt spid="2510"/>
                                        </p:tgtEl>
                                        <p:attrNameLst>
                                          <p:attrName>style.visibility</p:attrName>
                                        </p:attrNameLst>
                                      </p:cBhvr>
                                      <p:to>
                                        <p:strVal val="visible"/>
                                      </p:to>
                                    </p:set>
                                    <p:animEffect transition="in" filter="fade">
                                      <p:cBhvr>
                                        <p:cTn id="123" dur="200"/>
                                        <p:tgtEl>
                                          <p:spTgt spid="2510"/>
                                        </p:tgtEl>
                                      </p:cBhvr>
                                    </p:animEffect>
                                  </p:childTnLst>
                                </p:cTn>
                              </p:par>
                            </p:childTnLst>
                          </p:cTn>
                        </p:par>
                        <p:par>
                          <p:cTn id="124" fill="hold">
                            <p:stCondLst>
                              <p:cond delay="7000"/>
                            </p:stCondLst>
                            <p:childTnLst>
                              <p:par>
                                <p:cTn id="125" presetID="10" presetClass="entr" presetSubtype="0" fill="hold" grpId="0" nodeType="afterEffect">
                                  <p:stCondLst>
                                    <p:cond delay="0"/>
                                  </p:stCondLst>
                                  <p:childTnLst>
                                    <p:set>
                                      <p:cBhvr>
                                        <p:cTn id="126" dur="1" fill="hold">
                                          <p:stCondLst>
                                            <p:cond delay="0"/>
                                          </p:stCondLst>
                                        </p:cTn>
                                        <p:tgtEl>
                                          <p:spTgt spid="2538"/>
                                        </p:tgtEl>
                                        <p:attrNameLst>
                                          <p:attrName>style.visibility</p:attrName>
                                        </p:attrNameLst>
                                      </p:cBhvr>
                                      <p:to>
                                        <p:strVal val="visible"/>
                                      </p:to>
                                    </p:set>
                                    <p:animEffect transition="in" filter="fade">
                                      <p:cBhvr>
                                        <p:cTn id="127" dur="200"/>
                                        <p:tgtEl>
                                          <p:spTgt spid="2538"/>
                                        </p:tgtEl>
                                      </p:cBhvr>
                                    </p:animEffect>
                                  </p:childTnLst>
                                </p:cTn>
                              </p:par>
                            </p:childTnLst>
                          </p:cTn>
                        </p:par>
                        <p:par>
                          <p:cTn id="128" fill="hold">
                            <p:stCondLst>
                              <p:cond delay="7200"/>
                            </p:stCondLst>
                            <p:childTnLst>
                              <p:par>
                                <p:cTn id="129" presetID="10" presetClass="entr" presetSubtype="0" fill="hold" grpId="0" nodeType="afterEffect">
                                  <p:stCondLst>
                                    <p:cond delay="0"/>
                                  </p:stCondLst>
                                  <p:childTnLst>
                                    <p:set>
                                      <p:cBhvr>
                                        <p:cTn id="130" dur="1" fill="hold">
                                          <p:stCondLst>
                                            <p:cond delay="0"/>
                                          </p:stCondLst>
                                        </p:cTn>
                                        <p:tgtEl>
                                          <p:spTgt spid="2529"/>
                                        </p:tgtEl>
                                        <p:attrNameLst>
                                          <p:attrName>style.visibility</p:attrName>
                                        </p:attrNameLst>
                                      </p:cBhvr>
                                      <p:to>
                                        <p:strVal val="visible"/>
                                      </p:to>
                                    </p:set>
                                    <p:animEffect transition="in" filter="fade">
                                      <p:cBhvr>
                                        <p:cTn id="131" dur="200"/>
                                        <p:tgtEl>
                                          <p:spTgt spid="2529"/>
                                        </p:tgtEl>
                                      </p:cBhvr>
                                    </p:animEffect>
                                  </p:childTnLst>
                                </p:cTn>
                              </p:par>
                            </p:childTnLst>
                          </p:cTn>
                        </p:par>
                        <p:par>
                          <p:cTn id="132" fill="hold">
                            <p:stCondLst>
                              <p:cond delay="7400"/>
                            </p:stCondLst>
                            <p:childTnLst>
                              <p:par>
                                <p:cTn id="133" presetID="10" presetClass="entr" presetSubtype="0" fill="hold" grpId="0" nodeType="afterEffect">
                                  <p:stCondLst>
                                    <p:cond delay="0"/>
                                  </p:stCondLst>
                                  <p:childTnLst>
                                    <p:set>
                                      <p:cBhvr>
                                        <p:cTn id="134" dur="1" fill="hold">
                                          <p:stCondLst>
                                            <p:cond delay="0"/>
                                          </p:stCondLst>
                                        </p:cTn>
                                        <p:tgtEl>
                                          <p:spTgt spid="2531"/>
                                        </p:tgtEl>
                                        <p:attrNameLst>
                                          <p:attrName>style.visibility</p:attrName>
                                        </p:attrNameLst>
                                      </p:cBhvr>
                                      <p:to>
                                        <p:strVal val="visible"/>
                                      </p:to>
                                    </p:set>
                                    <p:animEffect transition="in" filter="fade">
                                      <p:cBhvr>
                                        <p:cTn id="135" dur="200"/>
                                        <p:tgtEl>
                                          <p:spTgt spid="2531"/>
                                        </p:tgtEl>
                                      </p:cBhvr>
                                    </p:animEffect>
                                  </p:childTnLst>
                                </p:cTn>
                              </p:par>
                            </p:childTnLst>
                          </p:cTn>
                        </p:par>
                        <p:par>
                          <p:cTn id="136" fill="hold">
                            <p:stCondLst>
                              <p:cond delay="7600"/>
                            </p:stCondLst>
                            <p:childTnLst>
                              <p:par>
                                <p:cTn id="137" presetID="10" presetClass="entr" presetSubtype="0" fill="hold" grpId="0" nodeType="afterEffect">
                                  <p:stCondLst>
                                    <p:cond delay="0"/>
                                  </p:stCondLst>
                                  <p:childTnLst>
                                    <p:set>
                                      <p:cBhvr>
                                        <p:cTn id="138" dur="1" fill="hold">
                                          <p:stCondLst>
                                            <p:cond delay="0"/>
                                          </p:stCondLst>
                                        </p:cTn>
                                        <p:tgtEl>
                                          <p:spTgt spid="2516"/>
                                        </p:tgtEl>
                                        <p:attrNameLst>
                                          <p:attrName>style.visibility</p:attrName>
                                        </p:attrNameLst>
                                      </p:cBhvr>
                                      <p:to>
                                        <p:strVal val="visible"/>
                                      </p:to>
                                    </p:set>
                                    <p:animEffect transition="in" filter="fade">
                                      <p:cBhvr>
                                        <p:cTn id="139" dur="200"/>
                                        <p:tgtEl>
                                          <p:spTgt spid="2516"/>
                                        </p:tgtEl>
                                      </p:cBhvr>
                                    </p:animEffect>
                                  </p:childTnLst>
                                </p:cTn>
                              </p:par>
                            </p:childTnLst>
                          </p:cTn>
                        </p:par>
                        <p:par>
                          <p:cTn id="140" fill="hold">
                            <p:stCondLst>
                              <p:cond delay="7800"/>
                            </p:stCondLst>
                            <p:childTnLst>
                              <p:par>
                                <p:cTn id="141" presetID="10" presetClass="entr" presetSubtype="0" fill="hold" grpId="0" nodeType="afterEffect">
                                  <p:stCondLst>
                                    <p:cond delay="0"/>
                                  </p:stCondLst>
                                  <p:childTnLst>
                                    <p:set>
                                      <p:cBhvr>
                                        <p:cTn id="142" dur="1" fill="hold">
                                          <p:stCondLst>
                                            <p:cond delay="0"/>
                                          </p:stCondLst>
                                        </p:cTn>
                                        <p:tgtEl>
                                          <p:spTgt spid="2533"/>
                                        </p:tgtEl>
                                        <p:attrNameLst>
                                          <p:attrName>style.visibility</p:attrName>
                                        </p:attrNameLst>
                                      </p:cBhvr>
                                      <p:to>
                                        <p:strVal val="visible"/>
                                      </p:to>
                                    </p:set>
                                    <p:animEffect transition="in" filter="fade">
                                      <p:cBhvr>
                                        <p:cTn id="143" dur="200"/>
                                        <p:tgtEl>
                                          <p:spTgt spid="2533"/>
                                        </p:tgtEl>
                                      </p:cBhvr>
                                    </p:animEffect>
                                  </p:childTnLst>
                                </p:cTn>
                              </p:par>
                            </p:childTnLst>
                          </p:cTn>
                        </p:par>
                        <p:par>
                          <p:cTn id="144" fill="hold">
                            <p:stCondLst>
                              <p:cond delay="8000"/>
                            </p:stCondLst>
                            <p:childTnLst>
                              <p:par>
                                <p:cTn id="145" presetID="10" presetClass="entr" presetSubtype="0" fill="hold" grpId="0" nodeType="afterEffect">
                                  <p:stCondLst>
                                    <p:cond delay="0"/>
                                  </p:stCondLst>
                                  <p:childTnLst>
                                    <p:set>
                                      <p:cBhvr>
                                        <p:cTn id="146" dur="1" fill="hold">
                                          <p:stCondLst>
                                            <p:cond delay="0"/>
                                          </p:stCondLst>
                                        </p:cTn>
                                        <p:tgtEl>
                                          <p:spTgt spid="2517"/>
                                        </p:tgtEl>
                                        <p:attrNameLst>
                                          <p:attrName>style.visibility</p:attrName>
                                        </p:attrNameLst>
                                      </p:cBhvr>
                                      <p:to>
                                        <p:strVal val="visible"/>
                                      </p:to>
                                    </p:set>
                                    <p:animEffect transition="in" filter="fade">
                                      <p:cBhvr>
                                        <p:cTn id="147" dur="200"/>
                                        <p:tgtEl>
                                          <p:spTgt spid="2517"/>
                                        </p:tgtEl>
                                      </p:cBhvr>
                                    </p:animEffect>
                                  </p:childTnLst>
                                </p:cTn>
                              </p:par>
                            </p:childTnLst>
                          </p:cTn>
                        </p:par>
                        <p:par>
                          <p:cTn id="148" fill="hold">
                            <p:stCondLst>
                              <p:cond delay="8200"/>
                            </p:stCondLst>
                            <p:childTnLst>
                              <p:par>
                                <p:cTn id="149" presetID="10" presetClass="entr" presetSubtype="0" fill="hold" grpId="0" nodeType="afterEffect">
                                  <p:stCondLst>
                                    <p:cond delay="0"/>
                                  </p:stCondLst>
                                  <p:childTnLst>
                                    <p:set>
                                      <p:cBhvr>
                                        <p:cTn id="150" dur="1" fill="hold">
                                          <p:stCondLst>
                                            <p:cond delay="0"/>
                                          </p:stCondLst>
                                        </p:cTn>
                                        <p:tgtEl>
                                          <p:spTgt spid="2539"/>
                                        </p:tgtEl>
                                        <p:attrNameLst>
                                          <p:attrName>style.visibility</p:attrName>
                                        </p:attrNameLst>
                                      </p:cBhvr>
                                      <p:to>
                                        <p:strVal val="visible"/>
                                      </p:to>
                                    </p:set>
                                    <p:animEffect transition="in" filter="fade">
                                      <p:cBhvr>
                                        <p:cTn id="151" dur="200"/>
                                        <p:tgtEl>
                                          <p:spTgt spid="2539"/>
                                        </p:tgtEl>
                                      </p:cBhvr>
                                    </p:animEffect>
                                  </p:childTnLst>
                                </p:cTn>
                              </p:par>
                            </p:childTnLst>
                          </p:cTn>
                        </p:par>
                        <p:par>
                          <p:cTn id="152" fill="hold">
                            <p:stCondLst>
                              <p:cond delay="8400"/>
                            </p:stCondLst>
                            <p:childTnLst>
                              <p:par>
                                <p:cTn id="153" presetID="10" presetClass="entr" presetSubtype="0" fill="hold" grpId="0" nodeType="afterEffect">
                                  <p:stCondLst>
                                    <p:cond delay="0"/>
                                  </p:stCondLst>
                                  <p:childTnLst>
                                    <p:set>
                                      <p:cBhvr>
                                        <p:cTn id="154" dur="1" fill="hold">
                                          <p:stCondLst>
                                            <p:cond delay="0"/>
                                          </p:stCondLst>
                                        </p:cTn>
                                        <p:tgtEl>
                                          <p:spTgt spid="2513"/>
                                        </p:tgtEl>
                                        <p:attrNameLst>
                                          <p:attrName>style.visibility</p:attrName>
                                        </p:attrNameLst>
                                      </p:cBhvr>
                                      <p:to>
                                        <p:strVal val="visible"/>
                                      </p:to>
                                    </p:set>
                                    <p:animEffect transition="in" filter="fade">
                                      <p:cBhvr>
                                        <p:cTn id="155" dur="200"/>
                                        <p:tgtEl>
                                          <p:spTgt spid="2513"/>
                                        </p:tgtEl>
                                      </p:cBhvr>
                                    </p:animEffect>
                                  </p:childTnLst>
                                </p:cTn>
                              </p:par>
                            </p:childTnLst>
                          </p:cTn>
                        </p:par>
                        <p:par>
                          <p:cTn id="156" fill="hold">
                            <p:stCondLst>
                              <p:cond delay="8600"/>
                            </p:stCondLst>
                            <p:childTnLst>
                              <p:par>
                                <p:cTn id="157" presetID="10" presetClass="entr" presetSubtype="0" fill="hold" grpId="0" nodeType="afterEffect">
                                  <p:stCondLst>
                                    <p:cond delay="0"/>
                                  </p:stCondLst>
                                  <p:childTnLst>
                                    <p:set>
                                      <p:cBhvr>
                                        <p:cTn id="158" dur="1" fill="hold">
                                          <p:stCondLst>
                                            <p:cond delay="0"/>
                                          </p:stCondLst>
                                        </p:cTn>
                                        <p:tgtEl>
                                          <p:spTgt spid="2541"/>
                                        </p:tgtEl>
                                        <p:attrNameLst>
                                          <p:attrName>style.visibility</p:attrName>
                                        </p:attrNameLst>
                                      </p:cBhvr>
                                      <p:to>
                                        <p:strVal val="visible"/>
                                      </p:to>
                                    </p:set>
                                    <p:animEffect transition="in" filter="fade">
                                      <p:cBhvr>
                                        <p:cTn id="159" dur="200"/>
                                        <p:tgtEl>
                                          <p:spTgt spid="2541"/>
                                        </p:tgtEl>
                                      </p:cBhvr>
                                    </p:animEffect>
                                  </p:childTnLst>
                                </p:cTn>
                              </p:par>
                            </p:childTnLst>
                          </p:cTn>
                        </p:par>
                        <p:par>
                          <p:cTn id="160" fill="hold">
                            <p:stCondLst>
                              <p:cond delay="8800"/>
                            </p:stCondLst>
                            <p:childTnLst>
                              <p:par>
                                <p:cTn id="161" presetID="10" presetClass="entr" presetSubtype="0" fill="hold" grpId="0" nodeType="afterEffect">
                                  <p:stCondLst>
                                    <p:cond delay="0"/>
                                  </p:stCondLst>
                                  <p:childTnLst>
                                    <p:set>
                                      <p:cBhvr>
                                        <p:cTn id="162" dur="1" fill="hold">
                                          <p:stCondLst>
                                            <p:cond delay="0"/>
                                          </p:stCondLst>
                                        </p:cTn>
                                        <p:tgtEl>
                                          <p:spTgt spid="2530"/>
                                        </p:tgtEl>
                                        <p:attrNameLst>
                                          <p:attrName>style.visibility</p:attrName>
                                        </p:attrNameLst>
                                      </p:cBhvr>
                                      <p:to>
                                        <p:strVal val="visible"/>
                                      </p:to>
                                    </p:set>
                                    <p:animEffect transition="in" filter="fade">
                                      <p:cBhvr>
                                        <p:cTn id="163" dur="200"/>
                                        <p:tgtEl>
                                          <p:spTgt spid="2530"/>
                                        </p:tgtEl>
                                      </p:cBhvr>
                                    </p:animEffect>
                                  </p:childTnLst>
                                </p:cTn>
                              </p:par>
                            </p:childTnLst>
                          </p:cTn>
                        </p:par>
                        <p:par>
                          <p:cTn id="164" fill="hold">
                            <p:stCondLst>
                              <p:cond delay="9000"/>
                            </p:stCondLst>
                            <p:childTnLst>
                              <p:par>
                                <p:cTn id="165" presetID="10" presetClass="entr" presetSubtype="0" fill="hold" grpId="0" nodeType="afterEffect">
                                  <p:stCondLst>
                                    <p:cond delay="0"/>
                                  </p:stCondLst>
                                  <p:childTnLst>
                                    <p:set>
                                      <p:cBhvr>
                                        <p:cTn id="166" dur="1" fill="hold">
                                          <p:stCondLst>
                                            <p:cond delay="0"/>
                                          </p:stCondLst>
                                        </p:cTn>
                                        <p:tgtEl>
                                          <p:spTgt spid="2532"/>
                                        </p:tgtEl>
                                        <p:attrNameLst>
                                          <p:attrName>style.visibility</p:attrName>
                                        </p:attrNameLst>
                                      </p:cBhvr>
                                      <p:to>
                                        <p:strVal val="visible"/>
                                      </p:to>
                                    </p:set>
                                    <p:animEffect transition="in" filter="fade">
                                      <p:cBhvr>
                                        <p:cTn id="167" dur="200"/>
                                        <p:tgtEl>
                                          <p:spTgt spid="2532"/>
                                        </p:tgtEl>
                                      </p:cBhvr>
                                    </p:animEffect>
                                  </p:childTnLst>
                                </p:cTn>
                              </p:par>
                            </p:childTnLst>
                          </p:cTn>
                        </p:par>
                        <p:par>
                          <p:cTn id="168" fill="hold">
                            <p:stCondLst>
                              <p:cond delay="9200"/>
                            </p:stCondLst>
                            <p:childTnLst>
                              <p:par>
                                <p:cTn id="169" presetID="10" presetClass="entr" presetSubtype="0" fill="hold" grpId="0" nodeType="afterEffect">
                                  <p:stCondLst>
                                    <p:cond delay="0"/>
                                  </p:stCondLst>
                                  <p:childTnLst>
                                    <p:set>
                                      <p:cBhvr>
                                        <p:cTn id="170" dur="1" fill="hold">
                                          <p:stCondLst>
                                            <p:cond delay="0"/>
                                          </p:stCondLst>
                                        </p:cTn>
                                        <p:tgtEl>
                                          <p:spTgt spid="2543"/>
                                        </p:tgtEl>
                                        <p:attrNameLst>
                                          <p:attrName>style.visibility</p:attrName>
                                        </p:attrNameLst>
                                      </p:cBhvr>
                                      <p:to>
                                        <p:strVal val="visible"/>
                                      </p:to>
                                    </p:set>
                                    <p:animEffect transition="in" filter="fade">
                                      <p:cBhvr>
                                        <p:cTn id="171" dur="200"/>
                                        <p:tgtEl>
                                          <p:spTgt spid="2543"/>
                                        </p:tgtEl>
                                      </p:cBhvr>
                                    </p:animEffect>
                                  </p:childTnLst>
                                </p:cTn>
                              </p:par>
                            </p:childTnLst>
                          </p:cTn>
                        </p:par>
                        <p:par>
                          <p:cTn id="172" fill="hold">
                            <p:stCondLst>
                              <p:cond delay="9400"/>
                            </p:stCondLst>
                            <p:childTnLst>
                              <p:par>
                                <p:cTn id="173" presetID="10" presetClass="entr" presetSubtype="0" fill="hold" grpId="0" nodeType="afterEffect">
                                  <p:stCondLst>
                                    <p:cond delay="0"/>
                                  </p:stCondLst>
                                  <p:childTnLst>
                                    <p:set>
                                      <p:cBhvr>
                                        <p:cTn id="174" dur="1" fill="hold">
                                          <p:stCondLst>
                                            <p:cond delay="0"/>
                                          </p:stCondLst>
                                        </p:cTn>
                                        <p:tgtEl>
                                          <p:spTgt spid="2545"/>
                                        </p:tgtEl>
                                        <p:attrNameLst>
                                          <p:attrName>style.visibility</p:attrName>
                                        </p:attrNameLst>
                                      </p:cBhvr>
                                      <p:to>
                                        <p:strVal val="visible"/>
                                      </p:to>
                                    </p:set>
                                    <p:animEffect transition="in" filter="fade">
                                      <p:cBhvr>
                                        <p:cTn id="175" dur="200"/>
                                        <p:tgtEl>
                                          <p:spTgt spid="2545"/>
                                        </p:tgtEl>
                                      </p:cBhvr>
                                    </p:animEffect>
                                  </p:childTnLst>
                                </p:cTn>
                              </p:par>
                            </p:childTnLst>
                          </p:cTn>
                        </p:par>
                        <p:par>
                          <p:cTn id="176" fill="hold">
                            <p:stCondLst>
                              <p:cond delay="9600"/>
                            </p:stCondLst>
                            <p:childTnLst>
                              <p:par>
                                <p:cTn id="177" presetID="10" presetClass="entr" presetSubtype="0" fill="hold" grpId="0" nodeType="afterEffect">
                                  <p:stCondLst>
                                    <p:cond delay="0"/>
                                  </p:stCondLst>
                                  <p:childTnLst>
                                    <p:set>
                                      <p:cBhvr>
                                        <p:cTn id="178" dur="1" fill="hold">
                                          <p:stCondLst>
                                            <p:cond delay="0"/>
                                          </p:stCondLst>
                                        </p:cTn>
                                        <p:tgtEl>
                                          <p:spTgt spid="2527"/>
                                        </p:tgtEl>
                                        <p:attrNameLst>
                                          <p:attrName>style.visibility</p:attrName>
                                        </p:attrNameLst>
                                      </p:cBhvr>
                                      <p:to>
                                        <p:strVal val="visible"/>
                                      </p:to>
                                    </p:set>
                                    <p:animEffect transition="in" filter="fade">
                                      <p:cBhvr>
                                        <p:cTn id="179" dur="200"/>
                                        <p:tgtEl>
                                          <p:spTgt spid="2527"/>
                                        </p:tgtEl>
                                      </p:cBhvr>
                                    </p:animEffect>
                                  </p:childTnLst>
                                </p:cTn>
                              </p:par>
                            </p:childTnLst>
                          </p:cTn>
                        </p:par>
                        <p:par>
                          <p:cTn id="180" fill="hold">
                            <p:stCondLst>
                              <p:cond delay="9800"/>
                            </p:stCondLst>
                            <p:childTnLst>
                              <p:par>
                                <p:cTn id="181" presetID="10" presetClass="entr" presetSubtype="0" fill="hold" grpId="0" nodeType="afterEffect">
                                  <p:stCondLst>
                                    <p:cond delay="0"/>
                                  </p:stCondLst>
                                  <p:childTnLst>
                                    <p:set>
                                      <p:cBhvr>
                                        <p:cTn id="182" dur="1" fill="hold">
                                          <p:stCondLst>
                                            <p:cond delay="0"/>
                                          </p:stCondLst>
                                        </p:cTn>
                                        <p:tgtEl>
                                          <p:spTgt spid="2523"/>
                                        </p:tgtEl>
                                        <p:attrNameLst>
                                          <p:attrName>style.visibility</p:attrName>
                                        </p:attrNameLst>
                                      </p:cBhvr>
                                      <p:to>
                                        <p:strVal val="visible"/>
                                      </p:to>
                                    </p:set>
                                    <p:animEffect transition="in" filter="fade">
                                      <p:cBhvr>
                                        <p:cTn id="183" dur="200"/>
                                        <p:tgtEl>
                                          <p:spTgt spid="2523"/>
                                        </p:tgtEl>
                                      </p:cBhvr>
                                    </p:animEffect>
                                  </p:childTnLst>
                                </p:cTn>
                              </p:par>
                            </p:childTnLst>
                          </p:cTn>
                        </p:par>
                        <p:par>
                          <p:cTn id="184" fill="hold">
                            <p:stCondLst>
                              <p:cond delay="10000"/>
                            </p:stCondLst>
                            <p:childTnLst>
                              <p:par>
                                <p:cTn id="185" presetID="10" presetClass="entr" presetSubtype="0" fill="hold" grpId="0" nodeType="afterEffect">
                                  <p:stCondLst>
                                    <p:cond delay="0"/>
                                  </p:stCondLst>
                                  <p:childTnLst>
                                    <p:set>
                                      <p:cBhvr>
                                        <p:cTn id="186" dur="1" fill="hold">
                                          <p:stCondLst>
                                            <p:cond delay="0"/>
                                          </p:stCondLst>
                                        </p:cTn>
                                        <p:tgtEl>
                                          <p:spTgt spid="2522"/>
                                        </p:tgtEl>
                                        <p:attrNameLst>
                                          <p:attrName>style.visibility</p:attrName>
                                        </p:attrNameLst>
                                      </p:cBhvr>
                                      <p:to>
                                        <p:strVal val="visible"/>
                                      </p:to>
                                    </p:set>
                                    <p:animEffect transition="in" filter="fade">
                                      <p:cBhvr>
                                        <p:cTn id="187" dur="200"/>
                                        <p:tgtEl>
                                          <p:spTgt spid="2522"/>
                                        </p:tgtEl>
                                      </p:cBhvr>
                                    </p:animEffect>
                                  </p:childTnLst>
                                </p:cTn>
                              </p:par>
                            </p:childTnLst>
                          </p:cTn>
                        </p:par>
                        <p:par>
                          <p:cTn id="188" fill="hold">
                            <p:stCondLst>
                              <p:cond delay="10200"/>
                            </p:stCondLst>
                            <p:childTnLst>
                              <p:par>
                                <p:cTn id="189" presetID="10" presetClass="entr" presetSubtype="0" fill="hold" grpId="0" nodeType="afterEffect">
                                  <p:stCondLst>
                                    <p:cond delay="0"/>
                                  </p:stCondLst>
                                  <p:childTnLst>
                                    <p:set>
                                      <p:cBhvr>
                                        <p:cTn id="190" dur="1" fill="hold">
                                          <p:stCondLst>
                                            <p:cond delay="0"/>
                                          </p:stCondLst>
                                        </p:cTn>
                                        <p:tgtEl>
                                          <p:spTgt spid="2542"/>
                                        </p:tgtEl>
                                        <p:attrNameLst>
                                          <p:attrName>style.visibility</p:attrName>
                                        </p:attrNameLst>
                                      </p:cBhvr>
                                      <p:to>
                                        <p:strVal val="visible"/>
                                      </p:to>
                                    </p:set>
                                    <p:animEffect transition="in" filter="fade">
                                      <p:cBhvr>
                                        <p:cTn id="191" dur="200"/>
                                        <p:tgtEl>
                                          <p:spTgt spid="2542"/>
                                        </p:tgtEl>
                                      </p:cBhvr>
                                    </p:animEffect>
                                  </p:childTnLst>
                                </p:cTn>
                              </p:par>
                            </p:childTnLst>
                          </p:cTn>
                        </p:par>
                        <p:par>
                          <p:cTn id="192" fill="hold">
                            <p:stCondLst>
                              <p:cond delay="10400"/>
                            </p:stCondLst>
                            <p:childTnLst>
                              <p:par>
                                <p:cTn id="193" presetID="10" presetClass="entr" presetSubtype="0" fill="hold" grpId="0" nodeType="afterEffect">
                                  <p:stCondLst>
                                    <p:cond delay="0"/>
                                  </p:stCondLst>
                                  <p:childTnLst>
                                    <p:set>
                                      <p:cBhvr>
                                        <p:cTn id="194" dur="1" fill="hold">
                                          <p:stCondLst>
                                            <p:cond delay="0"/>
                                          </p:stCondLst>
                                        </p:cTn>
                                        <p:tgtEl>
                                          <p:spTgt spid="2524"/>
                                        </p:tgtEl>
                                        <p:attrNameLst>
                                          <p:attrName>style.visibility</p:attrName>
                                        </p:attrNameLst>
                                      </p:cBhvr>
                                      <p:to>
                                        <p:strVal val="visible"/>
                                      </p:to>
                                    </p:set>
                                    <p:animEffect transition="in" filter="fade">
                                      <p:cBhvr>
                                        <p:cTn id="195" dur="200"/>
                                        <p:tgtEl>
                                          <p:spTgt spid="2524"/>
                                        </p:tgtEl>
                                      </p:cBhvr>
                                    </p:animEffect>
                                  </p:childTnLst>
                                </p:cTn>
                              </p:par>
                            </p:childTnLst>
                          </p:cTn>
                        </p:par>
                        <p:par>
                          <p:cTn id="196" fill="hold">
                            <p:stCondLst>
                              <p:cond delay="10600"/>
                            </p:stCondLst>
                            <p:childTnLst>
                              <p:par>
                                <p:cTn id="197" presetID="10" presetClass="entr" presetSubtype="0" fill="hold" grpId="0" nodeType="afterEffect">
                                  <p:stCondLst>
                                    <p:cond delay="0"/>
                                  </p:stCondLst>
                                  <p:childTnLst>
                                    <p:set>
                                      <p:cBhvr>
                                        <p:cTn id="198" dur="1" fill="hold">
                                          <p:stCondLst>
                                            <p:cond delay="0"/>
                                          </p:stCondLst>
                                        </p:cTn>
                                        <p:tgtEl>
                                          <p:spTgt spid="2528"/>
                                        </p:tgtEl>
                                        <p:attrNameLst>
                                          <p:attrName>style.visibility</p:attrName>
                                        </p:attrNameLst>
                                      </p:cBhvr>
                                      <p:to>
                                        <p:strVal val="visible"/>
                                      </p:to>
                                    </p:set>
                                    <p:animEffect transition="in" filter="fade">
                                      <p:cBhvr>
                                        <p:cTn id="199" dur="200"/>
                                        <p:tgtEl>
                                          <p:spTgt spid="2528"/>
                                        </p:tgtEl>
                                      </p:cBhvr>
                                    </p:animEffect>
                                  </p:childTnLst>
                                </p:cTn>
                              </p:par>
                            </p:childTnLst>
                          </p:cTn>
                        </p:par>
                        <p:par>
                          <p:cTn id="200" fill="hold">
                            <p:stCondLst>
                              <p:cond delay="10800"/>
                            </p:stCondLst>
                            <p:childTnLst>
                              <p:par>
                                <p:cTn id="201" presetID="10" presetClass="entr" presetSubtype="0" fill="hold" grpId="0" nodeType="afterEffect">
                                  <p:stCondLst>
                                    <p:cond delay="0"/>
                                  </p:stCondLst>
                                  <p:childTnLst>
                                    <p:set>
                                      <p:cBhvr>
                                        <p:cTn id="202" dur="1" fill="hold">
                                          <p:stCondLst>
                                            <p:cond delay="0"/>
                                          </p:stCondLst>
                                        </p:cTn>
                                        <p:tgtEl>
                                          <p:spTgt spid="2534"/>
                                        </p:tgtEl>
                                        <p:attrNameLst>
                                          <p:attrName>style.visibility</p:attrName>
                                        </p:attrNameLst>
                                      </p:cBhvr>
                                      <p:to>
                                        <p:strVal val="visible"/>
                                      </p:to>
                                    </p:set>
                                    <p:animEffect transition="in" filter="fade">
                                      <p:cBhvr>
                                        <p:cTn id="203" dur="200"/>
                                        <p:tgtEl>
                                          <p:spTgt spid="2534"/>
                                        </p:tgtEl>
                                      </p:cBhvr>
                                    </p:animEffect>
                                  </p:childTnLst>
                                </p:cTn>
                              </p:par>
                            </p:childTnLst>
                          </p:cTn>
                        </p:par>
                        <p:par>
                          <p:cTn id="204" fill="hold">
                            <p:stCondLst>
                              <p:cond delay="11000"/>
                            </p:stCondLst>
                            <p:childTnLst>
                              <p:par>
                                <p:cTn id="205" presetID="10" presetClass="entr" presetSubtype="0" fill="hold" grpId="0" nodeType="afterEffect">
                                  <p:stCondLst>
                                    <p:cond delay="0"/>
                                  </p:stCondLst>
                                  <p:childTnLst>
                                    <p:set>
                                      <p:cBhvr>
                                        <p:cTn id="206" dur="1" fill="hold">
                                          <p:stCondLst>
                                            <p:cond delay="0"/>
                                          </p:stCondLst>
                                        </p:cTn>
                                        <p:tgtEl>
                                          <p:spTgt spid="2535"/>
                                        </p:tgtEl>
                                        <p:attrNameLst>
                                          <p:attrName>style.visibility</p:attrName>
                                        </p:attrNameLst>
                                      </p:cBhvr>
                                      <p:to>
                                        <p:strVal val="visible"/>
                                      </p:to>
                                    </p:set>
                                    <p:animEffect transition="in" filter="fade">
                                      <p:cBhvr>
                                        <p:cTn id="207" dur="200"/>
                                        <p:tgtEl>
                                          <p:spTgt spid="2535"/>
                                        </p:tgtEl>
                                      </p:cBhvr>
                                    </p:animEffect>
                                  </p:childTnLst>
                                </p:cTn>
                              </p:par>
                            </p:childTnLst>
                          </p:cTn>
                        </p:par>
                        <p:par>
                          <p:cTn id="208" fill="hold">
                            <p:stCondLst>
                              <p:cond delay="11200"/>
                            </p:stCondLst>
                            <p:childTnLst>
                              <p:par>
                                <p:cTn id="209" presetID="10" presetClass="entr" presetSubtype="0" fill="hold" grpId="0" nodeType="afterEffect">
                                  <p:stCondLst>
                                    <p:cond delay="0"/>
                                  </p:stCondLst>
                                  <p:childTnLst>
                                    <p:set>
                                      <p:cBhvr>
                                        <p:cTn id="210" dur="1" fill="hold">
                                          <p:stCondLst>
                                            <p:cond delay="0"/>
                                          </p:stCondLst>
                                        </p:cTn>
                                        <p:tgtEl>
                                          <p:spTgt spid="2549"/>
                                        </p:tgtEl>
                                        <p:attrNameLst>
                                          <p:attrName>style.visibility</p:attrName>
                                        </p:attrNameLst>
                                      </p:cBhvr>
                                      <p:to>
                                        <p:strVal val="visible"/>
                                      </p:to>
                                    </p:set>
                                    <p:animEffect transition="in" filter="fade">
                                      <p:cBhvr>
                                        <p:cTn id="211" dur="200"/>
                                        <p:tgtEl>
                                          <p:spTgt spid="2549"/>
                                        </p:tgtEl>
                                      </p:cBhvr>
                                    </p:animEffect>
                                  </p:childTnLst>
                                </p:cTn>
                              </p:par>
                            </p:childTnLst>
                          </p:cTn>
                        </p:par>
                        <p:par>
                          <p:cTn id="212" fill="hold">
                            <p:stCondLst>
                              <p:cond delay="11400"/>
                            </p:stCondLst>
                            <p:childTnLst>
                              <p:par>
                                <p:cTn id="213" presetID="10" presetClass="entr" presetSubtype="0" fill="hold" grpId="0" nodeType="afterEffect">
                                  <p:stCondLst>
                                    <p:cond delay="0"/>
                                  </p:stCondLst>
                                  <p:childTnLst>
                                    <p:set>
                                      <p:cBhvr>
                                        <p:cTn id="214" dur="1" fill="hold">
                                          <p:stCondLst>
                                            <p:cond delay="0"/>
                                          </p:stCondLst>
                                        </p:cTn>
                                        <p:tgtEl>
                                          <p:spTgt spid="2536"/>
                                        </p:tgtEl>
                                        <p:attrNameLst>
                                          <p:attrName>style.visibility</p:attrName>
                                        </p:attrNameLst>
                                      </p:cBhvr>
                                      <p:to>
                                        <p:strVal val="visible"/>
                                      </p:to>
                                    </p:set>
                                    <p:animEffect transition="in" filter="fade">
                                      <p:cBhvr>
                                        <p:cTn id="215" dur="200"/>
                                        <p:tgtEl>
                                          <p:spTgt spid="2536"/>
                                        </p:tgtEl>
                                      </p:cBhvr>
                                    </p:animEffect>
                                  </p:childTnLst>
                                </p:cTn>
                              </p:par>
                            </p:childTnLst>
                          </p:cTn>
                        </p:par>
                        <p:par>
                          <p:cTn id="216" fill="hold">
                            <p:stCondLst>
                              <p:cond delay="11600"/>
                            </p:stCondLst>
                            <p:childTnLst>
                              <p:par>
                                <p:cTn id="217" presetID="10" presetClass="entr" presetSubtype="0" fill="hold" grpId="0" nodeType="afterEffect">
                                  <p:stCondLst>
                                    <p:cond delay="0"/>
                                  </p:stCondLst>
                                  <p:childTnLst>
                                    <p:set>
                                      <p:cBhvr>
                                        <p:cTn id="218" dur="1" fill="hold">
                                          <p:stCondLst>
                                            <p:cond delay="0"/>
                                          </p:stCondLst>
                                        </p:cTn>
                                        <p:tgtEl>
                                          <p:spTgt spid="2537"/>
                                        </p:tgtEl>
                                        <p:attrNameLst>
                                          <p:attrName>style.visibility</p:attrName>
                                        </p:attrNameLst>
                                      </p:cBhvr>
                                      <p:to>
                                        <p:strVal val="visible"/>
                                      </p:to>
                                    </p:set>
                                    <p:animEffect transition="in" filter="fade">
                                      <p:cBhvr>
                                        <p:cTn id="219" dur="200"/>
                                        <p:tgtEl>
                                          <p:spTgt spid="2537"/>
                                        </p:tgtEl>
                                      </p:cBhvr>
                                    </p:animEffect>
                                  </p:childTnLst>
                                </p:cTn>
                              </p:par>
                            </p:childTnLst>
                          </p:cTn>
                        </p:par>
                        <p:par>
                          <p:cTn id="220" fill="hold">
                            <p:stCondLst>
                              <p:cond delay="11800"/>
                            </p:stCondLst>
                            <p:childTnLst>
                              <p:par>
                                <p:cTn id="221" presetID="10" presetClass="entr" presetSubtype="0" fill="hold" grpId="0" nodeType="afterEffect">
                                  <p:stCondLst>
                                    <p:cond delay="0"/>
                                  </p:stCondLst>
                                  <p:childTnLst>
                                    <p:set>
                                      <p:cBhvr>
                                        <p:cTn id="222" dur="1" fill="hold">
                                          <p:stCondLst>
                                            <p:cond delay="0"/>
                                          </p:stCondLst>
                                        </p:cTn>
                                        <p:tgtEl>
                                          <p:spTgt spid="2544"/>
                                        </p:tgtEl>
                                        <p:attrNameLst>
                                          <p:attrName>style.visibility</p:attrName>
                                        </p:attrNameLst>
                                      </p:cBhvr>
                                      <p:to>
                                        <p:strVal val="visible"/>
                                      </p:to>
                                    </p:set>
                                    <p:animEffect transition="in" filter="fade">
                                      <p:cBhvr>
                                        <p:cTn id="223" dur="200"/>
                                        <p:tgtEl>
                                          <p:spTgt spid="2544"/>
                                        </p:tgtEl>
                                      </p:cBhvr>
                                    </p:animEffect>
                                  </p:childTnLst>
                                </p:cTn>
                              </p:par>
                            </p:childTnLst>
                          </p:cTn>
                        </p:par>
                        <p:par>
                          <p:cTn id="224" fill="hold">
                            <p:stCondLst>
                              <p:cond delay="12000"/>
                            </p:stCondLst>
                            <p:childTnLst>
                              <p:par>
                                <p:cTn id="225" presetID="10" presetClass="entr" presetSubtype="0" fill="hold" grpId="0" nodeType="afterEffect">
                                  <p:stCondLst>
                                    <p:cond delay="0"/>
                                  </p:stCondLst>
                                  <p:childTnLst>
                                    <p:set>
                                      <p:cBhvr>
                                        <p:cTn id="226" dur="1" fill="hold">
                                          <p:stCondLst>
                                            <p:cond delay="0"/>
                                          </p:stCondLst>
                                        </p:cTn>
                                        <p:tgtEl>
                                          <p:spTgt spid="2546"/>
                                        </p:tgtEl>
                                        <p:attrNameLst>
                                          <p:attrName>style.visibility</p:attrName>
                                        </p:attrNameLst>
                                      </p:cBhvr>
                                      <p:to>
                                        <p:strVal val="visible"/>
                                      </p:to>
                                    </p:set>
                                    <p:animEffect transition="in" filter="fade">
                                      <p:cBhvr>
                                        <p:cTn id="227" dur="200"/>
                                        <p:tgtEl>
                                          <p:spTgt spid="2546"/>
                                        </p:tgtEl>
                                      </p:cBhvr>
                                    </p:animEffect>
                                  </p:childTnLst>
                                </p:cTn>
                              </p:par>
                            </p:childTnLst>
                          </p:cTn>
                        </p:par>
                        <p:par>
                          <p:cTn id="228" fill="hold">
                            <p:stCondLst>
                              <p:cond delay="12200"/>
                            </p:stCondLst>
                            <p:childTnLst>
                              <p:par>
                                <p:cTn id="229" presetID="10" presetClass="entr" presetSubtype="0" fill="hold" grpId="0" nodeType="afterEffect">
                                  <p:stCondLst>
                                    <p:cond delay="0"/>
                                  </p:stCondLst>
                                  <p:childTnLst>
                                    <p:set>
                                      <p:cBhvr>
                                        <p:cTn id="230" dur="1" fill="hold">
                                          <p:stCondLst>
                                            <p:cond delay="0"/>
                                          </p:stCondLst>
                                        </p:cTn>
                                        <p:tgtEl>
                                          <p:spTgt spid="2547"/>
                                        </p:tgtEl>
                                        <p:attrNameLst>
                                          <p:attrName>style.visibility</p:attrName>
                                        </p:attrNameLst>
                                      </p:cBhvr>
                                      <p:to>
                                        <p:strVal val="visible"/>
                                      </p:to>
                                    </p:set>
                                    <p:animEffect transition="in" filter="fade">
                                      <p:cBhvr>
                                        <p:cTn id="231" dur="200"/>
                                        <p:tgtEl>
                                          <p:spTgt spid="2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496" grpId="0" animBg="1"/>
      <p:bldP spid="2497" grpId="0" animBg="1"/>
      <p:bldP spid="2498" grpId="0" animBg="1"/>
      <p:bldP spid="2499" grpId="0" animBg="1"/>
      <p:bldP spid="2500" grpId="0" animBg="1"/>
      <p:bldP spid="2501" grpId="0" animBg="1"/>
      <p:bldP spid="2502" grpId="0" animBg="1"/>
      <p:bldP spid="2503" grpId="0" animBg="1"/>
      <p:bldP spid="2504" grpId="0" animBg="1"/>
      <p:bldP spid="2505" grpId="0" animBg="1"/>
      <p:bldP spid="2506" grpId="0" animBg="1"/>
      <p:bldP spid="2507" grpId="0" animBg="1"/>
      <p:bldP spid="2508" grpId="0" animBg="1"/>
      <p:bldP spid="2509" grpId="0" animBg="1"/>
      <p:bldP spid="2510" grpId="0" animBg="1"/>
      <p:bldP spid="2511" grpId="0" animBg="1"/>
      <p:bldP spid="2512" grpId="0" animBg="1"/>
      <p:bldP spid="2513" grpId="0" animBg="1"/>
      <p:bldP spid="2514" grpId="0" animBg="1"/>
      <p:bldP spid="2515" grpId="0" animBg="1"/>
      <p:bldP spid="2516" grpId="0" animBg="1"/>
      <p:bldP spid="2517" grpId="0" animBg="1"/>
      <p:bldP spid="2518" grpId="0" animBg="1"/>
      <p:bldP spid="2519" grpId="0" animBg="1"/>
      <p:bldP spid="2520" grpId="0" animBg="1"/>
      <p:bldP spid="2521" grpId="0" animBg="1"/>
      <p:bldP spid="2522" grpId="0" animBg="1"/>
      <p:bldP spid="2523" grpId="0" animBg="1"/>
      <p:bldP spid="2524" grpId="0" animBg="1"/>
      <p:bldP spid="2525" grpId="0" animBg="1"/>
      <p:bldP spid="2526" grpId="0" animBg="1"/>
      <p:bldP spid="2527" grpId="0" animBg="1"/>
      <p:bldP spid="2528" grpId="0" animBg="1"/>
      <p:bldP spid="2529" grpId="0" animBg="1"/>
      <p:bldP spid="2530" grpId="0" animBg="1"/>
      <p:bldP spid="2531" grpId="0" animBg="1"/>
      <p:bldP spid="2532" grpId="0" animBg="1"/>
      <p:bldP spid="2533" grpId="0" animBg="1"/>
      <p:bldP spid="2534" grpId="0" animBg="1"/>
      <p:bldP spid="2535" grpId="0" animBg="1"/>
      <p:bldP spid="2536" grpId="0" animBg="1"/>
      <p:bldP spid="2537" grpId="0" animBg="1"/>
      <p:bldP spid="2538" grpId="0" animBg="1"/>
      <p:bldP spid="2539" grpId="0" animBg="1"/>
      <p:bldP spid="2540" grpId="0" animBg="1"/>
      <p:bldP spid="2541" grpId="0" animBg="1"/>
      <p:bldP spid="2542" grpId="0" animBg="1"/>
      <p:bldP spid="2543" grpId="0" animBg="1"/>
      <p:bldP spid="2544" grpId="0" animBg="1"/>
      <p:bldP spid="2545" grpId="0" animBg="1"/>
      <p:bldP spid="2546" grpId="0" animBg="1"/>
      <p:bldP spid="2547" grpId="0" animBg="1"/>
      <p:bldP spid="2548" grpId="0" animBg="1"/>
      <p:bldP spid="254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Picture 112"/>
          <p:cNvPicPr>
            <a:picLocks noChangeAspect="1"/>
          </p:cNvPicPr>
          <p:nvPr/>
        </p:nvPicPr>
        <p:blipFill>
          <a:blip r:embed="rId3"/>
          <a:stretch>
            <a:fillRect/>
          </a:stretch>
        </p:blipFill>
        <p:spPr>
          <a:xfrm>
            <a:off x="147784" y="2618220"/>
            <a:ext cx="3713052" cy="3090239"/>
          </a:xfrm>
          <a:prstGeom prst="rect">
            <a:avLst/>
          </a:prstGeom>
        </p:spPr>
      </p:pic>
      <p:pic>
        <p:nvPicPr>
          <p:cNvPr id="114" name="Picture 113"/>
          <p:cNvPicPr>
            <a:picLocks noChangeAspect="1"/>
          </p:cNvPicPr>
          <p:nvPr/>
        </p:nvPicPr>
        <p:blipFill>
          <a:blip r:embed="rId4"/>
          <a:stretch>
            <a:fillRect/>
          </a:stretch>
        </p:blipFill>
        <p:spPr>
          <a:xfrm>
            <a:off x="1006802" y="3447015"/>
            <a:ext cx="1107600" cy="2417501"/>
          </a:xfrm>
          <a:prstGeom prst="rect">
            <a:avLst/>
          </a:prstGeom>
        </p:spPr>
      </p:pic>
      <p:pic>
        <p:nvPicPr>
          <p:cNvPr id="116" name="Picture 115"/>
          <p:cNvPicPr>
            <a:picLocks noChangeAspect="1"/>
          </p:cNvPicPr>
          <p:nvPr/>
        </p:nvPicPr>
        <p:blipFill>
          <a:blip r:embed="rId5"/>
          <a:stretch>
            <a:fillRect/>
          </a:stretch>
        </p:blipFill>
        <p:spPr>
          <a:xfrm>
            <a:off x="1896787" y="2850322"/>
            <a:ext cx="1449815" cy="2863072"/>
          </a:xfrm>
          <a:prstGeom prst="rect">
            <a:avLst/>
          </a:prstGeom>
        </p:spPr>
      </p:pic>
      <p:grpSp>
        <p:nvGrpSpPr>
          <p:cNvPr id="22" name="Group 21"/>
          <p:cNvGrpSpPr/>
          <p:nvPr/>
        </p:nvGrpSpPr>
        <p:grpSpPr>
          <a:xfrm>
            <a:off x="1585384" y="2008242"/>
            <a:ext cx="3346666" cy="2737842"/>
            <a:chOff x="-3538259" y="2380977"/>
            <a:chExt cx="3346666" cy="2336777"/>
          </a:xfrm>
        </p:grpSpPr>
        <p:sp>
          <p:nvSpPr>
            <p:cNvPr id="130" name="Rectangle 129"/>
            <p:cNvSpPr/>
            <p:nvPr/>
          </p:nvSpPr>
          <p:spPr bwMode="auto">
            <a:xfrm>
              <a:off x="-3538259" y="2380977"/>
              <a:ext cx="3346666" cy="233677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90000"/>
                </a:lnSpc>
                <a:spcBef>
                  <a:spcPts val="0"/>
                </a:spcBef>
                <a:spcAft>
                  <a:spcPts val="0"/>
                </a:spcAft>
                <a:buClrTx/>
                <a:buSzTx/>
                <a:buFontTx/>
                <a:buNone/>
                <a:tabLst/>
                <a:defRPr/>
              </a:pPr>
              <a:endParaRPr kumimoji="0" lang="en-US" sz="163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1935" rtl="0" eaLnBrk="1" fontAlgn="base" latinLnBrk="0" hangingPunct="1">
                <a:lnSpc>
                  <a:spcPct val="90000"/>
                </a:lnSpc>
                <a:spcBef>
                  <a:spcPts val="0"/>
                </a:spcBef>
                <a:spcAft>
                  <a:spcPts val="0"/>
                </a:spcAft>
                <a:buClrTx/>
                <a:buSzTx/>
                <a:buFontTx/>
                <a:buNone/>
                <a:tabLst/>
                <a:defRPr/>
              </a:pPr>
              <a:endParaRPr kumimoji="0" lang="en-US" sz="163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1935" rtl="0" eaLnBrk="1" fontAlgn="base" latinLnBrk="0" hangingPunct="1">
                <a:lnSpc>
                  <a:spcPct val="90000"/>
                </a:lnSpc>
                <a:spcBef>
                  <a:spcPts val="0"/>
                </a:spcBef>
                <a:spcAft>
                  <a:spcPts val="0"/>
                </a:spcAft>
                <a:buClrTx/>
                <a:buSzTx/>
                <a:buFontTx/>
                <a:buNone/>
                <a:tabLst/>
                <a:defRPr/>
              </a:pPr>
              <a:endParaRPr kumimoji="0" lang="en-US" sz="163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1935" rtl="0" eaLnBrk="1" fontAlgn="base" latinLnBrk="0" hangingPunct="1">
                <a:lnSpc>
                  <a:spcPct val="90000"/>
                </a:lnSpc>
                <a:spcBef>
                  <a:spcPts val="0"/>
                </a:spcBef>
                <a:spcAft>
                  <a:spcPts val="0"/>
                </a:spcAft>
                <a:buClrTx/>
                <a:buSzTx/>
                <a:buFontTx/>
                <a:buNone/>
                <a:tabLst/>
                <a:defRPr/>
              </a:pPr>
              <a:endParaRPr kumimoji="0" lang="en-US" sz="163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1935" rtl="0" eaLnBrk="1" fontAlgn="base" latinLnBrk="0" hangingPunct="1">
                <a:lnSpc>
                  <a:spcPct val="90000"/>
                </a:lnSpc>
                <a:spcBef>
                  <a:spcPts val="0"/>
                </a:spcBef>
                <a:spcAft>
                  <a:spcPts val="0"/>
                </a:spcAft>
                <a:buClrTx/>
                <a:buSzTx/>
                <a:buFontTx/>
                <a:buNone/>
                <a:tabLst/>
                <a:defRPr/>
              </a:pPr>
              <a:endParaRPr kumimoji="0" lang="en-US" sz="163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1935" rtl="0" eaLnBrk="1" fontAlgn="base" latinLnBrk="0" hangingPunct="1">
                <a:lnSpc>
                  <a:spcPct val="90000"/>
                </a:lnSpc>
                <a:spcBef>
                  <a:spcPts val="0"/>
                </a:spcBef>
                <a:spcAft>
                  <a:spcPts val="0"/>
                </a:spcAft>
                <a:buClrTx/>
                <a:buSzTx/>
                <a:buFontTx/>
                <a:buNone/>
                <a:tabLst/>
                <a:defRPr/>
              </a:pPr>
              <a:endParaRPr kumimoji="0" lang="en-US" sz="163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1935" rtl="0" eaLnBrk="1" fontAlgn="base" latinLnBrk="0" hangingPunct="1">
                <a:lnSpc>
                  <a:spcPct val="90000"/>
                </a:lnSpc>
                <a:spcBef>
                  <a:spcPts val="0"/>
                </a:spcBef>
                <a:spcAft>
                  <a:spcPts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1935" rtl="0" eaLnBrk="1" fontAlgn="base" latinLnBrk="0" hangingPunct="1">
                <a:lnSpc>
                  <a:spcPct val="90000"/>
                </a:lnSpc>
                <a:spcBef>
                  <a:spcPts val="0"/>
                </a:spcBef>
                <a:spcAft>
                  <a:spcPts val="0"/>
                </a:spcAft>
                <a:buClrTx/>
                <a:buSzTx/>
                <a:buFontTx/>
                <a:buNone/>
                <a:tabLst/>
                <a:defRPr/>
              </a:pPr>
              <a:r>
                <a:rPr kumimoji="0" lang="en-US" sz="163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124" name="Rectangle 123"/>
            <p:cNvSpPr/>
            <p:nvPr/>
          </p:nvSpPr>
          <p:spPr bwMode="auto">
            <a:xfrm>
              <a:off x="-3416706" y="3696035"/>
              <a:ext cx="3134756" cy="876945"/>
            </a:xfrm>
            <a:prstGeom prst="rect">
              <a:avLst/>
            </a:prstGeom>
            <a:solidFill>
              <a:schemeClr val="tx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28" tIns="45720" rIns="182828" bIns="146262"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Cloud-inspired infrastructure</a:t>
              </a:r>
              <a:endParaRPr kumimoji="0" lang="en-US" sz="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1935"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Powered by Windows Server, Hyper-V, </a:t>
              </a: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System </a:t>
              </a: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Center, and </a:t>
              </a: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Technologies</a:t>
              </a: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p:cNvSpPr/>
            <p:nvPr/>
          </p:nvSpPr>
          <p:spPr bwMode="auto">
            <a:xfrm>
              <a:off x="-3326685" y="4178565"/>
              <a:ext cx="924854" cy="344530"/>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146241" rIns="91440" bIns="146241"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Rectangle 140"/>
            <p:cNvSpPr/>
            <p:nvPr/>
          </p:nvSpPr>
          <p:spPr bwMode="auto">
            <a:xfrm>
              <a:off x="-2310861" y="4178565"/>
              <a:ext cx="924854" cy="344530"/>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146241" rIns="91440" bIns="146241"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Rectangle 141"/>
            <p:cNvSpPr/>
            <p:nvPr/>
          </p:nvSpPr>
          <p:spPr bwMode="auto">
            <a:xfrm>
              <a:off x="-1299561" y="4178565"/>
              <a:ext cx="924854" cy="344530"/>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146241" rIns="91440" bIns="146241"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a:t>
              </a: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0" name="Rectangle 49"/>
          <p:cNvSpPr/>
          <p:nvPr/>
        </p:nvSpPr>
        <p:spPr bwMode="auto">
          <a:xfrm>
            <a:off x="2327077" y="2038851"/>
            <a:ext cx="1884276" cy="1505605"/>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Platform Services</a:t>
            </a: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Freeform 82"/>
          <p:cNvSpPr>
            <a:spLocks/>
          </p:cNvSpPr>
          <p:nvPr/>
        </p:nvSpPr>
        <p:spPr bwMode="auto">
          <a:xfrm>
            <a:off x="6811291" y="338747"/>
            <a:ext cx="4053456" cy="2325080"/>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nvGrpSpPr>
          <p:cNvPr id="118" name="Group 117"/>
          <p:cNvGrpSpPr>
            <a:grpSpLocks noChangeAspect="1"/>
          </p:cNvGrpSpPr>
          <p:nvPr/>
        </p:nvGrpSpPr>
        <p:grpSpPr>
          <a:xfrm>
            <a:off x="5199011" y="2527750"/>
            <a:ext cx="3079082" cy="3478663"/>
            <a:chOff x="4747395" y="1980810"/>
            <a:chExt cx="2846348" cy="3215726"/>
          </a:xfrm>
        </p:grpSpPr>
        <p:sp>
          <p:nvSpPr>
            <p:cNvPr id="121" name="TextBox 120"/>
            <p:cNvSpPr txBox="1"/>
            <p:nvPr/>
          </p:nvSpPr>
          <p:spPr>
            <a:xfrm>
              <a:off x="5170050" y="1980810"/>
              <a:ext cx="2004297" cy="614470"/>
            </a:xfrm>
            <a:prstGeom prst="rect">
              <a:avLst/>
            </a:prstGeom>
            <a:noFill/>
          </p:spPr>
          <p:txBody>
            <a:bodyPr wrap="none" lIns="182828" tIns="146262" rIns="182828" bIns="146262" rtlCol="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2400" b="1" i="0" u="none" strike="noStrike" kern="1200" cap="all" spc="0" normalizeH="0" baseline="0" noProof="0" dirty="0" smtClean="0">
                  <a:ln>
                    <a:noFill/>
                  </a:ln>
                  <a:gradFill>
                    <a:gsLst>
                      <a:gs pos="0">
                        <a:srgbClr val="00188F"/>
                      </a:gs>
                      <a:gs pos="100000">
                        <a:srgbClr val="00188F"/>
                      </a:gs>
                    </a:gsLst>
                    <a:lin ang="5400000" scaled="0"/>
                  </a:gradFill>
                  <a:effectLst/>
                  <a:uLnTx/>
                  <a:uFillTx/>
                  <a:latin typeface="Segoe UI Semilight" panose="020B0402040204020203" pitchFamily="34" charset="0"/>
                  <a:ea typeface="+mn-ea"/>
                  <a:cs typeface="Segoe UI Semilight" panose="020B0402040204020203" pitchFamily="34" charset="0"/>
                </a:rPr>
                <a:t>innovation</a:t>
              </a:r>
              <a:endParaRPr kumimoji="0" lang="en-US" sz="2400" b="1" i="0" u="none" strike="noStrike" kern="1200" cap="all" spc="0" normalizeH="0" baseline="0" noProof="0" dirty="0">
                <a:ln>
                  <a:noFill/>
                </a:ln>
                <a:gradFill>
                  <a:gsLst>
                    <a:gs pos="0">
                      <a:srgbClr val="00188F"/>
                    </a:gs>
                    <a:gs pos="100000">
                      <a:srgbClr val="00188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123" name="Group 122"/>
            <p:cNvGrpSpPr/>
            <p:nvPr/>
          </p:nvGrpSpPr>
          <p:grpSpPr>
            <a:xfrm>
              <a:off x="4747395" y="2107215"/>
              <a:ext cx="2846348" cy="3089321"/>
              <a:chOff x="4747395" y="2107215"/>
              <a:chExt cx="2846348" cy="3089321"/>
            </a:xfrm>
          </p:grpSpPr>
          <p:sp>
            <p:nvSpPr>
              <p:cNvPr id="125" name="TextBox 124"/>
              <p:cNvSpPr txBox="1"/>
              <p:nvPr/>
            </p:nvSpPr>
            <p:spPr>
              <a:xfrm>
                <a:off x="4747395" y="3052287"/>
                <a:ext cx="2846348" cy="1624451"/>
              </a:xfrm>
              <a:custGeom>
                <a:avLst/>
                <a:gdLst>
                  <a:gd name="connsiteX0" fmla="*/ 576906 w 3645622"/>
                  <a:gd name="connsiteY0" fmla="*/ 0 h 1898768"/>
                  <a:gd name="connsiteX1" fmla="*/ 3068717 w 3645622"/>
                  <a:gd name="connsiteY1" fmla="*/ 0 h 1898768"/>
                  <a:gd name="connsiteX2" fmla="*/ 3068717 w 3645622"/>
                  <a:gd name="connsiteY2" fmla="*/ 777715 h 1898768"/>
                  <a:gd name="connsiteX3" fmla="*/ 3302284 w 3645622"/>
                  <a:gd name="connsiteY3" fmla="*/ 777715 h 1898768"/>
                  <a:gd name="connsiteX4" fmla="*/ 3302284 w 3645622"/>
                  <a:gd name="connsiteY4" fmla="*/ 606046 h 1898768"/>
                  <a:gd name="connsiteX5" fmla="*/ 3645622 w 3645622"/>
                  <a:gd name="connsiteY5" fmla="*/ 949384 h 1898768"/>
                  <a:gd name="connsiteX6" fmla="*/ 3302284 w 3645622"/>
                  <a:gd name="connsiteY6" fmla="*/ 1292722 h 1898768"/>
                  <a:gd name="connsiteX7" fmla="*/ 3302284 w 3645622"/>
                  <a:gd name="connsiteY7" fmla="*/ 1121053 h 1898768"/>
                  <a:gd name="connsiteX8" fmla="*/ 3068717 w 3645622"/>
                  <a:gd name="connsiteY8" fmla="*/ 1121053 h 1898768"/>
                  <a:gd name="connsiteX9" fmla="*/ 3068717 w 3645622"/>
                  <a:gd name="connsiteY9" fmla="*/ 1898768 h 1898768"/>
                  <a:gd name="connsiteX10" fmla="*/ 576906 w 3645622"/>
                  <a:gd name="connsiteY10" fmla="*/ 1898768 h 1898768"/>
                  <a:gd name="connsiteX11" fmla="*/ 576906 w 3645622"/>
                  <a:gd name="connsiteY11" fmla="*/ 1121053 h 1898768"/>
                  <a:gd name="connsiteX12" fmla="*/ 343338 w 3645622"/>
                  <a:gd name="connsiteY12" fmla="*/ 1121053 h 1898768"/>
                  <a:gd name="connsiteX13" fmla="*/ 343338 w 3645622"/>
                  <a:gd name="connsiteY13" fmla="*/ 1292722 h 1898768"/>
                  <a:gd name="connsiteX14" fmla="*/ 0 w 3645622"/>
                  <a:gd name="connsiteY14" fmla="*/ 949384 h 1898768"/>
                  <a:gd name="connsiteX15" fmla="*/ 343338 w 3645622"/>
                  <a:gd name="connsiteY15" fmla="*/ 606046 h 1898768"/>
                  <a:gd name="connsiteX16" fmla="*/ 343338 w 3645622"/>
                  <a:gd name="connsiteY16" fmla="*/ 777715 h 1898768"/>
                  <a:gd name="connsiteX17" fmla="*/ 576906 w 3645622"/>
                  <a:gd name="connsiteY17" fmla="*/ 777715 h 189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5622" h="1898768">
                    <a:moveTo>
                      <a:pt x="576906" y="0"/>
                    </a:moveTo>
                    <a:lnTo>
                      <a:pt x="3068717" y="0"/>
                    </a:lnTo>
                    <a:lnTo>
                      <a:pt x="3068717" y="777715"/>
                    </a:lnTo>
                    <a:lnTo>
                      <a:pt x="3302284" y="777715"/>
                    </a:lnTo>
                    <a:lnTo>
                      <a:pt x="3302284" y="606046"/>
                    </a:lnTo>
                    <a:lnTo>
                      <a:pt x="3645622" y="949384"/>
                    </a:lnTo>
                    <a:lnTo>
                      <a:pt x="3302284" y="1292722"/>
                    </a:lnTo>
                    <a:lnTo>
                      <a:pt x="3302284" y="1121053"/>
                    </a:lnTo>
                    <a:lnTo>
                      <a:pt x="3068717" y="1121053"/>
                    </a:lnTo>
                    <a:lnTo>
                      <a:pt x="3068717" y="1898768"/>
                    </a:lnTo>
                    <a:lnTo>
                      <a:pt x="576906" y="1898768"/>
                    </a:lnTo>
                    <a:lnTo>
                      <a:pt x="576906" y="1121053"/>
                    </a:lnTo>
                    <a:lnTo>
                      <a:pt x="343338" y="1121053"/>
                    </a:lnTo>
                    <a:lnTo>
                      <a:pt x="343338" y="1292722"/>
                    </a:lnTo>
                    <a:lnTo>
                      <a:pt x="0" y="949384"/>
                    </a:lnTo>
                    <a:lnTo>
                      <a:pt x="343338" y="606046"/>
                    </a:lnTo>
                    <a:lnTo>
                      <a:pt x="343338" y="777715"/>
                    </a:lnTo>
                    <a:lnTo>
                      <a:pt x="576906" y="777715"/>
                    </a:lnTo>
                    <a:close/>
                  </a:path>
                </a:pathLst>
              </a:custGeom>
              <a:noFill/>
            </p:spPr>
            <p:txBody>
              <a:bodyPr wrap="none" lIns="182802" tIns="146241" rIns="182802" bIns="146241" rtlCol="0" anchor="ctr">
                <a:spAutoFit/>
              </a:bodyPr>
              <a:lstStyle/>
              <a:p>
                <a:pPr marL="0" marR="0" lvl="0" indent="0" algn="ctr" defTabSz="932205"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smtClean="0">
                    <a:ln>
                      <a:noFill/>
                    </a:ln>
                    <a:gradFill>
                      <a:gsLst>
                        <a:gs pos="1250">
                          <a:srgbClr val="505050"/>
                        </a:gs>
                        <a:gs pos="100000">
                          <a:srgbClr val="505050"/>
                        </a:gs>
                      </a:gsLst>
                      <a:lin ang="5400000" scaled="0"/>
                    </a:gradFill>
                    <a:effectLst/>
                    <a:uLnTx/>
                    <a:uFillTx/>
                    <a:latin typeface="Segoe UI"/>
                    <a:ea typeface="+mn-ea"/>
                    <a:cs typeface="Segoe UI Semibold" panose="020B0702040204020203" pitchFamily="34" charset="0"/>
                  </a:rPr>
                  <a:t>Engineering Driven</a:t>
                </a:r>
              </a:p>
              <a:p>
                <a:pPr marL="0" marR="0" lvl="0" indent="0" algn="ctr" defTabSz="932205"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smtClean="0">
                    <a:ln>
                      <a:noFill/>
                    </a:ln>
                    <a:gradFill>
                      <a:gsLst>
                        <a:gs pos="1250">
                          <a:srgbClr val="505050"/>
                        </a:gs>
                        <a:gs pos="100000">
                          <a:srgbClr val="505050"/>
                        </a:gs>
                      </a:gsLst>
                      <a:lin ang="5400000" scaled="0"/>
                    </a:gradFill>
                    <a:effectLst/>
                    <a:uLnTx/>
                    <a:uFillTx/>
                    <a:latin typeface="Segoe UI"/>
                    <a:ea typeface="+mn-ea"/>
                    <a:cs typeface="Segoe UI Semibold" panose="020B0702040204020203" pitchFamily="34" charset="0"/>
                  </a:rPr>
                  <a:t>IaaS AND PaaS Platform</a:t>
                </a:r>
              </a:p>
              <a:p>
                <a:pPr marL="0" marR="0" lvl="0" indent="0" algn="ctr" defTabSz="932205"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smtClean="0">
                    <a:ln>
                      <a:noFill/>
                    </a:ln>
                    <a:gradFill>
                      <a:gsLst>
                        <a:gs pos="1250">
                          <a:srgbClr val="505050"/>
                        </a:gs>
                        <a:gs pos="100000">
                          <a:srgbClr val="505050"/>
                        </a:gs>
                      </a:gsLst>
                      <a:lin ang="5400000" scaled="0"/>
                    </a:gradFill>
                    <a:effectLst/>
                    <a:uLnTx/>
                    <a:uFillTx/>
                    <a:latin typeface="Segoe UI"/>
                    <a:ea typeface="+mn-ea"/>
                    <a:cs typeface="Segoe UI Semibold" panose="020B0702040204020203" pitchFamily="34" charset="0"/>
                  </a:rPr>
                  <a:t>Hybrid Software</a:t>
                </a: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bold" panose="020B0702040204020203" pitchFamily="34" charset="0"/>
                </a:endParaRPr>
              </a:p>
              <a:p>
                <a:pPr marL="0" marR="0" lvl="0" indent="0" algn="ctr" defTabSz="932205"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bold" panose="020B0702040204020203" pitchFamily="34" charset="0"/>
                </a:endParaRPr>
              </a:p>
            </p:txBody>
          </p:sp>
          <p:sp>
            <p:nvSpPr>
              <p:cNvPr id="126" name="Freeform 125"/>
              <p:cNvSpPr/>
              <p:nvPr/>
            </p:nvSpPr>
            <p:spPr bwMode="auto">
              <a:xfrm rot="8100000">
                <a:off x="5240603" y="2107215"/>
                <a:ext cx="1863194" cy="1863193"/>
              </a:xfrm>
              <a:custGeom>
                <a:avLst/>
                <a:gdLst>
                  <a:gd name="connsiteX0" fmla="*/ 686584 w 2313259"/>
                  <a:gd name="connsiteY0" fmla="*/ 1626304 h 2313259"/>
                  <a:gd name="connsiteX1" fmla="*/ 134698 w 2313259"/>
                  <a:gd name="connsiteY1" fmla="*/ 456262 h 2313259"/>
                  <a:gd name="connsiteX2" fmla="*/ 127395 w 2313259"/>
                  <a:gd name="connsiteY2" fmla="*/ 303308 h 2313259"/>
                  <a:gd name="connsiteX3" fmla="*/ 0 w 2313259"/>
                  <a:gd name="connsiteY3" fmla="*/ 303308 h 2313259"/>
                  <a:gd name="connsiteX4" fmla="*/ 227788 w 2313259"/>
                  <a:gd name="connsiteY4" fmla="*/ 0 h 2313259"/>
                  <a:gd name="connsiteX5" fmla="*/ 455575 w 2313259"/>
                  <a:gd name="connsiteY5" fmla="*/ 303308 h 2313259"/>
                  <a:gd name="connsiteX6" fmla="*/ 346480 w 2313259"/>
                  <a:gd name="connsiteY6" fmla="*/ 303308 h 2313259"/>
                  <a:gd name="connsiteX7" fmla="*/ 347164 w 2313259"/>
                  <a:gd name="connsiteY7" fmla="*/ 303991 h 2313259"/>
                  <a:gd name="connsiteX8" fmla="*/ 353429 w 2313259"/>
                  <a:gd name="connsiteY8" fmla="*/ 435199 h 2313259"/>
                  <a:gd name="connsiteX9" fmla="*/ 841961 w 2313259"/>
                  <a:gd name="connsiteY9" fmla="*/ 1470926 h 2313259"/>
                  <a:gd name="connsiteX10" fmla="*/ 1877688 w 2313259"/>
                  <a:gd name="connsiteY10" fmla="*/ 1959458 h 2313259"/>
                  <a:gd name="connsiteX11" fmla="*/ 2008896 w 2313259"/>
                  <a:gd name="connsiteY11" fmla="*/ 1965723 h 2313259"/>
                  <a:gd name="connsiteX12" fmla="*/ 2009951 w 2313259"/>
                  <a:gd name="connsiteY12" fmla="*/ 1966779 h 2313259"/>
                  <a:gd name="connsiteX13" fmla="*/ 2009951 w 2313259"/>
                  <a:gd name="connsiteY13" fmla="*/ 1857684 h 2313259"/>
                  <a:gd name="connsiteX14" fmla="*/ 2313259 w 2313259"/>
                  <a:gd name="connsiteY14" fmla="*/ 2085471 h 2313259"/>
                  <a:gd name="connsiteX15" fmla="*/ 2009951 w 2313259"/>
                  <a:gd name="connsiteY15" fmla="*/ 2313259 h 2313259"/>
                  <a:gd name="connsiteX16" fmla="*/ 2009951 w 2313259"/>
                  <a:gd name="connsiteY16" fmla="*/ 2185510 h 2313259"/>
                  <a:gd name="connsiteX17" fmla="*/ 1856625 w 2313259"/>
                  <a:gd name="connsiteY17" fmla="*/ 2178189 h 2313259"/>
                  <a:gd name="connsiteX18" fmla="*/ 686584 w 2313259"/>
                  <a:gd name="connsiteY18" fmla="*/ 1626304 h 23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13259" h="2313259">
                    <a:moveTo>
                      <a:pt x="686584" y="1626304"/>
                    </a:moveTo>
                    <a:cubicBezTo>
                      <a:pt x="359540" y="1299260"/>
                      <a:pt x="175578" y="883317"/>
                      <a:pt x="134698" y="456262"/>
                    </a:cubicBezTo>
                    <a:lnTo>
                      <a:pt x="127395" y="303308"/>
                    </a:lnTo>
                    <a:lnTo>
                      <a:pt x="0" y="303308"/>
                    </a:lnTo>
                    <a:lnTo>
                      <a:pt x="227788" y="0"/>
                    </a:lnTo>
                    <a:lnTo>
                      <a:pt x="455575" y="303308"/>
                    </a:lnTo>
                    <a:lnTo>
                      <a:pt x="346480" y="303308"/>
                    </a:lnTo>
                    <a:lnTo>
                      <a:pt x="347164" y="303991"/>
                    </a:lnTo>
                    <a:lnTo>
                      <a:pt x="353429" y="435199"/>
                    </a:lnTo>
                    <a:cubicBezTo>
                      <a:pt x="389616" y="813231"/>
                      <a:pt x="552460" y="1181425"/>
                      <a:pt x="841961" y="1470926"/>
                    </a:cubicBezTo>
                    <a:cubicBezTo>
                      <a:pt x="1131462" y="1760427"/>
                      <a:pt x="1499656" y="1923270"/>
                      <a:pt x="1877688" y="1959458"/>
                    </a:cubicBezTo>
                    <a:lnTo>
                      <a:pt x="2008896" y="1965723"/>
                    </a:lnTo>
                    <a:lnTo>
                      <a:pt x="2009951" y="1966779"/>
                    </a:lnTo>
                    <a:lnTo>
                      <a:pt x="2009951" y="1857684"/>
                    </a:lnTo>
                    <a:lnTo>
                      <a:pt x="2313259" y="2085471"/>
                    </a:lnTo>
                    <a:lnTo>
                      <a:pt x="2009951" y="2313259"/>
                    </a:lnTo>
                    <a:lnTo>
                      <a:pt x="2009951" y="2185510"/>
                    </a:lnTo>
                    <a:lnTo>
                      <a:pt x="1856625" y="2178189"/>
                    </a:lnTo>
                    <a:cubicBezTo>
                      <a:pt x="1429570" y="2137309"/>
                      <a:pt x="1013627" y="1953347"/>
                      <a:pt x="686584" y="1626304"/>
                    </a:cubicBezTo>
                    <a:close/>
                  </a:path>
                </a:pathLst>
              </a:cu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126"/>
              <p:cNvSpPr/>
              <p:nvPr/>
            </p:nvSpPr>
            <p:spPr bwMode="auto">
              <a:xfrm rot="18918717">
                <a:off x="5240602" y="3333343"/>
                <a:ext cx="1863194" cy="1863193"/>
              </a:xfrm>
              <a:custGeom>
                <a:avLst/>
                <a:gdLst>
                  <a:gd name="connsiteX0" fmla="*/ 686584 w 2313259"/>
                  <a:gd name="connsiteY0" fmla="*/ 1626304 h 2313259"/>
                  <a:gd name="connsiteX1" fmla="*/ 134698 w 2313259"/>
                  <a:gd name="connsiteY1" fmla="*/ 456262 h 2313259"/>
                  <a:gd name="connsiteX2" fmla="*/ 127395 w 2313259"/>
                  <a:gd name="connsiteY2" fmla="*/ 303308 h 2313259"/>
                  <a:gd name="connsiteX3" fmla="*/ 0 w 2313259"/>
                  <a:gd name="connsiteY3" fmla="*/ 303308 h 2313259"/>
                  <a:gd name="connsiteX4" fmla="*/ 227788 w 2313259"/>
                  <a:gd name="connsiteY4" fmla="*/ 0 h 2313259"/>
                  <a:gd name="connsiteX5" fmla="*/ 455575 w 2313259"/>
                  <a:gd name="connsiteY5" fmla="*/ 303308 h 2313259"/>
                  <a:gd name="connsiteX6" fmla="*/ 346480 w 2313259"/>
                  <a:gd name="connsiteY6" fmla="*/ 303308 h 2313259"/>
                  <a:gd name="connsiteX7" fmla="*/ 347164 w 2313259"/>
                  <a:gd name="connsiteY7" fmla="*/ 303991 h 2313259"/>
                  <a:gd name="connsiteX8" fmla="*/ 353429 w 2313259"/>
                  <a:gd name="connsiteY8" fmla="*/ 435199 h 2313259"/>
                  <a:gd name="connsiteX9" fmla="*/ 841961 w 2313259"/>
                  <a:gd name="connsiteY9" fmla="*/ 1470926 h 2313259"/>
                  <a:gd name="connsiteX10" fmla="*/ 1877688 w 2313259"/>
                  <a:gd name="connsiteY10" fmla="*/ 1959458 h 2313259"/>
                  <a:gd name="connsiteX11" fmla="*/ 2008896 w 2313259"/>
                  <a:gd name="connsiteY11" fmla="*/ 1965723 h 2313259"/>
                  <a:gd name="connsiteX12" fmla="*/ 2009951 w 2313259"/>
                  <a:gd name="connsiteY12" fmla="*/ 1966779 h 2313259"/>
                  <a:gd name="connsiteX13" fmla="*/ 2009951 w 2313259"/>
                  <a:gd name="connsiteY13" fmla="*/ 1857684 h 2313259"/>
                  <a:gd name="connsiteX14" fmla="*/ 2313259 w 2313259"/>
                  <a:gd name="connsiteY14" fmla="*/ 2085471 h 2313259"/>
                  <a:gd name="connsiteX15" fmla="*/ 2009951 w 2313259"/>
                  <a:gd name="connsiteY15" fmla="*/ 2313259 h 2313259"/>
                  <a:gd name="connsiteX16" fmla="*/ 2009951 w 2313259"/>
                  <a:gd name="connsiteY16" fmla="*/ 2185510 h 2313259"/>
                  <a:gd name="connsiteX17" fmla="*/ 1856625 w 2313259"/>
                  <a:gd name="connsiteY17" fmla="*/ 2178189 h 2313259"/>
                  <a:gd name="connsiteX18" fmla="*/ 686584 w 2313259"/>
                  <a:gd name="connsiteY18" fmla="*/ 1626304 h 23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13259" h="2313259">
                    <a:moveTo>
                      <a:pt x="686584" y="1626304"/>
                    </a:moveTo>
                    <a:cubicBezTo>
                      <a:pt x="359540" y="1299260"/>
                      <a:pt x="175578" y="883317"/>
                      <a:pt x="134698" y="456262"/>
                    </a:cubicBezTo>
                    <a:lnTo>
                      <a:pt x="127395" y="303308"/>
                    </a:lnTo>
                    <a:lnTo>
                      <a:pt x="0" y="303308"/>
                    </a:lnTo>
                    <a:lnTo>
                      <a:pt x="227788" y="0"/>
                    </a:lnTo>
                    <a:lnTo>
                      <a:pt x="455575" y="303308"/>
                    </a:lnTo>
                    <a:lnTo>
                      <a:pt x="346480" y="303308"/>
                    </a:lnTo>
                    <a:lnTo>
                      <a:pt x="347164" y="303991"/>
                    </a:lnTo>
                    <a:lnTo>
                      <a:pt x="353429" y="435199"/>
                    </a:lnTo>
                    <a:cubicBezTo>
                      <a:pt x="389616" y="813231"/>
                      <a:pt x="552460" y="1181425"/>
                      <a:pt x="841961" y="1470926"/>
                    </a:cubicBezTo>
                    <a:cubicBezTo>
                      <a:pt x="1131462" y="1760427"/>
                      <a:pt x="1499656" y="1923270"/>
                      <a:pt x="1877688" y="1959458"/>
                    </a:cubicBezTo>
                    <a:lnTo>
                      <a:pt x="2008896" y="1965723"/>
                    </a:lnTo>
                    <a:lnTo>
                      <a:pt x="2009951" y="1966779"/>
                    </a:lnTo>
                    <a:lnTo>
                      <a:pt x="2009951" y="1857684"/>
                    </a:lnTo>
                    <a:lnTo>
                      <a:pt x="2313259" y="2085471"/>
                    </a:lnTo>
                    <a:lnTo>
                      <a:pt x="2009951" y="2313259"/>
                    </a:lnTo>
                    <a:lnTo>
                      <a:pt x="2009951" y="2185510"/>
                    </a:lnTo>
                    <a:lnTo>
                      <a:pt x="1856625" y="2178189"/>
                    </a:lnTo>
                    <a:cubicBezTo>
                      <a:pt x="1429570" y="2137309"/>
                      <a:pt x="1013627" y="1953347"/>
                      <a:pt x="686584" y="1626304"/>
                    </a:cubicBezTo>
                    <a:close/>
                  </a:path>
                </a:pathLst>
              </a:cu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08" name="Title 1"/>
          <p:cNvSpPr>
            <a:spLocks noGrp="1"/>
          </p:cNvSpPr>
          <p:nvPr>
            <p:ph type="title"/>
          </p:nvPr>
        </p:nvSpPr>
        <p:spPr>
          <a:xfrm>
            <a:off x="549271" y="164068"/>
            <a:ext cx="11886192" cy="917444"/>
          </a:xfrm>
        </p:spPr>
        <p:txBody>
          <a:bodyPr/>
          <a:lstStyle/>
          <a:p>
            <a:r>
              <a:rPr lang="en-US" sz="3999" dirty="0" smtClean="0"/>
              <a:t>The Microsoft Platform Strategy</a:t>
            </a:r>
            <a:endParaRPr lang="en-US" sz="3198" dirty="0">
              <a:gradFill>
                <a:gsLst>
                  <a:gs pos="1250">
                    <a:schemeClr val="tx2"/>
                  </a:gs>
                  <a:gs pos="100000">
                    <a:schemeClr val="tx2"/>
                  </a:gs>
                </a:gsLst>
                <a:lin ang="5400000" scaled="0"/>
              </a:gradFill>
            </a:endParaRPr>
          </a:p>
        </p:txBody>
      </p:sp>
      <p:sp>
        <p:nvSpPr>
          <p:cNvPr id="47" name="Rectangle 46"/>
          <p:cNvSpPr/>
          <p:nvPr/>
        </p:nvSpPr>
        <p:spPr bwMode="auto">
          <a:xfrm>
            <a:off x="0" y="5760134"/>
            <a:ext cx="12566703" cy="1267469"/>
          </a:xfrm>
          <a:prstGeom prst="rect">
            <a:avLst/>
          </a:prstGeom>
          <a:solidFill>
            <a:schemeClr val="bg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p:cNvSpPr txBox="1"/>
          <p:nvPr/>
        </p:nvSpPr>
        <p:spPr>
          <a:xfrm>
            <a:off x="8061453" y="5788101"/>
            <a:ext cx="4242082" cy="9047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8" tIns="146262" rIns="182828" bIns="146262"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384"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00188F"/>
                    </a:gs>
                    <a:gs pos="100000">
                      <a:srgbClr val="00188F"/>
                    </a:gs>
                  </a:gsLst>
                  <a:lin ang="5400000" scaled="0"/>
                </a:gradFill>
                <a:effectLst/>
                <a:uLnTx/>
                <a:uFillTx/>
                <a:latin typeface="Segoe UI"/>
                <a:ea typeface="+mn-ea"/>
                <a:cs typeface="+mn-cs"/>
              </a:rPr>
              <a:t>Microsoft </a:t>
            </a:r>
            <a:r>
              <a:rPr kumimoji="0" lang="en-US" sz="2400" b="0" i="0" u="none" strike="noStrike" kern="1200" cap="none" spc="0" normalizeH="0" baseline="0" noProof="0" dirty="0" smtClean="0">
                <a:ln>
                  <a:noFill/>
                </a:ln>
                <a:gradFill>
                  <a:gsLst>
                    <a:gs pos="0">
                      <a:srgbClr val="00188F"/>
                    </a:gs>
                    <a:gs pos="100000">
                      <a:srgbClr val="00188F"/>
                    </a:gs>
                  </a:gsLst>
                  <a:lin ang="5400000" scaled="0"/>
                </a:gradFill>
                <a:effectLst/>
                <a:uLnTx/>
                <a:uFillTx/>
                <a:latin typeface="Segoe UI"/>
                <a:ea typeface="+mn-ea"/>
                <a:cs typeface="+mn-cs"/>
              </a:rPr>
              <a:t>Azure</a:t>
            </a:r>
          </a:p>
          <a:p>
            <a:pPr marL="0" marR="0" lvl="0" indent="0" algn="ctr" defTabSz="932384"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mn-cs"/>
              </a:rPr>
              <a:t>Public, Global, Shared Datacenters</a:t>
            </a:r>
          </a:p>
        </p:txBody>
      </p:sp>
      <p:sp>
        <p:nvSpPr>
          <p:cNvPr id="112" name="TextBox 111"/>
          <p:cNvSpPr txBox="1"/>
          <p:nvPr/>
        </p:nvSpPr>
        <p:spPr>
          <a:xfrm>
            <a:off x="1342387" y="6032351"/>
            <a:ext cx="3804463" cy="9601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8" tIns="146262" rIns="182828" bIns="146262"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384"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188F"/>
                </a:solidFill>
                <a:effectLst/>
                <a:uLnTx/>
                <a:uFillTx/>
                <a:latin typeface="Segoe UI"/>
                <a:ea typeface="+mn-ea"/>
                <a:cs typeface="+mn-cs"/>
              </a:rPr>
              <a:t>Microsoft Azure </a:t>
            </a:r>
            <a:r>
              <a:rPr kumimoji="0" lang="en-US" sz="2400" b="0" i="0" u="none" strike="noStrike" kern="0" cap="none" spc="0" normalizeH="0" baseline="0" noProof="0" dirty="0" smtClean="0">
                <a:ln>
                  <a:noFill/>
                </a:ln>
                <a:solidFill>
                  <a:srgbClr val="00188F"/>
                </a:solidFill>
                <a:effectLst/>
                <a:uLnTx/>
                <a:uFillTx/>
                <a:latin typeface="Segoe UI"/>
                <a:ea typeface="+mn-ea"/>
                <a:cs typeface="+mn-cs"/>
              </a:rPr>
              <a:t>Stack </a:t>
            </a:r>
          </a:p>
          <a:p>
            <a:pPr marL="0" marR="0" lvl="0" indent="0" algn="ctr" defTabSz="932384"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00188F"/>
                </a:solidFill>
                <a:effectLst/>
                <a:uLnTx/>
                <a:uFillTx/>
                <a:latin typeface="Segoe UI"/>
                <a:ea typeface="+mn-ea"/>
                <a:cs typeface="+mn-cs"/>
              </a:rPr>
              <a:t>&amp; Cloud Platform System</a:t>
            </a:r>
            <a:endParaRPr kumimoji="0" lang="en-US" sz="2400" b="0" i="0" u="none" strike="noStrike" kern="0" cap="none" spc="0" normalizeH="0" baseline="0" noProof="0" dirty="0">
              <a:ln>
                <a:noFill/>
              </a:ln>
              <a:solidFill>
                <a:srgbClr val="00188F"/>
              </a:solidFill>
              <a:effectLst/>
              <a:uLnTx/>
              <a:uFillTx/>
              <a:latin typeface="Segoe UI"/>
              <a:ea typeface="+mn-ea"/>
              <a:cs typeface="+mn-cs"/>
            </a:endParaRPr>
          </a:p>
        </p:txBody>
      </p:sp>
      <p:cxnSp>
        <p:nvCxnSpPr>
          <p:cNvPr id="3" name="Straight Connector 2"/>
          <p:cNvCxnSpPr/>
          <p:nvPr/>
        </p:nvCxnSpPr>
        <p:spPr>
          <a:xfrm>
            <a:off x="0" y="5732394"/>
            <a:ext cx="12436475" cy="0"/>
          </a:xfrm>
          <a:prstGeom prst="line">
            <a:avLst/>
          </a:prstGeom>
          <a:ln w="76200">
            <a:solidFill>
              <a:srgbClr val="77777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Freeform 82"/>
          <p:cNvSpPr>
            <a:spLocks/>
          </p:cNvSpPr>
          <p:nvPr/>
        </p:nvSpPr>
        <p:spPr bwMode="auto">
          <a:xfrm>
            <a:off x="8159396" y="234917"/>
            <a:ext cx="2669629" cy="1531311"/>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5" name="Rectangle 64"/>
          <p:cNvSpPr/>
          <p:nvPr/>
        </p:nvSpPr>
        <p:spPr bwMode="auto">
          <a:xfrm>
            <a:off x="8414549" y="2008241"/>
            <a:ext cx="3535911" cy="2429273"/>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90000"/>
              </a:lnSpc>
              <a:spcBef>
                <a:spcPts val="0"/>
              </a:spcBef>
              <a:spcAft>
                <a:spcPts val="0"/>
              </a:spcAft>
              <a:buClrTx/>
              <a:buSzTx/>
              <a:buFontTx/>
              <a:buNone/>
              <a:tabLst/>
              <a:defRPr/>
            </a:pPr>
            <a:endParaRPr kumimoji="0" lang="en-US" sz="163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1935" rtl="0" eaLnBrk="1" fontAlgn="base" latinLnBrk="0" hangingPunct="1">
              <a:lnSpc>
                <a:spcPct val="90000"/>
              </a:lnSpc>
              <a:spcBef>
                <a:spcPts val="0"/>
              </a:spcBef>
              <a:spcAft>
                <a:spcPts val="0"/>
              </a:spcAft>
              <a:buClrTx/>
              <a:buSzTx/>
              <a:buFontTx/>
              <a:buNone/>
              <a:tabLst/>
              <a:defRPr/>
            </a:pPr>
            <a:endParaRPr kumimoji="0" lang="en-US" sz="163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1935" rtl="0" eaLnBrk="1" fontAlgn="base" latinLnBrk="0" hangingPunct="1">
              <a:lnSpc>
                <a:spcPct val="90000"/>
              </a:lnSpc>
              <a:spcBef>
                <a:spcPts val="0"/>
              </a:spcBef>
              <a:spcAft>
                <a:spcPts val="0"/>
              </a:spcAft>
              <a:buClrTx/>
              <a:buSzTx/>
              <a:buFontTx/>
              <a:buNone/>
              <a:tabLst/>
              <a:defRPr/>
            </a:pPr>
            <a:endParaRPr kumimoji="0" lang="en-US" sz="163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1935" rtl="0" eaLnBrk="1" fontAlgn="base" latinLnBrk="0" hangingPunct="1">
              <a:lnSpc>
                <a:spcPct val="90000"/>
              </a:lnSpc>
              <a:spcBef>
                <a:spcPts val="0"/>
              </a:spcBef>
              <a:spcAft>
                <a:spcPts val="0"/>
              </a:spcAft>
              <a:buClrTx/>
              <a:buSzTx/>
              <a:buFontTx/>
              <a:buNone/>
              <a:tabLst/>
              <a:defRPr/>
            </a:pPr>
            <a:endParaRPr kumimoji="0" lang="en-US" sz="163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1935" rtl="0" eaLnBrk="1" fontAlgn="base" latinLnBrk="0" hangingPunct="1">
              <a:lnSpc>
                <a:spcPct val="90000"/>
              </a:lnSpc>
              <a:spcBef>
                <a:spcPts val="0"/>
              </a:spcBef>
              <a:spcAft>
                <a:spcPts val="0"/>
              </a:spcAft>
              <a:buClrTx/>
              <a:buSzTx/>
              <a:buFontTx/>
              <a:buNone/>
              <a:tabLst/>
              <a:defRPr/>
            </a:pPr>
            <a:endParaRPr kumimoji="0" lang="en-US" sz="163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1935" rtl="0" eaLnBrk="1" fontAlgn="base" latinLnBrk="0" hangingPunct="1">
              <a:lnSpc>
                <a:spcPct val="90000"/>
              </a:lnSpc>
              <a:spcBef>
                <a:spcPts val="0"/>
              </a:spcBef>
              <a:spcAft>
                <a:spcPts val="0"/>
              </a:spcAft>
              <a:buClrTx/>
              <a:buSzTx/>
              <a:buFontTx/>
              <a:buNone/>
              <a:tabLst/>
              <a:defRPr/>
            </a:pPr>
            <a:endParaRPr kumimoji="0" lang="en-US" sz="163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1935" rtl="0" eaLnBrk="1" fontAlgn="base" latinLnBrk="0" hangingPunct="1">
              <a:lnSpc>
                <a:spcPct val="90000"/>
              </a:lnSpc>
              <a:spcBef>
                <a:spcPts val="0"/>
              </a:spcBef>
              <a:spcAft>
                <a:spcPts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1935" rtl="0" eaLnBrk="1" fontAlgn="base" latinLnBrk="0" hangingPunct="1">
              <a:lnSpc>
                <a:spcPct val="90000"/>
              </a:lnSpc>
              <a:spcBef>
                <a:spcPts val="0"/>
              </a:spcBef>
              <a:spcAft>
                <a:spcPts val="0"/>
              </a:spcAft>
              <a:buClrTx/>
              <a:buSzTx/>
              <a:buFontTx/>
              <a:buNone/>
              <a:tabLst/>
              <a:defRPr/>
            </a:pPr>
            <a:r>
              <a:rPr kumimoji="0" lang="en-US" sz="163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63" name="Rectangle 62"/>
          <p:cNvSpPr/>
          <p:nvPr/>
        </p:nvSpPr>
        <p:spPr bwMode="auto">
          <a:xfrm>
            <a:off x="9117692" y="2043401"/>
            <a:ext cx="2129603" cy="1505605"/>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Platform </a:t>
            </a:r>
          </a:p>
          <a:p>
            <a:pPr marL="0" marR="0" lvl="0" indent="0" algn="ctr" defTabSz="931935" rtl="0" eaLnBrk="1" fontAlgn="base"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Services</a:t>
            </a: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p:cNvSpPr/>
          <p:nvPr/>
        </p:nvSpPr>
        <p:spPr bwMode="auto">
          <a:xfrm>
            <a:off x="8479726" y="3536209"/>
            <a:ext cx="3399310" cy="756532"/>
          </a:xfrm>
          <a:prstGeom prst="rect">
            <a:avLst/>
          </a:prstGeom>
          <a:solidFill>
            <a:schemeClr val="tx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Infrastructure Services</a:t>
            </a: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p:cNvSpPr/>
          <p:nvPr/>
        </p:nvSpPr>
        <p:spPr bwMode="auto">
          <a:xfrm>
            <a:off x="8682442" y="3887322"/>
            <a:ext cx="924854" cy="344530"/>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146241" rIns="91440" bIns="146241"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131"/>
          <p:cNvSpPr/>
          <p:nvPr/>
        </p:nvSpPr>
        <p:spPr bwMode="auto">
          <a:xfrm>
            <a:off x="9708899" y="3887322"/>
            <a:ext cx="924854" cy="344530"/>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146241" rIns="91440" bIns="146241"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p:cNvSpPr/>
          <p:nvPr/>
        </p:nvSpPr>
        <p:spPr bwMode="auto">
          <a:xfrm>
            <a:off x="10709566" y="3887322"/>
            <a:ext cx="924854" cy="344530"/>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146241" rIns="91440" bIns="146241"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a:t>
            </a: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rot="16200000">
            <a:off x="8059788" y="2474562"/>
            <a:ext cx="1441199" cy="578878"/>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Security &amp; Management</a:t>
            </a:r>
            <a:endParaRPr kumimoji="0" lang="en-US" sz="12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6" name="Group 5"/>
          <p:cNvGrpSpPr/>
          <p:nvPr/>
        </p:nvGrpSpPr>
        <p:grpSpPr>
          <a:xfrm>
            <a:off x="8298345" y="4435855"/>
            <a:ext cx="3734851" cy="958577"/>
            <a:chOff x="8086497" y="4583089"/>
            <a:chExt cx="3734851" cy="958577"/>
          </a:xfrm>
        </p:grpSpPr>
        <p:sp>
          <p:nvSpPr>
            <p:cNvPr id="53" name="Rectangle 52"/>
            <p:cNvSpPr/>
            <p:nvPr/>
          </p:nvSpPr>
          <p:spPr bwMode="auto">
            <a:xfrm>
              <a:off x="8086497" y="4583089"/>
              <a:ext cx="3734851" cy="958223"/>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Global Datacenters</a:t>
              </a: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p:nvPicPr>
          <p:blipFill rotWithShape="1">
            <a:blip r:embed="rId6"/>
            <a:srcRect l="3547" r="4666" b="20410"/>
            <a:stretch/>
          </p:blipFill>
          <p:spPr>
            <a:xfrm>
              <a:off x="8088410" y="4954547"/>
              <a:ext cx="3732415" cy="587119"/>
            </a:xfrm>
            <a:prstGeom prst="rect">
              <a:avLst/>
            </a:prstGeom>
          </p:spPr>
        </p:pic>
      </p:grpSp>
      <p:grpSp>
        <p:nvGrpSpPr>
          <p:cNvPr id="101" name="Group 100"/>
          <p:cNvGrpSpPr/>
          <p:nvPr/>
        </p:nvGrpSpPr>
        <p:grpSpPr>
          <a:xfrm>
            <a:off x="1667435" y="4744658"/>
            <a:ext cx="3207044" cy="1393488"/>
            <a:chOff x="6781940" y="5965738"/>
            <a:chExt cx="3207044" cy="1393488"/>
          </a:xfrm>
        </p:grpSpPr>
        <p:sp>
          <p:nvSpPr>
            <p:cNvPr id="102" name="Rectangle 101"/>
            <p:cNvSpPr/>
            <p:nvPr/>
          </p:nvSpPr>
          <p:spPr bwMode="auto">
            <a:xfrm>
              <a:off x="6781940" y="5965738"/>
              <a:ext cx="3207044" cy="1393488"/>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 Datacenter Infrastructure</a:t>
              </a: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 name="Picture 102"/>
            <p:cNvPicPr>
              <a:picLocks noChangeAspect="1"/>
            </p:cNvPicPr>
            <p:nvPr/>
          </p:nvPicPr>
          <p:blipFill>
            <a:blip r:embed="rId7"/>
            <a:stretch>
              <a:fillRect/>
            </a:stretch>
          </p:blipFill>
          <p:spPr>
            <a:xfrm>
              <a:off x="6891976" y="6280878"/>
              <a:ext cx="1501850" cy="579797"/>
            </a:xfrm>
            <a:prstGeom prst="rect">
              <a:avLst/>
            </a:prstGeom>
          </p:spPr>
        </p:pic>
        <p:pic>
          <p:nvPicPr>
            <p:cNvPr id="104" name="Picture 103"/>
            <p:cNvPicPr>
              <a:picLocks noChangeAspect="1"/>
            </p:cNvPicPr>
            <p:nvPr/>
          </p:nvPicPr>
          <p:blipFill>
            <a:blip r:embed="rId7"/>
            <a:stretch>
              <a:fillRect/>
            </a:stretch>
          </p:blipFill>
          <p:spPr>
            <a:xfrm>
              <a:off x="8389565" y="6280878"/>
              <a:ext cx="1501850" cy="579797"/>
            </a:xfrm>
            <a:prstGeom prst="rect">
              <a:avLst/>
            </a:prstGeom>
          </p:spPr>
        </p:pic>
        <p:pic>
          <p:nvPicPr>
            <p:cNvPr id="105" name="Picture 104"/>
            <p:cNvPicPr>
              <a:picLocks noChangeAspect="1"/>
            </p:cNvPicPr>
            <p:nvPr/>
          </p:nvPicPr>
          <p:blipFill>
            <a:blip r:embed="rId7"/>
            <a:stretch>
              <a:fillRect/>
            </a:stretch>
          </p:blipFill>
          <p:spPr>
            <a:xfrm>
              <a:off x="6891976" y="6779429"/>
              <a:ext cx="1501850" cy="579797"/>
            </a:xfrm>
            <a:prstGeom prst="rect">
              <a:avLst/>
            </a:prstGeom>
          </p:spPr>
        </p:pic>
        <p:pic>
          <p:nvPicPr>
            <p:cNvPr id="106" name="Picture 105"/>
            <p:cNvPicPr>
              <a:picLocks noChangeAspect="1"/>
            </p:cNvPicPr>
            <p:nvPr/>
          </p:nvPicPr>
          <p:blipFill>
            <a:blip r:embed="rId7"/>
            <a:stretch>
              <a:fillRect/>
            </a:stretch>
          </p:blipFill>
          <p:spPr>
            <a:xfrm>
              <a:off x="8389565" y="6779429"/>
              <a:ext cx="1501850" cy="579797"/>
            </a:xfrm>
            <a:prstGeom prst="rect">
              <a:avLst/>
            </a:prstGeom>
          </p:spPr>
        </p:pic>
      </p:grpSp>
      <p:sp>
        <p:nvSpPr>
          <p:cNvPr id="49" name="Rectangle 48"/>
          <p:cNvSpPr/>
          <p:nvPr/>
        </p:nvSpPr>
        <p:spPr bwMode="auto">
          <a:xfrm rot="5400000">
            <a:off x="10867033" y="2474562"/>
            <a:ext cx="1441199" cy="578878"/>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Hybrid</a:t>
            </a:r>
          </a:p>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Operations</a:t>
            </a:r>
          </a:p>
        </p:txBody>
      </p:sp>
      <p:sp>
        <p:nvSpPr>
          <p:cNvPr id="51" name="Rectangle 50"/>
          <p:cNvSpPr/>
          <p:nvPr/>
        </p:nvSpPr>
        <p:spPr bwMode="auto">
          <a:xfrm rot="16200000">
            <a:off x="1269172" y="2479343"/>
            <a:ext cx="1441199" cy="578878"/>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Security &amp; Management</a:t>
            </a:r>
            <a:endParaRPr kumimoji="0" lang="en-US" sz="12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Rectangle 51"/>
          <p:cNvSpPr/>
          <p:nvPr/>
        </p:nvSpPr>
        <p:spPr bwMode="auto">
          <a:xfrm rot="5400000">
            <a:off x="3824486" y="2479343"/>
            <a:ext cx="1441199" cy="578878"/>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Hybrid</a:t>
            </a:r>
          </a:p>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Operations</a:t>
            </a:r>
          </a:p>
        </p:txBody>
      </p:sp>
      <p:sp>
        <p:nvSpPr>
          <p:cNvPr id="54" name="Rounded Rectangle 53"/>
          <p:cNvSpPr/>
          <p:nvPr/>
        </p:nvSpPr>
        <p:spPr bwMode="auto">
          <a:xfrm>
            <a:off x="5392075" y="977255"/>
            <a:ext cx="2470203" cy="1374061"/>
          </a:xfrm>
          <a:prstGeom prst="roundRect">
            <a:avLst>
              <a:gd name="adj" fmla="val 6427"/>
            </a:avLst>
          </a:prstGeom>
          <a:solidFill>
            <a:srgbClr val="0072C6"/>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smtClean="0">
                <a:ln>
                  <a:noFill/>
                </a:ln>
                <a:solidFill>
                  <a:srgbClr val="FFFFFF"/>
                </a:solidFill>
                <a:effectLst/>
                <a:uLnTx/>
                <a:uFillTx/>
                <a:latin typeface="Segoe UI Light"/>
                <a:ea typeface="Segoe UI" pitchFamily="34" charset="0"/>
                <a:cs typeface="Segoe UI" pitchFamily="34" charset="0"/>
              </a:rPr>
              <a:t>Software As a Service</a:t>
            </a:r>
          </a:p>
          <a:p>
            <a:pPr marL="34290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FFFFFF"/>
                </a:solidFill>
                <a:effectLst/>
                <a:uLnTx/>
                <a:uFillTx/>
                <a:latin typeface="Segoe UI Light"/>
                <a:ea typeface="Segoe UI" pitchFamily="34" charset="0"/>
                <a:cs typeface="Segoe UI" pitchFamily="34" charset="0"/>
              </a:rPr>
              <a:t>Office 365, CRM, AX, VS Online, </a:t>
            </a:r>
            <a:r>
              <a:rPr kumimoji="0" lang="en-US" sz="1600" b="0" i="0" u="none" strike="noStrike" kern="1200" cap="none" spc="0" normalizeH="0" baseline="0" noProof="0" dirty="0" err="1" smtClean="0">
                <a:ln>
                  <a:noFill/>
                </a:ln>
                <a:solidFill>
                  <a:srgbClr val="FFFFFF"/>
                </a:solidFill>
                <a:effectLst/>
                <a:uLnTx/>
                <a:uFillTx/>
                <a:latin typeface="Segoe UI Light"/>
                <a:ea typeface="Segoe UI" pitchFamily="34" charset="0"/>
                <a:cs typeface="Segoe UI" pitchFamily="34" charset="0"/>
              </a:rPr>
              <a:t>etc</a:t>
            </a:r>
            <a:endParaRPr kumimoji="0" lang="en-US" sz="1600" b="0" i="0" u="none" strike="noStrike" kern="120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a:p>
            <a:pPr marL="34290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FFFFFF"/>
                </a:solidFill>
                <a:effectLst/>
                <a:uLnTx/>
                <a:uFillTx/>
                <a:latin typeface="Segoe UI Light"/>
                <a:ea typeface="Segoe UI" pitchFamily="34" charset="0"/>
                <a:cs typeface="Segoe UI" pitchFamily="34" charset="0"/>
              </a:rPr>
              <a:t>Global SaaS Market</a:t>
            </a:r>
          </a:p>
        </p:txBody>
      </p:sp>
      <p:sp>
        <p:nvSpPr>
          <p:cNvPr id="2" name="Right Arrow 1"/>
          <p:cNvSpPr/>
          <p:nvPr/>
        </p:nvSpPr>
        <p:spPr bwMode="auto">
          <a:xfrm>
            <a:off x="7764678" y="1413036"/>
            <a:ext cx="408842" cy="453023"/>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48" name="Right Arrow 47"/>
          <p:cNvSpPr/>
          <p:nvPr/>
        </p:nvSpPr>
        <p:spPr bwMode="auto">
          <a:xfrm rot="10800000">
            <a:off x="5047395" y="1411383"/>
            <a:ext cx="408842" cy="453023"/>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3256908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200"/>
                                        <p:tgtEl>
                                          <p:spTgt spid="47"/>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200"/>
                                        <p:tgtEl>
                                          <p:spTgt spid="3"/>
                                        </p:tgtEl>
                                      </p:cBhvr>
                                    </p:animEffect>
                                  </p:childTnLst>
                                </p:cTn>
                              </p:par>
                            </p:childTnLst>
                          </p:cTn>
                        </p:par>
                        <p:par>
                          <p:cTn id="11" fill="hold">
                            <p:stCondLst>
                              <p:cond delay="1200"/>
                            </p:stCondLst>
                            <p:childTnLst>
                              <p:par>
                                <p:cTn id="12" presetID="10" presetClass="entr" presetSubtype="0" fill="hold" nodeType="afterEffect">
                                  <p:stCondLst>
                                    <p:cond delay="0"/>
                                  </p:stCondLst>
                                  <p:childTnLst>
                                    <p:set>
                                      <p:cBhvr>
                                        <p:cTn id="13" dur="1" fill="hold">
                                          <p:stCondLst>
                                            <p:cond delay="0"/>
                                          </p:stCondLst>
                                        </p:cTn>
                                        <p:tgtEl>
                                          <p:spTgt spid="113"/>
                                        </p:tgtEl>
                                        <p:attrNameLst>
                                          <p:attrName>style.visibility</p:attrName>
                                        </p:attrNameLst>
                                      </p:cBhvr>
                                      <p:to>
                                        <p:strVal val="visible"/>
                                      </p:to>
                                    </p:set>
                                    <p:animEffect transition="in" filter="fade">
                                      <p:cBhvr>
                                        <p:cTn id="14" dur="200"/>
                                        <p:tgtEl>
                                          <p:spTgt spid="113"/>
                                        </p:tgtEl>
                                      </p:cBhvr>
                                    </p:animEffect>
                                  </p:childTnLst>
                                </p:cTn>
                              </p:par>
                            </p:childTnLst>
                          </p:cTn>
                        </p:par>
                        <p:par>
                          <p:cTn id="15" fill="hold">
                            <p:stCondLst>
                              <p:cond delay="1400"/>
                            </p:stCondLst>
                            <p:childTnLst>
                              <p:par>
                                <p:cTn id="16" presetID="10" presetClass="entr" presetSubtype="0" fill="hold" nodeType="after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fade">
                                      <p:cBhvr>
                                        <p:cTn id="18" dur="200"/>
                                        <p:tgtEl>
                                          <p:spTgt spid="114"/>
                                        </p:tgtEl>
                                      </p:cBhvr>
                                    </p:animEffect>
                                  </p:childTnLst>
                                </p:cTn>
                              </p:par>
                            </p:childTnLst>
                          </p:cTn>
                        </p:par>
                        <p:par>
                          <p:cTn id="19" fill="hold">
                            <p:stCondLst>
                              <p:cond delay="1600"/>
                            </p:stCondLst>
                            <p:childTnLst>
                              <p:par>
                                <p:cTn id="20" presetID="10" presetClass="entr" presetSubtype="0" fill="hold" nodeType="afterEffect">
                                  <p:stCondLst>
                                    <p:cond delay="0"/>
                                  </p:stCondLst>
                                  <p:childTnLst>
                                    <p:set>
                                      <p:cBhvr>
                                        <p:cTn id="21" dur="1" fill="hold">
                                          <p:stCondLst>
                                            <p:cond delay="0"/>
                                          </p:stCondLst>
                                        </p:cTn>
                                        <p:tgtEl>
                                          <p:spTgt spid="116"/>
                                        </p:tgtEl>
                                        <p:attrNameLst>
                                          <p:attrName>style.visibility</p:attrName>
                                        </p:attrNameLst>
                                      </p:cBhvr>
                                      <p:to>
                                        <p:strVal val="visible"/>
                                      </p:to>
                                    </p:set>
                                    <p:animEffect transition="in" filter="fade">
                                      <p:cBhvr>
                                        <p:cTn id="22" dur="500"/>
                                        <p:tgtEl>
                                          <p:spTgt spid="116"/>
                                        </p:tgtEl>
                                      </p:cBhvr>
                                    </p:animEffect>
                                  </p:childTnLst>
                                </p:cTn>
                              </p:par>
                            </p:childTnLst>
                          </p:cTn>
                        </p:par>
                        <p:par>
                          <p:cTn id="23" fill="hold">
                            <p:stCondLst>
                              <p:cond delay="2100"/>
                            </p:stCondLst>
                            <p:childTnLst>
                              <p:par>
                                <p:cTn id="24" presetID="22" presetClass="entr" presetSubtype="4" fill="hold" nodeType="afterEffect">
                                  <p:stCondLst>
                                    <p:cond delay="0"/>
                                  </p:stCondLst>
                                  <p:childTnLst>
                                    <p:set>
                                      <p:cBhvr>
                                        <p:cTn id="25" dur="1" fill="hold">
                                          <p:stCondLst>
                                            <p:cond delay="0"/>
                                          </p:stCondLst>
                                        </p:cTn>
                                        <p:tgtEl>
                                          <p:spTgt spid="101"/>
                                        </p:tgtEl>
                                        <p:attrNameLst>
                                          <p:attrName>style.visibility</p:attrName>
                                        </p:attrNameLst>
                                      </p:cBhvr>
                                      <p:to>
                                        <p:strVal val="visible"/>
                                      </p:to>
                                    </p:set>
                                    <p:animEffect transition="in" filter="wipe(down)">
                                      <p:cBhvr>
                                        <p:cTn id="26" dur="500"/>
                                        <p:tgtEl>
                                          <p:spTgt spid="101"/>
                                        </p:tgtEl>
                                      </p:cBhvr>
                                    </p:animEffect>
                                  </p:childTnLst>
                                </p:cTn>
                              </p:par>
                            </p:childTnLst>
                          </p:cTn>
                        </p:par>
                        <p:par>
                          <p:cTn id="27" fill="hold">
                            <p:stCondLst>
                              <p:cond delay="2600"/>
                            </p:stCondLst>
                            <p:childTnLst>
                              <p:par>
                                <p:cTn id="28" presetID="10" presetClass="entr" presetSubtype="0" fill="hold" grpId="0" nodeType="afterEffect">
                                  <p:stCondLst>
                                    <p:cond delay="0"/>
                                  </p:stCondLst>
                                  <p:childTnLst>
                                    <p:set>
                                      <p:cBhvr>
                                        <p:cTn id="29" dur="1" fill="hold">
                                          <p:stCondLst>
                                            <p:cond delay="0"/>
                                          </p:stCondLst>
                                        </p:cTn>
                                        <p:tgtEl>
                                          <p:spTgt spid="119"/>
                                        </p:tgtEl>
                                        <p:attrNameLst>
                                          <p:attrName>style.visibility</p:attrName>
                                        </p:attrNameLst>
                                      </p:cBhvr>
                                      <p:to>
                                        <p:strVal val="visible"/>
                                      </p:to>
                                    </p:set>
                                    <p:animEffect transition="in" filter="fade">
                                      <p:cBhvr>
                                        <p:cTn id="30" dur="200"/>
                                        <p:tgtEl>
                                          <p:spTgt spid="119"/>
                                        </p:tgtEl>
                                      </p:cBhvr>
                                    </p:animEffect>
                                  </p:childTnLst>
                                </p:cTn>
                              </p:par>
                              <p:par>
                                <p:cTn id="31" presetID="10" presetClass="entr" presetSubtype="0" fill="hold" grpId="0" nodeType="withEffect">
                                  <p:stCondLst>
                                    <p:cond delay="250"/>
                                  </p:stCondLst>
                                  <p:childTnLst>
                                    <p:set>
                                      <p:cBhvr>
                                        <p:cTn id="32" dur="1" fill="hold">
                                          <p:stCondLst>
                                            <p:cond delay="0"/>
                                          </p:stCondLst>
                                        </p:cTn>
                                        <p:tgtEl>
                                          <p:spTgt spid="120"/>
                                        </p:tgtEl>
                                        <p:attrNameLst>
                                          <p:attrName>style.visibility</p:attrName>
                                        </p:attrNameLst>
                                      </p:cBhvr>
                                      <p:to>
                                        <p:strVal val="visible"/>
                                      </p:to>
                                    </p:set>
                                    <p:animEffect transition="in" filter="fade">
                                      <p:cBhvr>
                                        <p:cTn id="33" dur="200"/>
                                        <p:tgtEl>
                                          <p:spTgt spid="1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down)">
                                      <p:cBhvr>
                                        <p:cTn id="38" dur="500"/>
                                        <p:tgtEl>
                                          <p:spTgt spid="6"/>
                                        </p:tgtEl>
                                      </p:cBhvr>
                                    </p:animEffect>
                                  </p:childTnLst>
                                </p:cTn>
                              </p:par>
                            </p:childTnLst>
                          </p:cTn>
                        </p:par>
                        <p:par>
                          <p:cTn id="39" fill="hold">
                            <p:stCondLst>
                              <p:cond delay="500"/>
                            </p:stCondLst>
                            <p:childTnLst>
                              <p:par>
                                <p:cTn id="40" presetID="22" presetClass="entr" presetSubtype="4" fill="hold" grpId="0" nodeType="after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wipe(down)">
                                      <p:cBhvr>
                                        <p:cTn id="42" dur="1000"/>
                                        <p:tgtEl>
                                          <p:spTgt spid="65"/>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500"/>
                                        <p:tgtEl>
                                          <p:spTgt spid="6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1"/>
                                        </p:tgtEl>
                                        <p:attrNameLst>
                                          <p:attrName>style.visibility</p:attrName>
                                        </p:attrNameLst>
                                      </p:cBhvr>
                                      <p:to>
                                        <p:strVal val="visible"/>
                                      </p:to>
                                    </p:set>
                                    <p:animEffect transition="in" filter="fade">
                                      <p:cBhvr>
                                        <p:cTn id="53" dur="500"/>
                                        <p:tgtEl>
                                          <p:spTgt spid="1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2"/>
                                        </p:tgtEl>
                                        <p:attrNameLst>
                                          <p:attrName>style.visibility</p:attrName>
                                        </p:attrNameLst>
                                      </p:cBhvr>
                                      <p:to>
                                        <p:strVal val="visible"/>
                                      </p:to>
                                    </p:set>
                                    <p:animEffect transition="in" filter="fade">
                                      <p:cBhvr>
                                        <p:cTn id="56" dur="500"/>
                                        <p:tgtEl>
                                          <p:spTgt spid="1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3"/>
                                        </p:tgtEl>
                                        <p:attrNameLst>
                                          <p:attrName>style.visibility</p:attrName>
                                        </p:attrNameLst>
                                      </p:cBhvr>
                                      <p:to>
                                        <p:strVal val="visible"/>
                                      </p:to>
                                    </p:set>
                                    <p:animEffect transition="in" filter="fade">
                                      <p:cBhvr>
                                        <p:cTn id="59" dur="500"/>
                                        <p:tgtEl>
                                          <p:spTgt spid="133"/>
                                        </p:tgtEl>
                                      </p:cBhvr>
                                    </p:animEffect>
                                  </p:childTnLst>
                                </p:cTn>
                              </p:par>
                              <p:par>
                                <p:cTn id="60" presetID="10" presetClass="entr" presetSubtype="0" fill="hold" grpId="0" nodeType="withEffect">
                                  <p:stCondLst>
                                    <p:cond delay="50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500"/>
                                        <p:tgtEl>
                                          <p:spTgt spid="63"/>
                                        </p:tgtEl>
                                      </p:cBhvr>
                                    </p:animEffect>
                                  </p:childTnLst>
                                </p:cTn>
                              </p:par>
                            </p:childTnLst>
                          </p:cTn>
                        </p:par>
                        <p:par>
                          <p:cTn id="63" fill="hold">
                            <p:stCondLst>
                              <p:cond delay="3000"/>
                            </p:stCondLst>
                            <p:childTnLst>
                              <p:par>
                                <p:cTn id="64" presetID="10" presetClass="entr" presetSubtype="0" fill="hold" grpId="0" nodeType="afterEffect">
                                  <p:stCondLst>
                                    <p:cond delay="0"/>
                                  </p:stCondLst>
                                  <p:childTnLst>
                                    <p:set>
                                      <p:cBhvr>
                                        <p:cTn id="65" dur="1" fill="hold">
                                          <p:stCondLst>
                                            <p:cond delay="0"/>
                                          </p:stCondLst>
                                        </p:cTn>
                                        <p:tgtEl>
                                          <p:spTgt spid="107"/>
                                        </p:tgtEl>
                                        <p:attrNameLst>
                                          <p:attrName>style.visibility</p:attrName>
                                        </p:attrNameLst>
                                      </p:cBhvr>
                                      <p:to>
                                        <p:strVal val="visible"/>
                                      </p:to>
                                    </p:set>
                                    <p:animEffect transition="in" filter="fade">
                                      <p:cBhvr>
                                        <p:cTn id="66" dur="500"/>
                                        <p:tgtEl>
                                          <p:spTgt spid="107"/>
                                        </p:tgtEl>
                                      </p:cBhvr>
                                    </p:animEffect>
                                  </p:childTnLst>
                                </p:cTn>
                              </p:par>
                            </p:childTnLst>
                          </p:cTn>
                        </p:par>
                        <p:par>
                          <p:cTn id="67" fill="hold">
                            <p:stCondLst>
                              <p:cond delay="3500"/>
                            </p:stCondLst>
                            <p:childTnLst>
                              <p:par>
                                <p:cTn id="68" presetID="10" presetClass="entr" presetSubtype="0" fill="hold" grpId="0" nodeType="after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500"/>
                                        <p:tgtEl>
                                          <p:spTgt spid="54"/>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fade">
                                      <p:cBhvr>
                                        <p:cTn id="83" dur="500"/>
                                        <p:tgtEl>
                                          <p:spTgt spid="5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1"/>
                                        </p:tgtEl>
                                        <p:attrNameLst>
                                          <p:attrName>style.visibility</p:attrName>
                                        </p:attrNameLst>
                                      </p:cBhvr>
                                      <p:to>
                                        <p:strVal val="visible"/>
                                      </p:to>
                                    </p:set>
                                    <p:animEffect transition="in" filter="fade">
                                      <p:cBhvr>
                                        <p:cTn id="86" dur="500"/>
                                        <p:tgtEl>
                                          <p:spTgt spid="5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2"/>
                                        </p:tgtEl>
                                        <p:attrNameLst>
                                          <p:attrName>style.visibility</p:attrName>
                                        </p:attrNameLst>
                                      </p:cBhvr>
                                      <p:to>
                                        <p:strVal val="visible"/>
                                      </p:to>
                                    </p:set>
                                    <p:animEffect transition="in" filter="fade">
                                      <p:cBhvr>
                                        <p:cTn id="89" dur="500"/>
                                        <p:tgtEl>
                                          <p:spTgt spid="52"/>
                                        </p:tgtEl>
                                      </p:cBhvr>
                                    </p:animEffect>
                                  </p:childTnLst>
                                </p:cTn>
                              </p:par>
                            </p:childTnLst>
                          </p:cTn>
                        </p:par>
                        <p:par>
                          <p:cTn id="90" fill="hold">
                            <p:stCondLst>
                              <p:cond delay="500"/>
                            </p:stCondLst>
                            <p:childTnLst>
                              <p:par>
                                <p:cTn id="91" presetID="10" presetClass="entr" presetSubtype="0" fill="hold" grpId="0" nodeType="afterEffect">
                                  <p:stCondLst>
                                    <p:cond delay="0"/>
                                  </p:stCondLst>
                                  <p:childTnLst>
                                    <p:set>
                                      <p:cBhvr>
                                        <p:cTn id="92" dur="1" fill="hold">
                                          <p:stCondLst>
                                            <p:cond delay="0"/>
                                          </p:stCondLst>
                                        </p:cTn>
                                        <p:tgtEl>
                                          <p:spTgt spid="112"/>
                                        </p:tgtEl>
                                        <p:attrNameLst>
                                          <p:attrName>style.visibility</p:attrName>
                                        </p:attrNameLst>
                                      </p:cBhvr>
                                      <p:to>
                                        <p:strVal val="visible"/>
                                      </p:to>
                                    </p:set>
                                    <p:animEffect transition="in" filter="fade">
                                      <p:cBhvr>
                                        <p:cTn id="93" dur="500"/>
                                        <p:tgtEl>
                                          <p:spTgt spid="112"/>
                                        </p:tgtEl>
                                      </p:cBhvr>
                                    </p:animEffect>
                                  </p:childTnLst>
                                </p:cTn>
                              </p:par>
                            </p:childTnLst>
                          </p:cTn>
                        </p:par>
                        <p:par>
                          <p:cTn id="94" fill="hold">
                            <p:stCondLst>
                              <p:cond delay="1000"/>
                            </p:stCondLst>
                            <p:childTnLst>
                              <p:par>
                                <p:cTn id="95" presetID="10" presetClass="entr" presetSubtype="0" fill="hold" nodeType="afterEffect">
                                  <p:stCondLst>
                                    <p:cond delay="0"/>
                                  </p:stCondLst>
                                  <p:childTnLst>
                                    <p:set>
                                      <p:cBhvr>
                                        <p:cTn id="96" dur="1" fill="hold">
                                          <p:stCondLst>
                                            <p:cond delay="0"/>
                                          </p:stCondLst>
                                        </p:cTn>
                                        <p:tgtEl>
                                          <p:spTgt spid="118"/>
                                        </p:tgtEl>
                                        <p:attrNameLst>
                                          <p:attrName>style.visibility</p:attrName>
                                        </p:attrNameLst>
                                      </p:cBhvr>
                                      <p:to>
                                        <p:strVal val="visible"/>
                                      </p:to>
                                    </p:set>
                                    <p:animEffect transition="in" filter="fade">
                                      <p:cBhvr>
                                        <p:cTn id="97"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119" grpId="0" animBg="1"/>
      <p:bldP spid="47" grpId="0" animBg="1"/>
      <p:bldP spid="45" grpId="0"/>
      <p:bldP spid="112" grpId="0"/>
      <p:bldP spid="120" grpId="0" animBg="1"/>
      <p:bldP spid="65" grpId="0" animBg="1"/>
      <p:bldP spid="63" grpId="0" animBg="1"/>
      <p:bldP spid="66" grpId="0" animBg="1"/>
      <p:bldP spid="131" grpId="0" animBg="1"/>
      <p:bldP spid="132" grpId="0" animBg="1"/>
      <p:bldP spid="133" grpId="0" animBg="1"/>
      <p:bldP spid="107" grpId="0" animBg="1"/>
      <p:bldP spid="49" grpId="0" animBg="1"/>
      <p:bldP spid="51" grpId="0" animBg="1"/>
      <p:bldP spid="52" grpId="0" animBg="1"/>
      <p:bldP spid="5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Picture 112"/>
          <p:cNvPicPr>
            <a:picLocks noChangeAspect="1"/>
          </p:cNvPicPr>
          <p:nvPr/>
        </p:nvPicPr>
        <p:blipFill>
          <a:blip r:embed="rId3"/>
          <a:stretch>
            <a:fillRect/>
          </a:stretch>
        </p:blipFill>
        <p:spPr>
          <a:xfrm>
            <a:off x="147784" y="2618220"/>
            <a:ext cx="3713052" cy="3090239"/>
          </a:xfrm>
          <a:prstGeom prst="rect">
            <a:avLst/>
          </a:prstGeom>
        </p:spPr>
      </p:pic>
      <p:pic>
        <p:nvPicPr>
          <p:cNvPr id="114" name="Picture 113"/>
          <p:cNvPicPr>
            <a:picLocks noChangeAspect="1"/>
          </p:cNvPicPr>
          <p:nvPr/>
        </p:nvPicPr>
        <p:blipFill>
          <a:blip r:embed="rId4"/>
          <a:stretch>
            <a:fillRect/>
          </a:stretch>
        </p:blipFill>
        <p:spPr>
          <a:xfrm>
            <a:off x="1006802" y="3447015"/>
            <a:ext cx="1107600" cy="2417501"/>
          </a:xfrm>
          <a:prstGeom prst="rect">
            <a:avLst/>
          </a:prstGeom>
        </p:spPr>
      </p:pic>
      <p:pic>
        <p:nvPicPr>
          <p:cNvPr id="116" name="Picture 115"/>
          <p:cNvPicPr>
            <a:picLocks noChangeAspect="1"/>
          </p:cNvPicPr>
          <p:nvPr/>
        </p:nvPicPr>
        <p:blipFill>
          <a:blip r:embed="rId5"/>
          <a:stretch>
            <a:fillRect/>
          </a:stretch>
        </p:blipFill>
        <p:spPr>
          <a:xfrm>
            <a:off x="1896787" y="2850322"/>
            <a:ext cx="1449815" cy="2863072"/>
          </a:xfrm>
          <a:prstGeom prst="rect">
            <a:avLst/>
          </a:prstGeom>
        </p:spPr>
      </p:pic>
      <p:sp>
        <p:nvSpPr>
          <p:cNvPr id="119" name="Freeform 82"/>
          <p:cNvSpPr>
            <a:spLocks/>
          </p:cNvSpPr>
          <p:nvPr/>
        </p:nvSpPr>
        <p:spPr bwMode="auto">
          <a:xfrm>
            <a:off x="6811291" y="338747"/>
            <a:ext cx="4053456" cy="2325080"/>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8" name="Title 1"/>
          <p:cNvSpPr>
            <a:spLocks noGrp="1"/>
          </p:cNvSpPr>
          <p:nvPr>
            <p:ph type="title"/>
          </p:nvPr>
        </p:nvSpPr>
        <p:spPr>
          <a:xfrm>
            <a:off x="549271" y="164068"/>
            <a:ext cx="11886192" cy="917444"/>
          </a:xfrm>
        </p:spPr>
        <p:txBody>
          <a:bodyPr/>
          <a:lstStyle/>
          <a:p>
            <a:r>
              <a:rPr lang="en-US" sz="3999" dirty="0" smtClean="0"/>
              <a:t>The Amazon Platform Strategy</a:t>
            </a:r>
            <a:endParaRPr lang="en-US" sz="3198" dirty="0">
              <a:gradFill>
                <a:gsLst>
                  <a:gs pos="1250">
                    <a:schemeClr val="tx2"/>
                  </a:gs>
                  <a:gs pos="100000">
                    <a:schemeClr val="tx2"/>
                  </a:gs>
                </a:gsLst>
                <a:lin ang="5400000" scaled="0"/>
              </a:gradFill>
            </a:endParaRPr>
          </a:p>
        </p:txBody>
      </p:sp>
      <p:sp>
        <p:nvSpPr>
          <p:cNvPr id="47" name="Rectangle 46"/>
          <p:cNvSpPr/>
          <p:nvPr/>
        </p:nvSpPr>
        <p:spPr bwMode="auto">
          <a:xfrm>
            <a:off x="0" y="5760134"/>
            <a:ext cx="12566703" cy="1267469"/>
          </a:xfrm>
          <a:prstGeom prst="rect">
            <a:avLst/>
          </a:prstGeom>
          <a:solidFill>
            <a:schemeClr val="bg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p:cNvSpPr txBox="1"/>
          <p:nvPr/>
        </p:nvSpPr>
        <p:spPr>
          <a:xfrm>
            <a:off x="8061453" y="5788101"/>
            <a:ext cx="4242082" cy="9047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8" tIns="146262" rIns="182828" bIns="146262"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384"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smtClean="0">
                <a:ln>
                  <a:noFill/>
                </a:ln>
                <a:gradFill>
                  <a:gsLst>
                    <a:gs pos="0">
                      <a:srgbClr val="00188F"/>
                    </a:gs>
                    <a:gs pos="100000">
                      <a:srgbClr val="00188F"/>
                    </a:gs>
                  </a:gsLst>
                  <a:lin ang="5400000" scaled="0"/>
                </a:gradFill>
                <a:effectLst/>
                <a:uLnTx/>
                <a:uFillTx/>
                <a:latin typeface="Segoe UI"/>
                <a:ea typeface="+mn-ea"/>
                <a:cs typeface="+mn-cs"/>
              </a:rPr>
              <a:t>Amazon Web Services</a:t>
            </a:r>
          </a:p>
          <a:p>
            <a:pPr marL="0" marR="0" lvl="0" indent="0" algn="ctr" defTabSz="932384"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mn-cs"/>
              </a:rPr>
              <a:t>Public, Global, Shared Datacenters</a:t>
            </a:r>
          </a:p>
        </p:txBody>
      </p:sp>
      <p:cxnSp>
        <p:nvCxnSpPr>
          <p:cNvPr id="3" name="Straight Connector 2"/>
          <p:cNvCxnSpPr/>
          <p:nvPr/>
        </p:nvCxnSpPr>
        <p:spPr>
          <a:xfrm>
            <a:off x="0" y="5732394"/>
            <a:ext cx="12436475" cy="0"/>
          </a:xfrm>
          <a:prstGeom prst="line">
            <a:avLst/>
          </a:prstGeom>
          <a:ln w="76200">
            <a:solidFill>
              <a:srgbClr val="77777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Freeform 82"/>
          <p:cNvSpPr>
            <a:spLocks/>
          </p:cNvSpPr>
          <p:nvPr/>
        </p:nvSpPr>
        <p:spPr bwMode="auto">
          <a:xfrm>
            <a:off x="8159396" y="234917"/>
            <a:ext cx="2669629" cy="1531311"/>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5" name="Rectangle 64"/>
          <p:cNvSpPr/>
          <p:nvPr/>
        </p:nvSpPr>
        <p:spPr bwMode="auto">
          <a:xfrm>
            <a:off x="8414549" y="2008241"/>
            <a:ext cx="3535911" cy="2429273"/>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90000"/>
              </a:lnSpc>
              <a:spcBef>
                <a:spcPts val="0"/>
              </a:spcBef>
              <a:spcAft>
                <a:spcPts val="0"/>
              </a:spcAft>
              <a:buClrTx/>
              <a:buSzTx/>
              <a:buFontTx/>
              <a:buNone/>
              <a:tabLst/>
              <a:defRPr/>
            </a:pPr>
            <a:endParaRPr kumimoji="0" lang="en-US" sz="163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1935" rtl="0" eaLnBrk="1" fontAlgn="base" latinLnBrk="0" hangingPunct="1">
              <a:lnSpc>
                <a:spcPct val="90000"/>
              </a:lnSpc>
              <a:spcBef>
                <a:spcPts val="0"/>
              </a:spcBef>
              <a:spcAft>
                <a:spcPts val="0"/>
              </a:spcAft>
              <a:buClrTx/>
              <a:buSzTx/>
              <a:buFontTx/>
              <a:buNone/>
              <a:tabLst/>
              <a:defRPr/>
            </a:pPr>
            <a:endParaRPr kumimoji="0" lang="en-US" sz="163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1935" rtl="0" eaLnBrk="1" fontAlgn="base" latinLnBrk="0" hangingPunct="1">
              <a:lnSpc>
                <a:spcPct val="90000"/>
              </a:lnSpc>
              <a:spcBef>
                <a:spcPts val="0"/>
              </a:spcBef>
              <a:spcAft>
                <a:spcPts val="0"/>
              </a:spcAft>
              <a:buClrTx/>
              <a:buSzTx/>
              <a:buFontTx/>
              <a:buNone/>
              <a:tabLst/>
              <a:defRPr/>
            </a:pPr>
            <a:endParaRPr kumimoji="0" lang="en-US" sz="163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1935" rtl="0" eaLnBrk="1" fontAlgn="base" latinLnBrk="0" hangingPunct="1">
              <a:lnSpc>
                <a:spcPct val="90000"/>
              </a:lnSpc>
              <a:spcBef>
                <a:spcPts val="0"/>
              </a:spcBef>
              <a:spcAft>
                <a:spcPts val="0"/>
              </a:spcAft>
              <a:buClrTx/>
              <a:buSzTx/>
              <a:buFontTx/>
              <a:buNone/>
              <a:tabLst/>
              <a:defRPr/>
            </a:pPr>
            <a:endParaRPr kumimoji="0" lang="en-US" sz="163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1935" rtl="0" eaLnBrk="1" fontAlgn="base" latinLnBrk="0" hangingPunct="1">
              <a:lnSpc>
                <a:spcPct val="90000"/>
              </a:lnSpc>
              <a:spcBef>
                <a:spcPts val="0"/>
              </a:spcBef>
              <a:spcAft>
                <a:spcPts val="0"/>
              </a:spcAft>
              <a:buClrTx/>
              <a:buSzTx/>
              <a:buFontTx/>
              <a:buNone/>
              <a:tabLst/>
              <a:defRPr/>
            </a:pPr>
            <a:endParaRPr kumimoji="0" lang="en-US" sz="163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1935" rtl="0" eaLnBrk="1" fontAlgn="base" latinLnBrk="0" hangingPunct="1">
              <a:lnSpc>
                <a:spcPct val="90000"/>
              </a:lnSpc>
              <a:spcBef>
                <a:spcPts val="0"/>
              </a:spcBef>
              <a:spcAft>
                <a:spcPts val="0"/>
              </a:spcAft>
              <a:buClrTx/>
              <a:buSzTx/>
              <a:buFontTx/>
              <a:buNone/>
              <a:tabLst/>
              <a:defRPr/>
            </a:pPr>
            <a:endParaRPr kumimoji="0" lang="en-US" sz="163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1935" rtl="0" eaLnBrk="1" fontAlgn="base" latinLnBrk="0" hangingPunct="1">
              <a:lnSpc>
                <a:spcPct val="90000"/>
              </a:lnSpc>
              <a:spcBef>
                <a:spcPts val="0"/>
              </a:spcBef>
              <a:spcAft>
                <a:spcPts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1935" rtl="0" eaLnBrk="1" fontAlgn="base" latinLnBrk="0" hangingPunct="1">
              <a:lnSpc>
                <a:spcPct val="90000"/>
              </a:lnSpc>
              <a:spcBef>
                <a:spcPts val="0"/>
              </a:spcBef>
              <a:spcAft>
                <a:spcPts val="0"/>
              </a:spcAft>
              <a:buClrTx/>
              <a:buSzTx/>
              <a:buFontTx/>
              <a:buNone/>
              <a:tabLst/>
              <a:defRPr/>
            </a:pPr>
            <a:r>
              <a:rPr kumimoji="0" lang="en-US" sz="163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63" name="Rectangle 62"/>
          <p:cNvSpPr/>
          <p:nvPr/>
        </p:nvSpPr>
        <p:spPr bwMode="auto">
          <a:xfrm>
            <a:off x="9117692" y="2043401"/>
            <a:ext cx="2129603" cy="759683"/>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Platform </a:t>
            </a:r>
          </a:p>
          <a:p>
            <a:pPr marL="0" marR="0" lvl="0" indent="0" algn="ctr" defTabSz="931935" rtl="0"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Services</a:t>
            </a: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p:cNvSpPr/>
          <p:nvPr/>
        </p:nvSpPr>
        <p:spPr bwMode="auto">
          <a:xfrm>
            <a:off x="8479726" y="2860233"/>
            <a:ext cx="3399310" cy="1432508"/>
          </a:xfrm>
          <a:prstGeom prst="rect">
            <a:avLst/>
          </a:prstGeom>
          <a:solidFill>
            <a:schemeClr val="tx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Infrastructure Services</a:t>
            </a: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p:cNvSpPr/>
          <p:nvPr/>
        </p:nvSpPr>
        <p:spPr bwMode="auto">
          <a:xfrm>
            <a:off x="9714161" y="3271854"/>
            <a:ext cx="924854" cy="344530"/>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146241" rIns="91440" bIns="146241"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131"/>
          <p:cNvSpPr/>
          <p:nvPr/>
        </p:nvSpPr>
        <p:spPr bwMode="auto">
          <a:xfrm>
            <a:off x="9266237" y="3686132"/>
            <a:ext cx="924854" cy="344530"/>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146241" rIns="91440" bIns="146241"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p:cNvSpPr/>
          <p:nvPr/>
        </p:nvSpPr>
        <p:spPr bwMode="auto">
          <a:xfrm>
            <a:off x="10288473" y="3673533"/>
            <a:ext cx="924854" cy="344530"/>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146241" rIns="91440" bIns="146241"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a:t>
            </a: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rot="16200000">
            <a:off x="8057398" y="2476953"/>
            <a:ext cx="1445980" cy="578878"/>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Security &amp; Management</a:t>
            </a:r>
            <a:endParaRPr kumimoji="0" lang="en-US" sz="12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6" name="Group 5"/>
          <p:cNvGrpSpPr/>
          <p:nvPr/>
        </p:nvGrpSpPr>
        <p:grpSpPr>
          <a:xfrm>
            <a:off x="8298345" y="4435855"/>
            <a:ext cx="3734851" cy="958577"/>
            <a:chOff x="8086497" y="4583089"/>
            <a:chExt cx="3734851" cy="958577"/>
          </a:xfrm>
        </p:grpSpPr>
        <p:sp>
          <p:nvSpPr>
            <p:cNvPr id="53" name="Rectangle 52"/>
            <p:cNvSpPr/>
            <p:nvPr/>
          </p:nvSpPr>
          <p:spPr bwMode="auto">
            <a:xfrm>
              <a:off x="8086497" y="4583089"/>
              <a:ext cx="3734851" cy="958223"/>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Global Datacenters</a:t>
              </a: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p:nvPicPr>
          <p:blipFill rotWithShape="1">
            <a:blip r:embed="rId6"/>
            <a:srcRect l="3547" r="4666" b="20410"/>
            <a:stretch/>
          </p:blipFill>
          <p:spPr>
            <a:xfrm>
              <a:off x="8088410" y="4954547"/>
              <a:ext cx="3732415" cy="587119"/>
            </a:xfrm>
            <a:prstGeom prst="rect">
              <a:avLst/>
            </a:prstGeom>
          </p:spPr>
        </p:pic>
      </p:grpSp>
      <p:grpSp>
        <p:nvGrpSpPr>
          <p:cNvPr id="101" name="Group 100"/>
          <p:cNvGrpSpPr/>
          <p:nvPr/>
        </p:nvGrpSpPr>
        <p:grpSpPr>
          <a:xfrm>
            <a:off x="1667435" y="4744658"/>
            <a:ext cx="3207044" cy="1393488"/>
            <a:chOff x="6781940" y="5965738"/>
            <a:chExt cx="3207044" cy="1393488"/>
          </a:xfrm>
        </p:grpSpPr>
        <p:sp>
          <p:nvSpPr>
            <p:cNvPr id="102" name="Rectangle 101"/>
            <p:cNvSpPr/>
            <p:nvPr/>
          </p:nvSpPr>
          <p:spPr bwMode="auto">
            <a:xfrm>
              <a:off x="6781940" y="5965738"/>
              <a:ext cx="3207044" cy="1393488"/>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 Datacenter Infrastructure</a:t>
              </a: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 name="Picture 102"/>
            <p:cNvPicPr>
              <a:picLocks noChangeAspect="1"/>
            </p:cNvPicPr>
            <p:nvPr/>
          </p:nvPicPr>
          <p:blipFill>
            <a:blip r:embed="rId7"/>
            <a:stretch>
              <a:fillRect/>
            </a:stretch>
          </p:blipFill>
          <p:spPr>
            <a:xfrm>
              <a:off x="6891976" y="6280878"/>
              <a:ext cx="1501850" cy="579797"/>
            </a:xfrm>
            <a:prstGeom prst="rect">
              <a:avLst/>
            </a:prstGeom>
          </p:spPr>
        </p:pic>
        <p:pic>
          <p:nvPicPr>
            <p:cNvPr id="104" name="Picture 103"/>
            <p:cNvPicPr>
              <a:picLocks noChangeAspect="1"/>
            </p:cNvPicPr>
            <p:nvPr/>
          </p:nvPicPr>
          <p:blipFill>
            <a:blip r:embed="rId7"/>
            <a:stretch>
              <a:fillRect/>
            </a:stretch>
          </p:blipFill>
          <p:spPr>
            <a:xfrm>
              <a:off x="8389565" y="6280878"/>
              <a:ext cx="1501850" cy="579797"/>
            </a:xfrm>
            <a:prstGeom prst="rect">
              <a:avLst/>
            </a:prstGeom>
          </p:spPr>
        </p:pic>
        <p:pic>
          <p:nvPicPr>
            <p:cNvPr id="105" name="Picture 104"/>
            <p:cNvPicPr>
              <a:picLocks noChangeAspect="1"/>
            </p:cNvPicPr>
            <p:nvPr/>
          </p:nvPicPr>
          <p:blipFill>
            <a:blip r:embed="rId7"/>
            <a:stretch>
              <a:fillRect/>
            </a:stretch>
          </p:blipFill>
          <p:spPr>
            <a:xfrm>
              <a:off x="6891976" y="6779429"/>
              <a:ext cx="1501850" cy="579797"/>
            </a:xfrm>
            <a:prstGeom prst="rect">
              <a:avLst/>
            </a:prstGeom>
          </p:spPr>
        </p:pic>
        <p:pic>
          <p:nvPicPr>
            <p:cNvPr id="106" name="Picture 105"/>
            <p:cNvPicPr>
              <a:picLocks noChangeAspect="1"/>
            </p:cNvPicPr>
            <p:nvPr/>
          </p:nvPicPr>
          <p:blipFill>
            <a:blip r:embed="rId7"/>
            <a:stretch>
              <a:fillRect/>
            </a:stretch>
          </p:blipFill>
          <p:spPr>
            <a:xfrm>
              <a:off x="8389565" y="6779429"/>
              <a:ext cx="1501850" cy="579797"/>
            </a:xfrm>
            <a:prstGeom prst="rect">
              <a:avLst/>
            </a:prstGeom>
          </p:spPr>
        </p:pic>
      </p:grpSp>
      <p:sp>
        <p:nvSpPr>
          <p:cNvPr id="49" name="Rectangle 48"/>
          <p:cNvSpPr/>
          <p:nvPr/>
        </p:nvSpPr>
        <p:spPr bwMode="auto">
          <a:xfrm rot="5400000">
            <a:off x="10864643" y="2476954"/>
            <a:ext cx="1445979" cy="578878"/>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Operations</a:t>
            </a:r>
            <a:endParaRPr kumimoji="0" lang="en-US" sz="12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7" name="Group 6"/>
          <p:cNvGrpSpPr/>
          <p:nvPr/>
        </p:nvGrpSpPr>
        <p:grpSpPr>
          <a:xfrm>
            <a:off x="4694237" y="2603949"/>
            <a:ext cx="3219944" cy="3026909"/>
            <a:chOff x="4694237" y="2603949"/>
            <a:chExt cx="3219944" cy="3026909"/>
          </a:xfrm>
        </p:grpSpPr>
        <p:grpSp>
          <p:nvGrpSpPr>
            <p:cNvPr id="4" name="Group 3"/>
            <p:cNvGrpSpPr/>
            <p:nvPr/>
          </p:nvGrpSpPr>
          <p:grpSpPr>
            <a:xfrm>
              <a:off x="4694237" y="2603949"/>
              <a:ext cx="3219944" cy="3026909"/>
              <a:chOff x="4960305" y="2418981"/>
              <a:chExt cx="3219944" cy="3026909"/>
            </a:xfrm>
          </p:grpSpPr>
          <p:grpSp>
            <p:nvGrpSpPr>
              <p:cNvPr id="118" name="Group 117"/>
              <p:cNvGrpSpPr>
                <a:grpSpLocks noChangeAspect="1"/>
              </p:cNvGrpSpPr>
              <p:nvPr/>
            </p:nvGrpSpPr>
            <p:grpSpPr>
              <a:xfrm>
                <a:off x="4960305" y="2418981"/>
                <a:ext cx="3219944" cy="3026909"/>
                <a:chOff x="4526726" y="2125246"/>
                <a:chExt cx="2976561" cy="2798120"/>
              </a:xfrm>
            </p:grpSpPr>
            <p:sp>
              <p:nvSpPr>
                <p:cNvPr id="121" name="TextBox 120"/>
                <p:cNvSpPr txBox="1"/>
                <p:nvPr/>
              </p:nvSpPr>
              <p:spPr>
                <a:xfrm>
                  <a:off x="4526726" y="2125246"/>
                  <a:ext cx="2976561" cy="614470"/>
                </a:xfrm>
                <a:prstGeom prst="rect">
                  <a:avLst/>
                </a:prstGeom>
                <a:noFill/>
              </p:spPr>
              <p:txBody>
                <a:bodyPr wrap="none" lIns="182828" tIns="146262" rIns="182828" bIns="146262" rtlCol="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2400" b="1" i="0" u="none" strike="noStrike" kern="1200" cap="all" spc="0" normalizeH="0" baseline="0" noProof="0" dirty="0" smtClean="0">
                      <a:ln>
                        <a:noFill/>
                      </a:ln>
                      <a:gradFill>
                        <a:gsLst>
                          <a:gs pos="0">
                            <a:srgbClr val="00188F"/>
                          </a:gs>
                          <a:gs pos="100000">
                            <a:srgbClr val="00188F"/>
                          </a:gs>
                        </a:gsLst>
                        <a:lin ang="5400000" scaled="0"/>
                      </a:gradFill>
                      <a:effectLst/>
                      <a:uLnTx/>
                      <a:uFillTx/>
                      <a:latin typeface="Segoe UI Semilight" panose="020B0402040204020203" pitchFamily="34" charset="0"/>
                      <a:ea typeface="+mn-ea"/>
                      <a:cs typeface="Segoe UI Semilight" panose="020B0402040204020203" pitchFamily="34" charset="0"/>
                    </a:rPr>
                    <a:t>PUBLIC CLOUD ONLY</a:t>
                  </a:r>
                  <a:endParaRPr kumimoji="0" lang="en-US" sz="2400" b="1" i="0" u="none" strike="noStrike" kern="1200" cap="all" spc="0" normalizeH="0" baseline="0" noProof="0" dirty="0">
                    <a:ln>
                      <a:noFill/>
                    </a:ln>
                    <a:gradFill>
                      <a:gsLst>
                        <a:gs pos="0">
                          <a:srgbClr val="00188F"/>
                        </a:gs>
                        <a:gs pos="100000">
                          <a:srgbClr val="00188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27" name="Freeform 126"/>
                <p:cNvSpPr/>
                <p:nvPr/>
              </p:nvSpPr>
              <p:spPr bwMode="auto">
                <a:xfrm rot="18065508">
                  <a:off x="5429281" y="3060172"/>
                  <a:ext cx="1863194" cy="1863193"/>
                </a:xfrm>
                <a:custGeom>
                  <a:avLst/>
                  <a:gdLst>
                    <a:gd name="connsiteX0" fmla="*/ 686584 w 2313259"/>
                    <a:gd name="connsiteY0" fmla="*/ 1626304 h 2313259"/>
                    <a:gd name="connsiteX1" fmla="*/ 134698 w 2313259"/>
                    <a:gd name="connsiteY1" fmla="*/ 456262 h 2313259"/>
                    <a:gd name="connsiteX2" fmla="*/ 127395 w 2313259"/>
                    <a:gd name="connsiteY2" fmla="*/ 303308 h 2313259"/>
                    <a:gd name="connsiteX3" fmla="*/ 0 w 2313259"/>
                    <a:gd name="connsiteY3" fmla="*/ 303308 h 2313259"/>
                    <a:gd name="connsiteX4" fmla="*/ 227788 w 2313259"/>
                    <a:gd name="connsiteY4" fmla="*/ 0 h 2313259"/>
                    <a:gd name="connsiteX5" fmla="*/ 455575 w 2313259"/>
                    <a:gd name="connsiteY5" fmla="*/ 303308 h 2313259"/>
                    <a:gd name="connsiteX6" fmla="*/ 346480 w 2313259"/>
                    <a:gd name="connsiteY6" fmla="*/ 303308 h 2313259"/>
                    <a:gd name="connsiteX7" fmla="*/ 347164 w 2313259"/>
                    <a:gd name="connsiteY7" fmla="*/ 303991 h 2313259"/>
                    <a:gd name="connsiteX8" fmla="*/ 353429 w 2313259"/>
                    <a:gd name="connsiteY8" fmla="*/ 435199 h 2313259"/>
                    <a:gd name="connsiteX9" fmla="*/ 841961 w 2313259"/>
                    <a:gd name="connsiteY9" fmla="*/ 1470926 h 2313259"/>
                    <a:gd name="connsiteX10" fmla="*/ 1877688 w 2313259"/>
                    <a:gd name="connsiteY10" fmla="*/ 1959458 h 2313259"/>
                    <a:gd name="connsiteX11" fmla="*/ 2008896 w 2313259"/>
                    <a:gd name="connsiteY11" fmla="*/ 1965723 h 2313259"/>
                    <a:gd name="connsiteX12" fmla="*/ 2009951 w 2313259"/>
                    <a:gd name="connsiteY12" fmla="*/ 1966779 h 2313259"/>
                    <a:gd name="connsiteX13" fmla="*/ 2009951 w 2313259"/>
                    <a:gd name="connsiteY13" fmla="*/ 1857684 h 2313259"/>
                    <a:gd name="connsiteX14" fmla="*/ 2313259 w 2313259"/>
                    <a:gd name="connsiteY14" fmla="*/ 2085471 h 2313259"/>
                    <a:gd name="connsiteX15" fmla="*/ 2009951 w 2313259"/>
                    <a:gd name="connsiteY15" fmla="*/ 2313259 h 2313259"/>
                    <a:gd name="connsiteX16" fmla="*/ 2009951 w 2313259"/>
                    <a:gd name="connsiteY16" fmla="*/ 2185510 h 2313259"/>
                    <a:gd name="connsiteX17" fmla="*/ 1856625 w 2313259"/>
                    <a:gd name="connsiteY17" fmla="*/ 2178189 h 2313259"/>
                    <a:gd name="connsiteX18" fmla="*/ 686584 w 2313259"/>
                    <a:gd name="connsiteY18" fmla="*/ 1626304 h 23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13259" h="2313259">
                      <a:moveTo>
                        <a:pt x="686584" y="1626304"/>
                      </a:moveTo>
                      <a:cubicBezTo>
                        <a:pt x="359540" y="1299260"/>
                        <a:pt x="175578" y="883317"/>
                        <a:pt x="134698" y="456262"/>
                      </a:cubicBezTo>
                      <a:lnTo>
                        <a:pt x="127395" y="303308"/>
                      </a:lnTo>
                      <a:lnTo>
                        <a:pt x="0" y="303308"/>
                      </a:lnTo>
                      <a:lnTo>
                        <a:pt x="227788" y="0"/>
                      </a:lnTo>
                      <a:lnTo>
                        <a:pt x="455575" y="303308"/>
                      </a:lnTo>
                      <a:lnTo>
                        <a:pt x="346480" y="303308"/>
                      </a:lnTo>
                      <a:lnTo>
                        <a:pt x="347164" y="303991"/>
                      </a:lnTo>
                      <a:lnTo>
                        <a:pt x="353429" y="435199"/>
                      </a:lnTo>
                      <a:cubicBezTo>
                        <a:pt x="389616" y="813231"/>
                        <a:pt x="552460" y="1181425"/>
                        <a:pt x="841961" y="1470926"/>
                      </a:cubicBezTo>
                      <a:cubicBezTo>
                        <a:pt x="1131462" y="1760427"/>
                        <a:pt x="1499656" y="1923270"/>
                        <a:pt x="1877688" y="1959458"/>
                      </a:cubicBezTo>
                      <a:lnTo>
                        <a:pt x="2008896" y="1965723"/>
                      </a:lnTo>
                      <a:lnTo>
                        <a:pt x="2009951" y="1966779"/>
                      </a:lnTo>
                      <a:lnTo>
                        <a:pt x="2009951" y="1857684"/>
                      </a:lnTo>
                      <a:lnTo>
                        <a:pt x="2313259" y="2085471"/>
                      </a:lnTo>
                      <a:lnTo>
                        <a:pt x="2009951" y="2313259"/>
                      </a:lnTo>
                      <a:lnTo>
                        <a:pt x="2009951" y="2185510"/>
                      </a:lnTo>
                      <a:lnTo>
                        <a:pt x="1856625" y="2178189"/>
                      </a:lnTo>
                      <a:cubicBezTo>
                        <a:pt x="1429570" y="2137309"/>
                        <a:pt x="1013627" y="1953347"/>
                        <a:pt x="686584" y="1626304"/>
                      </a:cubicBezTo>
                      <a:close/>
                    </a:path>
                  </a:pathLst>
                </a:cu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Rectangle 1"/>
              <p:cNvSpPr/>
              <p:nvPr/>
            </p:nvSpPr>
            <p:spPr bwMode="auto">
              <a:xfrm rot="1693349">
                <a:off x="5442778" y="4386871"/>
                <a:ext cx="484564" cy="5092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grpSp>
        <p:sp>
          <p:nvSpPr>
            <p:cNvPr id="48" name="TextBox 47"/>
            <p:cNvSpPr txBox="1"/>
            <p:nvPr/>
          </p:nvSpPr>
          <p:spPr>
            <a:xfrm>
              <a:off x="4822211" y="3115306"/>
              <a:ext cx="2951356" cy="1372556"/>
            </a:xfrm>
            <a:custGeom>
              <a:avLst/>
              <a:gdLst>
                <a:gd name="connsiteX0" fmla="*/ 576906 w 3645622"/>
                <a:gd name="connsiteY0" fmla="*/ 0 h 1898768"/>
                <a:gd name="connsiteX1" fmla="*/ 3068717 w 3645622"/>
                <a:gd name="connsiteY1" fmla="*/ 0 h 1898768"/>
                <a:gd name="connsiteX2" fmla="*/ 3068717 w 3645622"/>
                <a:gd name="connsiteY2" fmla="*/ 777715 h 1898768"/>
                <a:gd name="connsiteX3" fmla="*/ 3302284 w 3645622"/>
                <a:gd name="connsiteY3" fmla="*/ 777715 h 1898768"/>
                <a:gd name="connsiteX4" fmla="*/ 3302284 w 3645622"/>
                <a:gd name="connsiteY4" fmla="*/ 606046 h 1898768"/>
                <a:gd name="connsiteX5" fmla="*/ 3645622 w 3645622"/>
                <a:gd name="connsiteY5" fmla="*/ 949384 h 1898768"/>
                <a:gd name="connsiteX6" fmla="*/ 3302284 w 3645622"/>
                <a:gd name="connsiteY6" fmla="*/ 1292722 h 1898768"/>
                <a:gd name="connsiteX7" fmla="*/ 3302284 w 3645622"/>
                <a:gd name="connsiteY7" fmla="*/ 1121053 h 1898768"/>
                <a:gd name="connsiteX8" fmla="*/ 3068717 w 3645622"/>
                <a:gd name="connsiteY8" fmla="*/ 1121053 h 1898768"/>
                <a:gd name="connsiteX9" fmla="*/ 3068717 w 3645622"/>
                <a:gd name="connsiteY9" fmla="*/ 1898768 h 1898768"/>
                <a:gd name="connsiteX10" fmla="*/ 576906 w 3645622"/>
                <a:gd name="connsiteY10" fmla="*/ 1898768 h 1898768"/>
                <a:gd name="connsiteX11" fmla="*/ 576906 w 3645622"/>
                <a:gd name="connsiteY11" fmla="*/ 1121053 h 1898768"/>
                <a:gd name="connsiteX12" fmla="*/ 343338 w 3645622"/>
                <a:gd name="connsiteY12" fmla="*/ 1121053 h 1898768"/>
                <a:gd name="connsiteX13" fmla="*/ 343338 w 3645622"/>
                <a:gd name="connsiteY13" fmla="*/ 1292722 h 1898768"/>
                <a:gd name="connsiteX14" fmla="*/ 0 w 3645622"/>
                <a:gd name="connsiteY14" fmla="*/ 949384 h 1898768"/>
                <a:gd name="connsiteX15" fmla="*/ 343338 w 3645622"/>
                <a:gd name="connsiteY15" fmla="*/ 606046 h 1898768"/>
                <a:gd name="connsiteX16" fmla="*/ 343338 w 3645622"/>
                <a:gd name="connsiteY16" fmla="*/ 777715 h 1898768"/>
                <a:gd name="connsiteX17" fmla="*/ 576906 w 3645622"/>
                <a:gd name="connsiteY17" fmla="*/ 777715 h 189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5622" h="1898768">
                  <a:moveTo>
                    <a:pt x="576906" y="0"/>
                  </a:moveTo>
                  <a:lnTo>
                    <a:pt x="3068717" y="0"/>
                  </a:lnTo>
                  <a:lnTo>
                    <a:pt x="3068717" y="777715"/>
                  </a:lnTo>
                  <a:lnTo>
                    <a:pt x="3302284" y="777715"/>
                  </a:lnTo>
                  <a:lnTo>
                    <a:pt x="3302284" y="606046"/>
                  </a:lnTo>
                  <a:lnTo>
                    <a:pt x="3645622" y="949384"/>
                  </a:lnTo>
                  <a:lnTo>
                    <a:pt x="3302284" y="1292722"/>
                  </a:lnTo>
                  <a:lnTo>
                    <a:pt x="3302284" y="1121053"/>
                  </a:lnTo>
                  <a:lnTo>
                    <a:pt x="3068717" y="1121053"/>
                  </a:lnTo>
                  <a:lnTo>
                    <a:pt x="3068717" y="1898768"/>
                  </a:lnTo>
                  <a:lnTo>
                    <a:pt x="576906" y="1898768"/>
                  </a:lnTo>
                  <a:lnTo>
                    <a:pt x="576906" y="1121053"/>
                  </a:lnTo>
                  <a:lnTo>
                    <a:pt x="343338" y="1121053"/>
                  </a:lnTo>
                  <a:lnTo>
                    <a:pt x="343338" y="1292722"/>
                  </a:lnTo>
                  <a:lnTo>
                    <a:pt x="0" y="949384"/>
                  </a:lnTo>
                  <a:lnTo>
                    <a:pt x="343338" y="606046"/>
                  </a:lnTo>
                  <a:lnTo>
                    <a:pt x="343338" y="777715"/>
                  </a:lnTo>
                  <a:lnTo>
                    <a:pt x="576906" y="777715"/>
                  </a:lnTo>
                  <a:close/>
                </a:path>
              </a:pathLst>
            </a:custGeom>
            <a:noFill/>
          </p:spPr>
          <p:txBody>
            <a:bodyPr wrap="none" lIns="182802" tIns="146241" rIns="182802" bIns="146241" rtlCol="0" anchor="ctr">
              <a:spAutoFit/>
            </a:bodyPr>
            <a:lstStyle/>
            <a:p>
              <a:pPr marL="0" marR="0" lvl="0" indent="0" algn="ctr" defTabSz="932205"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smtClean="0">
                  <a:ln>
                    <a:noFill/>
                  </a:ln>
                  <a:gradFill>
                    <a:gsLst>
                      <a:gs pos="1250">
                        <a:srgbClr val="505050"/>
                      </a:gs>
                      <a:gs pos="100000">
                        <a:srgbClr val="505050"/>
                      </a:gs>
                    </a:gsLst>
                    <a:lin ang="5400000" scaled="0"/>
                  </a:gradFill>
                  <a:effectLst/>
                  <a:uLnTx/>
                  <a:uFillTx/>
                  <a:latin typeface="Segoe UI"/>
                  <a:ea typeface="+mn-ea"/>
                  <a:cs typeface="Segoe UI Semibold" panose="020B0702040204020203" pitchFamily="34" charset="0"/>
                </a:rPr>
                <a:t>Customer Need Driven</a:t>
              </a:r>
            </a:p>
            <a:p>
              <a:pPr marL="0" marR="0" lvl="0" indent="0" algn="ctr" defTabSz="932205"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smtClean="0">
                  <a:ln>
                    <a:noFill/>
                  </a:ln>
                  <a:gradFill>
                    <a:gsLst>
                      <a:gs pos="1250">
                        <a:srgbClr val="505050"/>
                      </a:gs>
                      <a:gs pos="100000">
                        <a:srgbClr val="505050"/>
                      </a:gs>
                    </a:gsLst>
                    <a:lin ang="5400000" scaled="0"/>
                  </a:gradFill>
                  <a:effectLst/>
                  <a:uLnTx/>
                  <a:uFillTx/>
                  <a:latin typeface="Segoe UI"/>
                  <a:ea typeface="+mn-ea"/>
                  <a:cs typeface="Segoe UI Semibold" panose="020B0702040204020203" pitchFamily="34" charset="0"/>
                </a:rPr>
                <a:t>Innovate using OSS</a:t>
              </a:r>
            </a:p>
            <a:p>
              <a:pPr marL="0" marR="0" lvl="0" indent="0" algn="ctr" defTabSz="932205"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smtClean="0">
                  <a:ln>
                    <a:noFill/>
                  </a:ln>
                  <a:gradFill>
                    <a:gsLst>
                      <a:gs pos="1250">
                        <a:srgbClr val="505050"/>
                      </a:gs>
                      <a:gs pos="100000">
                        <a:srgbClr val="505050"/>
                      </a:gs>
                    </a:gsLst>
                    <a:lin ang="5400000" scaled="0"/>
                  </a:gradFill>
                  <a:effectLst/>
                  <a:uLnTx/>
                  <a:uFillTx/>
                  <a:latin typeface="Segoe UI"/>
                  <a:ea typeface="+mn-ea"/>
                  <a:cs typeface="Segoe UI Semibold" panose="020B0702040204020203" pitchFamily="34" charset="0"/>
                </a:rPr>
                <a:t>IaaS Centric Platform</a:t>
              </a:r>
            </a:p>
          </p:txBody>
        </p:sp>
      </p:grpSp>
    </p:spTree>
    <p:extLst>
      <p:ext uri="{BB962C8B-B14F-4D97-AF65-F5344CB8AC3E}">
        <p14:creationId xmlns:p14="http://schemas.microsoft.com/office/powerpoint/2010/main" val="41422067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200"/>
                                        <p:tgtEl>
                                          <p:spTgt spid="47"/>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200"/>
                                        <p:tgtEl>
                                          <p:spTgt spid="3"/>
                                        </p:tgtEl>
                                      </p:cBhvr>
                                    </p:animEffect>
                                  </p:childTnLst>
                                </p:cTn>
                              </p:par>
                            </p:childTnLst>
                          </p:cTn>
                        </p:par>
                        <p:par>
                          <p:cTn id="11" fill="hold">
                            <p:stCondLst>
                              <p:cond delay="1200"/>
                            </p:stCondLst>
                            <p:childTnLst>
                              <p:par>
                                <p:cTn id="12" presetID="10" presetClass="entr" presetSubtype="0" fill="hold" nodeType="afterEffect">
                                  <p:stCondLst>
                                    <p:cond delay="0"/>
                                  </p:stCondLst>
                                  <p:childTnLst>
                                    <p:set>
                                      <p:cBhvr>
                                        <p:cTn id="13" dur="1" fill="hold">
                                          <p:stCondLst>
                                            <p:cond delay="0"/>
                                          </p:stCondLst>
                                        </p:cTn>
                                        <p:tgtEl>
                                          <p:spTgt spid="113"/>
                                        </p:tgtEl>
                                        <p:attrNameLst>
                                          <p:attrName>style.visibility</p:attrName>
                                        </p:attrNameLst>
                                      </p:cBhvr>
                                      <p:to>
                                        <p:strVal val="visible"/>
                                      </p:to>
                                    </p:set>
                                    <p:animEffect transition="in" filter="fade">
                                      <p:cBhvr>
                                        <p:cTn id="14" dur="200"/>
                                        <p:tgtEl>
                                          <p:spTgt spid="113"/>
                                        </p:tgtEl>
                                      </p:cBhvr>
                                    </p:animEffect>
                                  </p:childTnLst>
                                </p:cTn>
                              </p:par>
                            </p:childTnLst>
                          </p:cTn>
                        </p:par>
                        <p:par>
                          <p:cTn id="15" fill="hold">
                            <p:stCondLst>
                              <p:cond delay="1400"/>
                            </p:stCondLst>
                            <p:childTnLst>
                              <p:par>
                                <p:cTn id="16" presetID="10" presetClass="entr" presetSubtype="0" fill="hold" nodeType="after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fade">
                                      <p:cBhvr>
                                        <p:cTn id="18" dur="200"/>
                                        <p:tgtEl>
                                          <p:spTgt spid="114"/>
                                        </p:tgtEl>
                                      </p:cBhvr>
                                    </p:animEffect>
                                  </p:childTnLst>
                                </p:cTn>
                              </p:par>
                            </p:childTnLst>
                          </p:cTn>
                        </p:par>
                        <p:par>
                          <p:cTn id="19" fill="hold">
                            <p:stCondLst>
                              <p:cond delay="1600"/>
                            </p:stCondLst>
                            <p:childTnLst>
                              <p:par>
                                <p:cTn id="20" presetID="10" presetClass="entr" presetSubtype="0" fill="hold" nodeType="afterEffect">
                                  <p:stCondLst>
                                    <p:cond delay="0"/>
                                  </p:stCondLst>
                                  <p:childTnLst>
                                    <p:set>
                                      <p:cBhvr>
                                        <p:cTn id="21" dur="1" fill="hold">
                                          <p:stCondLst>
                                            <p:cond delay="0"/>
                                          </p:stCondLst>
                                        </p:cTn>
                                        <p:tgtEl>
                                          <p:spTgt spid="116"/>
                                        </p:tgtEl>
                                        <p:attrNameLst>
                                          <p:attrName>style.visibility</p:attrName>
                                        </p:attrNameLst>
                                      </p:cBhvr>
                                      <p:to>
                                        <p:strVal val="visible"/>
                                      </p:to>
                                    </p:set>
                                    <p:animEffect transition="in" filter="fade">
                                      <p:cBhvr>
                                        <p:cTn id="22" dur="500"/>
                                        <p:tgtEl>
                                          <p:spTgt spid="116"/>
                                        </p:tgtEl>
                                      </p:cBhvr>
                                    </p:animEffect>
                                  </p:childTnLst>
                                </p:cTn>
                              </p:par>
                            </p:childTnLst>
                          </p:cTn>
                        </p:par>
                        <p:par>
                          <p:cTn id="23" fill="hold">
                            <p:stCondLst>
                              <p:cond delay="2100"/>
                            </p:stCondLst>
                            <p:childTnLst>
                              <p:par>
                                <p:cTn id="24" presetID="22" presetClass="entr" presetSubtype="4" fill="hold" nodeType="afterEffect">
                                  <p:stCondLst>
                                    <p:cond delay="0"/>
                                  </p:stCondLst>
                                  <p:childTnLst>
                                    <p:set>
                                      <p:cBhvr>
                                        <p:cTn id="25" dur="1" fill="hold">
                                          <p:stCondLst>
                                            <p:cond delay="0"/>
                                          </p:stCondLst>
                                        </p:cTn>
                                        <p:tgtEl>
                                          <p:spTgt spid="101"/>
                                        </p:tgtEl>
                                        <p:attrNameLst>
                                          <p:attrName>style.visibility</p:attrName>
                                        </p:attrNameLst>
                                      </p:cBhvr>
                                      <p:to>
                                        <p:strVal val="visible"/>
                                      </p:to>
                                    </p:set>
                                    <p:animEffect transition="in" filter="wipe(down)">
                                      <p:cBhvr>
                                        <p:cTn id="26" dur="500"/>
                                        <p:tgtEl>
                                          <p:spTgt spid="101"/>
                                        </p:tgtEl>
                                      </p:cBhvr>
                                    </p:animEffect>
                                  </p:childTnLst>
                                </p:cTn>
                              </p:par>
                            </p:childTnLst>
                          </p:cTn>
                        </p:par>
                        <p:par>
                          <p:cTn id="27" fill="hold">
                            <p:stCondLst>
                              <p:cond delay="2600"/>
                            </p:stCondLst>
                            <p:childTnLst>
                              <p:par>
                                <p:cTn id="28" presetID="10" presetClass="entr" presetSubtype="0" fill="hold" grpId="0" nodeType="afterEffect">
                                  <p:stCondLst>
                                    <p:cond delay="0"/>
                                  </p:stCondLst>
                                  <p:childTnLst>
                                    <p:set>
                                      <p:cBhvr>
                                        <p:cTn id="29" dur="1" fill="hold">
                                          <p:stCondLst>
                                            <p:cond delay="0"/>
                                          </p:stCondLst>
                                        </p:cTn>
                                        <p:tgtEl>
                                          <p:spTgt spid="119"/>
                                        </p:tgtEl>
                                        <p:attrNameLst>
                                          <p:attrName>style.visibility</p:attrName>
                                        </p:attrNameLst>
                                      </p:cBhvr>
                                      <p:to>
                                        <p:strVal val="visible"/>
                                      </p:to>
                                    </p:set>
                                    <p:animEffect transition="in" filter="fade">
                                      <p:cBhvr>
                                        <p:cTn id="30" dur="200"/>
                                        <p:tgtEl>
                                          <p:spTgt spid="119"/>
                                        </p:tgtEl>
                                      </p:cBhvr>
                                    </p:animEffect>
                                  </p:childTnLst>
                                </p:cTn>
                              </p:par>
                              <p:par>
                                <p:cTn id="31" presetID="10" presetClass="entr" presetSubtype="0" fill="hold" grpId="0" nodeType="withEffect">
                                  <p:stCondLst>
                                    <p:cond delay="250"/>
                                  </p:stCondLst>
                                  <p:childTnLst>
                                    <p:set>
                                      <p:cBhvr>
                                        <p:cTn id="32" dur="1" fill="hold">
                                          <p:stCondLst>
                                            <p:cond delay="0"/>
                                          </p:stCondLst>
                                        </p:cTn>
                                        <p:tgtEl>
                                          <p:spTgt spid="120"/>
                                        </p:tgtEl>
                                        <p:attrNameLst>
                                          <p:attrName>style.visibility</p:attrName>
                                        </p:attrNameLst>
                                      </p:cBhvr>
                                      <p:to>
                                        <p:strVal val="visible"/>
                                      </p:to>
                                    </p:set>
                                    <p:animEffect transition="in" filter="fade">
                                      <p:cBhvr>
                                        <p:cTn id="33" dur="200"/>
                                        <p:tgtEl>
                                          <p:spTgt spid="1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down)">
                                      <p:cBhvr>
                                        <p:cTn id="38" dur="500"/>
                                        <p:tgtEl>
                                          <p:spTgt spid="6"/>
                                        </p:tgtEl>
                                      </p:cBhvr>
                                    </p:animEffect>
                                  </p:childTnLst>
                                </p:cTn>
                              </p:par>
                            </p:childTnLst>
                          </p:cTn>
                        </p:par>
                        <p:par>
                          <p:cTn id="39" fill="hold">
                            <p:stCondLst>
                              <p:cond delay="500"/>
                            </p:stCondLst>
                            <p:childTnLst>
                              <p:par>
                                <p:cTn id="40" presetID="22" presetClass="entr" presetSubtype="4" fill="hold" grpId="0" nodeType="after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wipe(down)">
                                      <p:cBhvr>
                                        <p:cTn id="42" dur="1000"/>
                                        <p:tgtEl>
                                          <p:spTgt spid="65"/>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500"/>
                                        <p:tgtEl>
                                          <p:spTgt spid="6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1"/>
                                        </p:tgtEl>
                                        <p:attrNameLst>
                                          <p:attrName>style.visibility</p:attrName>
                                        </p:attrNameLst>
                                      </p:cBhvr>
                                      <p:to>
                                        <p:strVal val="visible"/>
                                      </p:to>
                                    </p:set>
                                    <p:animEffect transition="in" filter="fade">
                                      <p:cBhvr>
                                        <p:cTn id="53" dur="500"/>
                                        <p:tgtEl>
                                          <p:spTgt spid="1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2"/>
                                        </p:tgtEl>
                                        <p:attrNameLst>
                                          <p:attrName>style.visibility</p:attrName>
                                        </p:attrNameLst>
                                      </p:cBhvr>
                                      <p:to>
                                        <p:strVal val="visible"/>
                                      </p:to>
                                    </p:set>
                                    <p:animEffect transition="in" filter="fade">
                                      <p:cBhvr>
                                        <p:cTn id="56" dur="500"/>
                                        <p:tgtEl>
                                          <p:spTgt spid="1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3"/>
                                        </p:tgtEl>
                                        <p:attrNameLst>
                                          <p:attrName>style.visibility</p:attrName>
                                        </p:attrNameLst>
                                      </p:cBhvr>
                                      <p:to>
                                        <p:strVal val="visible"/>
                                      </p:to>
                                    </p:set>
                                    <p:animEffect transition="in" filter="fade">
                                      <p:cBhvr>
                                        <p:cTn id="59" dur="500"/>
                                        <p:tgtEl>
                                          <p:spTgt spid="133"/>
                                        </p:tgtEl>
                                      </p:cBhvr>
                                    </p:animEffect>
                                  </p:childTnLst>
                                </p:cTn>
                              </p:par>
                              <p:par>
                                <p:cTn id="60" presetID="10" presetClass="entr" presetSubtype="0" fill="hold" grpId="0" nodeType="withEffect">
                                  <p:stCondLst>
                                    <p:cond delay="50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500"/>
                                        <p:tgtEl>
                                          <p:spTgt spid="63"/>
                                        </p:tgtEl>
                                      </p:cBhvr>
                                    </p:animEffect>
                                  </p:childTnLst>
                                </p:cTn>
                              </p:par>
                            </p:childTnLst>
                          </p:cTn>
                        </p:par>
                        <p:par>
                          <p:cTn id="63" fill="hold">
                            <p:stCondLst>
                              <p:cond delay="3000"/>
                            </p:stCondLst>
                            <p:childTnLst>
                              <p:par>
                                <p:cTn id="64" presetID="10" presetClass="entr" presetSubtype="0" fill="hold" grpId="0" nodeType="afterEffect">
                                  <p:stCondLst>
                                    <p:cond delay="0"/>
                                  </p:stCondLst>
                                  <p:childTnLst>
                                    <p:set>
                                      <p:cBhvr>
                                        <p:cTn id="65" dur="1" fill="hold">
                                          <p:stCondLst>
                                            <p:cond delay="0"/>
                                          </p:stCondLst>
                                        </p:cTn>
                                        <p:tgtEl>
                                          <p:spTgt spid="107"/>
                                        </p:tgtEl>
                                        <p:attrNameLst>
                                          <p:attrName>style.visibility</p:attrName>
                                        </p:attrNameLst>
                                      </p:cBhvr>
                                      <p:to>
                                        <p:strVal val="visible"/>
                                      </p:to>
                                    </p:set>
                                    <p:animEffect transition="in" filter="fade">
                                      <p:cBhvr>
                                        <p:cTn id="66" dur="500"/>
                                        <p:tgtEl>
                                          <p:spTgt spid="107"/>
                                        </p:tgtEl>
                                      </p:cBhvr>
                                    </p:animEffect>
                                  </p:childTnLst>
                                </p:cTn>
                              </p:par>
                            </p:childTnLst>
                          </p:cTn>
                        </p:par>
                        <p:par>
                          <p:cTn id="67" fill="hold">
                            <p:stCondLst>
                              <p:cond delay="3500"/>
                            </p:stCondLst>
                            <p:childTnLst>
                              <p:par>
                                <p:cTn id="68" presetID="10" presetClass="entr" presetSubtype="0" fill="hold" grpId="0" nodeType="after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fade">
                                      <p:cBhvr>
                                        <p:cTn id="7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47" grpId="0" animBg="1"/>
      <p:bldP spid="45" grpId="0"/>
      <p:bldP spid="120" grpId="0" animBg="1"/>
      <p:bldP spid="65" grpId="0" animBg="1"/>
      <p:bldP spid="63" grpId="0" animBg="1"/>
      <p:bldP spid="66" grpId="0" animBg="1"/>
      <p:bldP spid="131" grpId="0" animBg="1"/>
      <p:bldP spid="132" grpId="0" animBg="1"/>
      <p:bldP spid="133" grpId="0" animBg="1"/>
      <p:bldP spid="107"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437" y="68262"/>
            <a:ext cx="11375536" cy="946413"/>
          </a:xfrm>
        </p:spPr>
        <p:txBody>
          <a:bodyPr/>
          <a:lstStyle/>
          <a:p>
            <a:r>
              <a:rPr lang="en-US" dirty="0" smtClean="0"/>
              <a:t>Azure and AWS Regions</a:t>
            </a:r>
            <a:endParaRPr lang="en-US" dirty="0"/>
          </a:p>
        </p:txBody>
      </p:sp>
      <p:sp>
        <p:nvSpPr>
          <p:cNvPr id="7" name="TextBox 6"/>
          <p:cNvSpPr txBox="1"/>
          <p:nvPr/>
        </p:nvSpPr>
        <p:spPr>
          <a:xfrm>
            <a:off x="158449" y="793892"/>
            <a:ext cx="4523482"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600"/>
              </a:spcBef>
              <a:spcAft>
                <a:spcPts val="0"/>
              </a:spcAft>
              <a:buClrTx/>
              <a:buSzTx/>
              <a:buFontTx/>
              <a:buNone/>
              <a:tabLst/>
              <a:defRPr/>
            </a:pPr>
            <a:r>
              <a:rPr kumimoji="0" lang="en-US" sz="2400" b="1"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Azure (28 regions, 22 online)</a:t>
            </a:r>
          </a:p>
        </p:txBody>
      </p:sp>
      <p:sp>
        <p:nvSpPr>
          <p:cNvPr id="8" name="TextBox 7"/>
          <p:cNvSpPr txBox="1"/>
          <p:nvPr/>
        </p:nvSpPr>
        <p:spPr>
          <a:xfrm>
            <a:off x="6191031" y="793892"/>
            <a:ext cx="4218206"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600"/>
              </a:spcBef>
              <a:spcAft>
                <a:spcPts val="0"/>
              </a:spcAft>
              <a:buClrTx/>
              <a:buSzTx/>
              <a:buFontTx/>
              <a:buNone/>
              <a:tabLst/>
              <a:defRPr/>
            </a:pPr>
            <a:r>
              <a:rPr kumimoji="0" lang="en-US" sz="2400" b="1"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AWS (16 regions, 12 online)</a:t>
            </a:r>
          </a:p>
        </p:txBody>
      </p:sp>
      <p:sp>
        <p:nvSpPr>
          <p:cNvPr id="9" name="TextBox 8"/>
          <p:cNvSpPr txBox="1"/>
          <p:nvPr/>
        </p:nvSpPr>
        <p:spPr>
          <a:xfrm>
            <a:off x="579437" y="3915707"/>
            <a:ext cx="4098301" cy="849463"/>
          </a:xfrm>
          <a:prstGeom prst="rect">
            <a:avLst/>
          </a:prstGeom>
          <a:noFill/>
        </p:spPr>
        <p:txBody>
          <a:bodyPr wrap="none" lIns="182880" tIns="146304" rIns="182880" bIns="146304" rtlCol="0">
            <a:spAutoFit/>
          </a:bodyPr>
          <a:lstStyle/>
          <a:p>
            <a:pPr marL="342900" marR="0" lvl="0" indent="-342900" algn="l" defTabSz="932742"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Disaster proof Region Pairs in a </a:t>
            </a:r>
            <a:b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b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geo-political area</a:t>
            </a:r>
          </a:p>
        </p:txBody>
      </p:sp>
      <p:sp>
        <p:nvSpPr>
          <p:cNvPr id="10" name="TextBox 9"/>
          <p:cNvSpPr txBox="1"/>
          <p:nvPr/>
        </p:nvSpPr>
        <p:spPr>
          <a:xfrm>
            <a:off x="6446837" y="3924086"/>
            <a:ext cx="5576848" cy="849463"/>
          </a:xfrm>
          <a:prstGeom prst="rect">
            <a:avLst/>
          </a:prstGeom>
          <a:noFill/>
        </p:spPr>
        <p:txBody>
          <a:bodyPr wrap="none" lIns="182880" tIns="146304" rIns="182880" bIns="146304" rtlCol="0">
            <a:spAutoFit/>
          </a:bodyPr>
          <a:lstStyle/>
          <a:p>
            <a:pPr marL="342900" marR="0" lvl="0" indent="-342900" algn="l" defTabSz="932742"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No geo-political region pairs, regions are not </a:t>
            </a:r>
            <a:b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b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disaster proof</a:t>
            </a:r>
          </a:p>
        </p:txBody>
      </p:sp>
      <p:sp>
        <p:nvSpPr>
          <p:cNvPr id="11" name="TextBox 10"/>
          <p:cNvSpPr txBox="1"/>
          <p:nvPr/>
        </p:nvSpPr>
        <p:spPr>
          <a:xfrm>
            <a:off x="579437" y="4498642"/>
            <a:ext cx="4670125" cy="849463"/>
          </a:xfrm>
          <a:prstGeom prst="rect">
            <a:avLst/>
          </a:prstGeom>
          <a:noFill/>
        </p:spPr>
        <p:txBody>
          <a:bodyPr wrap="none" lIns="182880" tIns="146304" rIns="182880" bIns="146304" rtlCol="0">
            <a:spAutoFit/>
          </a:bodyPr>
          <a:lstStyle/>
          <a:p>
            <a:pPr marL="342900" marR="0" lvl="0" indent="-342900" algn="l" defTabSz="932742"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A region is a massive mainly purpose</a:t>
            </a:r>
            <a:b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b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built Data Center (DC)</a:t>
            </a:r>
          </a:p>
        </p:txBody>
      </p:sp>
      <p:sp>
        <p:nvSpPr>
          <p:cNvPr id="12" name="TextBox 11"/>
          <p:cNvSpPr txBox="1"/>
          <p:nvPr/>
        </p:nvSpPr>
        <p:spPr>
          <a:xfrm>
            <a:off x="6446837" y="4507021"/>
            <a:ext cx="6096862" cy="849463"/>
          </a:xfrm>
          <a:prstGeom prst="rect">
            <a:avLst/>
          </a:prstGeom>
          <a:noFill/>
        </p:spPr>
        <p:txBody>
          <a:bodyPr wrap="none" lIns="182880" tIns="146304" rIns="182880" bIns="146304" rtlCol="0">
            <a:spAutoFit/>
          </a:bodyPr>
          <a:lstStyle/>
          <a:p>
            <a:pPr marL="342900" marR="0" lvl="0" indent="-342900" algn="l" defTabSz="932742"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A region is a collection of smaller owned and </a:t>
            </a:r>
            <a:r>
              <a:rPr kumimoji="0" lang="en-US" sz="2000" b="0" i="0" u="none" strike="noStrike" kern="1200" cap="none" spc="-50" normalizeH="0" baseline="0" noProof="0" dirty="0" err="1" smtClean="0">
                <a:ln>
                  <a:noFill/>
                </a:ln>
                <a:gradFill>
                  <a:gsLst>
                    <a:gs pos="2917">
                      <a:srgbClr val="505050"/>
                    </a:gs>
                    <a:gs pos="30000">
                      <a:srgbClr val="505050"/>
                    </a:gs>
                  </a:gsLst>
                  <a:lin ang="5400000" scaled="0"/>
                </a:gradFill>
                <a:effectLst/>
                <a:uLnTx/>
                <a:uFillTx/>
                <a:latin typeface="Segoe UI"/>
                <a:ea typeface="+mn-ea"/>
                <a:cs typeface="+mn-cs"/>
              </a:rPr>
              <a:t>colo</a:t>
            </a: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 </a:t>
            </a:r>
            <a:b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b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DC’s called Availability Zones (AZ’s) – 32 in total</a:t>
            </a:r>
          </a:p>
        </p:txBody>
      </p:sp>
      <p:sp>
        <p:nvSpPr>
          <p:cNvPr id="13" name="TextBox 12"/>
          <p:cNvSpPr txBox="1"/>
          <p:nvPr/>
        </p:nvSpPr>
        <p:spPr>
          <a:xfrm>
            <a:off x="564176" y="5119541"/>
            <a:ext cx="5178469" cy="1203406"/>
          </a:xfrm>
          <a:prstGeom prst="rect">
            <a:avLst/>
          </a:prstGeom>
          <a:noFill/>
        </p:spPr>
        <p:txBody>
          <a:bodyPr wrap="none" lIns="182880" tIns="146304" rIns="182880" bIns="146304" rtlCol="0">
            <a:spAutoFit/>
          </a:bodyPr>
          <a:lstStyle/>
          <a:p>
            <a:pPr marL="342900" marR="0" lvl="0" indent="-342900" algn="l" defTabSz="932742"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DC’s have multiple layers of hardware and</a:t>
            </a:r>
            <a:b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b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software redundancy for HA</a:t>
            </a:r>
          </a:p>
          <a:p>
            <a:pPr marL="0" marR="0" lvl="0" indent="0" algn="l" defTabSz="932742"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4" name="TextBox 13"/>
          <p:cNvSpPr txBox="1"/>
          <p:nvPr/>
        </p:nvSpPr>
        <p:spPr>
          <a:xfrm>
            <a:off x="6446837" y="5134907"/>
            <a:ext cx="5744458" cy="849463"/>
          </a:xfrm>
          <a:prstGeom prst="rect">
            <a:avLst/>
          </a:prstGeom>
          <a:noFill/>
        </p:spPr>
        <p:txBody>
          <a:bodyPr wrap="none" lIns="182880" tIns="146304" rIns="182880" bIns="146304" rtlCol="0">
            <a:spAutoFit/>
          </a:bodyPr>
          <a:lstStyle/>
          <a:p>
            <a:pPr marL="342900" marR="0" lvl="0" indent="-342900" algn="l" defTabSz="932742"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AZ’s are well connected across flood plains and</a:t>
            </a:r>
            <a:b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b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within a short car journey for HA</a:t>
            </a:r>
          </a:p>
        </p:txBody>
      </p:sp>
      <p:sp>
        <p:nvSpPr>
          <p:cNvPr id="15" name="TextBox 14"/>
          <p:cNvSpPr txBox="1"/>
          <p:nvPr/>
        </p:nvSpPr>
        <p:spPr>
          <a:xfrm>
            <a:off x="536596" y="5764695"/>
            <a:ext cx="5572231" cy="572464"/>
          </a:xfrm>
          <a:prstGeom prst="rect">
            <a:avLst/>
          </a:prstGeom>
          <a:noFill/>
        </p:spPr>
        <p:txBody>
          <a:bodyPr wrap="none" lIns="182880" tIns="146304" rIns="182880" bIns="146304" rtlCol="0">
            <a:spAutoFit/>
          </a:bodyPr>
          <a:lstStyle/>
          <a:p>
            <a:pPr marL="342900" marR="0" lvl="0" indent="-342900" algn="l" defTabSz="932742"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Region to Region traffic over Azure backbone</a:t>
            </a:r>
          </a:p>
        </p:txBody>
      </p:sp>
      <p:sp>
        <p:nvSpPr>
          <p:cNvPr id="16" name="TextBox 15"/>
          <p:cNvSpPr txBox="1"/>
          <p:nvPr/>
        </p:nvSpPr>
        <p:spPr>
          <a:xfrm>
            <a:off x="6479674" y="5770040"/>
            <a:ext cx="5387372" cy="572464"/>
          </a:xfrm>
          <a:prstGeom prst="rect">
            <a:avLst/>
          </a:prstGeom>
          <a:noFill/>
        </p:spPr>
        <p:txBody>
          <a:bodyPr wrap="none" lIns="182880" tIns="146304" rIns="182880" bIns="146304" rtlCol="0">
            <a:spAutoFit/>
          </a:bodyPr>
          <a:lstStyle/>
          <a:p>
            <a:pPr marL="342900" marR="0" lvl="0" indent="-342900" algn="l" defTabSz="932742"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Region to Region traffic over public internet</a:t>
            </a:r>
          </a:p>
        </p:txBody>
      </p:sp>
      <p:sp>
        <p:nvSpPr>
          <p:cNvPr id="18" name="TextBox 17"/>
          <p:cNvSpPr txBox="1"/>
          <p:nvPr/>
        </p:nvSpPr>
        <p:spPr>
          <a:xfrm>
            <a:off x="536596" y="6220098"/>
            <a:ext cx="3709670" cy="572464"/>
          </a:xfrm>
          <a:prstGeom prst="rect">
            <a:avLst/>
          </a:prstGeom>
          <a:noFill/>
        </p:spPr>
        <p:txBody>
          <a:bodyPr wrap="none" lIns="182880" tIns="146304" rIns="182880" bIns="146304" rtlCol="0">
            <a:spAutoFit/>
          </a:bodyPr>
          <a:lstStyle/>
          <a:p>
            <a:pPr marL="342900" marR="0" lvl="0" indent="-342900" algn="l" defTabSz="932742"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You CAN visit an Azure DC..!</a:t>
            </a:r>
          </a:p>
        </p:txBody>
      </p:sp>
      <p:sp>
        <p:nvSpPr>
          <p:cNvPr id="19" name="TextBox 18"/>
          <p:cNvSpPr txBox="1"/>
          <p:nvPr/>
        </p:nvSpPr>
        <p:spPr>
          <a:xfrm>
            <a:off x="6479674" y="6225443"/>
            <a:ext cx="4139467" cy="572464"/>
          </a:xfrm>
          <a:prstGeom prst="rect">
            <a:avLst/>
          </a:prstGeom>
          <a:noFill/>
        </p:spPr>
        <p:txBody>
          <a:bodyPr wrap="none" lIns="182880" tIns="146304" rIns="182880" bIns="146304" rtlCol="0">
            <a:spAutoFit/>
          </a:bodyPr>
          <a:lstStyle/>
          <a:p>
            <a:pPr marL="342900" marR="0" lvl="0" indent="-342900" algn="l" defTabSz="932742"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You CANNOT visit an AWS DC..?</a:t>
            </a:r>
          </a:p>
        </p:txBody>
      </p:sp>
      <p:pic>
        <p:nvPicPr>
          <p:cNvPr id="3" name="Picture 2"/>
          <p:cNvPicPr>
            <a:picLocks noChangeAspect="1"/>
          </p:cNvPicPr>
          <p:nvPr/>
        </p:nvPicPr>
        <p:blipFill>
          <a:blip r:embed="rId2"/>
          <a:stretch>
            <a:fillRect/>
          </a:stretch>
        </p:blipFill>
        <p:spPr>
          <a:xfrm>
            <a:off x="305879" y="1303668"/>
            <a:ext cx="5606250" cy="2725601"/>
          </a:xfrm>
          <a:prstGeom prst="rect">
            <a:avLst/>
          </a:prstGeom>
          <a:ln>
            <a:solidFill>
              <a:schemeClr val="accent1"/>
            </a:solidFill>
          </a:ln>
        </p:spPr>
      </p:pic>
      <p:pic>
        <p:nvPicPr>
          <p:cNvPr id="4" name="Picture 3"/>
          <p:cNvPicPr>
            <a:picLocks noChangeAspect="1"/>
          </p:cNvPicPr>
          <p:nvPr/>
        </p:nvPicPr>
        <p:blipFill>
          <a:blip r:embed="rId3"/>
          <a:stretch>
            <a:fillRect/>
          </a:stretch>
        </p:blipFill>
        <p:spPr>
          <a:xfrm>
            <a:off x="6316864" y="1303667"/>
            <a:ext cx="5574983" cy="2725601"/>
          </a:xfrm>
          <a:prstGeom prst="rect">
            <a:avLst/>
          </a:prstGeom>
          <a:ln>
            <a:solidFill>
              <a:schemeClr val="accent1"/>
            </a:solidFill>
          </a:ln>
        </p:spPr>
      </p:pic>
    </p:spTree>
    <p:extLst>
      <p:ext uri="{BB962C8B-B14F-4D97-AF65-F5344CB8AC3E}">
        <p14:creationId xmlns:p14="http://schemas.microsoft.com/office/powerpoint/2010/main" val="4183580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8"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512258" y="1730204"/>
            <a:ext cx="2699472" cy="4942331"/>
            <a:chOff x="2852466" y="1992596"/>
            <a:chExt cx="2194565" cy="3675003"/>
          </a:xfrm>
        </p:grpSpPr>
        <p:sp>
          <p:nvSpPr>
            <p:cNvPr id="46" name="Right Triangle 17"/>
            <p:cNvSpPr/>
            <p:nvPr/>
          </p:nvSpPr>
          <p:spPr bwMode="auto">
            <a:xfrm rot="5400000">
              <a:off x="3890192" y="4510761"/>
              <a:ext cx="165285" cy="2148392"/>
            </a:xfrm>
            <a:custGeom>
              <a:avLst/>
              <a:gdLst>
                <a:gd name="connsiteX0" fmla="*/ 0 w 155762"/>
                <a:gd name="connsiteY0" fmla="*/ 2560951 h 2560951"/>
                <a:gd name="connsiteX1" fmla="*/ 0 w 155762"/>
                <a:gd name="connsiteY1" fmla="*/ 0 h 2560951"/>
                <a:gd name="connsiteX2" fmla="*/ 155762 w 155762"/>
                <a:gd name="connsiteY2" fmla="*/ 2560951 h 2560951"/>
                <a:gd name="connsiteX3" fmla="*/ 0 w 155762"/>
                <a:gd name="connsiteY3" fmla="*/ 2560951 h 2560951"/>
                <a:gd name="connsiteX0" fmla="*/ 0 w 155762"/>
                <a:gd name="connsiteY0" fmla="*/ 2560951 h 2560951"/>
                <a:gd name="connsiteX1" fmla="*/ 0 w 155762"/>
                <a:gd name="connsiteY1" fmla="*/ 0 h 2560951"/>
                <a:gd name="connsiteX2" fmla="*/ 155762 w 155762"/>
                <a:gd name="connsiteY2" fmla="*/ 2560951 h 2560951"/>
                <a:gd name="connsiteX3" fmla="*/ 0 w 155762"/>
                <a:gd name="connsiteY3" fmla="*/ 2560951 h 2560951"/>
                <a:gd name="connsiteX0" fmla="*/ 0 w 155762"/>
                <a:gd name="connsiteY0" fmla="*/ 2560951 h 2560951"/>
                <a:gd name="connsiteX1" fmla="*/ 0 w 155762"/>
                <a:gd name="connsiteY1" fmla="*/ 0 h 2560951"/>
                <a:gd name="connsiteX2" fmla="*/ 155762 w 155762"/>
                <a:gd name="connsiteY2" fmla="*/ 2560951 h 2560951"/>
                <a:gd name="connsiteX3" fmla="*/ 0 w 155762"/>
                <a:gd name="connsiteY3" fmla="*/ 2560951 h 2560951"/>
                <a:gd name="connsiteX0" fmla="*/ 0 w 165285"/>
                <a:gd name="connsiteY0" fmla="*/ 2656201 h 2656201"/>
                <a:gd name="connsiteX1" fmla="*/ 9523 w 165285"/>
                <a:gd name="connsiteY1" fmla="*/ 0 h 2656201"/>
                <a:gd name="connsiteX2" fmla="*/ 165285 w 165285"/>
                <a:gd name="connsiteY2" fmla="*/ 2560951 h 2656201"/>
                <a:gd name="connsiteX3" fmla="*/ 0 w 165285"/>
                <a:gd name="connsiteY3" fmla="*/ 2656201 h 2656201"/>
              </a:gdLst>
              <a:ahLst/>
              <a:cxnLst>
                <a:cxn ang="0">
                  <a:pos x="connsiteX0" y="connsiteY0"/>
                </a:cxn>
                <a:cxn ang="0">
                  <a:pos x="connsiteX1" y="connsiteY1"/>
                </a:cxn>
                <a:cxn ang="0">
                  <a:pos x="connsiteX2" y="connsiteY2"/>
                </a:cxn>
                <a:cxn ang="0">
                  <a:pos x="connsiteX3" y="connsiteY3"/>
                </a:cxn>
              </a:cxnLst>
              <a:rect l="l" t="t" r="r" b="b"/>
              <a:pathLst>
                <a:path w="165285" h="2656201">
                  <a:moveTo>
                    <a:pt x="0" y="2656201"/>
                  </a:moveTo>
                  <a:cubicBezTo>
                    <a:pt x="3174" y="1770801"/>
                    <a:pt x="6349" y="885400"/>
                    <a:pt x="9523" y="0"/>
                  </a:cubicBezTo>
                  <a:cubicBezTo>
                    <a:pt x="42397" y="853650"/>
                    <a:pt x="22879" y="1693013"/>
                    <a:pt x="165285" y="2560951"/>
                  </a:cubicBezTo>
                  <a:lnTo>
                    <a:pt x="0" y="2656201"/>
                  </a:lnTo>
                  <a:close/>
                </a:path>
              </a:pathLst>
            </a:custGeom>
            <a:solidFill>
              <a:srgbClr val="005695"/>
            </a:solidFill>
            <a:ln w="9525" cap="flat" cmpd="sng" algn="ctr">
              <a:noFill/>
              <a:prstDash val="solid"/>
              <a:headEnd type="none" w="med" len="med"/>
              <a:tailEnd type="none" w="med" len="med"/>
            </a:ln>
            <a:effectLst/>
          </p:spPr>
          <p:txBody>
            <a:bodyPr rot="0" spcFirstLastPara="0" vert="horz" wrap="square" lIns="182796" tIns="146235" rIns="182796" bIns="146235" numCol="1" spcCol="0" rtlCol="0" fromWordArt="0" anchor="ctr" anchorCtr="0" forceAA="0" compatLnSpc="1">
              <a:prstTxWarp prst="textNoShape">
                <a:avLst/>
              </a:prstTxWarp>
              <a:noAutofit/>
            </a:bodyP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marL="0" marR="0" lvl="0" indent="0" algn="ctr" defTabSz="931996"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72C6"/>
                </a:solidFill>
                <a:effectLst/>
                <a:uLnTx/>
                <a:uFillTx/>
                <a:latin typeface="Segoe UI Light"/>
                <a:ea typeface="Segoe UI" pitchFamily="34" charset="0"/>
                <a:cs typeface="Segoe UI" pitchFamily="34" charset="0"/>
              </a:endParaRPr>
            </a:p>
          </p:txBody>
        </p:sp>
        <p:sp>
          <p:nvSpPr>
            <p:cNvPr id="47" name="Rectangle 46"/>
            <p:cNvSpPr/>
            <p:nvPr/>
          </p:nvSpPr>
          <p:spPr bwMode="auto">
            <a:xfrm>
              <a:off x="2852466" y="1992596"/>
              <a:ext cx="2194560" cy="3531512"/>
            </a:xfrm>
            <a:prstGeom prst="rect">
              <a:avLst/>
            </a:prstGeom>
            <a:solidFill>
              <a:srgbClr val="FFFFFF"/>
            </a:solidFill>
            <a:ln w="3175" cap="flat" cmpd="sng" algn="ctr">
              <a:solidFill>
                <a:srgbClr val="FFFFFF">
                  <a:lumMod val="75000"/>
                </a:srgbClr>
              </a:solidFill>
              <a:prstDash val="solid"/>
              <a:headEnd type="none" w="med" len="med"/>
              <a:tailEnd type="none" w="med" len="med"/>
            </a:ln>
            <a:effectLst/>
          </p:spPr>
          <p:txBody>
            <a:bodyPr vert="horz" wrap="square" lIns="91427" tIns="45699" rIns="0" bIns="45699" numCol="1" rtlCol="0" anchor="t" anchorCtr="0" compatLnSpc="1">
              <a:prstTxWarp prst="textNoShape">
                <a:avLst/>
              </a:prstTxWarp>
              <a:noAutofit/>
            </a:bodyP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marL="0" marR="0" lvl="0" indent="0" algn="l" defTabSz="932563" rtl="0" eaLnBrk="1" fontAlgn="auto" latinLnBrk="0" hangingPunct="1">
                <a:lnSpc>
                  <a:spcPct val="100000"/>
                </a:lnSpc>
                <a:spcBef>
                  <a:spcPts val="200"/>
                </a:spcBef>
                <a:spcAft>
                  <a:spcPts val="400"/>
                </a:spcAft>
                <a:buClr>
                  <a:srgbClr val="505050"/>
                </a:buClr>
                <a:buSzPct val="110000"/>
                <a:buFontTx/>
                <a:buNone/>
                <a:tabLst/>
                <a:defRPr/>
              </a:pPr>
              <a:r>
                <a:rPr kumimoji="0" lang="en-IN" sz="1599" b="0" i="0" u="none" strike="noStrike" kern="1200" cap="none" spc="0" normalizeH="0" baseline="0" noProof="0" dirty="0">
                  <a:ln>
                    <a:noFill/>
                  </a:ln>
                  <a:solidFill>
                    <a:srgbClr val="005695"/>
                  </a:solidFill>
                  <a:effectLst/>
                  <a:uLnTx/>
                  <a:uFillTx/>
                  <a:latin typeface="Segoe UI Semibold" panose="020B0702040204020203" pitchFamily="34" charset="0"/>
                  <a:ea typeface="+mn-ea"/>
                  <a:cs typeface="+mn-cs"/>
                </a:rPr>
                <a:t>Security</a:t>
              </a:r>
            </a:p>
            <a:p>
              <a:pPr marL="0" marR="0" lvl="0" indent="0" algn="l" defTabSz="913583" rtl="0" eaLnBrk="1" fontAlgn="auto" latinLnBrk="0" hangingPunct="1">
                <a:lnSpc>
                  <a:spcPct val="100000"/>
                </a:lnSpc>
                <a:spcBef>
                  <a:spcPts val="0"/>
                </a:spcBef>
                <a:spcAft>
                  <a:spcPts val="1224"/>
                </a:spcAft>
                <a:buClr>
                  <a:srgbClr val="505050"/>
                </a:buClr>
                <a:buSzPct val="110000"/>
                <a:buFontTx/>
                <a:buNone/>
                <a:tabLst/>
                <a:defRPr/>
              </a:pPr>
              <a:r>
                <a:rPr kumimoji="0" lang="en-US" sz="1399" b="0" i="0" u="none" strike="noStrike" kern="1200" cap="none" spc="0" normalizeH="0" baseline="0" noProof="0" dirty="0">
                  <a:ln>
                    <a:noFill/>
                  </a:ln>
                  <a:solidFill>
                    <a:srgbClr val="505050"/>
                  </a:solidFill>
                  <a:effectLst/>
                  <a:uLnTx/>
                  <a:uFillTx/>
                  <a:latin typeface="Segoe UI"/>
                  <a:ea typeface="+mn-ea"/>
                  <a:cs typeface="+mn-cs"/>
                </a:rPr>
                <a:t>Microsoft creates and implements industry-leading secure software development, operational management, and threat mitigation practices. This includes Trustworthy computing initiative, security center of excellence, compliance framework.</a:t>
              </a:r>
            </a:p>
            <a:p>
              <a:pPr marL="0" marR="0" lvl="0" indent="0" algn="l" defTabSz="913583" rtl="0" eaLnBrk="1" fontAlgn="auto" latinLnBrk="0" hangingPunct="1">
                <a:lnSpc>
                  <a:spcPct val="100000"/>
                </a:lnSpc>
                <a:spcBef>
                  <a:spcPts val="0"/>
                </a:spcBef>
                <a:spcAft>
                  <a:spcPts val="1224"/>
                </a:spcAft>
                <a:buClr>
                  <a:srgbClr val="505050"/>
                </a:buClr>
                <a:buSzPct val="110000"/>
                <a:buFontTx/>
                <a:buNone/>
                <a:tabLst/>
                <a:defRPr/>
              </a:pPr>
              <a:r>
                <a:rPr kumimoji="0" lang="en-US" sz="1399" b="0" i="0" u="none" strike="noStrike" kern="1200" cap="none" spc="0" normalizeH="0" baseline="0" noProof="0" dirty="0">
                  <a:ln>
                    <a:noFill/>
                  </a:ln>
                  <a:solidFill>
                    <a:srgbClr val="505050"/>
                  </a:solidFill>
                  <a:effectLst/>
                  <a:uLnTx/>
                  <a:uFillTx/>
                  <a:latin typeface="Segoe UI"/>
                  <a:ea typeface="+mn-ea"/>
                  <a:cs typeface="+mn-cs"/>
                </a:rPr>
                <a:t>Microsoft is the only company actively targeting cyber criminals and working with law enforcement to take down their ability to infect devices and systems with harmful, criminal malware.</a:t>
              </a:r>
            </a:p>
            <a:p>
              <a:pPr marL="0" marR="0" lvl="0" indent="0" algn="l" defTabSz="913583" rtl="0" eaLnBrk="1" fontAlgn="auto" latinLnBrk="0" hangingPunct="1">
                <a:lnSpc>
                  <a:spcPct val="100000"/>
                </a:lnSpc>
                <a:spcBef>
                  <a:spcPts val="0"/>
                </a:spcBef>
                <a:spcAft>
                  <a:spcPts val="1224"/>
                </a:spcAft>
                <a:buClr>
                  <a:srgbClr val="505050"/>
                </a:buClr>
                <a:buSzPct val="110000"/>
                <a:buFontTx/>
                <a:buNone/>
                <a:tabLst/>
                <a:defRPr/>
              </a:pPr>
              <a:r>
                <a:rPr kumimoji="0" lang="en-US" sz="1399" b="0" i="0" u="none" strike="noStrike" kern="1200" cap="none" spc="0" normalizeH="0" baseline="0" noProof="0" dirty="0">
                  <a:ln>
                    <a:noFill/>
                  </a:ln>
                  <a:solidFill>
                    <a:srgbClr val="505050"/>
                  </a:solidFill>
                  <a:effectLst/>
                  <a:uLnTx/>
                  <a:uFillTx/>
                  <a:latin typeface="Segoe UI"/>
                  <a:ea typeface="+mn-ea"/>
                  <a:cs typeface="+mn-cs"/>
                </a:rPr>
                <a:t>Azure Security center is truly a differentiated offering  </a:t>
              </a:r>
            </a:p>
            <a:p>
              <a:pPr marL="0" marR="0" lvl="0" indent="0" algn="l" defTabSz="913583" rtl="0" eaLnBrk="1" fontAlgn="auto" latinLnBrk="0" hangingPunct="1">
                <a:lnSpc>
                  <a:spcPct val="100000"/>
                </a:lnSpc>
                <a:spcBef>
                  <a:spcPts val="200"/>
                </a:spcBef>
                <a:spcAft>
                  <a:spcPts val="200"/>
                </a:spcAft>
                <a:buClr>
                  <a:srgbClr val="505050"/>
                </a:buClr>
                <a:buSzPct val="110000"/>
                <a:buFontTx/>
                <a:buNone/>
                <a:tabLst/>
                <a:defRPr/>
              </a:pPr>
              <a:endParaRPr kumimoji="0" lang="en-US" sz="1399"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3583" rtl="0" eaLnBrk="1" fontAlgn="auto" latinLnBrk="0" hangingPunct="1">
                <a:lnSpc>
                  <a:spcPct val="100000"/>
                </a:lnSpc>
                <a:spcBef>
                  <a:spcPts val="200"/>
                </a:spcBef>
                <a:spcAft>
                  <a:spcPts val="200"/>
                </a:spcAft>
                <a:buClr>
                  <a:srgbClr val="505050"/>
                </a:buClr>
                <a:buSzPct val="110000"/>
                <a:buFontTx/>
                <a:buNone/>
                <a:tabLst/>
                <a:defRPr/>
              </a:pPr>
              <a:endParaRPr kumimoji="0" lang="en-IN" sz="1399"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7" name="Group 26"/>
          <p:cNvGrpSpPr/>
          <p:nvPr/>
        </p:nvGrpSpPr>
        <p:grpSpPr>
          <a:xfrm>
            <a:off x="3467277" y="1730204"/>
            <a:ext cx="2699472" cy="4942332"/>
            <a:chOff x="5124001" y="1992330"/>
            <a:chExt cx="2194565" cy="3682072"/>
          </a:xfrm>
        </p:grpSpPr>
        <p:sp>
          <p:nvSpPr>
            <p:cNvPr id="43" name="Right Triangle 17"/>
            <p:cNvSpPr/>
            <p:nvPr/>
          </p:nvSpPr>
          <p:spPr bwMode="auto">
            <a:xfrm rot="5400000">
              <a:off x="6161727" y="4517564"/>
              <a:ext cx="165285" cy="2148392"/>
            </a:xfrm>
            <a:custGeom>
              <a:avLst/>
              <a:gdLst>
                <a:gd name="connsiteX0" fmla="*/ 0 w 155762"/>
                <a:gd name="connsiteY0" fmla="*/ 2560951 h 2560951"/>
                <a:gd name="connsiteX1" fmla="*/ 0 w 155762"/>
                <a:gd name="connsiteY1" fmla="*/ 0 h 2560951"/>
                <a:gd name="connsiteX2" fmla="*/ 155762 w 155762"/>
                <a:gd name="connsiteY2" fmla="*/ 2560951 h 2560951"/>
                <a:gd name="connsiteX3" fmla="*/ 0 w 155762"/>
                <a:gd name="connsiteY3" fmla="*/ 2560951 h 2560951"/>
                <a:gd name="connsiteX0" fmla="*/ 0 w 155762"/>
                <a:gd name="connsiteY0" fmla="*/ 2560951 h 2560951"/>
                <a:gd name="connsiteX1" fmla="*/ 0 w 155762"/>
                <a:gd name="connsiteY1" fmla="*/ 0 h 2560951"/>
                <a:gd name="connsiteX2" fmla="*/ 155762 w 155762"/>
                <a:gd name="connsiteY2" fmla="*/ 2560951 h 2560951"/>
                <a:gd name="connsiteX3" fmla="*/ 0 w 155762"/>
                <a:gd name="connsiteY3" fmla="*/ 2560951 h 2560951"/>
                <a:gd name="connsiteX0" fmla="*/ 0 w 155762"/>
                <a:gd name="connsiteY0" fmla="*/ 2560951 h 2560951"/>
                <a:gd name="connsiteX1" fmla="*/ 0 w 155762"/>
                <a:gd name="connsiteY1" fmla="*/ 0 h 2560951"/>
                <a:gd name="connsiteX2" fmla="*/ 155762 w 155762"/>
                <a:gd name="connsiteY2" fmla="*/ 2560951 h 2560951"/>
                <a:gd name="connsiteX3" fmla="*/ 0 w 155762"/>
                <a:gd name="connsiteY3" fmla="*/ 2560951 h 2560951"/>
                <a:gd name="connsiteX0" fmla="*/ 0 w 165285"/>
                <a:gd name="connsiteY0" fmla="*/ 2656201 h 2656201"/>
                <a:gd name="connsiteX1" fmla="*/ 9523 w 165285"/>
                <a:gd name="connsiteY1" fmla="*/ 0 h 2656201"/>
                <a:gd name="connsiteX2" fmla="*/ 165285 w 165285"/>
                <a:gd name="connsiteY2" fmla="*/ 2560951 h 2656201"/>
                <a:gd name="connsiteX3" fmla="*/ 0 w 165285"/>
                <a:gd name="connsiteY3" fmla="*/ 2656201 h 2656201"/>
              </a:gdLst>
              <a:ahLst/>
              <a:cxnLst>
                <a:cxn ang="0">
                  <a:pos x="connsiteX0" y="connsiteY0"/>
                </a:cxn>
                <a:cxn ang="0">
                  <a:pos x="connsiteX1" y="connsiteY1"/>
                </a:cxn>
                <a:cxn ang="0">
                  <a:pos x="connsiteX2" y="connsiteY2"/>
                </a:cxn>
                <a:cxn ang="0">
                  <a:pos x="connsiteX3" y="connsiteY3"/>
                </a:cxn>
              </a:cxnLst>
              <a:rect l="l" t="t" r="r" b="b"/>
              <a:pathLst>
                <a:path w="165285" h="2656201">
                  <a:moveTo>
                    <a:pt x="0" y="2656201"/>
                  </a:moveTo>
                  <a:cubicBezTo>
                    <a:pt x="3174" y="1770801"/>
                    <a:pt x="6349" y="885400"/>
                    <a:pt x="9523" y="0"/>
                  </a:cubicBezTo>
                  <a:cubicBezTo>
                    <a:pt x="42397" y="853650"/>
                    <a:pt x="22879" y="1693013"/>
                    <a:pt x="165285" y="2560951"/>
                  </a:cubicBezTo>
                  <a:lnTo>
                    <a:pt x="0" y="2656201"/>
                  </a:lnTo>
                  <a:close/>
                </a:path>
              </a:pathLst>
            </a:custGeom>
            <a:solidFill>
              <a:srgbClr val="003963"/>
            </a:solidFill>
            <a:ln w="9525" cap="flat" cmpd="sng" algn="ctr">
              <a:noFill/>
              <a:prstDash val="solid"/>
              <a:headEnd type="none" w="med" len="med"/>
              <a:tailEnd type="none" w="med" len="med"/>
            </a:ln>
            <a:effectLst/>
          </p:spPr>
          <p:txBody>
            <a:bodyPr rot="0" spcFirstLastPara="0" vert="horz" wrap="square" lIns="182796" tIns="146235" rIns="182796" bIns="146235" numCol="1" spcCol="0" rtlCol="0" fromWordArt="0" anchor="ctr" anchorCtr="0" forceAA="0" compatLnSpc="1">
              <a:prstTxWarp prst="textNoShape">
                <a:avLst/>
              </a:prstTxWarp>
              <a:noAutofit/>
            </a:bodyP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marL="0" marR="0" lvl="0" indent="0" algn="ctr" defTabSz="931996"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72C6"/>
                </a:solidFill>
                <a:effectLst/>
                <a:uLnTx/>
                <a:uFillTx/>
                <a:latin typeface="Segoe UI Light"/>
                <a:ea typeface="Segoe UI" pitchFamily="34" charset="0"/>
                <a:cs typeface="Segoe UI" pitchFamily="34" charset="0"/>
              </a:endParaRPr>
            </a:p>
          </p:txBody>
        </p:sp>
        <p:sp>
          <p:nvSpPr>
            <p:cNvPr id="44" name="Rectangle 43"/>
            <p:cNvSpPr/>
            <p:nvPr/>
          </p:nvSpPr>
          <p:spPr bwMode="auto">
            <a:xfrm>
              <a:off x="5124001" y="1992330"/>
              <a:ext cx="2194560" cy="3531778"/>
            </a:xfrm>
            <a:prstGeom prst="rect">
              <a:avLst/>
            </a:prstGeom>
            <a:solidFill>
              <a:srgbClr val="FFFFFF"/>
            </a:solidFill>
            <a:ln w="3175" cap="flat" cmpd="sng" algn="ctr">
              <a:solidFill>
                <a:srgbClr val="FFFFFF">
                  <a:lumMod val="75000"/>
                </a:srgbClr>
              </a:solidFill>
              <a:prstDash val="solid"/>
              <a:headEnd type="none" w="med" len="med"/>
              <a:tailEnd type="none" w="med" len="med"/>
            </a:ln>
            <a:effectLst/>
          </p:spPr>
          <p:txBody>
            <a:bodyPr vert="horz" wrap="square" lIns="91427" tIns="45699" rIns="91427" bIns="45699" numCol="1" rtlCol="0" anchor="t" anchorCtr="0" compatLnSpc="1">
              <a:prstTxWarp prst="textNoShape">
                <a:avLst/>
              </a:prstTxWarp>
              <a:noAutofit/>
            </a:bodyP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marL="0" marR="0" lvl="0" indent="0" algn="l" defTabSz="932563" rtl="0" eaLnBrk="1" fontAlgn="auto" latinLnBrk="0" hangingPunct="1">
                <a:lnSpc>
                  <a:spcPct val="100000"/>
                </a:lnSpc>
                <a:spcBef>
                  <a:spcPts val="200"/>
                </a:spcBef>
                <a:spcAft>
                  <a:spcPts val="400"/>
                </a:spcAft>
                <a:buClr>
                  <a:srgbClr val="505050"/>
                </a:buClr>
                <a:buSzPct val="110000"/>
                <a:buFontTx/>
                <a:buNone/>
                <a:tabLst/>
                <a:defRPr/>
              </a:pPr>
              <a:r>
                <a:rPr kumimoji="0" lang="en-US" sz="1599" b="0" i="0" u="none" strike="noStrike" kern="1200" cap="none" spc="0" normalizeH="0" baseline="0" noProof="0" dirty="0">
                  <a:ln>
                    <a:noFill/>
                  </a:ln>
                  <a:solidFill>
                    <a:srgbClr val="003963"/>
                  </a:solidFill>
                  <a:effectLst/>
                  <a:uLnTx/>
                  <a:uFillTx/>
                  <a:latin typeface="Segoe UI Semibold" panose="020B0702040204020203" pitchFamily="34" charset="0"/>
                  <a:ea typeface="+mn-ea"/>
                  <a:cs typeface="+mn-cs"/>
                </a:rPr>
                <a:t>Compliance</a:t>
              </a:r>
            </a:p>
            <a:p>
              <a:pPr marL="0" marR="0" lvl="0" indent="0" algn="l" defTabSz="913583" rtl="0" eaLnBrk="1" fontAlgn="auto" latinLnBrk="0" hangingPunct="1">
                <a:lnSpc>
                  <a:spcPct val="100000"/>
                </a:lnSpc>
                <a:spcBef>
                  <a:spcPts val="0"/>
                </a:spcBef>
                <a:spcAft>
                  <a:spcPts val="1224"/>
                </a:spcAft>
                <a:buClrTx/>
                <a:buSzTx/>
                <a:buFontTx/>
                <a:buNone/>
                <a:tabLst/>
                <a:defRPr/>
              </a:pPr>
              <a:r>
                <a:rPr kumimoji="0" lang="en-US" sz="1399" b="0" i="0" u="none" strike="noStrike" kern="1200" cap="none" spc="0" normalizeH="0" baseline="0" noProof="0" dirty="0">
                  <a:ln>
                    <a:noFill/>
                  </a:ln>
                  <a:solidFill>
                    <a:srgbClr val="505050"/>
                  </a:solidFill>
                  <a:effectLst/>
                  <a:uLnTx/>
                  <a:uFillTx/>
                  <a:latin typeface="Segoe UI"/>
                  <a:ea typeface="+mn-ea"/>
                  <a:cs typeface="+mn-cs"/>
                </a:rPr>
                <a:t>Azure adhere to a broad set of compliance requirements and provide tools to help our customers meet their cloud security &amp; compliance requirements.</a:t>
              </a:r>
            </a:p>
            <a:p>
              <a:pPr marL="0" marR="0" lvl="0" indent="0" algn="l" defTabSz="913583" rtl="0" eaLnBrk="1" fontAlgn="auto" latinLnBrk="0" hangingPunct="1">
                <a:lnSpc>
                  <a:spcPct val="100000"/>
                </a:lnSpc>
                <a:spcBef>
                  <a:spcPts val="0"/>
                </a:spcBef>
                <a:spcAft>
                  <a:spcPts val="1224"/>
                </a:spcAft>
                <a:buClrTx/>
                <a:buSzTx/>
                <a:buFontTx/>
                <a:buNone/>
                <a:tabLst/>
                <a:defRPr/>
              </a:pPr>
              <a:r>
                <a:rPr kumimoji="0" lang="en-US" sz="1399" b="0" i="0" u="none" strike="noStrike" kern="1200" cap="none" spc="0" normalizeH="0" baseline="0" noProof="0" dirty="0">
                  <a:ln>
                    <a:noFill/>
                  </a:ln>
                  <a:solidFill>
                    <a:srgbClr val="505050"/>
                  </a:solidFill>
                  <a:effectLst/>
                  <a:uLnTx/>
                  <a:uFillTx/>
                  <a:latin typeface="Segoe UI"/>
                  <a:ea typeface="+mn-ea"/>
                  <a:cs typeface="+mn-cs"/>
                </a:rPr>
                <a:t>We commit to yearly audit and provide full audit report</a:t>
              </a:r>
            </a:p>
            <a:p>
              <a:pPr marL="0" marR="0" lvl="0" indent="0" algn="l" defTabSz="913583" rtl="0" eaLnBrk="1" fontAlgn="auto" latinLnBrk="0" hangingPunct="1">
                <a:lnSpc>
                  <a:spcPct val="100000"/>
                </a:lnSpc>
                <a:spcBef>
                  <a:spcPts val="0"/>
                </a:spcBef>
                <a:spcAft>
                  <a:spcPts val="1224"/>
                </a:spcAft>
                <a:buClrTx/>
                <a:buSzTx/>
                <a:buFontTx/>
                <a:buNone/>
                <a:tabLst/>
                <a:defRPr/>
              </a:pPr>
              <a:r>
                <a:rPr kumimoji="0" lang="en-US" sz="1399" b="0" i="0" u="none" strike="noStrike" kern="1200" cap="none" spc="0" normalizeH="0" baseline="0" noProof="0" dirty="0">
                  <a:ln>
                    <a:noFill/>
                  </a:ln>
                  <a:solidFill>
                    <a:srgbClr val="505050"/>
                  </a:solidFill>
                  <a:effectLst/>
                  <a:uLnTx/>
                  <a:uFillTx/>
                  <a:latin typeface="Segoe UI"/>
                  <a:ea typeface="+mn-ea"/>
                  <a:cs typeface="+mn-cs"/>
                </a:rPr>
                <a:t>Azure offers Financial Services Compliance Program built for large financial institutes. </a:t>
              </a:r>
            </a:p>
          </p:txBody>
        </p:sp>
      </p:grpSp>
      <p:grpSp>
        <p:nvGrpSpPr>
          <p:cNvPr id="28" name="Group 27"/>
          <p:cNvGrpSpPr/>
          <p:nvPr/>
        </p:nvGrpSpPr>
        <p:grpSpPr>
          <a:xfrm>
            <a:off x="6446805" y="1730204"/>
            <a:ext cx="2699472" cy="4926265"/>
            <a:chOff x="7395536" y="2004565"/>
            <a:chExt cx="2194565" cy="3662528"/>
          </a:xfrm>
        </p:grpSpPr>
        <p:sp>
          <p:nvSpPr>
            <p:cNvPr id="40" name="Right Triangle 17"/>
            <p:cNvSpPr/>
            <p:nvPr/>
          </p:nvSpPr>
          <p:spPr bwMode="auto">
            <a:xfrm rot="5400000">
              <a:off x="8433262" y="4510255"/>
              <a:ext cx="165285" cy="2148392"/>
            </a:xfrm>
            <a:custGeom>
              <a:avLst/>
              <a:gdLst>
                <a:gd name="connsiteX0" fmla="*/ 0 w 155762"/>
                <a:gd name="connsiteY0" fmla="*/ 2560951 h 2560951"/>
                <a:gd name="connsiteX1" fmla="*/ 0 w 155762"/>
                <a:gd name="connsiteY1" fmla="*/ 0 h 2560951"/>
                <a:gd name="connsiteX2" fmla="*/ 155762 w 155762"/>
                <a:gd name="connsiteY2" fmla="*/ 2560951 h 2560951"/>
                <a:gd name="connsiteX3" fmla="*/ 0 w 155762"/>
                <a:gd name="connsiteY3" fmla="*/ 2560951 h 2560951"/>
                <a:gd name="connsiteX0" fmla="*/ 0 w 155762"/>
                <a:gd name="connsiteY0" fmla="*/ 2560951 h 2560951"/>
                <a:gd name="connsiteX1" fmla="*/ 0 w 155762"/>
                <a:gd name="connsiteY1" fmla="*/ 0 h 2560951"/>
                <a:gd name="connsiteX2" fmla="*/ 155762 w 155762"/>
                <a:gd name="connsiteY2" fmla="*/ 2560951 h 2560951"/>
                <a:gd name="connsiteX3" fmla="*/ 0 w 155762"/>
                <a:gd name="connsiteY3" fmla="*/ 2560951 h 2560951"/>
                <a:gd name="connsiteX0" fmla="*/ 0 w 155762"/>
                <a:gd name="connsiteY0" fmla="*/ 2560951 h 2560951"/>
                <a:gd name="connsiteX1" fmla="*/ 0 w 155762"/>
                <a:gd name="connsiteY1" fmla="*/ 0 h 2560951"/>
                <a:gd name="connsiteX2" fmla="*/ 155762 w 155762"/>
                <a:gd name="connsiteY2" fmla="*/ 2560951 h 2560951"/>
                <a:gd name="connsiteX3" fmla="*/ 0 w 155762"/>
                <a:gd name="connsiteY3" fmla="*/ 2560951 h 2560951"/>
                <a:gd name="connsiteX0" fmla="*/ 0 w 165285"/>
                <a:gd name="connsiteY0" fmla="*/ 2656201 h 2656201"/>
                <a:gd name="connsiteX1" fmla="*/ 9523 w 165285"/>
                <a:gd name="connsiteY1" fmla="*/ 0 h 2656201"/>
                <a:gd name="connsiteX2" fmla="*/ 165285 w 165285"/>
                <a:gd name="connsiteY2" fmla="*/ 2560951 h 2656201"/>
                <a:gd name="connsiteX3" fmla="*/ 0 w 165285"/>
                <a:gd name="connsiteY3" fmla="*/ 2656201 h 2656201"/>
              </a:gdLst>
              <a:ahLst/>
              <a:cxnLst>
                <a:cxn ang="0">
                  <a:pos x="connsiteX0" y="connsiteY0"/>
                </a:cxn>
                <a:cxn ang="0">
                  <a:pos x="connsiteX1" y="connsiteY1"/>
                </a:cxn>
                <a:cxn ang="0">
                  <a:pos x="connsiteX2" y="connsiteY2"/>
                </a:cxn>
                <a:cxn ang="0">
                  <a:pos x="connsiteX3" y="connsiteY3"/>
                </a:cxn>
              </a:cxnLst>
              <a:rect l="l" t="t" r="r" b="b"/>
              <a:pathLst>
                <a:path w="165285" h="2656201">
                  <a:moveTo>
                    <a:pt x="0" y="2656201"/>
                  </a:moveTo>
                  <a:cubicBezTo>
                    <a:pt x="3174" y="1770801"/>
                    <a:pt x="6349" y="885400"/>
                    <a:pt x="9523" y="0"/>
                  </a:cubicBezTo>
                  <a:cubicBezTo>
                    <a:pt x="42397" y="853650"/>
                    <a:pt x="22879" y="1693013"/>
                    <a:pt x="165285" y="2560951"/>
                  </a:cubicBezTo>
                  <a:lnTo>
                    <a:pt x="0" y="2656201"/>
                  </a:lnTo>
                  <a:close/>
                </a:path>
              </a:pathLst>
            </a:custGeom>
            <a:solidFill>
              <a:srgbClr val="0093FF"/>
            </a:solidFill>
            <a:ln w="9525" cap="flat" cmpd="sng" algn="ctr">
              <a:noFill/>
              <a:prstDash val="solid"/>
              <a:headEnd type="none" w="med" len="med"/>
              <a:tailEnd type="none" w="med" len="med"/>
            </a:ln>
            <a:effectLst/>
          </p:spPr>
          <p:txBody>
            <a:bodyPr rot="0" spcFirstLastPara="0" vert="horz" wrap="square" lIns="182796" tIns="146235" rIns="182796" bIns="146235" numCol="1" spcCol="0" rtlCol="0" fromWordArt="0" anchor="ctr" anchorCtr="0" forceAA="0" compatLnSpc="1">
              <a:prstTxWarp prst="textNoShape">
                <a:avLst/>
              </a:prstTxWarp>
              <a:noAutofit/>
            </a:bodyP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marL="0" marR="0" lvl="0" indent="0" algn="ctr" defTabSz="931996"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72C6"/>
                </a:solidFill>
                <a:effectLst/>
                <a:uLnTx/>
                <a:uFillTx/>
                <a:latin typeface="Segoe UI Light"/>
                <a:ea typeface="Segoe UI" pitchFamily="34" charset="0"/>
                <a:cs typeface="Segoe UI" pitchFamily="34" charset="0"/>
              </a:endParaRPr>
            </a:p>
          </p:txBody>
        </p:sp>
        <p:sp>
          <p:nvSpPr>
            <p:cNvPr id="41" name="Rectangle 40"/>
            <p:cNvSpPr/>
            <p:nvPr/>
          </p:nvSpPr>
          <p:spPr bwMode="auto">
            <a:xfrm>
              <a:off x="7395536" y="2004565"/>
              <a:ext cx="2194560" cy="3519543"/>
            </a:xfrm>
            <a:prstGeom prst="rect">
              <a:avLst/>
            </a:prstGeom>
            <a:solidFill>
              <a:srgbClr val="FFFFFF"/>
            </a:solidFill>
            <a:ln w="3175" cap="flat" cmpd="sng" algn="ctr">
              <a:solidFill>
                <a:srgbClr val="FFFFFF">
                  <a:lumMod val="75000"/>
                </a:srgbClr>
              </a:solidFill>
              <a:prstDash val="solid"/>
              <a:headEnd type="none" w="med" len="med"/>
              <a:tailEnd type="none" w="med" len="med"/>
            </a:ln>
            <a:effectLst/>
          </p:spPr>
          <p:txBody>
            <a:bodyPr vert="horz" wrap="square" lIns="91427" tIns="45699" rIns="91427" bIns="45699" numCol="1" rtlCol="0" anchor="t" anchorCtr="0" compatLnSpc="1">
              <a:prstTxWarp prst="textNoShape">
                <a:avLst/>
              </a:prstTxWarp>
              <a:noAutofit/>
            </a:bodyP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marL="0" marR="0" lvl="0" indent="0" algn="l" defTabSz="932563" rtl="0" eaLnBrk="1" fontAlgn="auto" latinLnBrk="0" hangingPunct="1">
                <a:lnSpc>
                  <a:spcPct val="100000"/>
                </a:lnSpc>
                <a:spcBef>
                  <a:spcPts val="200"/>
                </a:spcBef>
                <a:spcAft>
                  <a:spcPts val="400"/>
                </a:spcAft>
                <a:buClr>
                  <a:srgbClr val="505050"/>
                </a:buClr>
                <a:buSzPct val="110000"/>
                <a:buFontTx/>
                <a:buNone/>
                <a:tabLst/>
                <a:defRPr/>
              </a:pPr>
              <a:r>
                <a:rPr kumimoji="0" lang="en-US" sz="1599" b="0" i="0" u="none" strike="noStrike" kern="1200" cap="none" spc="0" normalizeH="0" baseline="0" noProof="0" dirty="0">
                  <a:ln>
                    <a:noFill/>
                  </a:ln>
                  <a:solidFill>
                    <a:srgbClr val="0093FF"/>
                  </a:solidFill>
                  <a:effectLst/>
                  <a:uLnTx/>
                  <a:uFillTx/>
                  <a:latin typeface="Segoe UI Semibold" panose="020B0702040204020203" pitchFamily="34" charset="0"/>
                  <a:ea typeface="+mn-ea"/>
                  <a:cs typeface="+mn-cs"/>
                </a:rPr>
                <a:t>Privacy</a:t>
              </a:r>
            </a:p>
            <a:p>
              <a:pPr marL="0" marR="0" lvl="0" indent="0" algn="l" defTabSz="913583" rtl="0" eaLnBrk="1" fontAlgn="auto" latinLnBrk="0" hangingPunct="1">
                <a:lnSpc>
                  <a:spcPct val="100000"/>
                </a:lnSpc>
                <a:spcBef>
                  <a:spcPts val="0"/>
                </a:spcBef>
                <a:spcAft>
                  <a:spcPts val="1224"/>
                </a:spcAft>
                <a:buClrTx/>
                <a:buSzTx/>
                <a:buFontTx/>
                <a:buNone/>
                <a:tabLst/>
                <a:defRPr/>
              </a:pPr>
              <a:r>
                <a:rPr kumimoji="0" lang="en-US" sz="1399" b="0" i="0" u="none" strike="noStrike" kern="1200" cap="none" spc="0" normalizeH="0" baseline="0" noProof="0" dirty="0">
                  <a:ln>
                    <a:noFill/>
                  </a:ln>
                  <a:solidFill>
                    <a:srgbClr val="505050"/>
                  </a:solidFill>
                  <a:effectLst/>
                  <a:uLnTx/>
                  <a:uFillTx/>
                  <a:latin typeface="Segoe UI"/>
                  <a:ea typeface="+mn-ea"/>
                  <a:cs typeface="+mn-cs"/>
                </a:rPr>
                <a:t>Azure offers cloud specific privacy policy.</a:t>
              </a:r>
            </a:p>
            <a:p>
              <a:pPr marL="0" marR="0" lvl="0" indent="0" algn="l" defTabSz="913583" rtl="0" eaLnBrk="1" fontAlgn="auto" latinLnBrk="0" hangingPunct="1">
                <a:lnSpc>
                  <a:spcPct val="100000"/>
                </a:lnSpc>
                <a:spcBef>
                  <a:spcPts val="0"/>
                </a:spcBef>
                <a:spcAft>
                  <a:spcPts val="1224"/>
                </a:spcAft>
                <a:buClrTx/>
                <a:buSzTx/>
                <a:buFontTx/>
                <a:buNone/>
                <a:tabLst/>
                <a:defRPr/>
              </a:pPr>
              <a:r>
                <a:rPr kumimoji="0" lang="en-US" sz="1399" b="0" i="0" u="none" strike="noStrike" kern="1200" cap="none" spc="0" normalizeH="0" baseline="0" noProof="0" dirty="0">
                  <a:ln>
                    <a:noFill/>
                  </a:ln>
                  <a:solidFill>
                    <a:srgbClr val="505050"/>
                  </a:solidFill>
                  <a:effectLst/>
                  <a:uLnTx/>
                  <a:uFillTx/>
                  <a:latin typeface="Segoe UI"/>
                  <a:ea typeface="+mn-ea"/>
                  <a:cs typeface="+mn-cs"/>
                </a:rPr>
                <a:t>Microsoft does not use customer data for advertising</a:t>
              </a:r>
            </a:p>
            <a:p>
              <a:pPr marL="0" marR="0" lvl="0" indent="0" algn="l" defTabSz="913583" rtl="0" eaLnBrk="1" fontAlgn="auto" latinLnBrk="0" hangingPunct="1">
                <a:lnSpc>
                  <a:spcPct val="100000"/>
                </a:lnSpc>
                <a:spcBef>
                  <a:spcPts val="0"/>
                </a:spcBef>
                <a:spcAft>
                  <a:spcPts val="1224"/>
                </a:spcAft>
                <a:buClrTx/>
                <a:buSzTx/>
                <a:buFontTx/>
                <a:buNone/>
                <a:tabLst/>
                <a:defRPr/>
              </a:pPr>
              <a:r>
                <a:rPr kumimoji="0" lang="en-US" sz="1399" b="0" i="0" u="none" strike="noStrike" kern="1200" cap="none" spc="0" normalizeH="0" baseline="0" noProof="0" dirty="0">
                  <a:ln>
                    <a:noFill/>
                  </a:ln>
                  <a:solidFill>
                    <a:srgbClr val="505050"/>
                  </a:solidFill>
                  <a:effectLst/>
                  <a:uLnTx/>
                  <a:uFillTx/>
                  <a:latin typeface="Segoe UI"/>
                  <a:ea typeface="+mn-ea"/>
                  <a:cs typeface="+mn-cs"/>
                </a:rPr>
                <a:t>Microsoft makes contractual commitment to safeguard customer data and privacy.</a:t>
              </a:r>
            </a:p>
            <a:p>
              <a:pPr marL="0" marR="0" lvl="0" indent="0" algn="l" defTabSz="913583" rtl="0" eaLnBrk="1" fontAlgn="auto" latinLnBrk="0" hangingPunct="1">
                <a:lnSpc>
                  <a:spcPct val="100000"/>
                </a:lnSpc>
                <a:spcBef>
                  <a:spcPts val="0"/>
                </a:spcBef>
                <a:spcAft>
                  <a:spcPts val="1224"/>
                </a:spcAft>
                <a:buClrTx/>
                <a:buSzTx/>
                <a:buFontTx/>
                <a:buNone/>
                <a:tabLst/>
                <a:defRPr/>
              </a:pPr>
              <a:r>
                <a:rPr kumimoji="0" lang="en-US" sz="1399" b="0" i="0" u="none" strike="noStrike" kern="1200" cap="none" spc="0" normalizeH="0" baseline="0" noProof="0" dirty="0">
                  <a:ln>
                    <a:noFill/>
                  </a:ln>
                  <a:solidFill>
                    <a:srgbClr val="505050"/>
                  </a:solidFill>
                  <a:effectLst/>
                  <a:uLnTx/>
                  <a:uFillTx/>
                  <a:latin typeface="Segoe UI"/>
                  <a:ea typeface="+mn-ea"/>
                  <a:cs typeface="+mn-cs"/>
                </a:rPr>
                <a:t>Microsoft cannot change its core privacy terms during the course of a customer’s subscription.  </a:t>
              </a:r>
            </a:p>
            <a:p>
              <a:pPr marL="0" marR="0" lvl="0" indent="0" algn="l" defTabSz="913583" rtl="0" eaLnBrk="1" fontAlgn="auto" latinLnBrk="0" hangingPunct="1">
                <a:lnSpc>
                  <a:spcPct val="100000"/>
                </a:lnSpc>
                <a:spcBef>
                  <a:spcPts val="0"/>
                </a:spcBef>
                <a:spcAft>
                  <a:spcPts val="1224"/>
                </a:spcAft>
                <a:buClrTx/>
                <a:buSzTx/>
                <a:buFontTx/>
                <a:buNone/>
                <a:tabLst/>
                <a:defRPr/>
              </a:pPr>
              <a:r>
                <a:rPr kumimoji="0" lang="en-US" sz="1399" b="0" i="0" u="none" strike="noStrike" kern="1200" cap="none" spc="0" normalizeH="0" baseline="0" noProof="0" dirty="0">
                  <a:ln>
                    <a:noFill/>
                  </a:ln>
                  <a:solidFill>
                    <a:srgbClr val="505050"/>
                  </a:solidFill>
                  <a:effectLst/>
                  <a:uLnTx/>
                  <a:uFillTx/>
                  <a:latin typeface="Segoe UI"/>
                  <a:ea typeface="+mn-ea"/>
                  <a:cs typeface="+mn-cs"/>
                </a:rPr>
                <a:t>Azure complies with rigorous EU privacy laws. Azure is the first major cloud provider to adopt ISO 27018 – world’s first international standard for cloud privacy. </a:t>
              </a:r>
            </a:p>
          </p:txBody>
        </p:sp>
      </p:grpSp>
      <p:grpSp>
        <p:nvGrpSpPr>
          <p:cNvPr id="35" name="Group 34"/>
          <p:cNvGrpSpPr/>
          <p:nvPr/>
        </p:nvGrpSpPr>
        <p:grpSpPr>
          <a:xfrm>
            <a:off x="9372823" y="1730205"/>
            <a:ext cx="2699470" cy="4914508"/>
            <a:chOff x="9667075" y="2013462"/>
            <a:chExt cx="2194563" cy="3648530"/>
          </a:xfrm>
        </p:grpSpPr>
        <p:sp>
          <p:nvSpPr>
            <p:cNvPr id="37" name="Right Triangle 17"/>
            <p:cNvSpPr/>
            <p:nvPr/>
          </p:nvSpPr>
          <p:spPr bwMode="auto">
            <a:xfrm rot="5400000">
              <a:off x="10704799" y="4505154"/>
              <a:ext cx="165285" cy="2148392"/>
            </a:xfrm>
            <a:custGeom>
              <a:avLst/>
              <a:gdLst>
                <a:gd name="connsiteX0" fmla="*/ 0 w 155762"/>
                <a:gd name="connsiteY0" fmla="*/ 2560951 h 2560951"/>
                <a:gd name="connsiteX1" fmla="*/ 0 w 155762"/>
                <a:gd name="connsiteY1" fmla="*/ 0 h 2560951"/>
                <a:gd name="connsiteX2" fmla="*/ 155762 w 155762"/>
                <a:gd name="connsiteY2" fmla="*/ 2560951 h 2560951"/>
                <a:gd name="connsiteX3" fmla="*/ 0 w 155762"/>
                <a:gd name="connsiteY3" fmla="*/ 2560951 h 2560951"/>
                <a:gd name="connsiteX0" fmla="*/ 0 w 155762"/>
                <a:gd name="connsiteY0" fmla="*/ 2560951 h 2560951"/>
                <a:gd name="connsiteX1" fmla="*/ 0 w 155762"/>
                <a:gd name="connsiteY1" fmla="*/ 0 h 2560951"/>
                <a:gd name="connsiteX2" fmla="*/ 155762 w 155762"/>
                <a:gd name="connsiteY2" fmla="*/ 2560951 h 2560951"/>
                <a:gd name="connsiteX3" fmla="*/ 0 w 155762"/>
                <a:gd name="connsiteY3" fmla="*/ 2560951 h 2560951"/>
                <a:gd name="connsiteX0" fmla="*/ 0 w 155762"/>
                <a:gd name="connsiteY0" fmla="*/ 2560951 h 2560951"/>
                <a:gd name="connsiteX1" fmla="*/ 0 w 155762"/>
                <a:gd name="connsiteY1" fmla="*/ 0 h 2560951"/>
                <a:gd name="connsiteX2" fmla="*/ 155762 w 155762"/>
                <a:gd name="connsiteY2" fmla="*/ 2560951 h 2560951"/>
                <a:gd name="connsiteX3" fmla="*/ 0 w 155762"/>
                <a:gd name="connsiteY3" fmla="*/ 2560951 h 2560951"/>
                <a:gd name="connsiteX0" fmla="*/ 0 w 165285"/>
                <a:gd name="connsiteY0" fmla="*/ 2656201 h 2656201"/>
                <a:gd name="connsiteX1" fmla="*/ 9523 w 165285"/>
                <a:gd name="connsiteY1" fmla="*/ 0 h 2656201"/>
                <a:gd name="connsiteX2" fmla="*/ 165285 w 165285"/>
                <a:gd name="connsiteY2" fmla="*/ 2560951 h 2656201"/>
                <a:gd name="connsiteX3" fmla="*/ 0 w 165285"/>
                <a:gd name="connsiteY3" fmla="*/ 2656201 h 2656201"/>
              </a:gdLst>
              <a:ahLst/>
              <a:cxnLst>
                <a:cxn ang="0">
                  <a:pos x="connsiteX0" y="connsiteY0"/>
                </a:cxn>
                <a:cxn ang="0">
                  <a:pos x="connsiteX1" y="connsiteY1"/>
                </a:cxn>
                <a:cxn ang="0">
                  <a:pos x="connsiteX2" y="connsiteY2"/>
                </a:cxn>
                <a:cxn ang="0">
                  <a:pos x="connsiteX3" y="connsiteY3"/>
                </a:cxn>
              </a:cxnLst>
              <a:rect l="l" t="t" r="r" b="b"/>
              <a:pathLst>
                <a:path w="165285" h="2656201">
                  <a:moveTo>
                    <a:pt x="0" y="2656201"/>
                  </a:moveTo>
                  <a:cubicBezTo>
                    <a:pt x="3174" y="1770801"/>
                    <a:pt x="6349" y="885400"/>
                    <a:pt x="9523" y="0"/>
                  </a:cubicBezTo>
                  <a:cubicBezTo>
                    <a:pt x="42397" y="853650"/>
                    <a:pt x="22879" y="1693013"/>
                    <a:pt x="165285" y="2560951"/>
                  </a:cubicBezTo>
                  <a:lnTo>
                    <a:pt x="0" y="2656201"/>
                  </a:lnTo>
                  <a:close/>
                </a:path>
              </a:pathLst>
            </a:custGeom>
            <a:solidFill>
              <a:srgbClr val="5EDBFF"/>
            </a:solidFill>
            <a:ln w="9525" cap="flat" cmpd="sng" algn="ctr">
              <a:noFill/>
              <a:prstDash val="solid"/>
              <a:headEnd type="none" w="med" len="med"/>
              <a:tailEnd type="none" w="med" len="med"/>
            </a:ln>
            <a:effectLst/>
          </p:spPr>
          <p:txBody>
            <a:bodyPr rot="0" spcFirstLastPara="0" vert="horz" wrap="square" lIns="182796" tIns="146235" rIns="182796" bIns="146235" numCol="1" spcCol="0" rtlCol="0" fromWordArt="0" anchor="ctr" anchorCtr="0" forceAA="0" compatLnSpc="1">
              <a:prstTxWarp prst="textNoShape">
                <a:avLst/>
              </a:prstTxWarp>
              <a:noAutofit/>
            </a:bodyP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marL="0" marR="0" lvl="0" indent="0" algn="ctr" defTabSz="931996"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72C6"/>
                </a:solidFill>
                <a:effectLst/>
                <a:uLnTx/>
                <a:uFillTx/>
                <a:latin typeface="Segoe UI Light"/>
                <a:ea typeface="Segoe UI" pitchFamily="34" charset="0"/>
                <a:cs typeface="Segoe UI" pitchFamily="34" charset="0"/>
              </a:endParaRPr>
            </a:p>
          </p:txBody>
        </p:sp>
        <p:sp>
          <p:nvSpPr>
            <p:cNvPr id="38" name="Rectangle 37"/>
            <p:cNvSpPr/>
            <p:nvPr/>
          </p:nvSpPr>
          <p:spPr bwMode="auto">
            <a:xfrm>
              <a:off x="9667075" y="2013462"/>
              <a:ext cx="2194560" cy="3505793"/>
            </a:xfrm>
            <a:prstGeom prst="rect">
              <a:avLst/>
            </a:prstGeom>
            <a:solidFill>
              <a:srgbClr val="FFFFFF"/>
            </a:solidFill>
            <a:ln w="3175" cap="flat" cmpd="sng" algn="ctr">
              <a:solidFill>
                <a:srgbClr val="FFFFFF">
                  <a:lumMod val="75000"/>
                </a:srgbClr>
              </a:solidFill>
              <a:prstDash val="solid"/>
              <a:headEnd type="none" w="med" len="med"/>
              <a:tailEnd type="none" w="med" len="med"/>
            </a:ln>
            <a:effectLst/>
          </p:spPr>
          <p:txBody>
            <a:bodyPr vert="horz" wrap="square" lIns="91427" tIns="45699" rIns="91427" bIns="45699" numCol="1" rtlCol="0" anchor="t" anchorCtr="0" compatLnSpc="1">
              <a:prstTxWarp prst="textNoShape">
                <a:avLst/>
              </a:prstTxWarp>
              <a:noAutofit/>
            </a:bodyP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marL="0" marR="0" lvl="0" indent="0" algn="l" defTabSz="932563" rtl="0" eaLnBrk="1" fontAlgn="auto" latinLnBrk="0" hangingPunct="1">
                <a:lnSpc>
                  <a:spcPct val="100000"/>
                </a:lnSpc>
                <a:spcBef>
                  <a:spcPts val="200"/>
                </a:spcBef>
                <a:spcAft>
                  <a:spcPts val="400"/>
                </a:spcAft>
                <a:buClr>
                  <a:srgbClr val="505050"/>
                </a:buClr>
                <a:buSzPct val="110000"/>
                <a:buFontTx/>
                <a:buNone/>
                <a:tabLst/>
                <a:defRPr/>
              </a:pPr>
              <a:r>
                <a:rPr kumimoji="0" lang="en-US" sz="1599" b="0" i="0" u="none" strike="noStrike" kern="1200" cap="none" spc="0" normalizeH="0" baseline="0" noProof="0" dirty="0">
                  <a:ln>
                    <a:noFill/>
                  </a:ln>
                  <a:solidFill>
                    <a:srgbClr val="5EDBFF">
                      <a:lumMod val="75000"/>
                    </a:srgbClr>
                  </a:solidFill>
                  <a:effectLst/>
                  <a:uLnTx/>
                  <a:uFillTx/>
                  <a:latin typeface="Segoe UI Semibold" panose="020B0702040204020203" pitchFamily="34" charset="0"/>
                  <a:ea typeface="+mn-ea"/>
                  <a:cs typeface="+mn-cs"/>
                </a:rPr>
                <a:t>Transparency</a:t>
              </a:r>
            </a:p>
            <a:p>
              <a:pPr marL="0" marR="0" lvl="0" indent="0" algn="l" defTabSz="932563" rtl="0" eaLnBrk="1" fontAlgn="auto" latinLnBrk="0" hangingPunct="1">
                <a:lnSpc>
                  <a:spcPct val="100000"/>
                </a:lnSpc>
                <a:spcBef>
                  <a:spcPts val="0"/>
                </a:spcBef>
                <a:spcAft>
                  <a:spcPts val="1224"/>
                </a:spcAft>
                <a:buClr>
                  <a:srgbClr val="505050"/>
                </a:buClr>
                <a:buSzPct val="110000"/>
                <a:buFontTx/>
                <a:buNone/>
                <a:tabLst/>
                <a:defRPr/>
              </a:pPr>
              <a:r>
                <a:rPr kumimoji="0" lang="en-US" sz="1399" b="0" i="0" u="none" strike="noStrike" kern="1200" cap="none" spc="0" normalizeH="0" baseline="0" noProof="0" dirty="0">
                  <a:ln>
                    <a:noFill/>
                  </a:ln>
                  <a:solidFill>
                    <a:srgbClr val="505050"/>
                  </a:solidFill>
                  <a:effectLst/>
                  <a:uLnTx/>
                  <a:uFillTx/>
                  <a:latin typeface="Segoe UI"/>
                  <a:ea typeface="+mn-ea"/>
                  <a:cs typeface="+mn-cs"/>
                </a:rPr>
                <a:t>We publish details in the Microsoft Law Enforcement Requests Report about legal demands for customer data.</a:t>
              </a:r>
              <a:endParaRPr kumimoji="0" lang="en-US" sz="612"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32563" rtl="0" eaLnBrk="1" fontAlgn="auto" latinLnBrk="0" hangingPunct="1">
                <a:lnSpc>
                  <a:spcPct val="100000"/>
                </a:lnSpc>
                <a:spcBef>
                  <a:spcPts val="0"/>
                </a:spcBef>
                <a:spcAft>
                  <a:spcPts val="1224"/>
                </a:spcAft>
                <a:buClr>
                  <a:srgbClr val="505050"/>
                </a:buClr>
                <a:buSzPct val="110000"/>
                <a:buFontTx/>
                <a:buNone/>
                <a:tabLst/>
                <a:defRPr/>
              </a:pPr>
              <a:r>
                <a:rPr kumimoji="0" lang="en-US" sz="1399" b="0" i="0" u="none" strike="noStrike" kern="1200" cap="none" spc="0" normalizeH="0" baseline="0" noProof="0" dirty="0">
                  <a:ln>
                    <a:noFill/>
                  </a:ln>
                  <a:solidFill>
                    <a:srgbClr val="505050"/>
                  </a:solidFill>
                  <a:effectLst/>
                  <a:uLnTx/>
                  <a:uFillTx/>
                  <a:latin typeface="Segoe UI"/>
                  <a:ea typeface="+mn-ea"/>
                  <a:cs typeface="+mn-cs"/>
                </a:rPr>
                <a:t>Microsoft makes a contractual commitment to ensure any requests for data must follow due legal process. </a:t>
              </a:r>
            </a:p>
            <a:p>
              <a:pPr marL="0" marR="0" lvl="0" indent="0" algn="l" defTabSz="932563" rtl="0" eaLnBrk="1" fontAlgn="auto" latinLnBrk="0" hangingPunct="1">
                <a:lnSpc>
                  <a:spcPct val="100000"/>
                </a:lnSpc>
                <a:spcBef>
                  <a:spcPts val="0"/>
                </a:spcBef>
                <a:spcAft>
                  <a:spcPts val="1224"/>
                </a:spcAft>
                <a:buClr>
                  <a:srgbClr val="505050"/>
                </a:buClr>
                <a:buSzPct val="110000"/>
                <a:buFontTx/>
                <a:buNone/>
                <a:tabLst/>
                <a:defRPr/>
              </a:pPr>
              <a:r>
                <a:rPr kumimoji="0" lang="en-US" sz="1399" b="0" i="0" u="none" strike="noStrike" kern="1200" cap="none" spc="0" normalizeH="0" baseline="0" noProof="0" dirty="0">
                  <a:ln>
                    <a:noFill/>
                  </a:ln>
                  <a:solidFill>
                    <a:srgbClr val="505050"/>
                  </a:solidFill>
                  <a:effectLst/>
                  <a:uLnTx/>
                  <a:uFillTx/>
                  <a:latin typeface="Segoe UI"/>
                  <a:ea typeface="+mn-ea"/>
                  <a:cs typeface="+mn-cs"/>
                </a:rPr>
                <a:t>Customer owns their data, they can delete and leave anytime.</a:t>
              </a:r>
            </a:p>
            <a:p>
              <a:pPr marL="0" marR="0" lvl="0" indent="0" algn="l" defTabSz="932563" rtl="0" eaLnBrk="1" fontAlgn="auto" latinLnBrk="0" hangingPunct="1">
                <a:lnSpc>
                  <a:spcPct val="100000"/>
                </a:lnSpc>
                <a:spcBef>
                  <a:spcPts val="0"/>
                </a:spcBef>
                <a:spcAft>
                  <a:spcPts val="1224"/>
                </a:spcAft>
                <a:buClr>
                  <a:srgbClr val="505050"/>
                </a:buClr>
                <a:buSzPct val="110000"/>
                <a:buFontTx/>
                <a:buNone/>
                <a:tabLst/>
                <a:defRPr/>
              </a:pPr>
              <a:r>
                <a:rPr kumimoji="0" lang="en-US" sz="1399" b="0" i="0" u="none" strike="noStrike" kern="1200" cap="none" spc="0" normalizeH="0" baseline="0" noProof="0" dirty="0">
                  <a:ln>
                    <a:noFill/>
                  </a:ln>
                  <a:solidFill>
                    <a:srgbClr val="505050"/>
                  </a:solidFill>
                  <a:effectLst/>
                  <a:uLnTx/>
                  <a:uFillTx/>
                  <a:latin typeface="Segoe UI"/>
                  <a:ea typeface="+mn-ea"/>
                  <a:cs typeface="+mn-cs"/>
                </a:rPr>
                <a:t>Microsoft Customer Agreement does not contain any IP infringement protection language </a:t>
              </a:r>
            </a:p>
            <a:p>
              <a:pPr marL="0" marR="0" lvl="0" indent="0" algn="l" defTabSz="932563" rtl="0" eaLnBrk="1" fontAlgn="auto" latinLnBrk="0" hangingPunct="1">
                <a:lnSpc>
                  <a:spcPct val="100000"/>
                </a:lnSpc>
                <a:spcBef>
                  <a:spcPts val="200"/>
                </a:spcBef>
                <a:spcAft>
                  <a:spcPts val="400"/>
                </a:spcAft>
                <a:buClr>
                  <a:srgbClr val="505050"/>
                </a:buClr>
                <a:buSzPct val="110000"/>
                <a:buFontTx/>
                <a:buNone/>
                <a:tabLst/>
                <a:defRPr/>
              </a:pPr>
              <a:r>
                <a:rPr kumimoji="0" lang="en-US" sz="1399" b="0" i="0" u="none" strike="noStrike" kern="1200" cap="none" spc="0" normalizeH="0" baseline="0" noProof="0" dirty="0">
                  <a:ln>
                    <a:noFill/>
                  </a:ln>
                  <a:solidFill>
                    <a:srgbClr val="505050"/>
                  </a:solidFill>
                  <a:effectLst/>
                  <a:uLnTx/>
                  <a:uFillTx/>
                  <a:latin typeface="Segoe UI"/>
                  <a:ea typeface="+mn-ea"/>
                  <a:cs typeface="+mn-cs"/>
                </a:rPr>
                <a:t> </a:t>
              </a:r>
            </a:p>
          </p:txBody>
        </p:sp>
      </p:grpSp>
      <p:sp>
        <p:nvSpPr>
          <p:cNvPr id="49" name="Title 1"/>
          <p:cNvSpPr>
            <a:spLocks noGrp="1"/>
          </p:cNvSpPr>
          <p:nvPr>
            <p:ph type="title"/>
          </p:nvPr>
        </p:nvSpPr>
        <p:spPr>
          <a:xfrm>
            <a:off x="275482" y="295730"/>
            <a:ext cx="11887878" cy="1459259"/>
          </a:xfrm>
        </p:spPr>
        <p:txBody>
          <a:bodyPr/>
          <a:lstStyle/>
          <a:p>
            <a:r>
              <a:rPr lang="en-US" dirty="0" smtClean="0"/>
              <a:t>Trusted Cloud principles</a:t>
            </a:r>
            <a:r>
              <a:rPr lang="en-US" dirty="0"/>
              <a:t/>
            </a:r>
            <a:br>
              <a:rPr lang="en-US" dirty="0"/>
            </a:br>
            <a:r>
              <a:rPr lang="en-US" sz="3598" spc="-40" dirty="0"/>
              <a:t>Key Differences </a:t>
            </a:r>
            <a:r>
              <a:rPr lang="en-US" sz="3598" b="1" spc="-40" dirty="0"/>
              <a:t>compared to AWS</a:t>
            </a:r>
          </a:p>
        </p:txBody>
      </p:sp>
      <p:pic>
        <p:nvPicPr>
          <p:cNvPr id="2" name="Picture 1"/>
          <p:cNvPicPr>
            <a:picLocks noChangeAspect="1"/>
          </p:cNvPicPr>
          <p:nvPr/>
        </p:nvPicPr>
        <p:blipFill>
          <a:blip r:embed="rId2"/>
          <a:stretch>
            <a:fillRect/>
          </a:stretch>
        </p:blipFill>
        <p:spPr>
          <a:xfrm>
            <a:off x="6006276" y="5551031"/>
            <a:ext cx="6066013" cy="1443494"/>
          </a:xfrm>
          <a:prstGeom prst="rect">
            <a:avLst/>
          </a:prstGeom>
          <a:ln>
            <a:solidFill>
              <a:schemeClr val="tx1"/>
            </a:solidFill>
          </a:ln>
        </p:spPr>
      </p:pic>
      <p:sp>
        <p:nvSpPr>
          <p:cNvPr id="3" name="Freeform 2"/>
          <p:cNvSpPr/>
          <p:nvPr/>
        </p:nvSpPr>
        <p:spPr bwMode="auto">
          <a:xfrm>
            <a:off x="5915550" y="5440186"/>
            <a:ext cx="6511862" cy="1578881"/>
          </a:xfrm>
          <a:custGeom>
            <a:avLst/>
            <a:gdLst>
              <a:gd name="connsiteX0" fmla="*/ 4291263 w 6384758"/>
              <a:gd name="connsiteY0" fmla="*/ 0 h 1548063"/>
              <a:gd name="connsiteX1" fmla="*/ 4379495 w 6384758"/>
              <a:gd name="connsiteY1" fmla="*/ 32084 h 1548063"/>
              <a:gd name="connsiteX2" fmla="*/ 4403558 w 6384758"/>
              <a:gd name="connsiteY2" fmla="*/ 40105 h 1548063"/>
              <a:gd name="connsiteX3" fmla="*/ 4443663 w 6384758"/>
              <a:gd name="connsiteY3" fmla="*/ 80211 h 1548063"/>
              <a:gd name="connsiteX4" fmla="*/ 4459705 w 6384758"/>
              <a:gd name="connsiteY4" fmla="*/ 128337 h 1548063"/>
              <a:gd name="connsiteX5" fmla="*/ 4451684 w 6384758"/>
              <a:gd name="connsiteY5" fmla="*/ 176463 h 1548063"/>
              <a:gd name="connsiteX6" fmla="*/ 4435642 w 6384758"/>
              <a:gd name="connsiteY6" fmla="*/ 200526 h 1548063"/>
              <a:gd name="connsiteX7" fmla="*/ 4371474 w 6384758"/>
              <a:gd name="connsiteY7" fmla="*/ 240632 h 1548063"/>
              <a:gd name="connsiteX8" fmla="*/ 4299284 w 6384758"/>
              <a:gd name="connsiteY8" fmla="*/ 280737 h 1548063"/>
              <a:gd name="connsiteX9" fmla="*/ 4275221 w 6384758"/>
              <a:gd name="connsiteY9" fmla="*/ 288758 h 1548063"/>
              <a:gd name="connsiteX10" fmla="*/ 4203032 w 6384758"/>
              <a:gd name="connsiteY10" fmla="*/ 320842 h 1548063"/>
              <a:gd name="connsiteX11" fmla="*/ 4170947 w 6384758"/>
              <a:gd name="connsiteY11" fmla="*/ 336884 h 1548063"/>
              <a:gd name="connsiteX12" fmla="*/ 4090737 w 6384758"/>
              <a:gd name="connsiteY12" fmla="*/ 360947 h 1548063"/>
              <a:gd name="connsiteX13" fmla="*/ 4058653 w 6384758"/>
              <a:gd name="connsiteY13" fmla="*/ 385011 h 1548063"/>
              <a:gd name="connsiteX14" fmla="*/ 4010526 w 6384758"/>
              <a:gd name="connsiteY14" fmla="*/ 393032 h 1548063"/>
              <a:gd name="connsiteX15" fmla="*/ 3978442 w 6384758"/>
              <a:gd name="connsiteY15" fmla="*/ 401053 h 1548063"/>
              <a:gd name="connsiteX16" fmla="*/ 3946358 w 6384758"/>
              <a:gd name="connsiteY16" fmla="*/ 417095 h 1548063"/>
              <a:gd name="connsiteX17" fmla="*/ 3914274 w 6384758"/>
              <a:gd name="connsiteY17" fmla="*/ 425116 h 1548063"/>
              <a:gd name="connsiteX18" fmla="*/ 3793958 w 6384758"/>
              <a:gd name="connsiteY18" fmla="*/ 449179 h 1548063"/>
              <a:gd name="connsiteX19" fmla="*/ 3753853 w 6384758"/>
              <a:gd name="connsiteY19" fmla="*/ 457200 h 1548063"/>
              <a:gd name="connsiteX20" fmla="*/ 3697705 w 6384758"/>
              <a:gd name="connsiteY20" fmla="*/ 473242 h 1548063"/>
              <a:gd name="connsiteX21" fmla="*/ 3625516 w 6384758"/>
              <a:gd name="connsiteY21" fmla="*/ 489284 h 1548063"/>
              <a:gd name="connsiteX22" fmla="*/ 3561347 w 6384758"/>
              <a:gd name="connsiteY22" fmla="*/ 505326 h 1548063"/>
              <a:gd name="connsiteX23" fmla="*/ 3521242 w 6384758"/>
              <a:gd name="connsiteY23" fmla="*/ 521368 h 1548063"/>
              <a:gd name="connsiteX24" fmla="*/ 3392905 w 6384758"/>
              <a:gd name="connsiteY24" fmla="*/ 537411 h 1548063"/>
              <a:gd name="connsiteX25" fmla="*/ 3336758 w 6384758"/>
              <a:gd name="connsiteY25" fmla="*/ 545432 h 1548063"/>
              <a:gd name="connsiteX26" fmla="*/ 3304674 w 6384758"/>
              <a:gd name="connsiteY26" fmla="*/ 553453 h 1548063"/>
              <a:gd name="connsiteX27" fmla="*/ 3208421 w 6384758"/>
              <a:gd name="connsiteY27" fmla="*/ 561474 h 1548063"/>
              <a:gd name="connsiteX28" fmla="*/ 3128211 w 6384758"/>
              <a:gd name="connsiteY28" fmla="*/ 577516 h 1548063"/>
              <a:gd name="connsiteX29" fmla="*/ 3064042 w 6384758"/>
              <a:gd name="connsiteY29" fmla="*/ 593558 h 1548063"/>
              <a:gd name="connsiteX30" fmla="*/ 2911642 w 6384758"/>
              <a:gd name="connsiteY30" fmla="*/ 617621 h 1548063"/>
              <a:gd name="connsiteX31" fmla="*/ 2783305 w 6384758"/>
              <a:gd name="connsiteY31" fmla="*/ 657726 h 1548063"/>
              <a:gd name="connsiteX32" fmla="*/ 2703095 w 6384758"/>
              <a:gd name="connsiteY32" fmla="*/ 673768 h 1548063"/>
              <a:gd name="connsiteX33" fmla="*/ 2454442 w 6384758"/>
              <a:gd name="connsiteY33" fmla="*/ 713874 h 1548063"/>
              <a:gd name="connsiteX34" fmla="*/ 2390274 w 6384758"/>
              <a:gd name="connsiteY34" fmla="*/ 729916 h 1548063"/>
              <a:gd name="connsiteX35" fmla="*/ 2342147 w 6384758"/>
              <a:gd name="connsiteY35" fmla="*/ 745958 h 1548063"/>
              <a:gd name="connsiteX36" fmla="*/ 2277979 w 6384758"/>
              <a:gd name="connsiteY36" fmla="*/ 753979 h 1548063"/>
              <a:gd name="connsiteX37" fmla="*/ 2181726 w 6384758"/>
              <a:gd name="connsiteY37" fmla="*/ 770021 h 1548063"/>
              <a:gd name="connsiteX38" fmla="*/ 1997242 w 6384758"/>
              <a:gd name="connsiteY38" fmla="*/ 778042 h 1548063"/>
              <a:gd name="connsiteX39" fmla="*/ 1925053 w 6384758"/>
              <a:gd name="connsiteY39" fmla="*/ 786063 h 1548063"/>
              <a:gd name="connsiteX40" fmla="*/ 1804737 w 6384758"/>
              <a:gd name="connsiteY40" fmla="*/ 794084 h 1548063"/>
              <a:gd name="connsiteX41" fmla="*/ 1628274 w 6384758"/>
              <a:gd name="connsiteY41" fmla="*/ 826168 h 1548063"/>
              <a:gd name="connsiteX42" fmla="*/ 1524000 w 6384758"/>
              <a:gd name="connsiteY42" fmla="*/ 834189 h 1548063"/>
              <a:gd name="connsiteX43" fmla="*/ 1467853 w 6384758"/>
              <a:gd name="connsiteY43" fmla="*/ 842211 h 1548063"/>
              <a:gd name="connsiteX44" fmla="*/ 1435768 w 6384758"/>
              <a:gd name="connsiteY44" fmla="*/ 850232 h 1548063"/>
              <a:gd name="connsiteX45" fmla="*/ 1195137 w 6384758"/>
              <a:gd name="connsiteY45" fmla="*/ 866274 h 1548063"/>
              <a:gd name="connsiteX46" fmla="*/ 1106905 w 6384758"/>
              <a:gd name="connsiteY46" fmla="*/ 874295 h 1548063"/>
              <a:gd name="connsiteX47" fmla="*/ 1058779 w 6384758"/>
              <a:gd name="connsiteY47" fmla="*/ 882316 h 1548063"/>
              <a:gd name="connsiteX48" fmla="*/ 906379 w 6384758"/>
              <a:gd name="connsiteY48" fmla="*/ 890337 h 1548063"/>
              <a:gd name="connsiteX49" fmla="*/ 858253 w 6384758"/>
              <a:gd name="connsiteY49" fmla="*/ 898358 h 1548063"/>
              <a:gd name="connsiteX50" fmla="*/ 826168 w 6384758"/>
              <a:gd name="connsiteY50" fmla="*/ 906379 h 1548063"/>
              <a:gd name="connsiteX51" fmla="*/ 745958 w 6384758"/>
              <a:gd name="connsiteY51" fmla="*/ 914400 h 1548063"/>
              <a:gd name="connsiteX52" fmla="*/ 657726 w 6384758"/>
              <a:gd name="connsiteY52" fmla="*/ 930442 h 1548063"/>
              <a:gd name="connsiteX53" fmla="*/ 601579 w 6384758"/>
              <a:gd name="connsiteY53" fmla="*/ 938463 h 1548063"/>
              <a:gd name="connsiteX54" fmla="*/ 521368 w 6384758"/>
              <a:gd name="connsiteY54" fmla="*/ 954505 h 1548063"/>
              <a:gd name="connsiteX55" fmla="*/ 417095 w 6384758"/>
              <a:gd name="connsiteY55" fmla="*/ 962526 h 1548063"/>
              <a:gd name="connsiteX56" fmla="*/ 320842 w 6384758"/>
              <a:gd name="connsiteY56" fmla="*/ 994611 h 1548063"/>
              <a:gd name="connsiteX57" fmla="*/ 288758 w 6384758"/>
              <a:gd name="connsiteY57" fmla="*/ 1002632 h 1548063"/>
              <a:gd name="connsiteX58" fmla="*/ 200526 w 6384758"/>
              <a:gd name="connsiteY58" fmla="*/ 1026695 h 1548063"/>
              <a:gd name="connsiteX59" fmla="*/ 136358 w 6384758"/>
              <a:gd name="connsiteY59" fmla="*/ 1058779 h 1548063"/>
              <a:gd name="connsiteX60" fmla="*/ 88232 w 6384758"/>
              <a:gd name="connsiteY60" fmla="*/ 1090863 h 1548063"/>
              <a:gd name="connsiteX61" fmla="*/ 64168 w 6384758"/>
              <a:gd name="connsiteY61" fmla="*/ 1106905 h 1548063"/>
              <a:gd name="connsiteX62" fmla="*/ 24063 w 6384758"/>
              <a:gd name="connsiteY62" fmla="*/ 1147011 h 1548063"/>
              <a:gd name="connsiteX63" fmla="*/ 0 w 6384758"/>
              <a:gd name="connsiteY63" fmla="*/ 1179095 h 1548063"/>
              <a:gd name="connsiteX64" fmla="*/ 16042 w 6384758"/>
              <a:gd name="connsiteY64" fmla="*/ 1363579 h 1548063"/>
              <a:gd name="connsiteX65" fmla="*/ 24063 w 6384758"/>
              <a:gd name="connsiteY65" fmla="*/ 1387642 h 1548063"/>
              <a:gd name="connsiteX66" fmla="*/ 64168 w 6384758"/>
              <a:gd name="connsiteY66" fmla="*/ 1419726 h 1548063"/>
              <a:gd name="connsiteX67" fmla="*/ 128337 w 6384758"/>
              <a:gd name="connsiteY67" fmla="*/ 1467853 h 1548063"/>
              <a:gd name="connsiteX68" fmla="*/ 184484 w 6384758"/>
              <a:gd name="connsiteY68" fmla="*/ 1507958 h 1548063"/>
              <a:gd name="connsiteX69" fmla="*/ 296779 w 6384758"/>
              <a:gd name="connsiteY69" fmla="*/ 1532021 h 1548063"/>
              <a:gd name="connsiteX70" fmla="*/ 1387642 w 6384758"/>
              <a:gd name="connsiteY70" fmla="*/ 1548063 h 1548063"/>
              <a:gd name="connsiteX71" fmla="*/ 2767263 w 6384758"/>
              <a:gd name="connsiteY71" fmla="*/ 1532021 h 1548063"/>
              <a:gd name="connsiteX72" fmla="*/ 2863516 w 6384758"/>
              <a:gd name="connsiteY72" fmla="*/ 1524000 h 1548063"/>
              <a:gd name="connsiteX73" fmla="*/ 3176337 w 6384758"/>
              <a:gd name="connsiteY73" fmla="*/ 1507958 h 1548063"/>
              <a:gd name="connsiteX74" fmla="*/ 3232484 w 6384758"/>
              <a:gd name="connsiteY74" fmla="*/ 1499937 h 1548063"/>
              <a:gd name="connsiteX75" fmla="*/ 3473116 w 6384758"/>
              <a:gd name="connsiteY75" fmla="*/ 1491916 h 1548063"/>
              <a:gd name="connsiteX76" fmla="*/ 3569368 w 6384758"/>
              <a:gd name="connsiteY76" fmla="*/ 1475874 h 1548063"/>
              <a:gd name="connsiteX77" fmla="*/ 3601453 w 6384758"/>
              <a:gd name="connsiteY77" fmla="*/ 1467853 h 1548063"/>
              <a:gd name="connsiteX78" fmla="*/ 3826042 w 6384758"/>
              <a:gd name="connsiteY78" fmla="*/ 1459832 h 1548063"/>
              <a:gd name="connsiteX79" fmla="*/ 3986463 w 6384758"/>
              <a:gd name="connsiteY79" fmla="*/ 1443789 h 1548063"/>
              <a:gd name="connsiteX80" fmla="*/ 4203032 w 6384758"/>
              <a:gd name="connsiteY80" fmla="*/ 1427747 h 1548063"/>
              <a:gd name="connsiteX81" fmla="*/ 4555958 w 6384758"/>
              <a:gd name="connsiteY81" fmla="*/ 1411705 h 1548063"/>
              <a:gd name="connsiteX82" fmla="*/ 4612105 w 6384758"/>
              <a:gd name="connsiteY82" fmla="*/ 1403684 h 1548063"/>
              <a:gd name="connsiteX83" fmla="*/ 5694947 w 6384758"/>
              <a:gd name="connsiteY83" fmla="*/ 1395663 h 1548063"/>
              <a:gd name="connsiteX84" fmla="*/ 5871411 w 6384758"/>
              <a:gd name="connsiteY84" fmla="*/ 1379621 h 1548063"/>
              <a:gd name="connsiteX85" fmla="*/ 5959642 w 6384758"/>
              <a:gd name="connsiteY85" fmla="*/ 1347537 h 1548063"/>
              <a:gd name="connsiteX86" fmla="*/ 5991726 w 6384758"/>
              <a:gd name="connsiteY86" fmla="*/ 1339516 h 1548063"/>
              <a:gd name="connsiteX87" fmla="*/ 6079958 w 6384758"/>
              <a:gd name="connsiteY87" fmla="*/ 1307432 h 1548063"/>
              <a:gd name="connsiteX88" fmla="*/ 6160168 w 6384758"/>
              <a:gd name="connsiteY88" fmla="*/ 1275347 h 1548063"/>
              <a:gd name="connsiteX89" fmla="*/ 6176211 w 6384758"/>
              <a:gd name="connsiteY89" fmla="*/ 1251284 h 1548063"/>
              <a:gd name="connsiteX90" fmla="*/ 6216316 w 6384758"/>
              <a:gd name="connsiteY90" fmla="*/ 1235242 h 1548063"/>
              <a:gd name="connsiteX91" fmla="*/ 6240379 w 6384758"/>
              <a:gd name="connsiteY91" fmla="*/ 1219200 h 1548063"/>
              <a:gd name="connsiteX92" fmla="*/ 6320590 w 6384758"/>
              <a:gd name="connsiteY92" fmla="*/ 1155032 h 1548063"/>
              <a:gd name="connsiteX93" fmla="*/ 6352674 w 6384758"/>
              <a:gd name="connsiteY93" fmla="*/ 1130968 h 1548063"/>
              <a:gd name="connsiteX94" fmla="*/ 6384758 w 6384758"/>
              <a:gd name="connsiteY94" fmla="*/ 1090863 h 1548063"/>
              <a:gd name="connsiteX95" fmla="*/ 6376737 w 6384758"/>
              <a:gd name="connsiteY95" fmla="*/ 882316 h 1548063"/>
              <a:gd name="connsiteX96" fmla="*/ 6344653 w 6384758"/>
              <a:gd name="connsiteY96" fmla="*/ 842211 h 1548063"/>
              <a:gd name="connsiteX97" fmla="*/ 6296526 w 6384758"/>
              <a:gd name="connsiteY97" fmla="*/ 794084 h 1548063"/>
              <a:gd name="connsiteX98" fmla="*/ 6240379 w 6384758"/>
              <a:gd name="connsiteY98" fmla="*/ 762000 h 1548063"/>
              <a:gd name="connsiteX99" fmla="*/ 6208295 w 6384758"/>
              <a:gd name="connsiteY99" fmla="*/ 753979 h 1548063"/>
              <a:gd name="connsiteX100" fmla="*/ 5991726 w 6384758"/>
              <a:gd name="connsiteY100" fmla="*/ 713874 h 1548063"/>
              <a:gd name="connsiteX101" fmla="*/ 5943600 w 6384758"/>
              <a:gd name="connsiteY101" fmla="*/ 705853 h 1548063"/>
              <a:gd name="connsiteX102" fmla="*/ 5783179 w 6384758"/>
              <a:gd name="connsiteY102" fmla="*/ 689811 h 1548063"/>
              <a:gd name="connsiteX103" fmla="*/ 5727032 w 6384758"/>
              <a:gd name="connsiteY103" fmla="*/ 681789 h 1548063"/>
              <a:gd name="connsiteX104" fmla="*/ 5662863 w 6384758"/>
              <a:gd name="connsiteY104" fmla="*/ 673768 h 1548063"/>
              <a:gd name="connsiteX105" fmla="*/ 5045242 w 6384758"/>
              <a:gd name="connsiteY105" fmla="*/ 681789 h 1548063"/>
              <a:gd name="connsiteX106" fmla="*/ 4940968 w 6384758"/>
              <a:gd name="connsiteY106" fmla="*/ 697832 h 1548063"/>
              <a:gd name="connsiteX107" fmla="*/ 3272590 w 6384758"/>
              <a:gd name="connsiteY107" fmla="*/ 681789 h 1548063"/>
              <a:gd name="connsiteX108" fmla="*/ 3152274 w 6384758"/>
              <a:gd name="connsiteY108" fmla="*/ 649705 h 1548063"/>
              <a:gd name="connsiteX109" fmla="*/ 3072063 w 6384758"/>
              <a:gd name="connsiteY109" fmla="*/ 633663 h 1548063"/>
              <a:gd name="connsiteX110" fmla="*/ 2983832 w 6384758"/>
              <a:gd name="connsiteY110" fmla="*/ 609600 h 1548063"/>
              <a:gd name="connsiteX111" fmla="*/ 2935705 w 6384758"/>
              <a:gd name="connsiteY111" fmla="*/ 585537 h 1548063"/>
              <a:gd name="connsiteX112" fmla="*/ 2807368 w 6384758"/>
              <a:gd name="connsiteY112" fmla="*/ 553453 h 1548063"/>
              <a:gd name="connsiteX113" fmla="*/ 2743200 w 6384758"/>
              <a:gd name="connsiteY113" fmla="*/ 529389 h 1548063"/>
              <a:gd name="connsiteX114" fmla="*/ 2695074 w 6384758"/>
              <a:gd name="connsiteY114" fmla="*/ 521368 h 1548063"/>
              <a:gd name="connsiteX115" fmla="*/ 2630905 w 6384758"/>
              <a:gd name="connsiteY115" fmla="*/ 489284 h 1548063"/>
              <a:gd name="connsiteX116" fmla="*/ 2606842 w 6384758"/>
              <a:gd name="connsiteY116" fmla="*/ 473242 h 1548063"/>
              <a:gd name="connsiteX117" fmla="*/ 2590800 w 6384758"/>
              <a:gd name="connsiteY117" fmla="*/ 465221 h 154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384758" h="1548063">
                <a:moveTo>
                  <a:pt x="4291263" y="0"/>
                </a:moveTo>
                <a:cubicBezTo>
                  <a:pt x="4347070" y="22323"/>
                  <a:pt x="4317707" y="11488"/>
                  <a:pt x="4379495" y="32084"/>
                </a:cubicBezTo>
                <a:lnTo>
                  <a:pt x="4403558" y="40105"/>
                </a:lnTo>
                <a:cubicBezTo>
                  <a:pt x="4416926" y="53474"/>
                  <a:pt x="4437684" y="62275"/>
                  <a:pt x="4443663" y="80211"/>
                </a:cubicBezTo>
                <a:lnTo>
                  <a:pt x="4459705" y="128337"/>
                </a:lnTo>
                <a:cubicBezTo>
                  <a:pt x="4457031" y="144379"/>
                  <a:pt x="4456827" y="161034"/>
                  <a:pt x="4451684" y="176463"/>
                </a:cubicBezTo>
                <a:cubicBezTo>
                  <a:pt x="4448636" y="185608"/>
                  <a:pt x="4442458" y="193709"/>
                  <a:pt x="4435642" y="200526"/>
                </a:cubicBezTo>
                <a:cubicBezTo>
                  <a:pt x="4402946" y="233222"/>
                  <a:pt x="4404859" y="229504"/>
                  <a:pt x="4371474" y="240632"/>
                </a:cubicBezTo>
                <a:cubicBezTo>
                  <a:pt x="4335454" y="276652"/>
                  <a:pt x="4358173" y="261108"/>
                  <a:pt x="4299284" y="280737"/>
                </a:cubicBezTo>
                <a:lnTo>
                  <a:pt x="4275221" y="288758"/>
                </a:lnTo>
                <a:cubicBezTo>
                  <a:pt x="4231778" y="332201"/>
                  <a:pt x="4273645" y="299658"/>
                  <a:pt x="4203032" y="320842"/>
                </a:cubicBezTo>
                <a:cubicBezTo>
                  <a:pt x="4191579" y="324278"/>
                  <a:pt x="4182049" y="332443"/>
                  <a:pt x="4170947" y="336884"/>
                </a:cubicBezTo>
                <a:cubicBezTo>
                  <a:pt x="4138399" y="349903"/>
                  <a:pt x="4122252" y="353068"/>
                  <a:pt x="4090737" y="360947"/>
                </a:cubicBezTo>
                <a:cubicBezTo>
                  <a:pt x="4080042" y="368968"/>
                  <a:pt x="4071065" y="380046"/>
                  <a:pt x="4058653" y="385011"/>
                </a:cubicBezTo>
                <a:cubicBezTo>
                  <a:pt x="4043553" y="391051"/>
                  <a:pt x="4026474" y="389842"/>
                  <a:pt x="4010526" y="393032"/>
                </a:cubicBezTo>
                <a:cubicBezTo>
                  <a:pt x="3999716" y="395194"/>
                  <a:pt x="3988764" y="397182"/>
                  <a:pt x="3978442" y="401053"/>
                </a:cubicBezTo>
                <a:cubicBezTo>
                  <a:pt x="3967246" y="405251"/>
                  <a:pt x="3957554" y="412897"/>
                  <a:pt x="3946358" y="417095"/>
                </a:cubicBezTo>
                <a:cubicBezTo>
                  <a:pt x="3936036" y="420966"/>
                  <a:pt x="3925053" y="422806"/>
                  <a:pt x="3914274" y="425116"/>
                </a:cubicBezTo>
                <a:cubicBezTo>
                  <a:pt x="3874282" y="433686"/>
                  <a:pt x="3834063" y="441158"/>
                  <a:pt x="3793958" y="449179"/>
                </a:cubicBezTo>
                <a:cubicBezTo>
                  <a:pt x="3780590" y="451853"/>
                  <a:pt x="3766786" y="452889"/>
                  <a:pt x="3753853" y="457200"/>
                </a:cubicBezTo>
                <a:cubicBezTo>
                  <a:pt x="3730917" y="464845"/>
                  <a:pt x="3722887" y="468206"/>
                  <a:pt x="3697705" y="473242"/>
                </a:cubicBezTo>
                <a:cubicBezTo>
                  <a:pt x="3552054" y="502372"/>
                  <a:pt x="3711373" y="465869"/>
                  <a:pt x="3625516" y="489284"/>
                </a:cubicBezTo>
                <a:cubicBezTo>
                  <a:pt x="3604245" y="495085"/>
                  <a:pt x="3581818" y="497138"/>
                  <a:pt x="3561347" y="505326"/>
                </a:cubicBezTo>
                <a:cubicBezTo>
                  <a:pt x="3547979" y="510673"/>
                  <a:pt x="3535386" y="518674"/>
                  <a:pt x="3521242" y="521368"/>
                </a:cubicBezTo>
                <a:cubicBezTo>
                  <a:pt x="3478892" y="529435"/>
                  <a:pt x="3435584" y="531314"/>
                  <a:pt x="3392905" y="537411"/>
                </a:cubicBezTo>
                <a:cubicBezTo>
                  <a:pt x="3374189" y="540085"/>
                  <a:pt x="3355359" y="542050"/>
                  <a:pt x="3336758" y="545432"/>
                </a:cubicBezTo>
                <a:cubicBezTo>
                  <a:pt x="3325912" y="547404"/>
                  <a:pt x="3315613" y="552086"/>
                  <a:pt x="3304674" y="553453"/>
                </a:cubicBezTo>
                <a:cubicBezTo>
                  <a:pt x="3272727" y="557446"/>
                  <a:pt x="3240505" y="558800"/>
                  <a:pt x="3208421" y="561474"/>
                </a:cubicBezTo>
                <a:cubicBezTo>
                  <a:pt x="3154058" y="579595"/>
                  <a:pt x="3220377" y="559083"/>
                  <a:pt x="3128211" y="577516"/>
                </a:cubicBezTo>
                <a:cubicBezTo>
                  <a:pt x="3106591" y="581840"/>
                  <a:pt x="3085721" y="589543"/>
                  <a:pt x="3064042" y="593558"/>
                </a:cubicBezTo>
                <a:cubicBezTo>
                  <a:pt x="3013472" y="602923"/>
                  <a:pt x="2962311" y="608809"/>
                  <a:pt x="2911642" y="617621"/>
                </a:cubicBezTo>
                <a:cubicBezTo>
                  <a:pt x="2873548" y="624246"/>
                  <a:pt x="2807796" y="651603"/>
                  <a:pt x="2783305" y="657726"/>
                </a:cubicBezTo>
                <a:cubicBezTo>
                  <a:pt x="2717665" y="674136"/>
                  <a:pt x="2788323" y="657378"/>
                  <a:pt x="2703095" y="673768"/>
                </a:cubicBezTo>
                <a:cubicBezTo>
                  <a:pt x="2499347" y="712951"/>
                  <a:pt x="2604764" y="700209"/>
                  <a:pt x="2454442" y="713874"/>
                </a:cubicBezTo>
                <a:cubicBezTo>
                  <a:pt x="2433053" y="719221"/>
                  <a:pt x="2411473" y="723859"/>
                  <a:pt x="2390274" y="729916"/>
                </a:cubicBezTo>
                <a:cubicBezTo>
                  <a:pt x="2374015" y="734562"/>
                  <a:pt x="2358682" y="742415"/>
                  <a:pt x="2342147" y="745958"/>
                </a:cubicBezTo>
                <a:cubicBezTo>
                  <a:pt x="2321070" y="750475"/>
                  <a:pt x="2299242" y="750435"/>
                  <a:pt x="2277979" y="753979"/>
                </a:cubicBezTo>
                <a:cubicBezTo>
                  <a:pt x="2204491" y="766227"/>
                  <a:pt x="2296903" y="762590"/>
                  <a:pt x="2181726" y="770021"/>
                </a:cubicBezTo>
                <a:cubicBezTo>
                  <a:pt x="2120301" y="773984"/>
                  <a:pt x="2058737" y="775368"/>
                  <a:pt x="1997242" y="778042"/>
                </a:cubicBezTo>
                <a:cubicBezTo>
                  <a:pt x="1973179" y="780716"/>
                  <a:pt x="1949180" y="784052"/>
                  <a:pt x="1925053" y="786063"/>
                </a:cubicBezTo>
                <a:cubicBezTo>
                  <a:pt x="1884997" y="789401"/>
                  <a:pt x="1844750" y="790273"/>
                  <a:pt x="1804737" y="794084"/>
                </a:cubicBezTo>
                <a:cubicBezTo>
                  <a:pt x="1684131" y="805570"/>
                  <a:pt x="1851672" y="808984"/>
                  <a:pt x="1628274" y="826168"/>
                </a:cubicBezTo>
                <a:cubicBezTo>
                  <a:pt x="1593516" y="828842"/>
                  <a:pt x="1558688" y="830720"/>
                  <a:pt x="1524000" y="834189"/>
                </a:cubicBezTo>
                <a:cubicBezTo>
                  <a:pt x="1505188" y="836070"/>
                  <a:pt x="1486454" y="838829"/>
                  <a:pt x="1467853" y="842211"/>
                </a:cubicBezTo>
                <a:cubicBezTo>
                  <a:pt x="1457007" y="844183"/>
                  <a:pt x="1446749" y="849263"/>
                  <a:pt x="1435768" y="850232"/>
                </a:cubicBezTo>
                <a:cubicBezTo>
                  <a:pt x="1355691" y="857298"/>
                  <a:pt x="1275311" y="860408"/>
                  <a:pt x="1195137" y="866274"/>
                </a:cubicBezTo>
                <a:cubicBezTo>
                  <a:pt x="1165684" y="868429"/>
                  <a:pt x="1136235" y="870844"/>
                  <a:pt x="1106905" y="874295"/>
                </a:cubicBezTo>
                <a:cubicBezTo>
                  <a:pt x="1090753" y="876195"/>
                  <a:pt x="1074990" y="881019"/>
                  <a:pt x="1058779" y="882316"/>
                </a:cubicBezTo>
                <a:cubicBezTo>
                  <a:pt x="1008071" y="886373"/>
                  <a:pt x="957179" y="887663"/>
                  <a:pt x="906379" y="890337"/>
                </a:cubicBezTo>
                <a:cubicBezTo>
                  <a:pt x="890337" y="893011"/>
                  <a:pt x="874200" y="895169"/>
                  <a:pt x="858253" y="898358"/>
                </a:cubicBezTo>
                <a:cubicBezTo>
                  <a:pt x="847443" y="900520"/>
                  <a:pt x="837081" y="904820"/>
                  <a:pt x="826168" y="906379"/>
                </a:cubicBezTo>
                <a:cubicBezTo>
                  <a:pt x="799568" y="910179"/>
                  <a:pt x="772558" y="910600"/>
                  <a:pt x="745958" y="914400"/>
                </a:cubicBezTo>
                <a:cubicBezTo>
                  <a:pt x="716366" y="918627"/>
                  <a:pt x="687212" y="925528"/>
                  <a:pt x="657726" y="930442"/>
                </a:cubicBezTo>
                <a:cubicBezTo>
                  <a:pt x="639078" y="933550"/>
                  <a:pt x="620197" y="935177"/>
                  <a:pt x="601579" y="938463"/>
                </a:cubicBezTo>
                <a:cubicBezTo>
                  <a:pt x="574727" y="943201"/>
                  <a:pt x="548405" y="950978"/>
                  <a:pt x="521368" y="954505"/>
                </a:cubicBezTo>
                <a:cubicBezTo>
                  <a:pt x="486800" y="959014"/>
                  <a:pt x="451853" y="959852"/>
                  <a:pt x="417095" y="962526"/>
                </a:cubicBezTo>
                <a:cubicBezTo>
                  <a:pt x="344876" y="980581"/>
                  <a:pt x="432578" y="957365"/>
                  <a:pt x="320842" y="994611"/>
                </a:cubicBezTo>
                <a:cubicBezTo>
                  <a:pt x="310384" y="998097"/>
                  <a:pt x="299317" y="999464"/>
                  <a:pt x="288758" y="1002632"/>
                </a:cubicBezTo>
                <a:cubicBezTo>
                  <a:pt x="207346" y="1027056"/>
                  <a:pt x="273622" y="1012076"/>
                  <a:pt x="200526" y="1026695"/>
                </a:cubicBezTo>
                <a:cubicBezTo>
                  <a:pt x="125070" y="1076999"/>
                  <a:pt x="244280" y="999912"/>
                  <a:pt x="136358" y="1058779"/>
                </a:cubicBezTo>
                <a:cubicBezTo>
                  <a:pt x="119432" y="1068011"/>
                  <a:pt x="104274" y="1080168"/>
                  <a:pt x="88232" y="1090863"/>
                </a:cubicBezTo>
                <a:lnTo>
                  <a:pt x="64168" y="1106905"/>
                </a:lnTo>
                <a:cubicBezTo>
                  <a:pt x="21390" y="1171072"/>
                  <a:pt x="77536" y="1093537"/>
                  <a:pt x="24063" y="1147011"/>
                </a:cubicBezTo>
                <a:cubicBezTo>
                  <a:pt x="14610" y="1156464"/>
                  <a:pt x="8021" y="1168400"/>
                  <a:pt x="0" y="1179095"/>
                </a:cubicBezTo>
                <a:cubicBezTo>
                  <a:pt x="5347" y="1240590"/>
                  <a:pt x="8967" y="1302259"/>
                  <a:pt x="16042" y="1363579"/>
                </a:cubicBezTo>
                <a:cubicBezTo>
                  <a:pt x="17011" y="1371978"/>
                  <a:pt x="18561" y="1381223"/>
                  <a:pt x="24063" y="1387642"/>
                </a:cubicBezTo>
                <a:cubicBezTo>
                  <a:pt x="35204" y="1400640"/>
                  <a:pt x="51170" y="1408585"/>
                  <a:pt x="64168" y="1419726"/>
                </a:cubicBezTo>
                <a:cubicBezTo>
                  <a:pt x="150006" y="1493300"/>
                  <a:pt x="-69262" y="1319654"/>
                  <a:pt x="128337" y="1467853"/>
                </a:cubicBezTo>
                <a:cubicBezTo>
                  <a:pt x="129863" y="1468997"/>
                  <a:pt x="176895" y="1505198"/>
                  <a:pt x="184484" y="1507958"/>
                </a:cubicBezTo>
                <a:cubicBezTo>
                  <a:pt x="197654" y="1512747"/>
                  <a:pt x="276162" y="1531585"/>
                  <a:pt x="296779" y="1532021"/>
                </a:cubicBezTo>
                <a:lnTo>
                  <a:pt x="1387642" y="1548063"/>
                </a:lnTo>
                <a:lnTo>
                  <a:pt x="2767263" y="1532021"/>
                </a:lnTo>
                <a:cubicBezTo>
                  <a:pt x="2799382" y="1529806"/>
                  <a:pt x="2831432" y="1526674"/>
                  <a:pt x="2863516" y="1524000"/>
                </a:cubicBezTo>
                <a:cubicBezTo>
                  <a:pt x="2998297" y="1497044"/>
                  <a:pt x="2853318" y="1523715"/>
                  <a:pt x="3176337" y="1507958"/>
                </a:cubicBezTo>
                <a:cubicBezTo>
                  <a:pt x="3195220" y="1507037"/>
                  <a:pt x="3213606" y="1500957"/>
                  <a:pt x="3232484" y="1499937"/>
                </a:cubicBezTo>
                <a:cubicBezTo>
                  <a:pt x="3312622" y="1495605"/>
                  <a:pt x="3392905" y="1494590"/>
                  <a:pt x="3473116" y="1491916"/>
                </a:cubicBezTo>
                <a:cubicBezTo>
                  <a:pt x="3505200" y="1486569"/>
                  <a:pt x="3537399" y="1481868"/>
                  <a:pt x="3569368" y="1475874"/>
                </a:cubicBezTo>
                <a:cubicBezTo>
                  <a:pt x="3580203" y="1473842"/>
                  <a:pt x="3590450" y="1468541"/>
                  <a:pt x="3601453" y="1467853"/>
                </a:cubicBezTo>
                <a:cubicBezTo>
                  <a:pt x="3676218" y="1463180"/>
                  <a:pt x="3751179" y="1462506"/>
                  <a:pt x="3826042" y="1459832"/>
                </a:cubicBezTo>
                <a:cubicBezTo>
                  <a:pt x="3885693" y="1453204"/>
                  <a:pt x="3925214" y="1448326"/>
                  <a:pt x="3986463" y="1443789"/>
                </a:cubicBezTo>
                <a:cubicBezTo>
                  <a:pt x="4252849" y="1424056"/>
                  <a:pt x="3997307" y="1446449"/>
                  <a:pt x="4203032" y="1427747"/>
                </a:cubicBezTo>
                <a:cubicBezTo>
                  <a:pt x="4350282" y="1398297"/>
                  <a:pt x="4192306" y="1427516"/>
                  <a:pt x="4555958" y="1411705"/>
                </a:cubicBezTo>
                <a:cubicBezTo>
                  <a:pt x="4574846" y="1410884"/>
                  <a:pt x="4593201" y="1403950"/>
                  <a:pt x="4612105" y="1403684"/>
                </a:cubicBezTo>
                <a:lnTo>
                  <a:pt x="5694947" y="1395663"/>
                </a:lnTo>
                <a:cubicBezTo>
                  <a:pt x="5724858" y="1393669"/>
                  <a:pt x="5826869" y="1389900"/>
                  <a:pt x="5871411" y="1379621"/>
                </a:cubicBezTo>
                <a:cubicBezTo>
                  <a:pt x="5914011" y="1369790"/>
                  <a:pt x="5920172" y="1360694"/>
                  <a:pt x="5959642" y="1347537"/>
                </a:cubicBezTo>
                <a:cubicBezTo>
                  <a:pt x="5970100" y="1344051"/>
                  <a:pt x="5981126" y="1342544"/>
                  <a:pt x="5991726" y="1339516"/>
                </a:cubicBezTo>
                <a:cubicBezTo>
                  <a:pt x="6013648" y="1333253"/>
                  <a:pt x="6072211" y="1310199"/>
                  <a:pt x="6079958" y="1307432"/>
                </a:cubicBezTo>
                <a:cubicBezTo>
                  <a:pt x="6149335" y="1282654"/>
                  <a:pt x="6105954" y="1302454"/>
                  <a:pt x="6160168" y="1275347"/>
                </a:cubicBezTo>
                <a:cubicBezTo>
                  <a:pt x="6165516" y="1267326"/>
                  <a:pt x="6168366" y="1256887"/>
                  <a:pt x="6176211" y="1251284"/>
                </a:cubicBezTo>
                <a:cubicBezTo>
                  <a:pt x="6187927" y="1242915"/>
                  <a:pt x="6203438" y="1241681"/>
                  <a:pt x="6216316" y="1235242"/>
                </a:cubicBezTo>
                <a:cubicBezTo>
                  <a:pt x="6224938" y="1230931"/>
                  <a:pt x="6232738" y="1225078"/>
                  <a:pt x="6240379" y="1219200"/>
                </a:cubicBezTo>
                <a:cubicBezTo>
                  <a:pt x="6267518" y="1198324"/>
                  <a:pt x="6293667" y="1176186"/>
                  <a:pt x="6320590" y="1155032"/>
                </a:cubicBezTo>
                <a:cubicBezTo>
                  <a:pt x="6331102" y="1146773"/>
                  <a:pt x="6344323" y="1141407"/>
                  <a:pt x="6352674" y="1130968"/>
                </a:cubicBezTo>
                <a:lnTo>
                  <a:pt x="6384758" y="1090863"/>
                </a:lnTo>
                <a:cubicBezTo>
                  <a:pt x="6382084" y="1021347"/>
                  <a:pt x="6387814" y="950995"/>
                  <a:pt x="6376737" y="882316"/>
                </a:cubicBezTo>
                <a:cubicBezTo>
                  <a:pt x="6374011" y="865415"/>
                  <a:pt x="6356169" y="854879"/>
                  <a:pt x="6344653" y="842211"/>
                </a:cubicBezTo>
                <a:cubicBezTo>
                  <a:pt x="6329392" y="825424"/>
                  <a:pt x="6313483" y="809157"/>
                  <a:pt x="6296526" y="794084"/>
                </a:cubicBezTo>
                <a:cubicBezTo>
                  <a:pt x="6285205" y="784021"/>
                  <a:pt x="6252941" y="766711"/>
                  <a:pt x="6240379" y="762000"/>
                </a:cubicBezTo>
                <a:cubicBezTo>
                  <a:pt x="6230057" y="758129"/>
                  <a:pt x="6219082" y="756250"/>
                  <a:pt x="6208295" y="753979"/>
                </a:cubicBezTo>
                <a:cubicBezTo>
                  <a:pt x="6092613" y="729625"/>
                  <a:pt x="6099271" y="731798"/>
                  <a:pt x="5991726" y="713874"/>
                </a:cubicBezTo>
                <a:cubicBezTo>
                  <a:pt x="5975684" y="711200"/>
                  <a:pt x="5959796" y="707325"/>
                  <a:pt x="5943600" y="705853"/>
                </a:cubicBezTo>
                <a:cubicBezTo>
                  <a:pt x="5881731" y="700229"/>
                  <a:pt x="5843339" y="697331"/>
                  <a:pt x="5783179" y="689811"/>
                </a:cubicBezTo>
                <a:cubicBezTo>
                  <a:pt x="5764419" y="687466"/>
                  <a:pt x="5745772" y="684288"/>
                  <a:pt x="5727032" y="681789"/>
                </a:cubicBezTo>
                <a:lnTo>
                  <a:pt x="5662863" y="673768"/>
                </a:lnTo>
                <a:cubicBezTo>
                  <a:pt x="5456989" y="676442"/>
                  <a:pt x="5251019" y="674930"/>
                  <a:pt x="5045242" y="681789"/>
                </a:cubicBezTo>
                <a:cubicBezTo>
                  <a:pt x="5010095" y="682961"/>
                  <a:pt x="4976135" y="697832"/>
                  <a:pt x="4940968" y="697832"/>
                </a:cubicBezTo>
                <a:lnTo>
                  <a:pt x="3272590" y="681789"/>
                </a:lnTo>
                <a:cubicBezTo>
                  <a:pt x="3124283" y="663251"/>
                  <a:pt x="3288626" y="689808"/>
                  <a:pt x="3152274" y="649705"/>
                </a:cubicBezTo>
                <a:cubicBezTo>
                  <a:pt x="3126115" y="642011"/>
                  <a:pt x="3098724" y="639376"/>
                  <a:pt x="3072063" y="633663"/>
                </a:cubicBezTo>
                <a:cubicBezTo>
                  <a:pt x="3053732" y="629735"/>
                  <a:pt x="2992953" y="613108"/>
                  <a:pt x="2983832" y="609600"/>
                </a:cubicBezTo>
                <a:cubicBezTo>
                  <a:pt x="2967092" y="603161"/>
                  <a:pt x="2952797" y="590975"/>
                  <a:pt x="2935705" y="585537"/>
                </a:cubicBezTo>
                <a:cubicBezTo>
                  <a:pt x="2893685" y="572167"/>
                  <a:pt x="2848310" y="569830"/>
                  <a:pt x="2807368" y="553453"/>
                </a:cubicBezTo>
                <a:cubicBezTo>
                  <a:pt x="2799574" y="550336"/>
                  <a:pt x="2757338" y="532531"/>
                  <a:pt x="2743200" y="529389"/>
                </a:cubicBezTo>
                <a:cubicBezTo>
                  <a:pt x="2727324" y="525861"/>
                  <a:pt x="2711116" y="524042"/>
                  <a:pt x="2695074" y="521368"/>
                </a:cubicBezTo>
                <a:cubicBezTo>
                  <a:pt x="2673684" y="510673"/>
                  <a:pt x="2651899" y="500735"/>
                  <a:pt x="2630905" y="489284"/>
                </a:cubicBezTo>
                <a:cubicBezTo>
                  <a:pt x="2622442" y="484668"/>
                  <a:pt x="2615108" y="478202"/>
                  <a:pt x="2606842" y="473242"/>
                </a:cubicBezTo>
                <a:cubicBezTo>
                  <a:pt x="2601715" y="470166"/>
                  <a:pt x="2596147" y="467895"/>
                  <a:pt x="2590800" y="465221"/>
                </a:cubicBezTo>
              </a:path>
            </a:pathLst>
          </a:cu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FEFEF"/>
              </a:solidFill>
              <a:effectLst/>
              <a:uLnTx/>
              <a:uFillTx/>
              <a:latin typeface="Segoe UI"/>
              <a:ea typeface="+mn-ea"/>
              <a:cs typeface="+mn-cs"/>
            </a:endParaRPr>
          </a:p>
        </p:txBody>
      </p:sp>
    </p:spTree>
    <p:extLst>
      <p:ext uri="{BB962C8B-B14F-4D97-AF65-F5344CB8AC3E}">
        <p14:creationId xmlns:p14="http://schemas.microsoft.com/office/powerpoint/2010/main" val="1504384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up)">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up)">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up)">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par>
                          <p:cTn id="28" fill="hold">
                            <p:stCondLst>
                              <p:cond delay="500"/>
                            </p:stCondLst>
                            <p:childTnLst>
                              <p:par>
                                <p:cTn id="29" presetID="22" presetClass="entr" presetSubtype="1"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up)">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Enterprises want a vendor they can trust …</a:t>
            </a:r>
          </a:p>
        </p:txBody>
      </p:sp>
      <p:grpSp>
        <p:nvGrpSpPr>
          <p:cNvPr id="3" name="Group 2"/>
          <p:cNvGrpSpPr/>
          <p:nvPr/>
        </p:nvGrpSpPr>
        <p:grpSpPr>
          <a:xfrm>
            <a:off x="417623" y="1242558"/>
            <a:ext cx="11439564" cy="1301500"/>
            <a:chOff x="703720" y="1439862"/>
            <a:chExt cx="11439564" cy="1301500"/>
          </a:xfrm>
        </p:grpSpPr>
        <p:sp>
          <p:nvSpPr>
            <p:cNvPr id="103" name="TextBox 102"/>
            <p:cNvSpPr txBox="1"/>
            <p:nvPr/>
          </p:nvSpPr>
          <p:spPr>
            <a:xfrm>
              <a:off x="3493590" y="1439862"/>
              <a:ext cx="2191247" cy="1301500"/>
            </a:xfrm>
            <a:prstGeom prst="rect">
              <a:avLst/>
            </a:prstGeom>
            <a:solidFill>
              <a:schemeClr val="accent2"/>
            </a:solidFill>
          </p:spPr>
          <p:txBody>
            <a:bodyPr wrap="square" lIns="182880" tIns="137160" rIns="0" rtlCol="0" anchor="ctr">
              <a:noAutofit/>
            </a:bodyPr>
            <a:lstStyle/>
            <a:p>
              <a:pPr marL="0" marR="0" lvl="0" indent="0" algn="l" defTabSz="932316" rtl="0" eaLnBrk="1" fontAlgn="auto" latinLnBrk="0" hangingPunct="1">
                <a:lnSpc>
                  <a:spcPts val="3000"/>
                </a:lnSpc>
                <a:spcBef>
                  <a:spcPts val="0"/>
                </a:spcBef>
                <a:spcAft>
                  <a:spcPts val="0"/>
                </a:spcAft>
                <a:buClrTx/>
                <a:buSzTx/>
                <a:buFontTx/>
                <a:buNone/>
                <a:tabLst/>
                <a:defRPr/>
              </a:pPr>
              <a:r>
                <a:rPr kumimoji="0" lang="en-US" sz="2400" b="0" i="0" u="none" strike="noStrike" kern="0" cap="none" spc="-90" normalizeH="0" baseline="0" noProof="0" dirty="0" smtClean="0">
                  <a:ln>
                    <a:noFill/>
                  </a:ln>
                  <a:solidFill>
                    <a:srgbClr val="FFFFFF"/>
                  </a:solidFill>
                  <a:effectLst/>
                  <a:uLnTx/>
                  <a:uFillTx/>
                  <a:latin typeface="Segoe UI"/>
                  <a:ea typeface="+mn-ea"/>
                  <a:cs typeface="+mn-cs"/>
                </a:rPr>
                <a:t>Leadership in Transparency</a:t>
              </a:r>
              <a:endParaRPr kumimoji="0" lang="en-US" sz="2400" b="0" i="0" u="none" strike="noStrike" kern="0" cap="none" spc="-90" normalizeH="0" baseline="0" noProof="0" dirty="0">
                <a:ln>
                  <a:noFill/>
                </a:ln>
                <a:solidFill>
                  <a:srgbClr val="FFFFFF"/>
                </a:solidFill>
                <a:effectLst/>
                <a:uLnTx/>
                <a:uFillTx/>
                <a:latin typeface="Segoe UI"/>
                <a:ea typeface="+mn-ea"/>
                <a:cs typeface="+mn-cs"/>
              </a:endParaRPr>
            </a:p>
          </p:txBody>
        </p:sp>
        <p:sp>
          <p:nvSpPr>
            <p:cNvPr id="104" name="TextBox 103"/>
            <p:cNvSpPr txBox="1"/>
            <p:nvPr/>
          </p:nvSpPr>
          <p:spPr>
            <a:xfrm>
              <a:off x="5684837" y="1439862"/>
              <a:ext cx="2191247" cy="1301500"/>
            </a:xfrm>
            <a:prstGeom prst="rect">
              <a:avLst/>
            </a:prstGeom>
            <a:solidFill>
              <a:schemeClr val="accent3"/>
            </a:solidFill>
          </p:spPr>
          <p:txBody>
            <a:bodyPr wrap="square" lIns="182880" tIns="137160" rIns="0" rtlCol="0" anchor="ctr">
              <a:noAutofit/>
            </a:bodyPr>
            <a:lstStyle/>
            <a:p>
              <a:pPr marL="0" marR="0" lvl="0" indent="0" algn="l" defTabSz="932316" rtl="0" eaLnBrk="1" fontAlgn="auto" latinLnBrk="0" hangingPunct="1">
                <a:lnSpc>
                  <a:spcPts val="3000"/>
                </a:lnSpc>
                <a:spcBef>
                  <a:spcPts val="0"/>
                </a:spcBef>
                <a:spcAft>
                  <a:spcPts val="0"/>
                </a:spcAft>
                <a:buClrTx/>
                <a:buSzTx/>
                <a:buFontTx/>
                <a:buNone/>
                <a:tabLst/>
                <a:defRPr/>
              </a:pPr>
              <a:r>
                <a:rPr kumimoji="0" lang="en-US" sz="2400" b="0" i="0" u="none" strike="noStrike" kern="0" cap="none" spc="-50" normalizeH="0" baseline="0" noProof="0" dirty="0" smtClean="0">
                  <a:ln>
                    <a:noFill/>
                  </a:ln>
                  <a:solidFill>
                    <a:srgbClr val="FFFFFF"/>
                  </a:solidFill>
                  <a:effectLst/>
                  <a:uLnTx/>
                  <a:uFillTx/>
                  <a:latin typeface="Segoe UI"/>
                  <a:ea typeface="+mn-ea"/>
                  <a:cs typeface="+mn-cs"/>
                </a:rPr>
                <a:t>Independently verified</a:t>
              </a:r>
              <a:endParaRPr kumimoji="0" lang="en-US" sz="2400" b="0" i="0" u="none" strike="noStrike" kern="0" cap="none" spc="-50" normalizeH="0" baseline="0" noProof="0" dirty="0">
                <a:ln>
                  <a:noFill/>
                </a:ln>
                <a:solidFill>
                  <a:srgbClr val="FFFFFF"/>
                </a:solidFill>
                <a:effectLst/>
                <a:uLnTx/>
                <a:uFillTx/>
                <a:latin typeface="Segoe UI"/>
                <a:ea typeface="+mn-ea"/>
                <a:cs typeface="+mn-cs"/>
              </a:endParaRPr>
            </a:p>
          </p:txBody>
        </p:sp>
        <p:sp>
          <p:nvSpPr>
            <p:cNvPr id="105" name="TextBox 104"/>
            <p:cNvSpPr txBox="1"/>
            <p:nvPr/>
          </p:nvSpPr>
          <p:spPr>
            <a:xfrm>
              <a:off x="7836990" y="1439862"/>
              <a:ext cx="2191247" cy="1301500"/>
            </a:xfrm>
            <a:prstGeom prst="rect">
              <a:avLst/>
            </a:prstGeom>
            <a:solidFill>
              <a:schemeClr val="accent4"/>
            </a:solidFill>
          </p:spPr>
          <p:txBody>
            <a:bodyPr wrap="square" lIns="182880" tIns="137160" rIns="0" rtlCol="0" anchor="ctr">
              <a:noAutofit/>
            </a:bodyPr>
            <a:lstStyle/>
            <a:p>
              <a:pPr marL="0" marR="0" lvl="0" indent="0" algn="l" defTabSz="932316" rtl="0" eaLnBrk="1" fontAlgn="auto" latinLnBrk="0" hangingPunct="1">
                <a:lnSpc>
                  <a:spcPts val="3000"/>
                </a:lnSpc>
                <a:spcBef>
                  <a:spcPts val="0"/>
                </a:spcBef>
                <a:spcAft>
                  <a:spcPts val="0"/>
                </a:spcAft>
                <a:buClrTx/>
                <a:buSzTx/>
                <a:buFontTx/>
                <a:buNone/>
                <a:tabLst/>
                <a:defRPr/>
              </a:pPr>
              <a:r>
                <a:rPr kumimoji="0" lang="en-US" sz="2400" b="0" i="0" u="none" strike="noStrike" kern="0" cap="none" spc="-50" normalizeH="0" baseline="0" noProof="0" dirty="0" smtClean="0">
                  <a:ln>
                    <a:noFill/>
                  </a:ln>
                  <a:solidFill>
                    <a:srgbClr val="FFFFFF"/>
                  </a:solidFill>
                  <a:effectLst/>
                  <a:uLnTx/>
                  <a:uFillTx/>
                  <a:latin typeface="Segoe UI"/>
                  <a:ea typeface="+mn-ea"/>
                  <a:cs typeface="+mn-cs"/>
                </a:rPr>
                <a:t>Relentless on Security</a:t>
              </a:r>
              <a:endParaRPr kumimoji="0" lang="en-US" sz="2400" b="0" i="0" u="none" strike="noStrike" kern="0" cap="none" spc="-50" normalizeH="0" baseline="0" noProof="0" dirty="0">
                <a:ln>
                  <a:noFill/>
                </a:ln>
                <a:solidFill>
                  <a:srgbClr val="FFFFFF"/>
                </a:solidFill>
                <a:effectLst/>
                <a:uLnTx/>
                <a:uFillTx/>
                <a:latin typeface="Segoe UI"/>
                <a:ea typeface="+mn-ea"/>
                <a:cs typeface="+mn-cs"/>
              </a:endParaRPr>
            </a:p>
          </p:txBody>
        </p:sp>
        <p:sp>
          <p:nvSpPr>
            <p:cNvPr id="106" name="TextBox 105"/>
            <p:cNvSpPr txBox="1"/>
            <p:nvPr/>
          </p:nvSpPr>
          <p:spPr>
            <a:xfrm>
              <a:off x="1341437" y="1439862"/>
              <a:ext cx="2191247" cy="1301500"/>
            </a:xfrm>
            <a:prstGeom prst="rect">
              <a:avLst/>
            </a:prstGeom>
            <a:solidFill>
              <a:schemeClr val="accent1"/>
            </a:solidFill>
          </p:spPr>
          <p:txBody>
            <a:bodyPr wrap="square" lIns="128016" tIns="137160" rIns="0" rtlCol="0" anchor="ctr">
              <a:noAutofit/>
            </a:bodyPr>
            <a:lstStyle>
              <a:defPPr>
                <a:defRPr lang="en-US"/>
              </a:defPPr>
              <a:lvl1pPr marR="0" lvl="0" indent="0" defTabSz="932316" fontAlgn="auto">
                <a:lnSpc>
                  <a:spcPts val="3000"/>
                </a:lnSpc>
                <a:spcBef>
                  <a:spcPts val="0"/>
                </a:spcBef>
                <a:spcAft>
                  <a:spcPts val="0"/>
                </a:spcAft>
                <a:buClrTx/>
                <a:buSzTx/>
                <a:buFontTx/>
                <a:buNone/>
                <a:tabLst/>
                <a:defRPr kumimoji="0" sz="2800" b="0" i="0" u="none" strike="noStrike" kern="0" cap="none" spc="0" normalizeH="0" baseline="0">
                  <a:ln>
                    <a:noFill/>
                  </a:ln>
                  <a:solidFill>
                    <a:srgbClr val="FFFFFF"/>
                  </a:solidFill>
                  <a:effectLst/>
                  <a:uLnTx/>
                  <a:uFillTx/>
                  <a:latin typeface="Segoe UI Light"/>
                </a:defRPr>
              </a:lvl1pPr>
            </a:lstStyle>
            <a:p>
              <a:pPr marL="0" marR="0" lvl="0" indent="0" algn="l" defTabSz="932316" rtl="0" eaLnBrk="1" fontAlgn="auto" latinLnBrk="0" hangingPunct="1">
                <a:lnSpc>
                  <a:spcPts val="3000"/>
                </a:lnSpc>
                <a:spcBef>
                  <a:spcPts val="0"/>
                </a:spcBef>
                <a:spcAft>
                  <a:spcPts val="0"/>
                </a:spcAft>
                <a:buClrTx/>
                <a:buSzTx/>
                <a:buFontTx/>
                <a:buNone/>
                <a:tabLst/>
                <a:defRPr/>
              </a:pPr>
              <a:r>
                <a:rPr kumimoji="0" lang="en-US" sz="2400" b="0" i="0" u="none" strike="noStrike" kern="0" cap="none" spc="-50" normalizeH="0" baseline="0" noProof="0" dirty="0" smtClean="0">
                  <a:ln>
                    <a:noFill/>
                  </a:ln>
                  <a:solidFill>
                    <a:srgbClr val="FFFFFF"/>
                  </a:solidFill>
                  <a:effectLst/>
                  <a:uLnTx/>
                  <a:uFillTx/>
                  <a:latin typeface="Segoe UI"/>
                  <a:ea typeface="+mn-ea"/>
                  <a:cs typeface="+mn-cs"/>
                </a:rPr>
                <a:t>Your Privacy Matter</a:t>
              </a:r>
              <a:endParaRPr kumimoji="0" lang="en-US" sz="2400" b="0" i="0" u="none" strike="noStrike" kern="0" cap="none" spc="-50" normalizeH="0" baseline="0" noProof="0" dirty="0">
                <a:ln>
                  <a:noFill/>
                </a:ln>
                <a:solidFill>
                  <a:srgbClr val="FFFFFF"/>
                </a:solidFill>
                <a:effectLst/>
                <a:uLnTx/>
                <a:uFillTx/>
                <a:latin typeface="Segoe UI"/>
                <a:ea typeface="+mn-ea"/>
                <a:cs typeface="+mn-cs"/>
              </a:endParaRPr>
            </a:p>
          </p:txBody>
        </p:sp>
        <p:sp>
          <p:nvSpPr>
            <p:cNvPr id="111" name="TextBox 110"/>
            <p:cNvSpPr txBox="1"/>
            <p:nvPr/>
          </p:nvSpPr>
          <p:spPr>
            <a:xfrm>
              <a:off x="9952037" y="1439862"/>
              <a:ext cx="2191247" cy="1301500"/>
            </a:xfrm>
            <a:prstGeom prst="rect">
              <a:avLst/>
            </a:prstGeom>
            <a:solidFill>
              <a:schemeClr val="accent6"/>
            </a:solidFill>
          </p:spPr>
          <p:txBody>
            <a:bodyPr wrap="square" lIns="182880" tIns="137160" rIns="0" rtlCol="0" anchor="ctr">
              <a:noAutofit/>
            </a:bodyPr>
            <a:lstStyle/>
            <a:p>
              <a:pPr marL="0" marR="0" lvl="0" indent="0" algn="l" defTabSz="932316" rtl="0" eaLnBrk="1" fontAlgn="auto" latinLnBrk="0" hangingPunct="1">
                <a:lnSpc>
                  <a:spcPts val="3000"/>
                </a:lnSpc>
                <a:spcBef>
                  <a:spcPts val="0"/>
                </a:spcBef>
                <a:spcAft>
                  <a:spcPts val="0"/>
                </a:spcAft>
                <a:buClrTx/>
                <a:buSzTx/>
                <a:buFontTx/>
                <a:buNone/>
                <a:tabLst/>
                <a:defRPr/>
              </a:pPr>
              <a:r>
                <a:rPr kumimoji="0" lang="en-US" sz="2400" b="0" i="0" u="none" strike="noStrike" kern="0" cap="none" spc="-50" normalizeH="0" baseline="0" noProof="0" dirty="0" smtClean="0">
                  <a:ln>
                    <a:noFill/>
                  </a:ln>
                  <a:solidFill>
                    <a:srgbClr val="FFFFFF"/>
                  </a:solidFill>
                  <a:effectLst/>
                  <a:uLnTx/>
                  <a:uFillTx/>
                  <a:latin typeface="Segoe UI"/>
                  <a:ea typeface="+mn-ea"/>
                  <a:cs typeface="+mn-cs"/>
                </a:rPr>
                <a:t>Service Continuity</a:t>
              </a:r>
              <a:endParaRPr kumimoji="0" lang="en-US" sz="2400" b="0" i="0" u="none" strike="noStrike" kern="0" cap="none" spc="-50" normalizeH="0" baseline="0" noProof="0" dirty="0">
                <a:ln>
                  <a:noFill/>
                </a:ln>
                <a:solidFill>
                  <a:srgbClr val="FFFFFF"/>
                </a:solidFill>
                <a:effectLst/>
                <a:uLnTx/>
                <a:uFillTx/>
                <a:latin typeface="Segoe UI"/>
                <a:ea typeface="+mn-ea"/>
                <a:cs typeface="+mn-cs"/>
              </a:endParaRPr>
            </a:p>
          </p:txBody>
        </p:sp>
        <p:sp>
          <p:nvSpPr>
            <p:cNvPr id="4" name="TextBox 3"/>
            <p:cNvSpPr txBox="1"/>
            <p:nvPr/>
          </p:nvSpPr>
          <p:spPr>
            <a:xfrm rot="16200000">
              <a:off x="387814" y="1797593"/>
              <a:ext cx="1259675" cy="627864"/>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ct val="20000"/>
                </a:spcBef>
                <a:spcAft>
                  <a:spcPts val="0"/>
                </a:spcAft>
                <a:buClr>
                  <a:srgbClr val="505050"/>
                </a:buClr>
                <a:buSzPct val="90000"/>
                <a:buFontTx/>
                <a:buNone/>
                <a:tabLst/>
                <a:defRPr/>
              </a:pPr>
              <a:endParaRPr kumimoji="0" lang="en-US" sz="2400" b="0" i="1" u="none" strike="noStrike" kern="1200" cap="none" spc="0" normalizeH="0" baseline="0" noProof="0" dirty="0">
                <a:ln>
                  <a:noFill/>
                </a:ln>
                <a:solidFill>
                  <a:srgbClr val="505050"/>
                </a:solidFill>
                <a:effectLst/>
                <a:uLnTx/>
                <a:uFillTx/>
                <a:latin typeface="Segoe UI"/>
                <a:ea typeface="+mn-ea"/>
                <a:cs typeface="Segoe UI Light" panose="020B0502040204020203" pitchFamily="34" charset="0"/>
              </a:endParaRPr>
            </a:p>
          </p:txBody>
        </p:sp>
      </p:grpSp>
      <p:sp>
        <p:nvSpPr>
          <p:cNvPr id="69" name="TextBox 68"/>
          <p:cNvSpPr txBox="1"/>
          <p:nvPr/>
        </p:nvSpPr>
        <p:spPr>
          <a:xfrm>
            <a:off x="3207493" y="2626279"/>
            <a:ext cx="2191247" cy="1898424"/>
          </a:xfrm>
          <a:prstGeom prst="rect">
            <a:avLst/>
          </a:prstGeom>
          <a:solidFill>
            <a:schemeClr val="bg1">
              <a:lumMod val="95000"/>
            </a:schemeClr>
          </a:solidFill>
          <a:ln w="28575">
            <a:solidFill>
              <a:schemeClr val="bg1"/>
            </a:solidFill>
          </a:ln>
        </p:spPr>
        <p:txBody>
          <a:bodyPr wrap="square" lIns="324000" tIns="137160" rIns="72000" rtlCol="0" anchor="t">
            <a:noAutofit/>
          </a:bodyPr>
          <a:lstStyle>
            <a:defPPr>
              <a:defRPr lang="en-US"/>
            </a:defPPr>
            <a:lvl1pPr marL="285750" marR="0" lvl="0" indent="-285750" fontAlgn="auto">
              <a:lnSpc>
                <a:spcPct val="100000"/>
              </a:lnSpc>
              <a:spcBef>
                <a:spcPts val="0"/>
              </a:spcBef>
              <a:spcAft>
                <a:spcPts val="0"/>
              </a:spcAft>
              <a:buClrTx/>
              <a:buSzTx/>
              <a:buFont typeface="Wingdings" panose="05000000000000000000" pitchFamily="2" charset="2"/>
              <a:buChar char="ü"/>
              <a:tabLst/>
              <a:defRPr kumimoji="0" sz="1200" b="0" i="0" u="none" strike="noStrike" cap="none" spc="0" normalizeH="0" baseline="0">
                <a:ln>
                  <a:noFill/>
                </a:ln>
                <a:solidFill>
                  <a:srgbClr val="44546A"/>
                </a:solidFill>
                <a:effectLst/>
                <a:uLnTx/>
                <a:uFillTx/>
                <a:latin typeface="Segoe UI"/>
              </a:defRPr>
            </a:lvl1pPr>
          </a:lstStyle>
          <a:p>
            <a:pPr marL="0" marR="0" lvl="0" indent="0" algn="l" defTabSz="932742"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IN" sz="1200" b="0" i="0" u="none" strike="noStrike" kern="1200" cap="none" spc="0" normalizeH="0" baseline="0" noProof="0" dirty="0">
                <a:ln>
                  <a:noFill/>
                </a:ln>
                <a:solidFill>
                  <a:srgbClr val="44546A"/>
                </a:solidFill>
                <a:effectLst/>
                <a:uLnTx/>
                <a:uFillTx/>
                <a:latin typeface="Segoe UI"/>
                <a:ea typeface="+mn-ea"/>
                <a:cs typeface="+mn-cs"/>
              </a:rPr>
              <a:t>You know ‘where’ data resides, ‘who’ can access it and ‘what’ we do </a:t>
            </a:r>
            <a:br>
              <a:rPr kumimoji="0" lang="en-IN" sz="1200" b="0" i="0" u="none" strike="noStrike" kern="1200" cap="none" spc="0" normalizeH="0" baseline="0" noProof="0" dirty="0">
                <a:ln>
                  <a:noFill/>
                </a:ln>
                <a:solidFill>
                  <a:srgbClr val="44546A"/>
                </a:solidFill>
                <a:effectLst/>
                <a:uLnTx/>
                <a:uFillTx/>
                <a:latin typeface="Segoe UI"/>
                <a:ea typeface="+mn-ea"/>
                <a:cs typeface="+mn-cs"/>
              </a:rPr>
            </a:br>
            <a:r>
              <a:rPr kumimoji="0" lang="en-IN" sz="1200" b="0" i="0" u="none" strike="noStrike" kern="1200" cap="none" spc="0" normalizeH="0" baseline="0" noProof="0" dirty="0">
                <a:ln>
                  <a:noFill/>
                </a:ln>
                <a:solidFill>
                  <a:srgbClr val="44546A"/>
                </a:solidFill>
                <a:effectLst/>
                <a:uLnTx/>
                <a:uFillTx/>
                <a:latin typeface="Segoe UI"/>
                <a:ea typeface="+mn-ea"/>
                <a:cs typeface="+mn-cs"/>
              </a:rPr>
              <a:t>with it</a:t>
            </a:r>
          </a:p>
          <a:p>
            <a:pPr marL="0" marR="0" lvl="0" indent="0" algn="l" defTabSz="932742"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IN" sz="1200" b="0" i="0" u="none" strike="noStrike" kern="1200" cap="none" spc="0" normalizeH="0" baseline="0" noProof="0" dirty="0">
                <a:ln>
                  <a:noFill/>
                </a:ln>
                <a:solidFill>
                  <a:srgbClr val="44546A"/>
                </a:solidFill>
                <a:effectLst/>
                <a:uLnTx/>
                <a:uFillTx/>
                <a:latin typeface="Segoe UI"/>
                <a:ea typeface="+mn-ea"/>
                <a:cs typeface="+mn-cs"/>
              </a:rPr>
              <a:t>DC Transparency</a:t>
            </a:r>
          </a:p>
        </p:txBody>
      </p:sp>
      <p:sp>
        <p:nvSpPr>
          <p:cNvPr id="70" name="TextBox 69"/>
          <p:cNvSpPr txBox="1"/>
          <p:nvPr/>
        </p:nvSpPr>
        <p:spPr>
          <a:xfrm>
            <a:off x="5385965" y="2626279"/>
            <a:ext cx="2191247" cy="1898424"/>
          </a:xfrm>
          <a:prstGeom prst="rect">
            <a:avLst/>
          </a:prstGeom>
          <a:solidFill>
            <a:schemeClr val="bg1">
              <a:lumMod val="95000"/>
            </a:schemeClr>
          </a:solidFill>
          <a:ln w="28575">
            <a:solidFill>
              <a:schemeClr val="bg1"/>
            </a:solidFill>
          </a:ln>
        </p:spPr>
        <p:txBody>
          <a:bodyPr wrap="square" lIns="324000" tIns="137160" rIns="72000" rtlCol="0" anchor="t">
            <a:noAutofit/>
          </a:bodyPr>
          <a:lstStyle>
            <a:defPPr>
              <a:defRPr lang="en-US"/>
            </a:defPPr>
            <a:lvl1pPr marL="285750" marR="0" lvl="0" indent="-285750" fontAlgn="auto">
              <a:lnSpc>
                <a:spcPct val="100000"/>
              </a:lnSpc>
              <a:spcBef>
                <a:spcPts val="0"/>
              </a:spcBef>
              <a:spcAft>
                <a:spcPts val="0"/>
              </a:spcAft>
              <a:buClrTx/>
              <a:buSzTx/>
              <a:buFont typeface="Wingdings" panose="05000000000000000000" pitchFamily="2" charset="2"/>
              <a:buChar char="ü"/>
              <a:tabLst/>
              <a:defRPr kumimoji="0" sz="1200" b="0" i="0" u="none" strike="noStrike" cap="none" spc="0" normalizeH="0" baseline="0">
                <a:ln>
                  <a:noFill/>
                </a:ln>
                <a:solidFill>
                  <a:srgbClr val="44546A"/>
                </a:solidFill>
                <a:effectLst/>
                <a:uLnTx/>
                <a:uFillTx/>
                <a:latin typeface="Segoe UI"/>
              </a:defRPr>
            </a:lvl1pPr>
          </a:lstStyle>
          <a:p>
            <a:pPr marL="0" marR="0" lvl="0" indent="0" algn="l" defTabSz="932742"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0" i="0" u="none" strike="noStrike" kern="1200" cap="none" spc="0" normalizeH="0" baseline="0" noProof="0" dirty="0">
                <a:ln>
                  <a:noFill/>
                </a:ln>
                <a:solidFill>
                  <a:srgbClr val="44546A"/>
                </a:solidFill>
                <a:effectLst/>
                <a:uLnTx/>
                <a:uFillTx/>
                <a:latin typeface="Segoe UI"/>
                <a:ea typeface="+mn-ea"/>
                <a:cs typeface="+mn-cs"/>
              </a:rPr>
              <a:t>Compliance with World Class Industry standards verified by </a:t>
            </a:r>
            <a:r>
              <a:rPr kumimoji="0" lang="en-US" sz="1200" b="0" i="0" u="none" strike="noStrike" kern="1200" cap="none" spc="0" normalizeH="0" baseline="0" noProof="0" dirty="0" smtClean="0">
                <a:ln>
                  <a:noFill/>
                </a:ln>
                <a:solidFill>
                  <a:srgbClr val="44546A"/>
                </a:solidFill>
                <a:effectLst/>
                <a:uLnTx/>
                <a:uFillTx/>
                <a:latin typeface="Segoe UI"/>
                <a:ea typeface="+mn-ea"/>
                <a:cs typeface="+mn-cs"/>
              </a:rPr>
              <a:t>3rd parties</a:t>
            </a:r>
          </a:p>
        </p:txBody>
      </p:sp>
      <p:sp>
        <p:nvSpPr>
          <p:cNvPr id="71" name="TextBox 70"/>
          <p:cNvSpPr txBox="1"/>
          <p:nvPr/>
        </p:nvSpPr>
        <p:spPr>
          <a:xfrm>
            <a:off x="7550893" y="2626279"/>
            <a:ext cx="2191247" cy="1898424"/>
          </a:xfrm>
          <a:prstGeom prst="rect">
            <a:avLst/>
          </a:prstGeom>
          <a:solidFill>
            <a:schemeClr val="bg1">
              <a:lumMod val="95000"/>
            </a:schemeClr>
          </a:solidFill>
          <a:ln w="28575">
            <a:solidFill>
              <a:schemeClr val="bg1"/>
            </a:solidFill>
          </a:ln>
        </p:spPr>
        <p:txBody>
          <a:bodyPr wrap="square" lIns="324000" tIns="137160" rIns="72000" rtlCol="0" anchor="t">
            <a:noAutofit/>
          </a:bodyPr>
          <a:lstStyle>
            <a:defPPr>
              <a:defRPr lang="en-US"/>
            </a:defPPr>
            <a:lvl1pPr marL="285750" marR="0" lvl="0" indent="-285750" fontAlgn="auto">
              <a:lnSpc>
                <a:spcPct val="100000"/>
              </a:lnSpc>
              <a:spcBef>
                <a:spcPts val="0"/>
              </a:spcBef>
              <a:spcAft>
                <a:spcPts val="0"/>
              </a:spcAft>
              <a:buClrTx/>
              <a:buSzTx/>
              <a:buFont typeface="Wingdings" panose="05000000000000000000" pitchFamily="2" charset="2"/>
              <a:buChar char="ü"/>
              <a:tabLst/>
              <a:defRPr kumimoji="0" sz="1200" b="0" i="0" u="none" strike="noStrike" cap="none" spc="0" normalizeH="0" baseline="0">
                <a:ln>
                  <a:noFill/>
                </a:ln>
                <a:solidFill>
                  <a:srgbClr val="44546A"/>
                </a:solidFill>
                <a:effectLst/>
                <a:uLnTx/>
                <a:uFillTx/>
                <a:latin typeface="Segoe UI"/>
              </a:defRPr>
            </a:lvl1pPr>
          </a:lstStyle>
          <a:p>
            <a:pPr marL="0" marR="0" lvl="0" indent="0" algn="l" defTabSz="932742"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IN" sz="1200" b="0" i="0" u="none" strike="noStrike" kern="1200" cap="none" spc="0" normalizeH="0" baseline="0" noProof="0" dirty="0">
                <a:ln>
                  <a:noFill/>
                </a:ln>
                <a:solidFill>
                  <a:srgbClr val="44546A"/>
                </a:solidFill>
                <a:effectLst/>
                <a:uLnTx/>
                <a:uFillTx/>
                <a:latin typeface="Segoe UI"/>
                <a:ea typeface="+mn-ea"/>
                <a:cs typeface="+mn-cs"/>
              </a:rPr>
              <a:t>Excellence in cutting edge security practices</a:t>
            </a:r>
          </a:p>
          <a:p>
            <a:pPr marL="0" marR="0" lvl="0" indent="0" algn="l" defTabSz="932742"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IN" sz="1200" b="0" i="0" u="none" strike="noStrike" kern="1200" cap="none" spc="0" normalizeH="0" baseline="0" noProof="0" dirty="0" smtClean="0">
                <a:ln>
                  <a:noFill/>
                </a:ln>
                <a:solidFill>
                  <a:srgbClr val="44546A"/>
                </a:solidFill>
                <a:effectLst/>
                <a:uLnTx/>
                <a:uFillTx/>
                <a:latin typeface="Segoe UI"/>
                <a:ea typeface="+mn-ea"/>
                <a:cs typeface="+mn-cs"/>
              </a:rPr>
              <a:t>Encryption at Rest across various services </a:t>
            </a:r>
          </a:p>
          <a:p>
            <a:pPr marL="0" marR="0" lvl="0" indent="0" algn="l" defTabSz="932742"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IN" sz="1200" b="0" i="0" u="none" strike="noStrike" kern="1200" cap="none" spc="0" normalizeH="0" baseline="0" noProof="0" dirty="0" smtClean="0">
                <a:ln>
                  <a:noFill/>
                </a:ln>
                <a:solidFill>
                  <a:srgbClr val="44546A"/>
                </a:solidFill>
                <a:effectLst/>
                <a:uLnTx/>
                <a:uFillTx/>
                <a:latin typeface="Segoe UI"/>
                <a:ea typeface="+mn-ea"/>
                <a:cs typeface="+mn-cs"/>
              </a:rPr>
              <a:t>Network Security Groups, Key Vault</a:t>
            </a:r>
          </a:p>
          <a:p>
            <a:pPr marL="0" marR="0" lvl="0" indent="0" algn="l" defTabSz="932742" rtl="0" eaLnBrk="1" fontAlgn="auto" latinLnBrk="0" hangingPunct="1">
              <a:lnSpc>
                <a:spcPct val="100000"/>
              </a:lnSpc>
              <a:spcBef>
                <a:spcPts val="0"/>
              </a:spcBef>
              <a:spcAft>
                <a:spcPts val="600"/>
              </a:spcAft>
              <a:buClrTx/>
              <a:buSzTx/>
              <a:buFont typeface="Wingdings" panose="05000000000000000000" pitchFamily="2" charset="2"/>
              <a:buNone/>
              <a:tabLst/>
              <a:defRPr/>
            </a:pPr>
            <a:endParaRPr kumimoji="0" lang="en-IN" sz="1200" b="0" i="0" u="none" strike="noStrike" kern="1200" cap="none" spc="0" normalizeH="0" baseline="0" noProof="0" dirty="0">
              <a:ln>
                <a:noFill/>
              </a:ln>
              <a:solidFill>
                <a:srgbClr val="44546A"/>
              </a:solidFill>
              <a:effectLst/>
              <a:uLnTx/>
              <a:uFillTx/>
              <a:latin typeface="Segoe UI"/>
              <a:ea typeface="+mn-ea"/>
              <a:cs typeface="+mn-cs"/>
            </a:endParaRPr>
          </a:p>
        </p:txBody>
      </p:sp>
      <p:sp>
        <p:nvSpPr>
          <p:cNvPr id="72" name="TextBox 71"/>
          <p:cNvSpPr txBox="1"/>
          <p:nvPr/>
        </p:nvSpPr>
        <p:spPr>
          <a:xfrm>
            <a:off x="1055340" y="2626279"/>
            <a:ext cx="2191247" cy="1898424"/>
          </a:xfrm>
          <a:prstGeom prst="rect">
            <a:avLst/>
          </a:prstGeom>
          <a:solidFill>
            <a:schemeClr val="bg1">
              <a:lumMod val="95000"/>
            </a:schemeClr>
          </a:solidFill>
          <a:ln w="28575">
            <a:solidFill>
              <a:schemeClr val="bg1"/>
            </a:solidFill>
          </a:ln>
        </p:spPr>
        <p:txBody>
          <a:bodyPr wrap="square" lIns="324000" tIns="137160" rIns="72000" rtlCol="0" anchor="t">
            <a:noAutofit/>
          </a:bodyPr>
          <a:lstStyle>
            <a:defPPr>
              <a:defRPr lang="en-US"/>
            </a:defPPr>
            <a:lvl1pPr marR="0" lvl="0" indent="0" defTabSz="932316" fontAlgn="auto">
              <a:lnSpc>
                <a:spcPts val="3000"/>
              </a:lnSpc>
              <a:spcBef>
                <a:spcPts val="0"/>
              </a:spcBef>
              <a:spcAft>
                <a:spcPts val="0"/>
              </a:spcAft>
              <a:buClrTx/>
              <a:buSzTx/>
              <a:buFontTx/>
              <a:buNone/>
              <a:tabLst/>
              <a:defRPr kumimoji="0" sz="2800" b="0" i="0" u="none" strike="noStrike" kern="0" cap="none" spc="0" normalizeH="0" baseline="0">
                <a:ln>
                  <a:noFill/>
                </a:ln>
                <a:solidFill>
                  <a:srgbClr val="FFFFFF"/>
                </a:solidFill>
                <a:effectLst/>
                <a:uLnTx/>
                <a:uFillTx/>
                <a:latin typeface="Segoe UI Light"/>
              </a:defRPr>
            </a:lvl1p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Segoe UI"/>
                <a:ea typeface="+mn-ea"/>
                <a:cs typeface="+mn-cs"/>
              </a:rPr>
              <a:t>Privacy policy specific to </a:t>
            </a:r>
            <a:r>
              <a:rPr kumimoji="0" lang="en-US" sz="1200" b="0" i="0" u="none" strike="noStrike" kern="1200" cap="none" spc="0" normalizeH="0" baseline="0" noProof="0" dirty="0" smtClean="0">
                <a:ln>
                  <a:noFill/>
                </a:ln>
                <a:solidFill>
                  <a:srgbClr val="44546A"/>
                </a:solidFill>
                <a:effectLst/>
                <a:uLnTx/>
                <a:uFillTx/>
                <a:latin typeface="Segoe UI"/>
                <a:ea typeface="+mn-ea"/>
                <a:cs typeface="+mn-cs"/>
              </a:rPr>
              <a:t>Azure. </a:t>
            </a: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Segoe UI"/>
                <a:ea typeface="+mn-ea"/>
                <a:cs typeface="+mn-cs"/>
              </a:rPr>
              <a:t>ISO 27018 privacy standards</a:t>
            </a: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Segoe UI"/>
                <a:ea typeface="+mn-ea"/>
                <a:cs typeface="+mn-cs"/>
              </a:rPr>
              <a:t>No Data is used for Advertisement</a:t>
            </a: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Segoe UI"/>
                <a:ea typeface="+mn-ea"/>
                <a:cs typeface="+mn-cs"/>
              </a:rPr>
              <a:t>Contractual commitments </a:t>
            </a: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Segoe UI"/>
                <a:ea typeface="+mn-ea"/>
                <a:cs typeface="+mn-cs"/>
              </a:rPr>
              <a:t>Law enforcement request </a:t>
            </a:r>
          </a:p>
        </p:txBody>
      </p:sp>
      <p:sp>
        <p:nvSpPr>
          <p:cNvPr id="73" name="TextBox 72"/>
          <p:cNvSpPr txBox="1"/>
          <p:nvPr/>
        </p:nvSpPr>
        <p:spPr>
          <a:xfrm>
            <a:off x="9665940" y="2626279"/>
            <a:ext cx="2191247" cy="1898424"/>
          </a:xfrm>
          <a:prstGeom prst="rect">
            <a:avLst/>
          </a:prstGeom>
          <a:solidFill>
            <a:schemeClr val="bg1">
              <a:lumMod val="95000"/>
            </a:schemeClr>
          </a:solidFill>
          <a:ln w="28575">
            <a:solidFill>
              <a:schemeClr val="bg1"/>
            </a:solidFill>
          </a:ln>
        </p:spPr>
        <p:txBody>
          <a:bodyPr wrap="square" lIns="324000" tIns="137160" rIns="72000" rtlCol="0" anchor="t">
            <a:noAutofit/>
          </a:bodyPr>
          <a:lstStyle>
            <a:defPPr>
              <a:defRPr lang="en-US"/>
            </a:defPPr>
            <a:lvl1pPr marL="285750" marR="0" lvl="0" indent="-285750" fontAlgn="auto">
              <a:lnSpc>
                <a:spcPct val="100000"/>
              </a:lnSpc>
              <a:spcBef>
                <a:spcPts val="0"/>
              </a:spcBef>
              <a:spcAft>
                <a:spcPts val="0"/>
              </a:spcAft>
              <a:buClrTx/>
              <a:buSzTx/>
              <a:buFont typeface="Wingdings" panose="05000000000000000000" pitchFamily="2" charset="2"/>
              <a:buChar char="ü"/>
              <a:tabLst/>
              <a:defRPr kumimoji="0" sz="1200" b="0" i="0" u="none" strike="noStrike" cap="none" spc="0" normalizeH="0" baseline="0">
                <a:ln>
                  <a:noFill/>
                </a:ln>
                <a:solidFill>
                  <a:srgbClr val="44546A"/>
                </a:solidFill>
                <a:effectLst/>
                <a:uLnTx/>
                <a:uFillTx/>
                <a:latin typeface="Segoe UI"/>
              </a:defRPr>
            </a:lvl1pPr>
          </a:lstStyle>
          <a:p>
            <a:pPr marL="0" marR="0" lvl="0" indent="0" algn="l" defTabSz="932742"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IN" sz="1200" b="0" i="0" u="none" strike="noStrike" kern="1200" cap="none" spc="0" normalizeH="0" baseline="0" noProof="0" dirty="0">
                <a:ln>
                  <a:noFill/>
                </a:ln>
                <a:solidFill>
                  <a:srgbClr val="44546A"/>
                </a:solidFill>
                <a:effectLst/>
                <a:uLnTx/>
                <a:uFillTx/>
                <a:latin typeface="Segoe UI"/>
                <a:ea typeface="+mn-ea"/>
                <a:cs typeface="+mn-cs"/>
              </a:rPr>
              <a:t>Financially backed SLAs across all GA Services</a:t>
            </a:r>
          </a:p>
        </p:txBody>
      </p:sp>
      <p:sp>
        <p:nvSpPr>
          <p:cNvPr id="74" name="TextBox 73"/>
          <p:cNvSpPr txBox="1"/>
          <p:nvPr/>
        </p:nvSpPr>
        <p:spPr>
          <a:xfrm rot="16200000">
            <a:off x="101717" y="3261559"/>
            <a:ext cx="1259675" cy="627864"/>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ct val="20000"/>
              </a:spcBef>
              <a:spcAft>
                <a:spcPts val="0"/>
              </a:spcAft>
              <a:buClr>
                <a:srgbClr val="505050"/>
              </a:buClr>
              <a:buSzPct val="90000"/>
              <a:buFontTx/>
              <a:buNone/>
              <a:tabLst/>
              <a:defRPr/>
            </a:pPr>
            <a:r>
              <a:rPr kumimoji="0" lang="en-US" sz="2400" b="0" i="1" u="none" strike="noStrike" kern="1200" cap="none" spc="0" normalizeH="0" baseline="0" noProof="0" dirty="0" smtClean="0">
                <a:ln>
                  <a:noFill/>
                </a:ln>
                <a:solidFill>
                  <a:srgbClr val="505050"/>
                </a:solidFill>
                <a:effectLst/>
                <a:uLnTx/>
                <a:uFillTx/>
                <a:latin typeface="Segoe UI"/>
                <a:ea typeface="+mn-ea"/>
                <a:cs typeface="Segoe UI Light" panose="020B0502040204020203" pitchFamily="34" charset="0"/>
              </a:rPr>
              <a:t>Azure</a:t>
            </a:r>
            <a:endParaRPr kumimoji="0" lang="en-US" sz="2400" b="0" i="1" u="none" strike="noStrike" kern="1200" cap="none" spc="0" normalizeH="0" baseline="0" noProof="0" dirty="0">
              <a:ln>
                <a:noFill/>
              </a:ln>
              <a:solidFill>
                <a:srgbClr val="505050"/>
              </a:solidFill>
              <a:effectLst/>
              <a:uLnTx/>
              <a:uFillTx/>
              <a:latin typeface="Segoe UI"/>
              <a:ea typeface="+mn-ea"/>
              <a:cs typeface="Segoe UI Light" panose="020B0502040204020203" pitchFamily="34" charset="0"/>
            </a:endParaRPr>
          </a:p>
        </p:txBody>
      </p:sp>
      <p:sp>
        <p:nvSpPr>
          <p:cNvPr id="75" name="TextBox 74"/>
          <p:cNvSpPr txBox="1"/>
          <p:nvPr/>
        </p:nvSpPr>
        <p:spPr>
          <a:xfrm>
            <a:off x="3207493" y="4606925"/>
            <a:ext cx="2191247" cy="1898424"/>
          </a:xfrm>
          <a:prstGeom prst="rect">
            <a:avLst/>
          </a:prstGeom>
          <a:solidFill>
            <a:schemeClr val="bg1">
              <a:lumMod val="95000"/>
            </a:schemeClr>
          </a:solidFill>
          <a:ln w="28575">
            <a:solidFill>
              <a:schemeClr val="bg1"/>
            </a:solidFill>
          </a:ln>
        </p:spPr>
        <p:txBody>
          <a:bodyPr wrap="square" lIns="324000" tIns="137160" rIns="72000" rtlCol="0" anchor="t">
            <a:noAutofit/>
          </a:bodyPr>
          <a:lstStyle>
            <a:defPPr>
              <a:defRPr lang="en-US"/>
            </a:defPPr>
            <a:lvl1pPr marL="285750" marR="0" lvl="0" indent="-285750" fontAlgn="auto">
              <a:lnSpc>
                <a:spcPct val="100000"/>
              </a:lnSpc>
              <a:spcBef>
                <a:spcPts val="0"/>
              </a:spcBef>
              <a:spcAft>
                <a:spcPts val="0"/>
              </a:spcAft>
              <a:buClrTx/>
              <a:buSzTx/>
              <a:buFont typeface="Wingdings" panose="05000000000000000000" pitchFamily="2" charset="2"/>
              <a:buChar char="ü"/>
              <a:tabLst/>
              <a:defRPr kumimoji="0" sz="1200" b="0" i="0" u="none" strike="noStrike" cap="none" spc="0" normalizeH="0" baseline="0">
                <a:ln>
                  <a:noFill/>
                </a:ln>
                <a:solidFill>
                  <a:srgbClr val="44546A"/>
                </a:solidFill>
                <a:effectLst/>
                <a:uLnTx/>
                <a:uFillTx/>
                <a:latin typeface="Segoe UI"/>
              </a:defRPr>
            </a:lvl1pPr>
          </a:lstStyle>
          <a:p>
            <a:pPr marL="0" marR="0" lvl="0" indent="0" algn="l" defTabSz="932742"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IN" sz="1200" b="0" i="0" u="none" strike="noStrike" kern="1200" cap="none" spc="0" normalizeH="0" baseline="0" noProof="0" dirty="0">
                <a:ln>
                  <a:noFill/>
                </a:ln>
                <a:solidFill>
                  <a:srgbClr val="44546A"/>
                </a:solidFill>
                <a:effectLst/>
                <a:uLnTx/>
                <a:uFillTx/>
                <a:latin typeface="Segoe UI"/>
                <a:ea typeface="+mn-ea"/>
                <a:cs typeface="+mn-cs"/>
              </a:rPr>
              <a:t>You know ‘where’ data resides, ‘who’ can access it and ‘what’ we do </a:t>
            </a:r>
            <a:r>
              <a:rPr kumimoji="0" lang="en-IN" sz="1200" b="0" i="0" u="none" strike="noStrike" kern="1200" cap="none" spc="0" normalizeH="0" baseline="0" noProof="0" dirty="0" smtClean="0">
                <a:ln>
                  <a:noFill/>
                </a:ln>
                <a:solidFill>
                  <a:srgbClr val="44546A"/>
                </a:solidFill>
                <a:effectLst/>
                <a:uLnTx/>
                <a:uFillTx/>
                <a:latin typeface="Segoe UI"/>
                <a:ea typeface="+mn-ea"/>
                <a:cs typeface="+mn-cs"/>
              </a:rPr>
              <a:t>with </a:t>
            </a:r>
            <a:r>
              <a:rPr kumimoji="0" lang="en-IN" sz="1200" b="0" i="0" u="none" strike="noStrike" kern="1200" cap="none" spc="0" normalizeH="0" baseline="0" noProof="0" dirty="0">
                <a:ln>
                  <a:noFill/>
                </a:ln>
                <a:solidFill>
                  <a:srgbClr val="44546A"/>
                </a:solidFill>
                <a:effectLst/>
                <a:uLnTx/>
                <a:uFillTx/>
                <a:latin typeface="Segoe UI"/>
                <a:ea typeface="+mn-ea"/>
                <a:cs typeface="+mn-cs"/>
              </a:rPr>
              <a:t>it</a:t>
            </a:r>
          </a:p>
          <a:p>
            <a:pPr marL="0" marR="0" lvl="0" indent="0" algn="l" defTabSz="932742"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IN" sz="1200" b="0" i="0" u="none" strike="noStrike" kern="1200" cap="none" spc="0" normalizeH="0" baseline="0" noProof="0" dirty="0">
                <a:ln>
                  <a:noFill/>
                </a:ln>
                <a:solidFill>
                  <a:srgbClr val="44546A"/>
                </a:solidFill>
                <a:effectLst/>
                <a:uLnTx/>
                <a:uFillTx/>
                <a:latin typeface="Segoe UI"/>
                <a:ea typeface="+mn-ea"/>
                <a:cs typeface="+mn-cs"/>
              </a:rPr>
              <a:t>Don’t disclose DCs </a:t>
            </a:r>
            <a:r>
              <a:rPr kumimoji="0" lang="en-IN" sz="1200" b="0" i="0" u="none" strike="noStrike" kern="1200" cap="none" spc="0" normalizeH="0" baseline="0" noProof="0" dirty="0" smtClean="0">
                <a:ln>
                  <a:noFill/>
                </a:ln>
                <a:solidFill>
                  <a:srgbClr val="44546A"/>
                </a:solidFill>
                <a:effectLst/>
                <a:uLnTx/>
                <a:uFillTx/>
                <a:latin typeface="Segoe UI"/>
                <a:ea typeface="+mn-ea"/>
                <a:cs typeface="+mn-cs"/>
              </a:rPr>
              <a:t>architecture </a:t>
            </a:r>
            <a:r>
              <a:rPr kumimoji="0" lang="en-IN" sz="1200" b="0" i="0" u="none" strike="noStrike" kern="1200" cap="none" spc="0" normalizeH="0" baseline="0" noProof="0" dirty="0">
                <a:ln>
                  <a:noFill/>
                </a:ln>
                <a:solidFill>
                  <a:srgbClr val="44546A"/>
                </a:solidFill>
                <a:effectLst/>
                <a:uLnTx/>
                <a:uFillTx/>
                <a:latin typeface="Segoe UI"/>
                <a:ea typeface="+mn-ea"/>
                <a:cs typeface="+mn-cs"/>
              </a:rPr>
              <a:t>details</a:t>
            </a:r>
          </a:p>
        </p:txBody>
      </p:sp>
      <p:sp>
        <p:nvSpPr>
          <p:cNvPr id="76" name="TextBox 75"/>
          <p:cNvSpPr txBox="1"/>
          <p:nvPr/>
        </p:nvSpPr>
        <p:spPr>
          <a:xfrm>
            <a:off x="5398740" y="4606925"/>
            <a:ext cx="2191247" cy="1898424"/>
          </a:xfrm>
          <a:prstGeom prst="rect">
            <a:avLst/>
          </a:prstGeom>
          <a:solidFill>
            <a:schemeClr val="bg1">
              <a:lumMod val="95000"/>
            </a:schemeClr>
          </a:solidFill>
          <a:ln w="28575">
            <a:solidFill>
              <a:schemeClr val="bg1"/>
            </a:solidFill>
          </a:ln>
        </p:spPr>
        <p:txBody>
          <a:bodyPr wrap="square" lIns="324000" tIns="137160" rIns="72000" rtlCol="0" anchor="t">
            <a:noAutofit/>
          </a:bodyPr>
          <a:lstStyle>
            <a:defPPr>
              <a:defRPr lang="en-US"/>
            </a:defPPr>
            <a:lvl1pPr marL="285750" marR="0" lvl="0" indent="-285750" fontAlgn="auto">
              <a:lnSpc>
                <a:spcPct val="100000"/>
              </a:lnSpc>
              <a:spcBef>
                <a:spcPts val="0"/>
              </a:spcBef>
              <a:spcAft>
                <a:spcPts val="0"/>
              </a:spcAft>
              <a:buClrTx/>
              <a:buSzTx/>
              <a:buFont typeface="Wingdings" panose="05000000000000000000" pitchFamily="2" charset="2"/>
              <a:buChar char="ü"/>
              <a:tabLst/>
              <a:defRPr kumimoji="0" sz="1200" b="0" i="0" u="none" strike="noStrike" cap="none" spc="0" normalizeH="0" baseline="0">
                <a:ln>
                  <a:noFill/>
                </a:ln>
                <a:solidFill>
                  <a:srgbClr val="44546A"/>
                </a:solidFill>
                <a:effectLst/>
                <a:uLnTx/>
                <a:uFillTx/>
                <a:latin typeface="Segoe UI"/>
              </a:defRPr>
            </a:lvl1pPr>
          </a:lstStyle>
          <a:p>
            <a:pPr marL="0" marR="0" lvl="0" indent="0" algn="l" defTabSz="932742"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IN" sz="1200" b="0" i="0" u="none" strike="noStrike" kern="1200" cap="none" spc="0" normalizeH="0" baseline="0" noProof="0" dirty="0">
                <a:ln>
                  <a:noFill/>
                </a:ln>
                <a:solidFill>
                  <a:srgbClr val="44546A"/>
                </a:solidFill>
                <a:effectLst/>
                <a:uLnTx/>
                <a:uFillTx/>
                <a:latin typeface="Segoe UI"/>
                <a:ea typeface="+mn-ea"/>
                <a:cs typeface="+mn-cs"/>
              </a:rPr>
              <a:t>Compliance with World Class Industry standards verified by </a:t>
            </a:r>
            <a:r>
              <a:rPr kumimoji="0" lang="en-IN" sz="1200" b="0" i="0" u="none" strike="noStrike" kern="1200" cap="none" spc="0" normalizeH="0" baseline="0" noProof="0" dirty="0" smtClean="0">
                <a:ln>
                  <a:noFill/>
                </a:ln>
                <a:solidFill>
                  <a:srgbClr val="44546A"/>
                </a:solidFill>
                <a:effectLst/>
                <a:uLnTx/>
                <a:uFillTx/>
                <a:latin typeface="Segoe UI"/>
                <a:ea typeface="+mn-ea"/>
                <a:cs typeface="+mn-cs"/>
              </a:rPr>
              <a:t>3rd parties</a:t>
            </a:r>
            <a:endParaRPr kumimoji="0" lang="en-IN" sz="1200" b="0" i="0" u="none" strike="noStrike" kern="1200" cap="none" spc="0" normalizeH="0" baseline="0" noProof="0" dirty="0">
              <a:ln>
                <a:noFill/>
              </a:ln>
              <a:solidFill>
                <a:srgbClr val="44546A"/>
              </a:solidFill>
              <a:effectLst/>
              <a:uLnTx/>
              <a:uFillTx/>
              <a:latin typeface="Segoe UI"/>
              <a:ea typeface="+mn-ea"/>
              <a:cs typeface="+mn-cs"/>
            </a:endParaRPr>
          </a:p>
        </p:txBody>
      </p:sp>
      <p:sp>
        <p:nvSpPr>
          <p:cNvPr id="77" name="TextBox 76"/>
          <p:cNvSpPr txBox="1"/>
          <p:nvPr/>
        </p:nvSpPr>
        <p:spPr>
          <a:xfrm>
            <a:off x="7550893" y="4606925"/>
            <a:ext cx="2191247" cy="1898424"/>
          </a:xfrm>
          <a:prstGeom prst="rect">
            <a:avLst/>
          </a:prstGeom>
          <a:solidFill>
            <a:schemeClr val="bg1">
              <a:lumMod val="95000"/>
            </a:schemeClr>
          </a:solidFill>
          <a:ln w="28575">
            <a:solidFill>
              <a:schemeClr val="bg1"/>
            </a:solidFill>
          </a:ln>
        </p:spPr>
        <p:txBody>
          <a:bodyPr wrap="square" lIns="324000" tIns="137160" rIns="72000" rtlCol="0" anchor="t">
            <a:noAutofit/>
          </a:bodyPr>
          <a:lstStyle>
            <a:defPPr>
              <a:defRPr lang="en-US"/>
            </a:defPPr>
            <a:lvl1pPr marL="285750" marR="0" lvl="0" indent="-285750" fontAlgn="auto">
              <a:lnSpc>
                <a:spcPct val="100000"/>
              </a:lnSpc>
              <a:spcBef>
                <a:spcPts val="0"/>
              </a:spcBef>
              <a:spcAft>
                <a:spcPts val="0"/>
              </a:spcAft>
              <a:buClrTx/>
              <a:buSzTx/>
              <a:buFont typeface="Wingdings" panose="05000000000000000000" pitchFamily="2" charset="2"/>
              <a:buChar char="ü"/>
              <a:tabLst/>
              <a:defRPr kumimoji="0" sz="1200" b="0" i="0" u="none" strike="noStrike" cap="none" spc="0" normalizeH="0" baseline="0">
                <a:ln>
                  <a:noFill/>
                </a:ln>
                <a:solidFill>
                  <a:srgbClr val="44546A"/>
                </a:solidFill>
                <a:effectLst/>
                <a:uLnTx/>
                <a:uFillTx/>
                <a:latin typeface="Segoe UI"/>
              </a:defRPr>
            </a:lvl1pPr>
          </a:lstStyle>
          <a:p>
            <a:pPr marL="0" marR="0" lvl="0" indent="0" algn="l" defTabSz="932742"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IN" sz="1200" b="0" i="0" u="none" strike="noStrike" kern="1200" cap="none" spc="0" normalizeH="0" baseline="0" noProof="0" dirty="0">
                <a:ln>
                  <a:noFill/>
                </a:ln>
                <a:solidFill>
                  <a:srgbClr val="44546A"/>
                </a:solidFill>
                <a:effectLst/>
                <a:uLnTx/>
                <a:uFillTx/>
                <a:latin typeface="Segoe UI"/>
                <a:ea typeface="+mn-ea"/>
                <a:cs typeface="+mn-cs"/>
              </a:rPr>
              <a:t>Excellence in cutting edge security practices </a:t>
            </a:r>
          </a:p>
          <a:p>
            <a:pPr marL="0" marR="0" lvl="0" indent="0" algn="l" defTabSz="932742"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IN" sz="1200" b="0" i="0" u="none" strike="noStrike" kern="1200" cap="none" spc="0" normalizeH="0" baseline="0" noProof="0" dirty="0">
                <a:ln>
                  <a:noFill/>
                </a:ln>
                <a:solidFill>
                  <a:srgbClr val="44546A"/>
                </a:solidFill>
                <a:effectLst/>
                <a:uLnTx/>
                <a:uFillTx/>
                <a:latin typeface="Segoe UI"/>
                <a:ea typeface="+mn-ea"/>
                <a:cs typeface="+mn-cs"/>
              </a:rPr>
              <a:t>Encryption at Rest &amp; HSM</a:t>
            </a:r>
          </a:p>
          <a:p>
            <a:pPr marL="0" marR="0" lvl="0" indent="0" algn="l" defTabSz="932742"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IN" sz="1200" b="0" i="0" u="none" strike="noStrike" kern="1200" cap="none" spc="0" normalizeH="0" baseline="0" noProof="0" dirty="0">
                <a:ln>
                  <a:noFill/>
                </a:ln>
                <a:solidFill>
                  <a:srgbClr val="44546A"/>
                </a:solidFill>
                <a:effectLst/>
                <a:uLnTx/>
                <a:uFillTx/>
                <a:latin typeface="Segoe UI"/>
                <a:ea typeface="+mn-ea"/>
                <a:cs typeface="+mn-cs"/>
              </a:rPr>
              <a:t>Firewalls/Network </a:t>
            </a:r>
            <a:r>
              <a:rPr kumimoji="0" lang="en-IN" sz="1200" b="0" i="0" u="none" strike="noStrike" kern="1200" cap="none" spc="0" normalizeH="0" baseline="0" noProof="0" dirty="0" smtClean="0">
                <a:ln>
                  <a:noFill/>
                </a:ln>
                <a:solidFill>
                  <a:srgbClr val="44546A"/>
                </a:solidFill>
                <a:effectLst/>
                <a:uLnTx/>
                <a:uFillTx/>
                <a:latin typeface="Segoe UI"/>
                <a:ea typeface="+mn-ea"/>
                <a:cs typeface="+mn-cs"/>
              </a:rPr>
              <a:t>ACLs</a:t>
            </a:r>
          </a:p>
          <a:p>
            <a:pPr marL="0" marR="0" lvl="0" indent="0" algn="l" defTabSz="932742" rtl="0" eaLnBrk="1" fontAlgn="auto" latinLnBrk="0" hangingPunct="1">
              <a:lnSpc>
                <a:spcPct val="100000"/>
              </a:lnSpc>
              <a:spcBef>
                <a:spcPts val="0"/>
              </a:spcBef>
              <a:spcAft>
                <a:spcPts val="600"/>
              </a:spcAft>
              <a:buClrTx/>
              <a:buSzTx/>
              <a:buFont typeface="Wingdings" panose="05000000000000000000" pitchFamily="2" charset="2"/>
              <a:buNone/>
              <a:tabLst/>
              <a:defRPr/>
            </a:pPr>
            <a:endParaRPr kumimoji="0" lang="en-IN" sz="1200" b="0" i="0" u="none" strike="noStrike" kern="1200" cap="none" spc="0" normalizeH="0" baseline="0" noProof="0" dirty="0">
              <a:ln>
                <a:noFill/>
              </a:ln>
              <a:solidFill>
                <a:srgbClr val="44546A"/>
              </a:solidFill>
              <a:effectLst/>
              <a:uLnTx/>
              <a:uFillTx/>
              <a:latin typeface="Segoe UI"/>
              <a:ea typeface="+mn-ea"/>
              <a:cs typeface="+mn-cs"/>
            </a:endParaRPr>
          </a:p>
        </p:txBody>
      </p:sp>
      <p:sp>
        <p:nvSpPr>
          <p:cNvPr id="78" name="TextBox 77"/>
          <p:cNvSpPr txBox="1"/>
          <p:nvPr/>
        </p:nvSpPr>
        <p:spPr>
          <a:xfrm>
            <a:off x="1055340" y="4606925"/>
            <a:ext cx="2191247" cy="1898424"/>
          </a:xfrm>
          <a:prstGeom prst="rect">
            <a:avLst/>
          </a:prstGeom>
          <a:solidFill>
            <a:schemeClr val="bg1">
              <a:lumMod val="95000"/>
            </a:schemeClr>
          </a:solidFill>
          <a:ln w="28575">
            <a:solidFill>
              <a:schemeClr val="bg1"/>
            </a:solidFill>
          </a:ln>
        </p:spPr>
        <p:txBody>
          <a:bodyPr wrap="square" lIns="324000" tIns="137160" rIns="72000" rtlCol="0" anchor="t">
            <a:noAutofit/>
          </a:bodyPr>
          <a:lstStyle>
            <a:defPPr>
              <a:defRPr lang="en-US"/>
            </a:defPPr>
            <a:lvl1pPr marR="0" lvl="0" indent="0" defTabSz="932316" fontAlgn="auto">
              <a:lnSpc>
                <a:spcPts val="3000"/>
              </a:lnSpc>
              <a:spcBef>
                <a:spcPts val="0"/>
              </a:spcBef>
              <a:spcAft>
                <a:spcPts val="0"/>
              </a:spcAft>
              <a:buClrTx/>
              <a:buSzTx/>
              <a:buFontTx/>
              <a:buNone/>
              <a:tabLst/>
              <a:defRPr kumimoji="0" sz="2800" b="0" i="0" u="none" strike="noStrike" kern="0" cap="none" spc="0" normalizeH="0" baseline="0">
                <a:ln>
                  <a:noFill/>
                </a:ln>
                <a:solidFill>
                  <a:srgbClr val="FFFFFF"/>
                </a:solidFill>
                <a:effectLst/>
                <a:uLnTx/>
                <a:uFillTx/>
                <a:latin typeface="Segoe UI Light"/>
              </a:defRPr>
            </a:lvl1p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IN" sz="1100" b="0" i="0" u="none" strike="noStrike" kern="1200" cap="none" spc="0" normalizeH="0" baseline="0" noProof="0" dirty="0" smtClean="0">
                <a:ln>
                  <a:noFill/>
                </a:ln>
                <a:solidFill>
                  <a:srgbClr val="44546A"/>
                </a:solidFill>
                <a:effectLst/>
                <a:uLnTx/>
                <a:uFillTx/>
                <a:latin typeface="Segoe UI"/>
                <a:ea typeface="+mn-ea"/>
                <a:cs typeface="+mn-cs"/>
              </a:rPr>
              <a:t>Amazon.com </a:t>
            </a:r>
            <a:r>
              <a:rPr kumimoji="0" lang="en-IN" sz="1100" b="0" i="0" u="none" strike="noStrike" kern="1200" cap="none" spc="0" normalizeH="0" baseline="0" noProof="0" dirty="0">
                <a:ln>
                  <a:noFill/>
                </a:ln>
                <a:solidFill>
                  <a:srgbClr val="44546A"/>
                </a:solidFill>
                <a:effectLst/>
                <a:uLnTx/>
                <a:uFillTx/>
                <a:latin typeface="Segoe UI"/>
                <a:ea typeface="+mn-ea"/>
                <a:cs typeface="+mn-cs"/>
              </a:rPr>
              <a:t>Privacy policy </a:t>
            </a:r>
            <a:r>
              <a:rPr kumimoji="0" lang="en-IN" sz="1100" b="0" i="0" u="none" strike="noStrike" kern="1200" cap="none" spc="0" normalizeH="0" baseline="0" noProof="0" dirty="0" smtClean="0">
                <a:ln>
                  <a:noFill/>
                </a:ln>
                <a:solidFill>
                  <a:srgbClr val="44546A"/>
                </a:solidFill>
                <a:effectLst/>
                <a:uLnTx/>
                <a:uFillTx/>
                <a:latin typeface="Segoe UI"/>
                <a:ea typeface="+mn-ea"/>
                <a:cs typeface="+mn-cs"/>
              </a:rPr>
              <a:t> </a:t>
            </a:r>
            <a:endParaRPr kumimoji="0" lang="en-IN" sz="1100" b="0" i="0" u="none" strike="noStrike" kern="1200" cap="none" spc="0" normalizeH="0" baseline="0" noProof="0" dirty="0">
              <a:ln>
                <a:noFill/>
              </a:ln>
              <a:solidFill>
                <a:srgbClr val="44546A"/>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IN" sz="1100" b="0" i="0" u="none" strike="noStrike" kern="1200" cap="none" spc="0" normalizeH="0" baseline="0" noProof="0" dirty="0" smtClean="0">
                <a:ln>
                  <a:noFill/>
                </a:ln>
                <a:solidFill>
                  <a:srgbClr val="44546A"/>
                </a:solidFill>
                <a:effectLst/>
                <a:uLnTx/>
                <a:uFillTx/>
                <a:latin typeface="Segoe UI"/>
                <a:ea typeface="+mn-ea"/>
                <a:cs typeface="+mn-cs"/>
              </a:rPr>
              <a:t>Data </a:t>
            </a:r>
            <a:r>
              <a:rPr kumimoji="0" lang="en-IN" sz="1100" b="0" i="0" u="none" strike="noStrike" kern="1200" cap="none" spc="0" normalizeH="0" baseline="0" noProof="0" dirty="0">
                <a:ln>
                  <a:noFill/>
                </a:ln>
                <a:solidFill>
                  <a:srgbClr val="44546A"/>
                </a:solidFill>
                <a:effectLst/>
                <a:uLnTx/>
                <a:uFillTx/>
                <a:latin typeface="Segoe UI"/>
                <a:ea typeface="+mn-ea"/>
                <a:cs typeface="+mn-cs"/>
              </a:rPr>
              <a:t>can be used for Advertisement</a:t>
            </a: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IN" sz="1100" b="0" i="0" u="none" strike="noStrike" kern="1200" cap="none" spc="0" normalizeH="0" baseline="0" noProof="0" dirty="0">
                <a:ln>
                  <a:noFill/>
                </a:ln>
                <a:solidFill>
                  <a:srgbClr val="44546A"/>
                </a:solidFill>
                <a:effectLst/>
                <a:uLnTx/>
                <a:uFillTx/>
                <a:latin typeface="Segoe UI"/>
                <a:ea typeface="+mn-ea"/>
                <a:cs typeface="+mn-cs"/>
              </a:rPr>
              <a:t>Limited contractual commitment</a:t>
            </a: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IN" sz="1100" b="0" i="0" u="none" strike="noStrike" kern="1200" cap="none" spc="0" normalizeH="0" baseline="0" noProof="0" dirty="0" smtClean="0">
                <a:ln>
                  <a:noFill/>
                </a:ln>
                <a:solidFill>
                  <a:srgbClr val="44546A"/>
                </a:solidFill>
                <a:effectLst/>
                <a:uLnTx/>
                <a:uFillTx/>
                <a:latin typeface="Segoe UI"/>
                <a:ea typeface="+mn-ea"/>
                <a:cs typeface="+mn-cs"/>
              </a:rPr>
              <a:t>Ask customers to absorb cost for Law </a:t>
            </a:r>
            <a:r>
              <a:rPr kumimoji="0" lang="en-IN" sz="1100" b="0" i="0" u="none" strike="noStrike" kern="1200" cap="none" spc="0" normalizeH="0" baseline="0" noProof="0" dirty="0">
                <a:ln>
                  <a:noFill/>
                </a:ln>
                <a:solidFill>
                  <a:srgbClr val="44546A"/>
                </a:solidFill>
                <a:effectLst/>
                <a:uLnTx/>
                <a:uFillTx/>
                <a:latin typeface="Segoe UI"/>
                <a:ea typeface="+mn-ea"/>
                <a:cs typeface="+mn-cs"/>
              </a:rPr>
              <a:t>enforcement </a:t>
            </a:r>
            <a:r>
              <a:rPr kumimoji="0" lang="en-IN" sz="1100" b="0" i="0" u="none" strike="noStrike" kern="1200" cap="none" spc="0" normalizeH="0" baseline="0" noProof="0" dirty="0" smtClean="0">
                <a:ln>
                  <a:noFill/>
                </a:ln>
                <a:solidFill>
                  <a:srgbClr val="44546A"/>
                </a:solidFill>
                <a:effectLst/>
                <a:uLnTx/>
                <a:uFillTx/>
                <a:latin typeface="Segoe UI"/>
                <a:ea typeface="+mn-ea"/>
                <a:cs typeface="+mn-cs"/>
              </a:rPr>
              <a:t>requests </a:t>
            </a:r>
            <a:r>
              <a:rPr kumimoji="0" lang="en-IN" sz="1100" b="0" i="0" u="none" strike="noStrike" kern="1200" cap="none" spc="0" normalizeH="0" baseline="0" noProof="0" dirty="0" err="1" smtClean="0">
                <a:ln>
                  <a:noFill/>
                </a:ln>
                <a:solidFill>
                  <a:srgbClr val="44546A"/>
                </a:solidFill>
                <a:effectLst/>
                <a:uLnTx/>
                <a:uFillTx/>
                <a:latin typeface="Segoe UI"/>
                <a:ea typeface="+mn-ea"/>
                <a:cs typeface="+mn-cs"/>
              </a:rPr>
              <a:t>notificatoons</a:t>
            </a:r>
            <a:endParaRPr kumimoji="0" lang="en-IN" sz="1100" b="0" i="0" u="none" strike="noStrike" kern="1200" cap="none" spc="0" normalizeH="0" baseline="0" noProof="0" dirty="0" smtClean="0">
              <a:ln>
                <a:noFill/>
              </a:ln>
              <a:solidFill>
                <a:srgbClr val="44546A"/>
              </a:solidFill>
              <a:effectLst/>
              <a:uLnTx/>
              <a:uFillTx/>
              <a:latin typeface="Segoe UI"/>
              <a:ea typeface="+mn-ea"/>
              <a:cs typeface="+mn-cs"/>
            </a:endParaRPr>
          </a:p>
        </p:txBody>
      </p:sp>
      <p:sp>
        <p:nvSpPr>
          <p:cNvPr id="79" name="TextBox 78"/>
          <p:cNvSpPr txBox="1"/>
          <p:nvPr/>
        </p:nvSpPr>
        <p:spPr>
          <a:xfrm>
            <a:off x="9665940" y="4606925"/>
            <a:ext cx="2191247" cy="1898424"/>
          </a:xfrm>
          <a:prstGeom prst="rect">
            <a:avLst/>
          </a:prstGeom>
          <a:solidFill>
            <a:schemeClr val="bg1">
              <a:lumMod val="95000"/>
            </a:schemeClr>
          </a:solidFill>
          <a:ln w="28575">
            <a:solidFill>
              <a:schemeClr val="bg1"/>
            </a:solidFill>
          </a:ln>
        </p:spPr>
        <p:txBody>
          <a:bodyPr wrap="square" lIns="324000" tIns="137160" rIns="72000" rtlCol="0" anchor="t">
            <a:noAutofit/>
          </a:bodyPr>
          <a:lstStyle>
            <a:defPPr>
              <a:defRPr lang="en-US"/>
            </a:defPPr>
            <a:lvl1pPr marL="285750" marR="0" lvl="0" indent="-285750" fontAlgn="auto">
              <a:lnSpc>
                <a:spcPct val="100000"/>
              </a:lnSpc>
              <a:spcBef>
                <a:spcPts val="0"/>
              </a:spcBef>
              <a:spcAft>
                <a:spcPts val="0"/>
              </a:spcAft>
              <a:buClrTx/>
              <a:buSzTx/>
              <a:buFont typeface="Wingdings" panose="05000000000000000000" pitchFamily="2" charset="2"/>
              <a:buChar char="ü"/>
              <a:tabLst/>
              <a:defRPr kumimoji="0" sz="1200" b="0" i="0" u="none" strike="noStrike" cap="none" spc="0" normalizeH="0" baseline="0">
                <a:ln>
                  <a:noFill/>
                </a:ln>
                <a:solidFill>
                  <a:srgbClr val="44546A"/>
                </a:solidFill>
                <a:effectLst/>
                <a:uLnTx/>
                <a:uFillTx/>
                <a:latin typeface="Segoe UI"/>
              </a:defRPr>
            </a:lvl1pPr>
          </a:lstStyle>
          <a:p>
            <a:pPr marL="0" marR="0" lvl="0" indent="0" algn="l" defTabSz="932742"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IN" sz="1200" b="0" i="0" u="none" strike="noStrike" kern="1200" cap="none" spc="0" normalizeH="0" baseline="0" noProof="0" dirty="0">
                <a:ln>
                  <a:noFill/>
                </a:ln>
                <a:solidFill>
                  <a:srgbClr val="44546A"/>
                </a:solidFill>
                <a:effectLst/>
                <a:uLnTx/>
                <a:uFillTx/>
                <a:latin typeface="Segoe UI"/>
                <a:ea typeface="+mn-ea"/>
                <a:cs typeface="+mn-cs"/>
              </a:rPr>
              <a:t>SLA is only available with EC2, EBS ,</a:t>
            </a:r>
            <a:r>
              <a:rPr kumimoji="0" lang="en-IN" sz="1200" b="0" i="0" u="none" strike="noStrike" kern="1200" cap="none" spc="0" normalizeH="0" baseline="0" noProof="0" dirty="0" smtClean="0">
                <a:ln>
                  <a:noFill/>
                </a:ln>
                <a:solidFill>
                  <a:srgbClr val="44546A"/>
                </a:solidFill>
                <a:effectLst/>
                <a:uLnTx/>
                <a:uFillTx/>
                <a:latin typeface="Segoe UI"/>
                <a:ea typeface="+mn-ea"/>
                <a:cs typeface="+mn-cs"/>
              </a:rPr>
              <a:t>S3,CloudFront </a:t>
            </a:r>
            <a:r>
              <a:rPr kumimoji="0" lang="en-IN" sz="1200" b="0" i="0" u="none" strike="noStrike" kern="1200" cap="none" spc="0" normalizeH="0" baseline="0" noProof="0" dirty="0">
                <a:ln>
                  <a:noFill/>
                </a:ln>
                <a:solidFill>
                  <a:srgbClr val="44546A"/>
                </a:solidFill>
                <a:effectLst/>
                <a:uLnTx/>
                <a:uFillTx/>
                <a:latin typeface="Segoe UI"/>
                <a:ea typeface="+mn-ea"/>
                <a:cs typeface="+mn-cs"/>
              </a:rPr>
              <a:t>&amp; RDS</a:t>
            </a:r>
          </a:p>
        </p:txBody>
      </p:sp>
      <p:sp>
        <p:nvSpPr>
          <p:cNvPr id="80" name="TextBox 79"/>
          <p:cNvSpPr txBox="1"/>
          <p:nvPr/>
        </p:nvSpPr>
        <p:spPr>
          <a:xfrm rot="16200000">
            <a:off x="101717" y="5242205"/>
            <a:ext cx="1259675" cy="627864"/>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ct val="20000"/>
              </a:spcBef>
              <a:spcAft>
                <a:spcPts val="0"/>
              </a:spcAft>
              <a:buClr>
                <a:srgbClr val="505050"/>
              </a:buClr>
              <a:buSzPct val="90000"/>
              <a:buFontTx/>
              <a:buNone/>
              <a:tabLst/>
              <a:defRPr/>
            </a:pPr>
            <a:r>
              <a:rPr kumimoji="0" lang="en-US" sz="2400" b="0" i="1" u="none" strike="noStrike" kern="1200" cap="none" spc="0" normalizeH="0" baseline="0" noProof="0" dirty="0" smtClean="0">
                <a:ln>
                  <a:noFill/>
                </a:ln>
                <a:solidFill>
                  <a:srgbClr val="505050"/>
                </a:solidFill>
                <a:effectLst/>
                <a:uLnTx/>
                <a:uFillTx/>
                <a:latin typeface="Segoe UI"/>
                <a:ea typeface="+mn-ea"/>
                <a:cs typeface="Segoe UI Light" panose="020B0502040204020203" pitchFamily="34" charset="0"/>
              </a:rPr>
              <a:t>AWS</a:t>
            </a:r>
            <a:endParaRPr kumimoji="0" lang="en-US" sz="2400" b="0" i="1" u="none" strike="noStrike" kern="1200" cap="none" spc="0" normalizeH="0" baseline="0" noProof="0" dirty="0">
              <a:ln>
                <a:noFill/>
              </a:ln>
              <a:solidFill>
                <a:srgbClr val="505050"/>
              </a:solidFill>
              <a:effectLst/>
              <a:uLnTx/>
              <a:uFillTx/>
              <a:latin typeface="Segoe UI"/>
              <a:ea typeface="+mn-ea"/>
              <a:cs typeface="Segoe UI Light" panose="020B0502040204020203" pitchFamily="34" charset="0"/>
            </a:endParaRPr>
          </a:p>
        </p:txBody>
      </p:sp>
      <p:sp>
        <p:nvSpPr>
          <p:cNvPr id="84" name="Freeform 14"/>
          <p:cNvSpPr>
            <a:spLocks noChangeAspect="1" noEditPoints="1"/>
          </p:cNvSpPr>
          <p:nvPr/>
        </p:nvSpPr>
        <p:spPr bwMode="black">
          <a:xfrm>
            <a:off x="1141977" y="2769009"/>
            <a:ext cx="187883" cy="198833"/>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00B05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85" name="Freeform 14"/>
          <p:cNvSpPr>
            <a:spLocks noChangeAspect="1" noEditPoints="1"/>
          </p:cNvSpPr>
          <p:nvPr/>
        </p:nvSpPr>
        <p:spPr bwMode="black">
          <a:xfrm>
            <a:off x="1141977" y="3204350"/>
            <a:ext cx="187883" cy="198833"/>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00B05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86" name="Freeform 14"/>
          <p:cNvSpPr>
            <a:spLocks noChangeAspect="1" noEditPoints="1"/>
          </p:cNvSpPr>
          <p:nvPr/>
        </p:nvSpPr>
        <p:spPr bwMode="black">
          <a:xfrm>
            <a:off x="1141977" y="3624093"/>
            <a:ext cx="187883" cy="198833"/>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00B05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107" name="Freeform 14"/>
          <p:cNvSpPr>
            <a:spLocks noChangeAspect="1" noEditPoints="1"/>
          </p:cNvSpPr>
          <p:nvPr/>
        </p:nvSpPr>
        <p:spPr bwMode="black">
          <a:xfrm>
            <a:off x="3315121" y="2769009"/>
            <a:ext cx="187883" cy="198833"/>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00B05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112" name="Freeform 14"/>
          <p:cNvSpPr>
            <a:spLocks noChangeAspect="1" noEditPoints="1"/>
          </p:cNvSpPr>
          <p:nvPr/>
        </p:nvSpPr>
        <p:spPr bwMode="black">
          <a:xfrm>
            <a:off x="3307784" y="3560846"/>
            <a:ext cx="187883" cy="198833"/>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00B05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113" name="Freeform 14"/>
          <p:cNvSpPr>
            <a:spLocks noChangeAspect="1" noEditPoints="1"/>
          </p:cNvSpPr>
          <p:nvPr/>
        </p:nvSpPr>
        <p:spPr bwMode="black">
          <a:xfrm>
            <a:off x="5471084" y="2769009"/>
            <a:ext cx="187883" cy="198833"/>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00B05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114" name="Freeform 14"/>
          <p:cNvSpPr>
            <a:spLocks noChangeAspect="1" noEditPoints="1"/>
          </p:cNvSpPr>
          <p:nvPr/>
        </p:nvSpPr>
        <p:spPr bwMode="black">
          <a:xfrm>
            <a:off x="7643666" y="2769009"/>
            <a:ext cx="187883" cy="198833"/>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00B05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117" name="Freeform 14"/>
          <p:cNvSpPr>
            <a:spLocks noChangeAspect="1" noEditPoints="1"/>
          </p:cNvSpPr>
          <p:nvPr/>
        </p:nvSpPr>
        <p:spPr bwMode="black">
          <a:xfrm>
            <a:off x="9749581" y="2769009"/>
            <a:ext cx="187883" cy="198833"/>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00B05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118" name="Freeform 14"/>
          <p:cNvSpPr>
            <a:spLocks noChangeAspect="1" noEditPoints="1"/>
          </p:cNvSpPr>
          <p:nvPr/>
        </p:nvSpPr>
        <p:spPr bwMode="black">
          <a:xfrm flipV="1">
            <a:off x="1137890" y="4764836"/>
            <a:ext cx="187883" cy="198833"/>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C0000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119" name="Freeform 14"/>
          <p:cNvSpPr>
            <a:spLocks noChangeAspect="1" noEditPoints="1"/>
          </p:cNvSpPr>
          <p:nvPr/>
        </p:nvSpPr>
        <p:spPr bwMode="black">
          <a:xfrm flipV="1">
            <a:off x="1137890" y="5121580"/>
            <a:ext cx="187883" cy="198833"/>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C0000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120" name="Freeform 14"/>
          <p:cNvSpPr>
            <a:spLocks noChangeAspect="1" noEditPoints="1"/>
          </p:cNvSpPr>
          <p:nvPr/>
        </p:nvSpPr>
        <p:spPr bwMode="black">
          <a:xfrm flipV="1">
            <a:off x="1130329" y="5464586"/>
            <a:ext cx="187883" cy="198833"/>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C0000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121" name="Freeform 14"/>
          <p:cNvSpPr>
            <a:spLocks noChangeAspect="1" noEditPoints="1"/>
          </p:cNvSpPr>
          <p:nvPr/>
        </p:nvSpPr>
        <p:spPr bwMode="black">
          <a:xfrm flipV="1">
            <a:off x="1136938" y="5872039"/>
            <a:ext cx="187883" cy="198833"/>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C0000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122" name="Freeform 14"/>
          <p:cNvSpPr>
            <a:spLocks noChangeAspect="1" noEditPoints="1"/>
          </p:cNvSpPr>
          <p:nvPr/>
        </p:nvSpPr>
        <p:spPr bwMode="black">
          <a:xfrm flipV="1">
            <a:off x="3307784" y="5366937"/>
            <a:ext cx="187883" cy="198833"/>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C0000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123" name="Freeform 14"/>
          <p:cNvSpPr>
            <a:spLocks noChangeAspect="1" noEditPoints="1"/>
          </p:cNvSpPr>
          <p:nvPr/>
        </p:nvSpPr>
        <p:spPr bwMode="black">
          <a:xfrm>
            <a:off x="3307784" y="4727466"/>
            <a:ext cx="187883" cy="198833"/>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00B05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125" name="Freeform 14"/>
          <p:cNvSpPr>
            <a:spLocks noChangeAspect="1" noEditPoints="1"/>
          </p:cNvSpPr>
          <p:nvPr/>
        </p:nvSpPr>
        <p:spPr bwMode="black">
          <a:xfrm>
            <a:off x="5486324" y="4727466"/>
            <a:ext cx="187883" cy="198833"/>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00B05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126" name="Freeform 14"/>
          <p:cNvSpPr>
            <a:spLocks noChangeAspect="1" noEditPoints="1"/>
          </p:cNvSpPr>
          <p:nvPr/>
        </p:nvSpPr>
        <p:spPr bwMode="black">
          <a:xfrm>
            <a:off x="7638477" y="4727466"/>
            <a:ext cx="187883" cy="198833"/>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00B05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127" name="Freeform 14"/>
          <p:cNvSpPr>
            <a:spLocks noChangeAspect="1" noEditPoints="1"/>
          </p:cNvSpPr>
          <p:nvPr/>
        </p:nvSpPr>
        <p:spPr bwMode="black">
          <a:xfrm>
            <a:off x="7638477" y="5171680"/>
            <a:ext cx="187883" cy="198833"/>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00B05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128" name="Freeform 14"/>
          <p:cNvSpPr>
            <a:spLocks noChangeAspect="1" noEditPoints="1"/>
          </p:cNvSpPr>
          <p:nvPr/>
        </p:nvSpPr>
        <p:spPr bwMode="black">
          <a:xfrm>
            <a:off x="7638477" y="5433015"/>
            <a:ext cx="187883" cy="198833"/>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00B05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129" name="Freeform 14"/>
          <p:cNvSpPr>
            <a:spLocks noChangeAspect="1" noEditPoints="1"/>
          </p:cNvSpPr>
          <p:nvPr/>
        </p:nvSpPr>
        <p:spPr bwMode="black">
          <a:xfrm flipV="1">
            <a:off x="9749581" y="4764835"/>
            <a:ext cx="187883" cy="198833"/>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C0000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grpSp>
        <p:nvGrpSpPr>
          <p:cNvPr id="22" name="Group 21"/>
          <p:cNvGrpSpPr/>
          <p:nvPr/>
        </p:nvGrpSpPr>
        <p:grpSpPr>
          <a:xfrm>
            <a:off x="1055340" y="6478326"/>
            <a:ext cx="10801847" cy="80363"/>
            <a:chOff x="1136172" y="6368805"/>
            <a:chExt cx="10801847" cy="1301500"/>
          </a:xfrm>
        </p:grpSpPr>
        <p:sp>
          <p:nvSpPr>
            <p:cNvPr id="132" name="TextBox 131"/>
            <p:cNvSpPr txBox="1"/>
            <p:nvPr/>
          </p:nvSpPr>
          <p:spPr>
            <a:xfrm>
              <a:off x="3288325" y="6368805"/>
              <a:ext cx="2191247" cy="1301500"/>
            </a:xfrm>
            <a:prstGeom prst="rect">
              <a:avLst/>
            </a:prstGeom>
            <a:solidFill>
              <a:schemeClr val="accent2"/>
            </a:solidFill>
          </p:spPr>
          <p:txBody>
            <a:bodyPr wrap="square" lIns="182880" tIns="137160" rIns="0" rtlCol="0" anchor="ctr">
              <a:noAutofit/>
            </a:bodyPr>
            <a:lstStyle/>
            <a:p>
              <a:pPr marL="0" marR="0" lvl="0" indent="0" algn="l" defTabSz="932316" rtl="0" eaLnBrk="1" fontAlgn="auto" latinLnBrk="0" hangingPunct="1">
                <a:lnSpc>
                  <a:spcPts val="3000"/>
                </a:lnSpc>
                <a:spcBef>
                  <a:spcPts val="0"/>
                </a:spcBef>
                <a:spcAft>
                  <a:spcPts val="0"/>
                </a:spcAft>
                <a:buClrTx/>
                <a:buSzTx/>
                <a:buFontTx/>
                <a:buNone/>
                <a:tabLst/>
                <a:defRPr/>
              </a:pPr>
              <a:endParaRPr kumimoji="0" lang="en-US" sz="2400" b="0" i="0" u="none" strike="noStrike" kern="0" cap="none" spc="-90" normalizeH="0" baseline="0" noProof="0" dirty="0">
                <a:ln>
                  <a:noFill/>
                </a:ln>
                <a:solidFill>
                  <a:srgbClr val="FFFFFF"/>
                </a:solidFill>
                <a:effectLst/>
                <a:uLnTx/>
                <a:uFillTx/>
                <a:latin typeface="Segoe UI"/>
                <a:ea typeface="+mn-ea"/>
                <a:cs typeface="+mn-cs"/>
              </a:endParaRPr>
            </a:p>
          </p:txBody>
        </p:sp>
        <p:sp>
          <p:nvSpPr>
            <p:cNvPr id="133" name="TextBox 132"/>
            <p:cNvSpPr txBox="1"/>
            <p:nvPr/>
          </p:nvSpPr>
          <p:spPr>
            <a:xfrm>
              <a:off x="5479572" y="6368805"/>
              <a:ext cx="2191247" cy="1301500"/>
            </a:xfrm>
            <a:prstGeom prst="rect">
              <a:avLst/>
            </a:prstGeom>
            <a:solidFill>
              <a:schemeClr val="accent3"/>
            </a:solidFill>
          </p:spPr>
          <p:txBody>
            <a:bodyPr wrap="square" lIns="182880" tIns="137160" rIns="0" rtlCol="0" anchor="ctr">
              <a:noAutofit/>
            </a:bodyPr>
            <a:lstStyle/>
            <a:p>
              <a:pPr marL="0" marR="0" lvl="0" indent="0" algn="l" defTabSz="932316" rtl="0" eaLnBrk="1" fontAlgn="auto" latinLnBrk="0" hangingPunct="1">
                <a:lnSpc>
                  <a:spcPts val="3000"/>
                </a:lnSpc>
                <a:spcBef>
                  <a:spcPts val="0"/>
                </a:spcBef>
                <a:spcAft>
                  <a:spcPts val="0"/>
                </a:spcAft>
                <a:buClrTx/>
                <a:buSzTx/>
                <a:buFontTx/>
                <a:buNone/>
                <a:tabLst/>
                <a:defRPr/>
              </a:pPr>
              <a:endParaRPr kumimoji="0" lang="en-US" sz="2400" b="0" i="0" u="none" strike="noStrike" kern="0" cap="none" spc="-50" normalizeH="0" baseline="0" noProof="0" dirty="0">
                <a:ln>
                  <a:noFill/>
                </a:ln>
                <a:solidFill>
                  <a:srgbClr val="FFFFFF"/>
                </a:solidFill>
                <a:effectLst/>
                <a:uLnTx/>
                <a:uFillTx/>
                <a:latin typeface="Segoe UI"/>
                <a:ea typeface="+mn-ea"/>
                <a:cs typeface="+mn-cs"/>
              </a:endParaRPr>
            </a:p>
          </p:txBody>
        </p:sp>
        <p:sp>
          <p:nvSpPr>
            <p:cNvPr id="134" name="TextBox 133"/>
            <p:cNvSpPr txBox="1"/>
            <p:nvPr/>
          </p:nvSpPr>
          <p:spPr>
            <a:xfrm>
              <a:off x="7631725" y="6368805"/>
              <a:ext cx="2191247" cy="1301500"/>
            </a:xfrm>
            <a:prstGeom prst="rect">
              <a:avLst/>
            </a:prstGeom>
            <a:solidFill>
              <a:schemeClr val="accent4"/>
            </a:solidFill>
          </p:spPr>
          <p:txBody>
            <a:bodyPr wrap="square" lIns="182880" tIns="137160" rIns="0" rtlCol="0" anchor="ctr">
              <a:noAutofit/>
            </a:bodyPr>
            <a:lstStyle/>
            <a:p>
              <a:pPr marL="0" marR="0" lvl="0" indent="0" algn="l" defTabSz="932316" rtl="0" eaLnBrk="1" fontAlgn="auto" latinLnBrk="0" hangingPunct="1">
                <a:lnSpc>
                  <a:spcPts val="3000"/>
                </a:lnSpc>
                <a:spcBef>
                  <a:spcPts val="0"/>
                </a:spcBef>
                <a:spcAft>
                  <a:spcPts val="0"/>
                </a:spcAft>
                <a:buClrTx/>
                <a:buSzTx/>
                <a:buFontTx/>
                <a:buNone/>
                <a:tabLst/>
                <a:defRPr/>
              </a:pPr>
              <a:endParaRPr kumimoji="0" lang="en-US" sz="2400" b="0" i="0" u="none" strike="noStrike" kern="0" cap="none" spc="-50" normalizeH="0" baseline="0" noProof="0" dirty="0">
                <a:ln>
                  <a:noFill/>
                </a:ln>
                <a:solidFill>
                  <a:srgbClr val="FFFFFF"/>
                </a:solidFill>
                <a:effectLst/>
                <a:uLnTx/>
                <a:uFillTx/>
                <a:latin typeface="Segoe UI"/>
                <a:ea typeface="+mn-ea"/>
                <a:cs typeface="+mn-cs"/>
              </a:endParaRPr>
            </a:p>
          </p:txBody>
        </p:sp>
        <p:sp>
          <p:nvSpPr>
            <p:cNvPr id="135" name="TextBox 134"/>
            <p:cNvSpPr txBox="1"/>
            <p:nvPr/>
          </p:nvSpPr>
          <p:spPr>
            <a:xfrm>
              <a:off x="1136172" y="6368805"/>
              <a:ext cx="2191247" cy="1301500"/>
            </a:xfrm>
            <a:prstGeom prst="rect">
              <a:avLst/>
            </a:prstGeom>
            <a:solidFill>
              <a:schemeClr val="accent1"/>
            </a:solidFill>
          </p:spPr>
          <p:txBody>
            <a:bodyPr wrap="square" lIns="128016" tIns="137160" rIns="0" rtlCol="0" anchor="ctr">
              <a:noAutofit/>
            </a:bodyPr>
            <a:lstStyle>
              <a:defPPr>
                <a:defRPr lang="en-US"/>
              </a:defPPr>
              <a:lvl1pPr marR="0" lvl="0" indent="0" defTabSz="932316" fontAlgn="auto">
                <a:lnSpc>
                  <a:spcPts val="3000"/>
                </a:lnSpc>
                <a:spcBef>
                  <a:spcPts val="0"/>
                </a:spcBef>
                <a:spcAft>
                  <a:spcPts val="0"/>
                </a:spcAft>
                <a:buClrTx/>
                <a:buSzTx/>
                <a:buFontTx/>
                <a:buNone/>
                <a:tabLst/>
                <a:defRPr kumimoji="0" sz="2800" b="0" i="0" u="none" strike="noStrike" kern="0" cap="none" spc="0" normalizeH="0" baseline="0">
                  <a:ln>
                    <a:noFill/>
                  </a:ln>
                  <a:solidFill>
                    <a:srgbClr val="FFFFFF"/>
                  </a:solidFill>
                  <a:effectLst/>
                  <a:uLnTx/>
                  <a:uFillTx/>
                  <a:latin typeface="Segoe UI Light"/>
                </a:defRPr>
              </a:lvl1pPr>
            </a:lstStyle>
            <a:p>
              <a:pPr marL="0" marR="0" lvl="0" indent="0" algn="l" defTabSz="932316" rtl="0" eaLnBrk="1" fontAlgn="auto" latinLnBrk="0" hangingPunct="1">
                <a:lnSpc>
                  <a:spcPts val="3000"/>
                </a:lnSpc>
                <a:spcBef>
                  <a:spcPts val="0"/>
                </a:spcBef>
                <a:spcAft>
                  <a:spcPts val="0"/>
                </a:spcAft>
                <a:buClrTx/>
                <a:buSzTx/>
                <a:buFontTx/>
                <a:buNone/>
                <a:tabLst/>
                <a:defRPr/>
              </a:pPr>
              <a:endParaRPr kumimoji="0" lang="en-US" sz="2400" b="0" i="0" u="none" strike="noStrike" kern="0" cap="none" spc="-50" normalizeH="0" baseline="0" noProof="0" dirty="0">
                <a:ln>
                  <a:noFill/>
                </a:ln>
                <a:solidFill>
                  <a:srgbClr val="FFFFFF"/>
                </a:solidFill>
                <a:effectLst/>
                <a:uLnTx/>
                <a:uFillTx/>
                <a:latin typeface="Segoe UI"/>
                <a:ea typeface="+mn-ea"/>
                <a:cs typeface="+mn-cs"/>
              </a:endParaRPr>
            </a:p>
          </p:txBody>
        </p:sp>
        <p:sp>
          <p:nvSpPr>
            <p:cNvPr id="136" name="TextBox 135"/>
            <p:cNvSpPr txBox="1"/>
            <p:nvPr/>
          </p:nvSpPr>
          <p:spPr>
            <a:xfrm>
              <a:off x="9746772" y="6368805"/>
              <a:ext cx="2191247" cy="1301500"/>
            </a:xfrm>
            <a:prstGeom prst="rect">
              <a:avLst/>
            </a:prstGeom>
            <a:solidFill>
              <a:schemeClr val="accent6"/>
            </a:solidFill>
          </p:spPr>
          <p:txBody>
            <a:bodyPr wrap="square" lIns="182880" tIns="137160" rIns="0" rtlCol="0" anchor="ctr">
              <a:noAutofit/>
            </a:bodyPr>
            <a:lstStyle/>
            <a:p>
              <a:pPr marL="0" marR="0" lvl="0" indent="0" algn="l" defTabSz="932316" rtl="0" eaLnBrk="1" fontAlgn="auto" latinLnBrk="0" hangingPunct="1">
                <a:lnSpc>
                  <a:spcPts val="3000"/>
                </a:lnSpc>
                <a:spcBef>
                  <a:spcPts val="0"/>
                </a:spcBef>
                <a:spcAft>
                  <a:spcPts val="0"/>
                </a:spcAft>
                <a:buClrTx/>
                <a:buSzTx/>
                <a:buFontTx/>
                <a:buNone/>
                <a:tabLst/>
                <a:defRPr/>
              </a:pPr>
              <a:endParaRPr kumimoji="0" lang="en-US" sz="2400" b="0" i="0" u="none" strike="noStrike" kern="0" cap="none" spc="-50" normalizeH="0" baseline="0" noProof="0" dirty="0">
                <a:ln>
                  <a:noFill/>
                </a:ln>
                <a:solidFill>
                  <a:srgbClr val="FFFFFF"/>
                </a:solidFill>
                <a:effectLst/>
                <a:uLnTx/>
                <a:uFillTx/>
                <a:latin typeface="Segoe UI"/>
                <a:ea typeface="+mn-ea"/>
                <a:cs typeface="+mn-cs"/>
              </a:endParaRPr>
            </a:p>
          </p:txBody>
        </p:sp>
      </p:grpSp>
      <p:sp>
        <p:nvSpPr>
          <p:cNvPr id="52" name="Freeform 14"/>
          <p:cNvSpPr>
            <a:spLocks noChangeAspect="1" noEditPoints="1"/>
          </p:cNvSpPr>
          <p:nvPr/>
        </p:nvSpPr>
        <p:spPr bwMode="black">
          <a:xfrm>
            <a:off x="7641768" y="3591412"/>
            <a:ext cx="187883" cy="198833"/>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00B05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54" name="Freeform 14"/>
          <p:cNvSpPr>
            <a:spLocks noChangeAspect="1" noEditPoints="1"/>
          </p:cNvSpPr>
          <p:nvPr/>
        </p:nvSpPr>
        <p:spPr bwMode="black">
          <a:xfrm>
            <a:off x="1136938" y="4041303"/>
            <a:ext cx="187883" cy="198833"/>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00B05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55" name="Freeform 14"/>
          <p:cNvSpPr>
            <a:spLocks noChangeAspect="1" noEditPoints="1"/>
          </p:cNvSpPr>
          <p:nvPr/>
        </p:nvSpPr>
        <p:spPr bwMode="black">
          <a:xfrm>
            <a:off x="1133577" y="4291709"/>
            <a:ext cx="187883" cy="198833"/>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00B05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53" name="Freeform 14"/>
          <p:cNvSpPr>
            <a:spLocks noChangeAspect="1" noEditPoints="1"/>
          </p:cNvSpPr>
          <p:nvPr/>
        </p:nvSpPr>
        <p:spPr bwMode="black">
          <a:xfrm>
            <a:off x="7655184" y="3203712"/>
            <a:ext cx="187883" cy="198833"/>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00B05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spTree>
    <p:extLst>
      <p:ext uri="{BB962C8B-B14F-4D97-AF65-F5344CB8AC3E}">
        <p14:creationId xmlns:p14="http://schemas.microsoft.com/office/powerpoint/2010/main" val="419293970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le 1"/>
          <p:cNvSpPr>
            <a:spLocks noGrp="1"/>
          </p:cNvSpPr>
          <p:nvPr>
            <p:ph type="title"/>
          </p:nvPr>
        </p:nvSpPr>
        <p:spPr>
          <a:xfrm>
            <a:off x="549271" y="164068"/>
            <a:ext cx="11886192" cy="917444"/>
          </a:xfrm>
        </p:spPr>
        <p:txBody>
          <a:bodyPr/>
          <a:lstStyle/>
          <a:p>
            <a:r>
              <a:rPr lang="en-US" sz="3999" dirty="0" smtClean="0"/>
              <a:t>Cloud &amp; IT Strategy</a:t>
            </a:r>
            <a:endParaRPr lang="en-US" sz="3198" dirty="0">
              <a:gradFill>
                <a:gsLst>
                  <a:gs pos="1250">
                    <a:schemeClr val="tx2"/>
                  </a:gs>
                  <a:gs pos="100000">
                    <a:schemeClr val="tx2"/>
                  </a:gs>
                </a:gsLst>
                <a:lin ang="5400000" scaled="0"/>
              </a:gradFill>
            </a:endParaRPr>
          </a:p>
        </p:txBody>
      </p:sp>
      <p:sp>
        <p:nvSpPr>
          <p:cNvPr id="47" name="Rectangle 46"/>
          <p:cNvSpPr/>
          <p:nvPr/>
        </p:nvSpPr>
        <p:spPr bwMode="auto">
          <a:xfrm>
            <a:off x="0" y="5760134"/>
            <a:ext cx="12436475" cy="1260353"/>
          </a:xfrm>
          <a:prstGeom prst="rect">
            <a:avLst/>
          </a:prstGeom>
          <a:solidFill>
            <a:schemeClr val="bg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09" name="TextBox 108"/>
          <p:cNvSpPr txBox="1"/>
          <p:nvPr/>
        </p:nvSpPr>
        <p:spPr>
          <a:xfrm>
            <a:off x="1131264" y="6096702"/>
            <a:ext cx="2675307" cy="6277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8" tIns="146262" rIns="182828" bIns="146262"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384"/>
            <a:r>
              <a:rPr lang="en-US" sz="2400" dirty="0" smtClean="0">
                <a:gradFill>
                  <a:gsLst>
                    <a:gs pos="0">
                      <a:srgbClr val="00188F"/>
                    </a:gs>
                    <a:gs pos="100000">
                      <a:srgbClr val="00188F"/>
                    </a:gs>
                  </a:gsLst>
                  <a:lin ang="5400000" scaled="0"/>
                </a:gradFill>
              </a:rPr>
              <a:t>Your Data Center</a:t>
            </a:r>
            <a:endParaRPr lang="en-US" sz="2400" dirty="0">
              <a:gradFill>
                <a:gsLst>
                  <a:gs pos="0">
                    <a:srgbClr val="00188F"/>
                  </a:gs>
                  <a:gs pos="100000">
                    <a:srgbClr val="00188F"/>
                  </a:gs>
                </a:gsLst>
                <a:lin ang="5400000" scaled="0"/>
              </a:gradFill>
            </a:endParaRPr>
          </a:p>
        </p:txBody>
      </p:sp>
      <p:pic>
        <p:nvPicPr>
          <p:cNvPr id="113" name="Picture 112"/>
          <p:cNvPicPr>
            <a:picLocks noChangeAspect="1"/>
          </p:cNvPicPr>
          <p:nvPr/>
        </p:nvPicPr>
        <p:blipFill>
          <a:blip r:embed="rId3"/>
          <a:stretch>
            <a:fillRect/>
          </a:stretch>
        </p:blipFill>
        <p:spPr>
          <a:xfrm>
            <a:off x="147784" y="2618220"/>
            <a:ext cx="3713052" cy="3090239"/>
          </a:xfrm>
          <a:prstGeom prst="rect">
            <a:avLst/>
          </a:prstGeom>
        </p:spPr>
      </p:pic>
      <p:pic>
        <p:nvPicPr>
          <p:cNvPr id="116" name="Picture 115"/>
          <p:cNvPicPr>
            <a:picLocks noChangeAspect="1"/>
          </p:cNvPicPr>
          <p:nvPr/>
        </p:nvPicPr>
        <p:blipFill>
          <a:blip r:embed="rId4"/>
          <a:stretch>
            <a:fillRect/>
          </a:stretch>
        </p:blipFill>
        <p:spPr>
          <a:xfrm>
            <a:off x="1896787" y="2850322"/>
            <a:ext cx="1449815" cy="2863072"/>
          </a:xfrm>
          <a:prstGeom prst="rect">
            <a:avLst/>
          </a:prstGeom>
        </p:spPr>
      </p:pic>
      <p:cxnSp>
        <p:nvCxnSpPr>
          <p:cNvPr id="3" name="Straight Connector 2"/>
          <p:cNvCxnSpPr/>
          <p:nvPr/>
        </p:nvCxnSpPr>
        <p:spPr>
          <a:xfrm>
            <a:off x="0" y="5732394"/>
            <a:ext cx="12436475" cy="0"/>
          </a:xfrm>
          <a:prstGeom prst="line">
            <a:avLst/>
          </a:prstGeom>
          <a:ln w="76200">
            <a:solidFill>
              <a:srgbClr val="777777"/>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4" name="Picture 113"/>
          <p:cNvPicPr>
            <a:picLocks noChangeAspect="1"/>
          </p:cNvPicPr>
          <p:nvPr/>
        </p:nvPicPr>
        <p:blipFill>
          <a:blip r:embed="rId5"/>
          <a:stretch>
            <a:fillRect/>
          </a:stretch>
        </p:blipFill>
        <p:spPr>
          <a:xfrm>
            <a:off x="1006802" y="3447015"/>
            <a:ext cx="1107600" cy="2417501"/>
          </a:xfrm>
          <a:prstGeom prst="rect">
            <a:avLst/>
          </a:prstGeom>
        </p:spPr>
      </p:pic>
      <p:sp>
        <p:nvSpPr>
          <p:cNvPr id="119" name="Freeform 82"/>
          <p:cNvSpPr>
            <a:spLocks/>
          </p:cNvSpPr>
          <p:nvPr/>
        </p:nvSpPr>
        <p:spPr bwMode="auto">
          <a:xfrm>
            <a:off x="6811291" y="338747"/>
            <a:ext cx="4053456" cy="2325080"/>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82"/>
          <p:cNvSpPr>
            <a:spLocks/>
          </p:cNvSpPr>
          <p:nvPr/>
        </p:nvSpPr>
        <p:spPr bwMode="auto">
          <a:xfrm>
            <a:off x="8159396" y="234917"/>
            <a:ext cx="2669629" cy="1531311"/>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Rounded Rectangle 125"/>
          <p:cNvSpPr/>
          <p:nvPr/>
        </p:nvSpPr>
        <p:spPr bwMode="auto">
          <a:xfrm>
            <a:off x="9335927" y="1604397"/>
            <a:ext cx="1391120" cy="1159125"/>
          </a:xfrm>
          <a:prstGeom prst="roundRect">
            <a:avLst>
              <a:gd name="adj" fmla="val 642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solidFill>
                  <a:schemeClr val="bg1"/>
                </a:solidFill>
                <a:latin typeface="+mj-lt"/>
                <a:ea typeface="Segoe UI" pitchFamily="34" charset="0"/>
                <a:cs typeface="Segoe UI" pitchFamily="34" charset="0"/>
              </a:rPr>
              <a:t>SaaS</a:t>
            </a:r>
          </a:p>
          <a:p>
            <a:pPr algn="ctr" defTabSz="932472" fontAlgn="base">
              <a:lnSpc>
                <a:spcPct val="90000"/>
              </a:lnSpc>
              <a:spcBef>
                <a:spcPct val="0"/>
              </a:spcBef>
              <a:spcAft>
                <a:spcPct val="0"/>
              </a:spcAft>
            </a:pPr>
            <a:r>
              <a:rPr lang="en-US" sz="1400" dirty="0" smtClean="0">
                <a:solidFill>
                  <a:schemeClr val="bg1"/>
                </a:solidFill>
                <a:latin typeface="+mj-lt"/>
                <a:ea typeface="Segoe UI" pitchFamily="34" charset="0"/>
                <a:cs typeface="Segoe UI" pitchFamily="34" charset="0"/>
              </a:rPr>
              <a:t>(Software as a Service)</a:t>
            </a:r>
            <a:endParaRPr lang="en-US" sz="1800" dirty="0" smtClean="0">
              <a:solidFill>
                <a:schemeClr val="bg1"/>
              </a:solidFill>
              <a:latin typeface="+mj-lt"/>
              <a:ea typeface="Segoe UI" pitchFamily="34" charset="0"/>
              <a:cs typeface="Segoe UI" pitchFamily="34" charset="0"/>
            </a:endParaRPr>
          </a:p>
        </p:txBody>
      </p:sp>
      <p:grpSp>
        <p:nvGrpSpPr>
          <p:cNvPr id="15" name="Group 14"/>
          <p:cNvGrpSpPr/>
          <p:nvPr/>
        </p:nvGrpSpPr>
        <p:grpSpPr>
          <a:xfrm>
            <a:off x="6754010" y="857440"/>
            <a:ext cx="2389940" cy="1512166"/>
            <a:chOff x="7179752" y="966002"/>
            <a:chExt cx="2389940" cy="1512166"/>
          </a:xfrm>
        </p:grpSpPr>
        <p:sp>
          <p:nvSpPr>
            <p:cNvPr id="14" name="Rounded Rectangle 13"/>
            <p:cNvSpPr/>
            <p:nvPr/>
          </p:nvSpPr>
          <p:spPr bwMode="auto">
            <a:xfrm>
              <a:off x="7179752" y="966002"/>
              <a:ext cx="2389940" cy="1512166"/>
            </a:xfrm>
            <a:prstGeom prst="roundRect">
              <a:avLst>
                <a:gd name="adj" fmla="val 642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solidFill>
                    <a:schemeClr val="bg1"/>
                  </a:solidFill>
                  <a:latin typeface="+mj-lt"/>
                  <a:ea typeface="Segoe UI" pitchFamily="34" charset="0"/>
                  <a:cs typeface="Segoe UI" pitchFamily="34" charset="0"/>
                </a:rPr>
                <a:t>Public Cloud Platforms</a:t>
              </a:r>
            </a:p>
          </p:txBody>
        </p:sp>
        <p:sp>
          <p:nvSpPr>
            <p:cNvPr id="127" name="Rounded Rectangle 126"/>
            <p:cNvSpPr/>
            <p:nvPr/>
          </p:nvSpPr>
          <p:spPr bwMode="auto">
            <a:xfrm>
              <a:off x="7465606" y="1908762"/>
              <a:ext cx="1831036" cy="472307"/>
            </a:xfrm>
            <a:prstGeom prst="roundRect">
              <a:avLst/>
            </a:prstGeom>
            <a:solidFill>
              <a:schemeClr val="accent4"/>
            </a:solid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146241" rIns="91440" bIns="146241" numCol="1" spcCol="0" rtlCol="0" fromWordArt="0" anchor="ctr" anchorCtr="0" forceAA="0" compatLnSpc="1">
              <a:prstTxWarp prst="textNoShape">
                <a:avLst/>
              </a:prstTxWarp>
              <a:noAutofit/>
            </a:bodyPr>
            <a:lstStyle/>
            <a:p>
              <a:pPr algn="ctr" defTabSz="931935" fontAlgn="base">
                <a:lnSpc>
                  <a:spcPct val="90000"/>
                </a:lnSpc>
                <a:defRPr/>
              </a:pPr>
              <a:r>
                <a:rPr lang="en-US" sz="1600" kern="0" dirty="0" smtClean="0">
                  <a:gradFill>
                    <a:gsLst>
                      <a:gs pos="0">
                        <a:srgbClr val="FFFFFF"/>
                      </a:gs>
                      <a:gs pos="100000">
                        <a:srgbClr val="FFFFFF"/>
                      </a:gs>
                    </a:gsLst>
                    <a:lin ang="5400000" scaled="0"/>
                  </a:gradFill>
                  <a:ea typeface="Segoe UI" pitchFamily="34" charset="0"/>
                  <a:cs typeface="Segoe UI" pitchFamily="34" charset="0"/>
                </a:rPr>
                <a:t>IaaS</a:t>
              </a:r>
            </a:p>
            <a:p>
              <a:pPr algn="ctr" defTabSz="931935" fontAlgn="base">
                <a:lnSpc>
                  <a:spcPct val="90000"/>
                </a:lnSpc>
                <a:defRPr/>
              </a:pPr>
              <a:r>
                <a:rPr lang="en-US" sz="1200" kern="0" dirty="0" smtClean="0">
                  <a:gradFill>
                    <a:gsLst>
                      <a:gs pos="0">
                        <a:srgbClr val="FFFFFF"/>
                      </a:gs>
                      <a:gs pos="100000">
                        <a:srgbClr val="FFFFFF"/>
                      </a:gs>
                    </a:gsLst>
                    <a:lin ang="5400000" scaled="0"/>
                  </a:gradFill>
                  <a:ea typeface="Segoe UI" pitchFamily="34" charset="0"/>
                  <a:cs typeface="Segoe UI" pitchFamily="34" charset="0"/>
                </a:rPr>
                <a:t>(Infrastructure Services)</a:t>
              </a: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28" name="Rounded Rectangle 127"/>
            <p:cNvSpPr/>
            <p:nvPr/>
          </p:nvSpPr>
          <p:spPr bwMode="auto">
            <a:xfrm>
              <a:off x="7465606" y="1361483"/>
              <a:ext cx="1831036" cy="484639"/>
            </a:xfrm>
            <a:prstGeom prst="roundRect">
              <a:avLst>
                <a:gd name="adj" fmla="val 9583"/>
              </a:avLst>
            </a:prstGeom>
            <a:solidFill>
              <a:schemeClr val="accent4"/>
            </a:solid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146241" rIns="91440" bIns="146241" numCol="1" spcCol="0" rtlCol="0" fromWordArt="0" anchor="ctr" anchorCtr="0" forceAA="0" compatLnSpc="1">
              <a:prstTxWarp prst="textNoShape">
                <a:avLst/>
              </a:prstTxWarp>
              <a:noAutofit/>
            </a:bodyPr>
            <a:lstStyle/>
            <a:p>
              <a:pPr algn="ctr" defTabSz="931935" fontAlgn="base">
                <a:lnSpc>
                  <a:spcPct val="90000"/>
                </a:lnSpc>
                <a:defRPr/>
              </a:pPr>
              <a:r>
                <a:rPr lang="en-US" sz="1600" kern="0" dirty="0" smtClean="0">
                  <a:gradFill>
                    <a:gsLst>
                      <a:gs pos="0">
                        <a:srgbClr val="FFFFFF"/>
                      </a:gs>
                      <a:gs pos="100000">
                        <a:srgbClr val="FFFFFF"/>
                      </a:gs>
                    </a:gsLst>
                    <a:lin ang="5400000" scaled="0"/>
                  </a:gradFill>
                  <a:ea typeface="Segoe UI" pitchFamily="34" charset="0"/>
                  <a:cs typeface="Segoe UI" pitchFamily="34" charset="0"/>
                </a:rPr>
                <a:t>PaaS</a:t>
              </a:r>
            </a:p>
            <a:p>
              <a:pPr algn="ctr" defTabSz="931935" fontAlgn="base">
                <a:lnSpc>
                  <a:spcPct val="90000"/>
                </a:lnSpc>
                <a:defRPr/>
              </a:pPr>
              <a:r>
                <a:rPr lang="en-US" sz="1200" kern="0" dirty="0" smtClean="0">
                  <a:gradFill>
                    <a:gsLst>
                      <a:gs pos="0">
                        <a:srgbClr val="FFFFFF"/>
                      </a:gs>
                      <a:gs pos="100000">
                        <a:srgbClr val="FFFFFF"/>
                      </a:gs>
                    </a:gsLst>
                    <a:lin ang="5400000" scaled="0"/>
                  </a:gradFill>
                  <a:ea typeface="Segoe UI" pitchFamily="34" charset="0"/>
                  <a:cs typeface="Segoe UI" pitchFamily="34" charset="0"/>
                </a:rPr>
                <a:t>(Platform Services)</a:t>
              </a:r>
              <a:endParaRPr lang="en-US" sz="12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2" name="TextBox 151"/>
          <p:cNvSpPr txBox="1"/>
          <p:nvPr/>
        </p:nvSpPr>
        <p:spPr>
          <a:xfrm>
            <a:off x="6492367" y="3115386"/>
            <a:ext cx="2651583" cy="793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8" tIns="146262" rIns="182828" bIns="146262"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indent="-285750" defTabSz="932384">
              <a:buFont typeface="Arial" panose="020B0604020202020204" pitchFamily="34" charset="0"/>
              <a:buChar char="•"/>
            </a:pPr>
            <a:r>
              <a:rPr lang="en-US" sz="1800" dirty="0" smtClean="0">
                <a:gradFill>
                  <a:gsLst>
                    <a:gs pos="0">
                      <a:srgbClr val="00188F"/>
                    </a:gs>
                    <a:gs pos="100000">
                      <a:srgbClr val="00188F"/>
                    </a:gs>
                  </a:gsLst>
                  <a:lin ang="5400000" scaled="0"/>
                </a:gradFill>
              </a:rPr>
              <a:t>Can we STOP doing</a:t>
            </a:r>
            <a:br>
              <a:rPr lang="en-US" sz="1800" dirty="0" smtClean="0">
                <a:gradFill>
                  <a:gsLst>
                    <a:gs pos="0">
                      <a:srgbClr val="00188F"/>
                    </a:gs>
                    <a:gs pos="100000">
                      <a:srgbClr val="00188F"/>
                    </a:gs>
                  </a:gsLst>
                  <a:lin ang="5400000" scaled="0"/>
                </a:gradFill>
              </a:rPr>
            </a:br>
            <a:r>
              <a:rPr lang="en-US" sz="1800" dirty="0" smtClean="0">
                <a:gradFill>
                  <a:gsLst>
                    <a:gs pos="0">
                      <a:srgbClr val="00188F"/>
                    </a:gs>
                    <a:gs pos="100000">
                      <a:srgbClr val="00188F"/>
                    </a:gs>
                  </a:gsLst>
                  <a:lin ang="5400000" scaled="0"/>
                </a:gradFill>
              </a:rPr>
              <a:t> some things?</a:t>
            </a:r>
            <a:endParaRPr lang="en-US" sz="1800" dirty="0">
              <a:gradFill>
                <a:gsLst>
                  <a:gs pos="0">
                    <a:srgbClr val="00188F"/>
                  </a:gs>
                  <a:gs pos="100000">
                    <a:srgbClr val="00188F"/>
                  </a:gs>
                </a:gsLst>
                <a:lin ang="5400000" scaled="0"/>
              </a:gradFill>
            </a:endParaRPr>
          </a:p>
        </p:txBody>
      </p:sp>
      <p:sp>
        <p:nvSpPr>
          <p:cNvPr id="154" name="TextBox 153"/>
          <p:cNvSpPr txBox="1"/>
          <p:nvPr/>
        </p:nvSpPr>
        <p:spPr>
          <a:xfrm>
            <a:off x="1749083" y="860710"/>
            <a:ext cx="4451114" cy="1423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8" tIns="146262" rIns="182828" bIns="146262"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indent="-285750" algn="l" defTabSz="932384">
              <a:lnSpc>
                <a:spcPts val="2200"/>
              </a:lnSpc>
              <a:buFont typeface="Arial" panose="020B0604020202020204" pitchFamily="34" charset="0"/>
              <a:buChar char="•"/>
            </a:pPr>
            <a:r>
              <a:rPr lang="en-US" sz="1800" dirty="0" smtClean="0">
                <a:gradFill>
                  <a:gsLst>
                    <a:gs pos="0">
                      <a:srgbClr val="00188F"/>
                    </a:gs>
                    <a:gs pos="100000">
                      <a:srgbClr val="00188F"/>
                    </a:gs>
                  </a:gsLst>
                  <a:lin ang="5400000" scaled="0"/>
                </a:gradFill>
              </a:rPr>
              <a:t>Virtualization – there must be more..?</a:t>
            </a:r>
          </a:p>
          <a:p>
            <a:pPr marL="285750" indent="-285750" algn="l" defTabSz="932384">
              <a:lnSpc>
                <a:spcPts val="2200"/>
              </a:lnSpc>
              <a:buFont typeface="Arial" panose="020B0604020202020204" pitchFamily="34" charset="0"/>
              <a:buChar char="•"/>
            </a:pPr>
            <a:r>
              <a:rPr lang="en-US" sz="1800" dirty="0" smtClean="0">
                <a:gradFill>
                  <a:gsLst>
                    <a:gs pos="0">
                      <a:srgbClr val="00188F"/>
                    </a:gs>
                    <a:gs pos="100000">
                      <a:srgbClr val="00188F"/>
                    </a:gs>
                  </a:gsLst>
                  <a:lin ang="5400000" scaled="0"/>
                </a:gradFill>
              </a:rPr>
              <a:t>It’s cheaper – isn’t it..?</a:t>
            </a:r>
          </a:p>
          <a:p>
            <a:pPr marL="285750" indent="-285750" algn="l" defTabSz="932384">
              <a:lnSpc>
                <a:spcPts val="2200"/>
              </a:lnSpc>
              <a:buFont typeface="Arial" panose="020B0604020202020204" pitchFamily="34" charset="0"/>
              <a:buChar char="•"/>
            </a:pPr>
            <a:r>
              <a:rPr lang="en-US" sz="1800" dirty="0" smtClean="0">
                <a:gradFill>
                  <a:gsLst>
                    <a:gs pos="0">
                      <a:srgbClr val="00188F"/>
                    </a:gs>
                    <a:gs pos="100000">
                      <a:srgbClr val="00188F"/>
                    </a:gs>
                  </a:gsLst>
                  <a:lin ang="5400000" scaled="0"/>
                </a:gradFill>
              </a:rPr>
              <a:t>My DC is “constrained”..! </a:t>
            </a:r>
          </a:p>
          <a:p>
            <a:pPr marL="285750" indent="-285750" algn="l" defTabSz="932384">
              <a:lnSpc>
                <a:spcPts val="2200"/>
              </a:lnSpc>
              <a:buFont typeface="Arial" panose="020B0604020202020204" pitchFamily="34" charset="0"/>
              <a:buChar char="•"/>
            </a:pPr>
            <a:r>
              <a:rPr lang="en-US" sz="1800" dirty="0" smtClean="0">
                <a:gradFill>
                  <a:gsLst>
                    <a:gs pos="0">
                      <a:srgbClr val="00188F"/>
                    </a:gs>
                    <a:gs pos="100000">
                      <a:srgbClr val="00188F"/>
                    </a:gs>
                  </a:gsLst>
                  <a:lin ang="5400000" scaled="0"/>
                </a:gradFill>
              </a:rPr>
              <a:t>My Business Groups are using it..!</a:t>
            </a:r>
            <a:endParaRPr lang="en-US" sz="1800" dirty="0">
              <a:gradFill>
                <a:gsLst>
                  <a:gs pos="0">
                    <a:srgbClr val="00188F"/>
                  </a:gs>
                  <a:gs pos="100000">
                    <a:srgbClr val="00188F"/>
                  </a:gs>
                </a:gsLst>
                <a:lin ang="5400000" scaled="0"/>
              </a:gradFill>
            </a:endParaRPr>
          </a:p>
        </p:txBody>
      </p:sp>
      <p:grpSp>
        <p:nvGrpSpPr>
          <p:cNvPr id="43" name="Group 42"/>
          <p:cNvGrpSpPr/>
          <p:nvPr/>
        </p:nvGrpSpPr>
        <p:grpSpPr>
          <a:xfrm>
            <a:off x="1667435" y="4744658"/>
            <a:ext cx="3207044" cy="1393488"/>
            <a:chOff x="6781940" y="5965738"/>
            <a:chExt cx="3207044" cy="1393488"/>
          </a:xfrm>
        </p:grpSpPr>
        <p:sp>
          <p:nvSpPr>
            <p:cNvPr id="44" name="Rectangle 43"/>
            <p:cNvSpPr/>
            <p:nvPr/>
          </p:nvSpPr>
          <p:spPr bwMode="auto">
            <a:xfrm>
              <a:off x="6781940" y="5965738"/>
              <a:ext cx="3207044" cy="1393488"/>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algn="ctr" defTabSz="913927" fontAlgn="base">
                <a:lnSpc>
                  <a:spcPct val="90000"/>
                </a:lnSpc>
              </a:pPr>
              <a:r>
                <a:rPr lang="en-US" sz="1400" kern="0" dirty="0" smtClean="0">
                  <a:gradFill>
                    <a:gsLst>
                      <a:gs pos="0">
                        <a:srgbClr val="FFFFFF"/>
                      </a:gs>
                      <a:gs pos="100000">
                        <a:srgbClr val="FFFFFF"/>
                      </a:gs>
                    </a:gsLst>
                    <a:lin ang="5400000" scaled="0"/>
                  </a:gradFill>
                  <a:ea typeface="Segoe UI" pitchFamily="34" charset="0"/>
                  <a:cs typeface="Segoe UI" pitchFamily="34" charset="0"/>
                </a:rPr>
                <a:t>Your Datacenter Infrastructure</a:t>
              </a:r>
              <a:endParaRPr lang="en-US" sz="14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p:cNvPicPr>
              <a:picLocks noChangeAspect="1"/>
            </p:cNvPicPr>
            <p:nvPr/>
          </p:nvPicPr>
          <p:blipFill>
            <a:blip r:embed="rId6"/>
            <a:stretch>
              <a:fillRect/>
            </a:stretch>
          </p:blipFill>
          <p:spPr>
            <a:xfrm>
              <a:off x="6891976" y="6280878"/>
              <a:ext cx="1501850" cy="579797"/>
            </a:xfrm>
            <a:prstGeom prst="rect">
              <a:avLst/>
            </a:prstGeom>
          </p:spPr>
        </p:pic>
        <p:pic>
          <p:nvPicPr>
            <p:cNvPr id="46" name="Picture 45"/>
            <p:cNvPicPr>
              <a:picLocks noChangeAspect="1"/>
            </p:cNvPicPr>
            <p:nvPr/>
          </p:nvPicPr>
          <p:blipFill>
            <a:blip r:embed="rId6"/>
            <a:stretch>
              <a:fillRect/>
            </a:stretch>
          </p:blipFill>
          <p:spPr>
            <a:xfrm>
              <a:off x="8389565" y="6280878"/>
              <a:ext cx="1501850" cy="579797"/>
            </a:xfrm>
            <a:prstGeom prst="rect">
              <a:avLst/>
            </a:prstGeom>
          </p:spPr>
        </p:pic>
        <p:pic>
          <p:nvPicPr>
            <p:cNvPr id="48" name="Picture 47"/>
            <p:cNvPicPr>
              <a:picLocks noChangeAspect="1"/>
            </p:cNvPicPr>
            <p:nvPr/>
          </p:nvPicPr>
          <p:blipFill>
            <a:blip r:embed="rId6"/>
            <a:stretch>
              <a:fillRect/>
            </a:stretch>
          </p:blipFill>
          <p:spPr>
            <a:xfrm>
              <a:off x="6891976" y="6779429"/>
              <a:ext cx="1501850" cy="579797"/>
            </a:xfrm>
            <a:prstGeom prst="rect">
              <a:avLst/>
            </a:prstGeom>
          </p:spPr>
        </p:pic>
        <p:pic>
          <p:nvPicPr>
            <p:cNvPr id="49" name="Picture 48"/>
            <p:cNvPicPr>
              <a:picLocks noChangeAspect="1"/>
            </p:cNvPicPr>
            <p:nvPr/>
          </p:nvPicPr>
          <p:blipFill>
            <a:blip r:embed="rId6"/>
            <a:stretch>
              <a:fillRect/>
            </a:stretch>
          </p:blipFill>
          <p:spPr>
            <a:xfrm>
              <a:off x="8389565" y="6779429"/>
              <a:ext cx="1501850" cy="579797"/>
            </a:xfrm>
            <a:prstGeom prst="rect">
              <a:avLst/>
            </a:prstGeom>
          </p:spPr>
        </p:pic>
      </p:grpSp>
      <p:sp>
        <p:nvSpPr>
          <p:cNvPr id="50" name="Rectangle 49"/>
          <p:cNvSpPr/>
          <p:nvPr/>
        </p:nvSpPr>
        <p:spPr bwMode="auto">
          <a:xfrm>
            <a:off x="1782397" y="5864515"/>
            <a:ext cx="1501848" cy="263013"/>
          </a:xfrm>
          <a:prstGeom prst="rect">
            <a:avLst/>
          </a:prstGeom>
          <a:solidFill>
            <a:srgbClr val="0070C0">
              <a:alpha val="66000"/>
            </a:srgbClr>
          </a:solidFill>
          <a:ln w="28575">
            <a:solidFill>
              <a:srgbClr val="00284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solidFill>
                  <a:schemeClr val="bg1"/>
                </a:solidFill>
                <a:latin typeface="+mj-lt"/>
                <a:ea typeface="Segoe UI" pitchFamily="34" charset="0"/>
                <a:cs typeface="Segoe UI" pitchFamily="34" charset="0"/>
              </a:rPr>
              <a:t>Physical</a:t>
            </a:r>
          </a:p>
        </p:txBody>
      </p:sp>
      <p:sp>
        <p:nvSpPr>
          <p:cNvPr id="51" name="Rectangle 50"/>
          <p:cNvSpPr/>
          <p:nvPr/>
        </p:nvSpPr>
        <p:spPr bwMode="auto">
          <a:xfrm>
            <a:off x="3284246" y="5117042"/>
            <a:ext cx="1492663" cy="1005735"/>
          </a:xfrm>
          <a:prstGeom prst="rect">
            <a:avLst/>
          </a:prstGeom>
          <a:solidFill>
            <a:srgbClr val="002060">
              <a:alpha val="71000"/>
            </a:srgbClr>
          </a:solidFill>
          <a:ln w="28575">
            <a:solidFill>
              <a:srgbClr val="00284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solidFill>
                  <a:schemeClr val="bg1"/>
                </a:solidFill>
                <a:latin typeface="+mj-lt"/>
                <a:ea typeface="Segoe UI" pitchFamily="34" charset="0"/>
                <a:cs typeface="Segoe UI" pitchFamily="34" charset="0"/>
              </a:rPr>
              <a:t>Virtual</a:t>
            </a:r>
          </a:p>
        </p:txBody>
      </p:sp>
      <p:sp>
        <p:nvSpPr>
          <p:cNvPr id="7" name="Bent Arrow 6"/>
          <p:cNvSpPr/>
          <p:nvPr/>
        </p:nvSpPr>
        <p:spPr bwMode="auto">
          <a:xfrm rot="20407071">
            <a:off x="4301926" y="2069248"/>
            <a:ext cx="2452084" cy="2079852"/>
          </a:xfrm>
          <a:prstGeom prst="bentArrow">
            <a:avLst>
              <a:gd name="adj1" fmla="val 10355"/>
              <a:gd name="adj2" fmla="val 13840"/>
              <a:gd name="adj3" fmla="val 14552"/>
              <a:gd name="adj4" fmla="val 71769"/>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60" name="Bent Arrow 59"/>
          <p:cNvSpPr/>
          <p:nvPr/>
        </p:nvSpPr>
        <p:spPr bwMode="auto">
          <a:xfrm rot="17303016" flipV="1">
            <a:off x="5800682" y="2121521"/>
            <a:ext cx="3167530" cy="3634884"/>
          </a:xfrm>
          <a:prstGeom prst="bentArrow">
            <a:avLst>
              <a:gd name="adj1" fmla="val 6527"/>
              <a:gd name="adj2" fmla="val 8924"/>
              <a:gd name="adj3" fmla="val 9897"/>
              <a:gd name="adj4" fmla="val 8393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nvGrpSpPr>
          <p:cNvPr id="56" name="Group 55"/>
          <p:cNvGrpSpPr/>
          <p:nvPr/>
        </p:nvGrpSpPr>
        <p:grpSpPr>
          <a:xfrm>
            <a:off x="4512110" y="4254509"/>
            <a:ext cx="850605" cy="923330"/>
            <a:chOff x="3583172" y="3310544"/>
            <a:chExt cx="850605" cy="923330"/>
          </a:xfrm>
        </p:grpSpPr>
        <p:sp>
          <p:nvSpPr>
            <p:cNvPr id="57" name="Oval 56"/>
            <p:cNvSpPr/>
            <p:nvPr/>
          </p:nvSpPr>
          <p:spPr bwMode="auto">
            <a:xfrm>
              <a:off x="3583172" y="3363286"/>
              <a:ext cx="850605" cy="850605"/>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58" name="Rectangle 57"/>
            <p:cNvSpPr/>
            <p:nvPr/>
          </p:nvSpPr>
          <p:spPr>
            <a:xfrm>
              <a:off x="3768707" y="3310544"/>
              <a:ext cx="485863"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latin typeface="Segoe UI Black" panose="020B0A02040204020203" pitchFamily="34" charset="0"/>
                  <a:ea typeface="Segoe UI Black" panose="020B0A02040204020203" pitchFamily="34" charset="0"/>
                  <a:cs typeface="Segoe UI Black" panose="020B0A02040204020203" pitchFamily="34"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Segoe UI Black" panose="020B0A02040204020203" pitchFamily="34" charset="0"/>
                <a:ea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7735428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3"/>
                                        </p:tgtEl>
                                        <p:attrNameLst>
                                          <p:attrName>style.visibility</p:attrName>
                                        </p:attrNameLst>
                                      </p:cBhvr>
                                      <p:to>
                                        <p:strVal val="visible"/>
                                      </p:to>
                                    </p:set>
                                    <p:animEffect transition="in" filter="fade">
                                      <p:cBhvr>
                                        <p:cTn id="14" dur="500"/>
                                        <p:tgtEl>
                                          <p:spTgt spid="11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fade">
                                      <p:cBhvr>
                                        <p:cTn id="18" dur="500"/>
                                        <p:tgtEl>
                                          <p:spTgt spid="114"/>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16"/>
                                        </p:tgtEl>
                                        <p:attrNameLst>
                                          <p:attrName>style.visibility</p:attrName>
                                        </p:attrNameLst>
                                      </p:cBhvr>
                                      <p:to>
                                        <p:strVal val="visible"/>
                                      </p:to>
                                    </p:set>
                                    <p:animEffect transition="in" filter="fade">
                                      <p:cBhvr>
                                        <p:cTn id="22" dur="500"/>
                                        <p:tgtEl>
                                          <p:spTgt spid="116"/>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09"/>
                                        </p:tgtEl>
                                        <p:attrNameLst>
                                          <p:attrName>style.visibility</p:attrName>
                                        </p:attrNameLst>
                                      </p:cBhvr>
                                      <p:to>
                                        <p:strVal val="visible"/>
                                      </p:to>
                                    </p:set>
                                    <p:animEffect transition="in" filter="fade">
                                      <p:cBhvr>
                                        <p:cTn id="26" dur="500"/>
                                        <p:tgtEl>
                                          <p:spTgt spid="109"/>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down)">
                                      <p:cBhvr>
                                        <p:cTn id="30" dur="1000"/>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wipe(down)">
                                      <p:cBhvr>
                                        <p:cTn id="35" dur="1250"/>
                                        <p:tgtEl>
                                          <p:spTgt spid="50"/>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down)">
                                      <p:cBhvr>
                                        <p:cTn id="38" dur="2250"/>
                                        <p:tgtEl>
                                          <p:spTgt spid="51"/>
                                        </p:tgtEl>
                                      </p:cBhvr>
                                    </p:animEffect>
                                  </p:childTnLst>
                                </p:cTn>
                              </p:par>
                            </p:childTnLst>
                          </p:cTn>
                        </p:par>
                        <p:par>
                          <p:cTn id="39" fill="hold">
                            <p:stCondLst>
                              <p:cond delay="2250"/>
                            </p:stCondLst>
                            <p:childTnLst>
                              <p:par>
                                <p:cTn id="40" presetID="1" presetClass="entr" presetSubtype="0" fill="hold" nodeType="afterEffect">
                                  <p:stCondLst>
                                    <p:cond delay="0"/>
                                  </p:stCondLst>
                                  <p:childTnLst>
                                    <p:set>
                                      <p:cBhvr>
                                        <p:cTn id="41" dur="1" fill="hold">
                                          <p:stCondLst>
                                            <p:cond delay="0"/>
                                          </p:stCondLst>
                                        </p:cTn>
                                        <p:tgtEl>
                                          <p:spTgt spid="5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500"/>
                            </p:stCondLst>
                            <p:childTnLst>
                              <p:par>
                                <p:cTn id="48" presetID="22" presetClass="entr" presetSubtype="4" fill="hold" grpId="0"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down)">
                                      <p:cBhvr>
                                        <p:cTn id="50" dur="500"/>
                                        <p:tgtEl>
                                          <p:spTgt spid="7"/>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54"/>
                                        </p:tgtEl>
                                        <p:attrNameLst>
                                          <p:attrName>style.visibility</p:attrName>
                                        </p:attrNameLst>
                                      </p:cBhvr>
                                      <p:to>
                                        <p:strVal val="visible"/>
                                      </p:to>
                                    </p:set>
                                    <p:animEffect transition="in" filter="fade">
                                      <p:cBhvr>
                                        <p:cTn id="54" dur="500"/>
                                        <p:tgtEl>
                                          <p:spTgt spid="15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19"/>
                                        </p:tgtEl>
                                        <p:attrNameLst>
                                          <p:attrName>style.visibility</p:attrName>
                                        </p:attrNameLst>
                                      </p:cBhvr>
                                      <p:to>
                                        <p:strVal val="visible"/>
                                      </p:to>
                                    </p:set>
                                    <p:animEffect transition="in" filter="fade">
                                      <p:cBhvr>
                                        <p:cTn id="59" dur="750"/>
                                        <p:tgtEl>
                                          <p:spTgt spid="119"/>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120"/>
                                        </p:tgtEl>
                                        <p:attrNameLst>
                                          <p:attrName>style.visibility</p:attrName>
                                        </p:attrNameLst>
                                      </p:cBhvr>
                                      <p:to>
                                        <p:strVal val="visible"/>
                                      </p:to>
                                    </p:set>
                                    <p:animEffect transition="in" filter="fade">
                                      <p:cBhvr>
                                        <p:cTn id="62" dur="500"/>
                                        <p:tgtEl>
                                          <p:spTgt spid="120"/>
                                        </p:tgtEl>
                                      </p:cBhvr>
                                    </p:animEffect>
                                  </p:childTnLst>
                                </p:cTn>
                              </p:par>
                            </p:childTnLst>
                          </p:cTn>
                        </p:par>
                        <p:par>
                          <p:cTn id="63" fill="hold">
                            <p:stCondLst>
                              <p:cond delay="750"/>
                            </p:stCondLst>
                            <p:childTnLst>
                              <p:par>
                                <p:cTn id="64" presetID="10" presetClass="entr" presetSubtype="0" fill="hold" grpId="0" nodeType="afterEffect">
                                  <p:stCondLst>
                                    <p:cond delay="0"/>
                                  </p:stCondLst>
                                  <p:childTnLst>
                                    <p:set>
                                      <p:cBhvr>
                                        <p:cTn id="65" dur="1" fill="hold">
                                          <p:stCondLst>
                                            <p:cond delay="0"/>
                                          </p:stCondLst>
                                        </p:cTn>
                                        <p:tgtEl>
                                          <p:spTgt spid="126"/>
                                        </p:tgtEl>
                                        <p:attrNameLst>
                                          <p:attrName>style.visibility</p:attrName>
                                        </p:attrNameLst>
                                      </p:cBhvr>
                                      <p:to>
                                        <p:strVal val="visible"/>
                                      </p:to>
                                    </p:set>
                                    <p:animEffect transition="in" filter="fade">
                                      <p:cBhvr>
                                        <p:cTn id="66" dur="500"/>
                                        <p:tgtEl>
                                          <p:spTgt spid="126"/>
                                        </p:tgtEl>
                                      </p:cBhvr>
                                    </p:animEffect>
                                  </p:childTnLst>
                                </p:cTn>
                              </p:par>
                            </p:childTnLst>
                          </p:cTn>
                        </p:par>
                        <p:par>
                          <p:cTn id="67" fill="hold">
                            <p:stCondLst>
                              <p:cond delay="1250"/>
                            </p:stCondLst>
                            <p:childTnLst>
                              <p:par>
                                <p:cTn id="68" presetID="22" presetClass="entr" presetSubtype="4" fill="hold" grpId="0" nodeType="after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wipe(down)">
                                      <p:cBhvr>
                                        <p:cTn id="70" dur="500"/>
                                        <p:tgtEl>
                                          <p:spTgt spid="60"/>
                                        </p:tgtEl>
                                      </p:cBhvr>
                                    </p:animEffect>
                                  </p:childTnLst>
                                </p:cTn>
                              </p:par>
                            </p:childTnLst>
                          </p:cTn>
                        </p:par>
                        <p:par>
                          <p:cTn id="71" fill="hold">
                            <p:stCondLst>
                              <p:cond delay="1750"/>
                            </p:stCondLst>
                            <p:childTnLst>
                              <p:par>
                                <p:cTn id="72" presetID="10" presetClass="entr" presetSubtype="0" fill="hold" grpId="0" nodeType="afterEffect">
                                  <p:stCondLst>
                                    <p:cond delay="0"/>
                                  </p:stCondLst>
                                  <p:childTnLst>
                                    <p:set>
                                      <p:cBhvr>
                                        <p:cTn id="73" dur="1" fill="hold">
                                          <p:stCondLst>
                                            <p:cond delay="0"/>
                                          </p:stCondLst>
                                        </p:cTn>
                                        <p:tgtEl>
                                          <p:spTgt spid="152"/>
                                        </p:tgtEl>
                                        <p:attrNameLst>
                                          <p:attrName>style.visibility</p:attrName>
                                        </p:attrNameLst>
                                      </p:cBhvr>
                                      <p:to>
                                        <p:strVal val="visible"/>
                                      </p:to>
                                    </p:set>
                                    <p:animEffect transition="in" filter="fade">
                                      <p:cBhvr>
                                        <p:cTn id="74"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109" grpId="0"/>
      <p:bldP spid="119" grpId="0" animBg="1"/>
      <p:bldP spid="120" grpId="0" animBg="1"/>
      <p:bldP spid="126" grpId="0" animBg="1"/>
      <p:bldP spid="152" grpId="0"/>
      <p:bldP spid="154" grpId="0"/>
      <p:bldP spid="50" grpId="0" animBg="1"/>
      <p:bldP spid="51" grpId="0" animBg="1"/>
      <p:bldP spid="7" grpId="0" animBg="1"/>
      <p:bldP spid="6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68262"/>
            <a:ext cx="11375536" cy="1375761"/>
          </a:xfrm>
        </p:spPr>
        <p:txBody>
          <a:bodyPr/>
          <a:lstStyle/>
          <a:p>
            <a:r>
              <a:rPr lang="en-US" dirty="0" smtClean="0"/>
              <a:t>Enterprise Data Centers are here to stay</a:t>
            </a:r>
            <a:br>
              <a:rPr lang="en-US" dirty="0" smtClean="0"/>
            </a:br>
            <a:r>
              <a:rPr lang="en-US" sz="3200" dirty="0" smtClean="0"/>
              <a:t>Microsoft is helping improve them and connect them to the Cloud…</a:t>
            </a:r>
            <a:endParaRPr lang="en-US" dirty="0"/>
          </a:p>
        </p:txBody>
      </p:sp>
      <p:grpSp>
        <p:nvGrpSpPr>
          <p:cNvPr id="4" name="Group 3"/>
          <p:cNvGrpSpPr/>
          <p:nvPr/>
        </p:nvGrpSpPr>
        <p:grpSpPr>
          <a:xfrm>
            <a:off x="471488" y="1624566"/>
            <a:ext cx="11507786" cy="457200"/>
            <a:chOff x="471488" y="1213403"/>
            <a:chExt cx="11507786" cy="457200"/>
          </a:xfrm>
        </p:grpSpPr>
        <p:sp>
          <p:nvSpPr>
            <p:cNvPr id="5" name="Rectangle 4"/>
            <p:cNvSpPr/>
            <p:nvPr/>
          </p:nvSpPr>
          <p:spPr bwMode="auto">
            <a:xfrm>
              <a:off x="471488" y="1213403"/>
              <a:ext cx="132080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B2C28"/>
                  </a:solidFill>
                  <a:effectLst/>
                  <a:uLnTx/>
                  <a:uFillTx/>
                  <a:latin typeface="Segoe UI"/>
                  <a:ea typeface="Segoe UI" pitchFamily="34" charset="0"/>
                  <a:cs typeface="Segoe UI" pitchFamily="34" charset="0"/>
                </a:rPr>
                <a:t>HYBRID</a:t>
              </a:r>
            </a:p>
          </p:txBody>
        </p:sp>
        <p:sp>
          <p:nvSpPr>
            <p:cNvPr id="6" name="Rectangle 5"/>
            <p:cNvSpPr/>
            <p:nvPr/>
          </p:nvSpPr>
          <p:spPr bwMode="auto">
            <a:xfrm>
              <a:off x="1792288" y="1213403"/>
              <a:ext cx="3679598"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B2C28"/>
                  </a:solidFill>
                  <a:effectLst/>
                  <a:uLnTx/>
                  <a:uFillTx/>
                  <a:latin typeface="Segoe UI"/>
                  <a:ea typeface="Segoe UI" pitchFamily="34" charset="0"/>
                  <a:cs typeface="Segoe UI" pitchFamily="34" charset="0"/>
                </a:rPr>
                <a:t>STORAGE</a:t>
              </a:r>
            </a:p>
          </p:txBody>
        </p:sp>
        <p:sp>
          <p:nvSpPr>
            <p:cNvPr id="7" name="Rectangle 6"/>
            <p:cNvSpPr/>
            <p:nvPr/>
          </p:nvSpPr>
          <p:spPr bwMode="auto">
            <a:xfrm>
              <a:off x="5602513" y="1213403"/>
              <a:ext cx="6376761"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50" normalizeH="0" baseline="0" noProof="0" dirty="0" err="1">
                  <a:ln>
                    <a:noFill/>
                  </a:ln>
                  <a:solidFill>
                    <a:srgbClr val="2B2C28"/>
                  </a:solidFill>
                  <a:effectLst/>
                  <a:uLnTx/>
                  <a:uFillTx/>
                  <a:latin typeface="Segoe UI"/>
                  <a:ea typeface="Segoe UI" pitchFamily="34" charset="0"/>
                  <a:cs typeface="Segoe UI" pitchFamily="34" charset="0"/>
                </a:rPr>
                <a:t>StorSimple</a:t>
              </a:r>
              <a:r>
                <a:rPr kumimoji="0" lang="en-US" sz="2000" b="0" i="0" u="none" strike="noStrike" kern="1200" cap="none" spc="-50" normalizeH="0" baseline="0" noProof="0" dirty="0">
                  <a:ln>
                    <a:noFill/>
                  </a:ln>
                  <a:solidFill>
                    <a:srgbClr val="2B2C28"/>
                  </a:solidFill>
                  <a:effectLst/>
                  <a:uLnTx/>
                  <a:uFillTx/>
                  <a:latin typeface="Segoe UI"/>
                  <a:ea typeface="Segoe UI" pitchFamily="34" charset="0"/>
                  <a:cs typeface="Segoe UI" pitchFamily="34" charset="0"/>
                </a:rPr>
                <a:t> + Azure </a:t>
              </a:r>
              <a:r>
                <a:rPr kumimoji="0" lang="en-US" sz="2000" b="0" i="0" u="none" strike="noStrike" kern="1200" cap="none" spc="-50" normalizeH="0" baseline="0" noProof="0" dirty="0" smtClean="0">
                  <a:ln>
                    <a:noFill/>
                  </a:ln>
                  <a:solidFill>
                    <a:srgbClr val="2B2C28"/>
                  </a:solidFill>
                  <a:effectLst/>
                  <a:uLnTx/>
                  <a:uFillTx/>
                  <a:latin typeface="Segoe UI"/>
                  <a:ea typeface="Segoe UI" pitchFamily="34" charset="0"/>
                  <a:cs typeface="Segoe UI" pitchFamily="34" charset="0"/>
                </a:rPr>
                <a:t>Storage</a:t>
              </a:r>
              <a:endParaRPr kumimoji="0" lang="en-US" sz="2000" b="0" i="0" u="none" strike="noStrike" kern="1200" cap="none" spc="-50" normalizeH="0" baseline="0" noProof="0" dirty="0">
                <a:ln>
                  <a:noFill/>
                </a:ln>
                <a:solidFill>
                  <a:srgbClr val="2B2C28"/>
                </a:solidFill>
                <a:effectLst/>
                <a:uLnTx/>
                <a:uFillTx/>
                <a:latin typeface="Segoe UI"/>
                <a:ea typeface="Segoe UI" pitchFamily="34" charset="0"/>
                <a:cs typeface="Segoe UI" pitchFamily="34" charset="0"/>
              </a:endParaRPr>
            </a:p>
          </p:txBody>
        </p:sp>
      </p:grpSp>
      <p:grpSp>
        <p:nvGrpSpPr>
          <p:cNvPr id="8" name="Group 7"/>
          <p:cNvGrpSpPr/>
          <p:nvPr/>
        </p:nvGrpSpPr>
        <p:grpSpPr>
          <a:xfrm>
            <a:off x="471488" y="3009550"/>
            <a:ext cx="11507786" cy="457200"/>
            <a:chOff x="471488" y="2598387"/>
            <a:chExt cx="11507786" cy="457200"/>
          </a:xfrm>
        </p:grpSpPr>
        <p:sp>
          <p:nvSpPr>
            <p:cNvPr id="9" name="Rectangle 8"/>
            <p:cNvSpPr/>
            <p:nvPr/>
          </p:nvSpPr>
          <p:spPr bwMode="auto">
            <a:xfrm>
              <a:off x="471488" y="2598387"/>
              <a:ext cx="132080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B2C28"/>
                  </a:solidFill>
                  <a:effectLst/>
                  <a:uLnTx/>
                  <a:uFillTx/>
                  <a:latin typeface="Segoe UI"/>
                  <a:ea typeface="Segoe UI" pitchFamily="34" charset="0"/>
                  <a:cs typeface="Segoe UI" pitchFamily="34" charset="0"/>
                </a:rPr>
                <a:t>HYBRID</a:t>
              </a:r>
            </a:p>
          </p:txBody>
        </p:sp>
        <p:sp>
          <p:nvSpPr>
            <p:cNvPr id="10" name="Rectangle 9"/>
            <p:cNvSpPr/>
            <p:nvPr/>
          </p:nvSpPr>
          <p:spPr bwMode="auto">
            <a:xfrm>
              <a:off x="1792288" y="2598387"/>
              <a:ext cx="3679598"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B2C28"/>
                  </a:solidFill>
                  <a:effectLst/>
                  <a:uLnTx/>
                  <a:uFillTx/>
                  <a:latin typeface="Segoe UI"/>
                  <a:ea typeface="Segoe UI" pitchFamily="34" charset="0"/>
                  <a:cs typeface="Segoe UI" pitchFamily="34" charset="0"/>
                </a:rPr>
                <a:t>DATABASE</a:t>
              </a:r>
            </a:p>
          </p:txBody>
        </p:sp>
        <p:sp>
          <p:nvSpPr>
            <p:cNvPr id="11" name="Rectangle 10"/>
            <p:cNvSpPr/>
            <p:nvPr/>
          </p:nvSpPr>
          <p:spPr bwMode="auto">
            <a:xfrm>
              <a:off x="5602513" y="2598387"/>
              <a:ext cx="6376761"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2B2C28"/>
                  </a:solidFill>
                  <a:effectLst/>
                  <a:uLnTx/>
                  <a:uFillTx/>
                  <a:latin typeface="Segoe UI"/>
                  <a:ea typeface="Segoe UI" pitchFamily="34" charset="0"/>
                  <a:cs typeface="Segoe UI" pitchFamily="34" charset="0"/>
                </a:rPr>
                <a:t>SQL </a:t>
              </a:r>
              <a:r>
                <a:rPr kumimoji="0" lang="en-US" sz="2000" b="0" i="0" u="none" strike="noStrike" kern="1200" cap="none" spc="0" normalizeH="0" baseline="0" noProof="0" dirty="0">
                  <a:ln>
                    <a:noFill/>
                  </a:ln>
                  <a:solidFill>
                    <a:srgbClr val="2B2C28"/>
                  </a:solidFill>
                  <a:effectLst/>
                  <a:uLnTx/>
                  <a:uFillTx/>
                  <a:latin typeface="Segoe UI"/>
                  <a:ea typeface="Segoe UI" pitchFamily="34" charset="0"/>
                  <a:cs typeface="Segoe UI" pitchFamily="34" charset="0"/>
                </a:rPr>
                <a:t>Server </a:t>
              </a:r>
              <a:r>
                <a:rPr kumimoji="0" lang="en-US" sz="2000" b="0" i="0" u="none" strike="noStrike" kern="1200" cap="none" spc="0" normalizeH="0" baseline="0" noProof="0" dirty="0" smtClean="0">
                  <a:ln>
                    <a:noFill/>
                  </a:ln>
                  <a:solidFill>
                    <a:srgbClr val="2B2C28"/>
                  </a:solidFill>
                  <a:effectLst/>
                  <a:uLnTx/>
                  <a:uFillTx/>
                  <a:latin typeface="Segoe UI"/>
                  <a:ea typeface="Segoe UI" pitchFamily="34" charset="0"/>
                  <a:cs typeface="Segoe UI" pitchFamily="34" charset="0"/>
                </a:rPr>
                <a:t>2016 </a:t>
              </a:r>
              <a:r>
                <a:rPr kumimoji="0" lang="en-US" sz="2000" b="0" i="0" u="none" strike="noStrike" kern="1200" cap="none" spc="0" normalizeH="0" baseline="0" noProof="0" dirty="0" err="1" smtClean="0">
                  <a:ln>
                    <a:noFill/>
                  </a:ln>
                  <a:solidFill>
                    <a:srgbClr val="2B2C28"/>
                  </a:solidFill>
                  <a:effectLst/>
                  <a:uLnTx/>
                  <a:uFillTx/>
                  <a:latin typeface="Segoe UI"/>
                  <a:ea typeface="Segoe UI" pitchFamily="34" charset="0"/>
                  <a:cs typeface="Segoe UI" pitchFamily="34" charset="0"/>
                </a:rPr>
                <a:t>StretchDB</a:t>
              </a:r>
              <a:r>
                <a:rPr kumimoji="0" lang="en-US" sz="2000" b="0" i="0" u="none" strike="noStrike" kern="1200" cap="none" spc="0" normalizeH="0" baseline="0" noProof="0" dirty="0">
                  <a:ln>
                    <a:noFill/>
                  </a:ln>
                  <a:solidFill>
                    <a:srgbClr val="2B2C28"/>
                  </a:solidFill>
                  <a:effectLst/>
                  <a:uLnTx/>
                  <a:uFillTx/>
                  <a:latin typeface="Segoe UI"/>
                  <a:ea typeface="Segoe UI" pitchFamily="34" charset="0"/>
                  <a:cs typeface="Segoe UI" pitchFamily="34" charset="0"/>
                </a:rPr>
                <a:t> + Azure SQL </a:t>
              </a:r>
              <a:r>
                <a:rPr kumimoji="0" lang="en-US" sz="2000" b="0" i="0" u="none" strike="noStrike" kern="1200" cap="none" spc="0" normalizeH="0" baseline="0" noProof="0" dirty="0" smtClean="0">
                  <a:ln>
                    <a:noFill/>
                  </a:ln>
                  <a:solidFill>
                    <a:srgbClr val="2B2C28"/>
                  </a:solidFill>
                  <a:effectLst/>
                  <a:uLnTx/>
                  <a:uFillTx/>
                  <a:latin typeface="Segoe UI"/>
                  <a:ea typeface="Segoe UI" pitchFamily="34" charset="0"/>
                  <a:cs typeface="Segoe UI" pitchFamily="34" charset="0"/>
                </a:rPr>
                <a:t>DB</a:t>
              </a:r>
              <a:endParaRPr kumimoji="0" lang="en-US" sz="2000" b="0" i="0" u="none" strike="noStrike" kern="1200" cap="none" spc="0" normalizeH="0" baseline="0" noProof="0" dirty="0">
                <a:ln>
                  <a:noFill/>
                </a:ln>
                <a:solidFill>
                  <a:srgbClr val="2B2C28"/>
                </a:solidFill>
                <a:effectLst/>
                <a:uLnTx/>
                <a:uFillTx/>
                <a:latin typeface="Segoe UI"/>
                <a:ea typeface="Segoe UI" pitchFamily="34" charset="0"/>
                <a:cs typeface="Segoe UI" pitchFamily="34" charset="0"/>
              </a:endParaRPr>
            </a:p>
          </p:txBody>
        </p:sp>
      </p:grpSp>
      <p:grpSp>
        <p:nvGrpSpPr>
          <p:cNvPr id="12" name="Group 11"/>
          <p:cNvGrpSpPr/>
          <p:nvPr/>
        </p:nvGrpSpPr>
        <p:grpSpPr>
          <a:xfrm>
            <a:off x="471488" y="3702042"/>
            <a:ext cx="11507786" cy="457200"/>
            <a:chOff x="471488" y="3290879"/>
            <a:chExt cx="11507786" cy="457200"/>
          </a:xfrm>
        </p:grpSpPr>
        <p:sp>
          <p:nvSpPr>
            <p:cNvPr id="13" name="Rectangle 12"/>
            <p:cNvSpPr/>
            <p:nvPr/>
          </p:nvSpPr>
          <p:spPr bwMode="auto">
            <a:xfrm>
              <a:off x="471488" y="3290879"/>
              <a:ext cx="132080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B2C28"/>
                  </a:solidFill>
                  <a:effectLst/>
                  <a:uLnTx/>
                  <a:uFillTx/>
                  <a:latin typeface="Segoe UI"/>
                  <a:ea typeface="Segoe UI" pitchFamily="34" charset="0"/>
                  <a:cs typeface="Segoe UI" pitchFamily="34" charset="0"/>
                </a:rPr>
                <a:t>HYBRID</a:t>
              </a:r>
            </a:p>
          </p:txBody>
        </p:sp>
        <p:sp>
          <p:nvSpPr>
            <p:cNvPr id="14" name="Rectangle 13"/>
            <p:cNvSpPr/>
            <p:nvPr/>
          </p:nvSpPr>
          <p:spPr bwMode="auto">
            <a:xfrm>
              <a:off x="1792288" y="3290879"/>
              <a:ext cx="3679598"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B2C28"/>
                  </a:solidFill>
                  <a:effectLst/>
                  <a:uLnTx/>
                  <a:uFillTx/>
                  <a:latin typeface="Segoe UI"/>
                  <a:ea typeface="Segoe UI" pitchFamily="34" charset="0"/>
                  <a:cs typeface="Segoe UI" pitchFamily="34" charset="0"/>
                </a:rPr>
                <a:t>CONSISTENCY</a:t>
              </a:r>
            </a:p>
          </p:txBody>
        </p:sp>
        <p:sp>
          <p:nvSpPr>
            <p:cNvPr id="15" name="Rectangle 14"/>
            <p:cNvSpPr/>
            <p:nvPr/>
          </p:nvSpPr>
          <p:spPr bwMode="auto">
            <a:xfrm>
              <a:off x="5602513" y="3290879"/>
              <a:ext cx="6376761"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2B2C28"/>
                  </a:solidFill>
                  <a:effectLst/>
                  <a:uLnTx/>
                  <a:uFillTx/>
                  <a:latin typeface="Segoe UI"/>
                  <a:ea typeface="Segoe UI" pitchFamily="34" charset="0"/>
                  <a:cs typeface="Segoe UI" pitchFamily="34" charset="0"/>
                </a:rPr>
                <a:t>Azure Stack + Cloud Platform System</a:t>
              </a:r>
            </a:p>
          </p:txBody>
        </p:sp>
      </p:grpSp>
      <p:grpSp>
        <p:nvGrpSpPr>
          <p:cNvPr id="16" name="Group 15"/>
          <p:cNvGrpSpPr/>
          <p:nvPr/>
        </p:nvGrpSpPr>
        <p:grpSpPr>
          <a:xfrm>
            <a:off x="457200" y="5724460"/>
            <a:ext cx="11507786" cy="457200"/>
            <a:chOff x="471488" y="3983371"/>
            <a:chExt cx="11507786" cy="457200"/>
          </a:xfrm>
        </p:grpSpPr>
        <p:sp>
          <p:nvSpPr>
            <p:cNvPr id="17" name="Rectangle 16"/>
            <p:cNvSpPr/>
            <p:nvPr/>
          </p:nvSpPr>
          <p:spPr bwMode="auto">
            <a:xfrm>
              <a:off x="471488" y="3983371"/>
              <a:ext cx="132080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B2C28"/>
                  </a:solidFill>
                  <a:effectLst/>
                  <a:uLnTx/>
                  <a:uFillTx/>
                  <a:latin typeface="Segoe UI"/>
                  <a:ea typeface="Segoe UI" pitchFamily="34" charset="0"/>
                  <a:cs typeface="Segoe UI" pitchFamily="34" charset="0"/>
                </a:rPr>
                <a:t>HYBRID</a:t>
              </a:r>
            </a:p>
          </p:txBody>
        </p:sp>
        <p:sp>
          <p:nvSpPr>
            <p:cNvPr id="18" name="Rectangle 17"/>
            <p:cNvSpPr/>
            <p:nvPr/>
          </p:nvSpPr>
          <p:spPr bwMode="auto">
            <a:xfrm>
              <a:off x="1792288" y="3983371"/>
              <a:ext cx="3679598"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B2C28"/>
                  </a:solidFill>
                  <a:effectLst/>
                  <a:uLnTx/>
                  <a:uFillTx/>
                  <a:latin typeface="Segoe UI"/>
                  <a:ea typeface="Segoe UI" pitchFamily="34" charset="0"/>
                  <a:cs typeface="Segoe UI" pitchFamily="34" charset="0"/>
                </a:rPr>
                <a:t>APP INTEGRATION</a:t>
              </a:r>
            </a:p>
          </p:txBody>
        </p:sp>
        <p:sp>
          <p:nvSpPr>
            <p:cNvPr id="19" name="Rectangle 18"/>
            <p:cNvSpPr/>
            <p:nvPr/>
          </p:nvSpPr>
          <p:spPr bwMode="auto">
            <a:xfrm>
              <a:off x="5602513" y="3983371"/>
              <a:ext cx="6376761"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2B2C28"/>
                  </a:solidFill>
                  <a:effectLst/>
                  <a:uLnTx/>
                  <a:uFillTx/>
                  <a:latin typeface="Segoe UI"/>
                  <a:ea typeface="Segoe UI" pitchFamily="34" charset="0"/>
                  <a:cs typeface="Segoe UI" pitchFamily="34" charset="0"/>
                </a:rPr>
                <a:t>Azure </a:t>
              </a:r>
              <a:r>
                <a:rPr kumimoji="0" lang="en-US" sz="2000" b="0" i="0" u="none" strike="noStrike" kern="1200" cap="none" spc="0" normalizeH="0" baseline="0" noProof="0" dirty="0" err="1">
                  <a:ln>
                    <a:noFill/>
                  </a:ln>
                  <a:solidFill>
                    <a:srgbClr val="2B2C28"/>
                  </a:solidFill>
                  <a:effectLst/>
                  <a:uLnTx/>
                  <a:uFillTx/>
                  <a:latin typeface="Segoe UI"/>
                  <a:ea typeface="Segoe UI" pitchFamily="34" charset="0"/>
                  <a:cs typeface="Segoe UI" pitchFamily="34" charset="0"/>
                </a:rPr>
                <a:t>ServiceBus</a:t>
              </a:r>
              <a:r>
                <a:rPr kumimoji="0" lang="en-US" sz="2000" b="0" i="0" u="none" strike="noStrike" kern="1200" cap="none" spc="0" normalizeH="0" baseline="0" noProof="0" dirty="0">
                  <a:ln>
                    <a:noFill/>
                  </a:ln>
                  <a:solidFill>
                    <a:srgbClr val="2B2C28"/>
                  </a:solidFill>
                  <a:effectLst/>
                  <a:uLnTx/>
                  <a:uFillTx/>
                  <a:latin typeface="Segoe UI"/>
                  <a:ea typeface="Segoe UI" pitchFamily="34" charset="0"/>
                  <a:cs typeface="Segoe UI" pitchFamily="34" charset="0"/>
                </a:rPr>
                <a:t> + </a:t>
              </a:r>
              <a:r>
                <a:rPr kumimoji="0" lang="en-US" sz="2000" b="0" i="0" u="none" strike="noStrike" kern="1200" cap="none" spc="0" normalizeH="0" baseline="0" noProof="0" dirty="0" smtClean="0">
                  <a:ln>
                    <a:noFill/>
                  </a:ln>
                  <a:solidFill>
                    <a:srgbClr val="2B2C28"/>
                  </a:solidFill>
                  <a:effectLst/>
                  <a:uLnTx/>
                  <a:uFillTx/>
                  <a:latin typeface="Segoe UI"/>
                  <a:ea typeface="Segoe UI" pitchFamily="34" charset="0"/>
                  <a:cs typeface="Segoe UI" pitchFamily="34" charset="0"/>
                </a:rPr>
                <a:t>BizTalk </a:t>
              </a:r>
              <a:r>
                <a:rPr kumimoji="0" lang="en-US" sz="2000" b="0" i="0" u="none" strike="noStrike" kern="1200" cap="none" spc="0" normalizeH="0" baseline="0" noProof="0" dirty="0">
                  <a:ln>
                    <a:noFill/>
                  </a:ln>
                  <a:solidFill>
                    <a:srgbClr val="2B2C28"/>
                  </a:solidFill>
                  <a:effectLst/>
                  <a:uLnTx/>
                  <a:uFillTx/>
                  <a:latin typeface="Segoe UI"/>
                  <a:ea typeface="Segoe UI" pitchFamily="34" charset="0"/>
                  <a:cs typeface="Segoe UI" pitchFamily="34" charset="0"/>
                </a:rPr>
                <a:t>Services</a:t>
              </a:r>
            </a:p>
          </p:txBody>
        </p:sp>
      </p:grpSp>
      <p:grpSp>
        <p:nvGrpSpPr>
          <p:cNvPr id="20" name="Group 19"/>
          <p:cNvGrpSpPr/>
          <p:nvPr/>
        </p:nvGrpSpPr>
        <p:grpSpPr>
          <a:xfrm>
            <a:off x="471488" y="4400638"/>
            <a:ext cx="11507786" cy="457200"/>
            <a:chOff x="471488" y="4675863"/>
            <a:chExt cx="11507786" cy="457200"/>
          </a:xfrm>
        </p:grpSpPr>
        <p:sp>
          <p:nvSpPr>
            <p:cNvPr id="21" name="Rectangle 20"/>
            <p:cNvSpPr/>
            <p:nvPr/>
          </p:nvSpPr>
          <p:spPr bwMode="auto">
            <a:xfrm>
              <a:off x="471488" y="4675863"/>
              <a:ext cx="132080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B2C28"/>
                  </a:solidFill>
                  <a:effectLst/>
                  <a:uLnTx/>
                  <a:uFillTx/>
                  <a:latin typeface="Segoe UI"/>
                  <a:ea typeface="Segoe UI" pitchFamily="34" charset="0"/>
                  <a:cs typeface="Segoe UI" pitchFamily="34" charset="0"/>
                </a:rPr>
                <a:t>HYBRID</a:t>
              </a:r>
            </a:p>
          </p:txBody>
        </p:sp>
        <p:sp>
          <p:nvSpPr>
            <p:cNvPr id="22" name="Rectangle 21"/>
            <p:cNvSpPr/>
            <p:nvPr/>
          </p:nvSpPr>
          <p:spPr bwMode="auto">
            <a:xfrm>
              <a:off x="1792288" y="4675863"/>
              <a:ext cx="3679598"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B2C28"/>
                  </a:solidFill>
                  <a:effectLst/>
                  <a:uLnTx/>
                  <a:uFillTx/>
                  <a:latin typeface="Segoe UI"/>
                  <a:ea typeface="Segoe UI" pitchFamily="34" charset="0"/>
                  <a:cs typeface="Segoe UI" pitchFamily="34" charset="0"/>
                </a:rPr>
                <a:t>IDENTITY</a:t>
              </a:r>
            </a:p>
          </p:txBody>
        </p:sp>
        <p:sp>
          <p:nvSpPr>
            <p:cNvPr id="23" name="Rectangle 22"/>
            <p:cNvSpPr/>
            <p:nvPr/>
          </p:nvSpPr>
          <p:spPr bwMode="auto">
            <a:xfrm>
              <a:off x="5602513" y="4675863"/>
              <a:ext cx="6376761"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2B2C28"/>
                  </a:solidFill>
                  <a:effectLst/>
                  <a:uLnTx/>
                  <a:uFillTx/>
                  <a:latin typeface="Segoe UI"/>
                  <a:ea typeface="Segoe UI" pitchFamily="34" charset="0"/>
                  <a:cs typeface="Segoe UI" pitchFamily="34" charset="0"/>
                </a:rPr>
                <a:t>Azure Active Directory</a:t>
              </a:r>
            </a:p>
          </p:txBody>
        </p:sp>
      </p:grpSp>
      <p:grpSp>
        <p:nvGrpSpPr>
          <p:cNvPr id="24" name="Group 23"/>
          <p:cNvGrpSpPr/>
          <p:nvPr/>
        </p:nvGrpSpPr>
        <p:grpSpPr>
          <a:xfrm>
            <a:off x="471488" y="5061724"/>
            <a:ext cx="11507786" cy="457200"/>
            <a:chOff x="471488" y="5368355"/>
            <a:chExt cx="11507786" cy="457200"/>
          </a:xfrm>
        </p:grpSpPr>
        <p:sp>
          <p:nvSpPr>
            <p:cNvPr id="25" name="Rectangle 24"/>
            <p:cNvSpPr/>
            <p:nvPr/>
          </p:nvSpPr>
          <p:spPr bwMode="auto">
            <a:xfrm>
              <a:off x="471488" y="5368355"/>
              <a:ext cx="132080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srgbClr val="2B2C28"/>
                  </a:solidFill>
                  <a:effectLst/>
                  <a:uLnTx/>
                  <a:uFillTx/>
                  <a:latin typeface="Segoe UI"/>
                  <a:ea typeface="Segoe UI" pitchFamily="34" charset="0"/>
                  <a:cs typeface="Segoe UI" pitchFamily="34" charset="0"/>
                </a:rPr>
                <a:t>HYBRID</a:t>
              </a:r>
            </a:p>
          </p:txBody>
        </p:sp>
        <p:sp>
          <p:nvSpPr>
            <p:cNvPr id="26" name="Rectangle 25"/>
            <p:cNvSpPr/>
            <p:nvPr/>
          </p:nvSpPr>
          <p:spPr bwMode="auto">
            <a:xfrm>
              <a:off x="1792288" y="5368355"/>
              <a:ext cx="3679598"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srgbClr val="2B2C28"/>
                  </a:solidFill>
                  <a:effectLst/>
                  <a:uLnTx/>
                  <a:uFillTx/>
                  <a:latin typeface="Segoe UI"/>
                  <a:ea typeface="Segoe UI" pitchFamily="34" charset="0"/>
                  <a:cs typeface="Segoe UI" pitchFamily="34" charset="0"/>
                </a:rPr>
                <a:t>CLOUD MANAGEMENT</a:t>
              </a:r>
              <a:endParaRPr kumimoji="0" lang="en-US" sz="2400" b="0" i="0" u="none" strike="noStrike" kern="1200" cap="none" spc="0" normalizeH="0" baseline="0" noProof="0" dirty="0">
                <a:ln>
                  <a:noFill/>
                </a:ln>
                <a:solidFill>
                  <a:srgbClr val="2B2C28"/>
                </a:solidFill>
                <a:effectLst/>
                <a:uLnTx/>
                <a:uFillTx/>
                <a:latin typeface="Segoe UI"/>
                <a:ea typeface="Segoe UI" pitchFamily="34" charset="0"/>
                <a:cs typeface="Segoe UI" pitchFamily="34" charset="0"/>
              </a:endParaRPr>
            </a:p>
          </p:txBody>
        </p:sp>
        <p:sp>
          <p:nvSpPr>
            <p:cNvPr id="27" name="Rectangle 26"/>
            <p:cNvSpPr/>
            <p:nvPr/>
          </p:nvSpPr>
          <p:spPr bwMode="auto">
            <a:xfrm>
              <a:off x="5602513" y="5368355"/>
              <a:ext cx="6376761"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2B2C28"/>
                  </a:solidFill>
                  <a:effectLst/>
                  <a:uLnTx/>
                  <a:uFillTx/>
                  <a:latin typeface="Segoe UI"/>
                  <a:ea typeface="Segoe UI" pitchFamily="34" charset="0"/>
                  <a:cs typeface="Segoe UI" pitchFamily="34" charset="0"/>
                </a:rPr>
                <a:t>Operations Management </a:t>
              </a:r>
              <a:r>
                <a:rPr kumimoji="0" lang="en-US" sz="2000" b="0" i="0" u="none" strike="noStrike" kern="1200" cap="none" spc="0" normalizeH="0" baseline="0" noProof="0" dirty="0" smtClean="0">
                  <a:ln>
                    <a:noFill/>
                  </a:ln>
                  <a:solidFill>
                    <a:srgbClr val="2B2C28"/>
                  </a:solidFill>
                  <a:effectLst/>
                  <a:uLnTx/>
                  <a:uFillTx/>
                  <a:latin typeface="Segoe UI"/>
                  <a:ea typeface="Segoe UI" pitchFamily="34" charset="0"/>
                  <a:cs typeface="Segoe UI" pitchFamily="34" charset="0"/>
                </a:rPr>
                <a:t>Suite + System Center</a:t>
              </a:r>
              <a:endParaRPr kumimoji="0" lang="en-US" sz="2000" b="0" i="0" u="none" strike="noStrike" kern="1200" cap="none" spc="0" normalizeH="0" baseline="0" noProof="0" dirty="0">
                <a:ln>
                  <a:noFill/>
                </a:ln>
                <a:solidFill>
                  <a:srgbClr val="2B2C28"/>
                </a:solidFill>
                <a:effectLst/>
                <a:uLnTx/>
                <a:uFillTx/>
                <a:latin typeface="Segoe UI"/>
                <a:ea typeface="Segoe UI" pitchFamily="34" charset="0"/>
                <a:cs typeface="Segoe UI" pitchFamily="34" charset="0"/>
              </a:endParaRPr>
            </a:p>
          </p:txBody>
        </p:sp>
      </p:grpSp>
      <p:grpSp>
        <p:nvGrpSpPr>
          <p:cNvPr id="28" name="Group 27"/>
          <p:cNvGrpSpPr/>
          <p:nvPr/>
        </p:nvGrpSpPr>
        <p:grpSpPr>
          <a:xfrm>
            <a:off x="457200" y="2321797"/>
            <a:ext cx="11507786" cy="457200"/>
            <a:chOff x="471488" y="1905895"/>
            <a:chExt cx="11507786" cy="457200"/>
          </a:xfrm>
        </p:grpSpPr>
        <p:sp>
          <p:nvSpPr>
            <p:cNvPr id="29" name="Rectangle 28"/>
            <p:cNvSpPr/>
            <p:nvPr/>
          </p:nvSpPr>
          <p:spPr bwMode="auto">
            <a:xfrm>
              <a:off x="471488" y="1905895"/>
              <a:ext cx="132080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B2C28"/>
                  </a:solidFill>
                  <a:effectLst/>
                  <a:uLnTx/>
                  <a:uFillTx/>
                  <a:latin typeface="Segoe UI"/>
                  <a:ea typeface="Segoe UI" pitchFamily="34" charset="0"/>
                  <a:cs typeface="Segoe UI" pitchFamily="34" charset="0"/>
                </a:rPr>
                <a:t>HYBRID</a:t>
              </a:r>
            </a:p>
          </p:txBody>
        </p:sp>
        <p:sp>
          <p:nvSpPr>
            <p:cNvPr id="30" name="Rectangle 29"/>
            <p:cNvSpPr/>
            <p:nvPr/>
          </p:nvSpPr>
          <p:spPr bwMode="auto">
            <a:xfrm>
              <a:off x="1792288" y="1905895"/>
              <a:ext cx="3679598"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srgbClr val="2B2C28"/>
                  </a:solidFill>
                  <a:effectLst/>
                  <a:uLnTx/>
                  <a:uFillTx/>
                  <a:latin typeface="Segoe UI"/>
                  <a:ea typeface="Segoe UI" pitchFamily="34" charset="0"/>
                  <a:cs typeface="Segoe UI" pitchFamily="34" charset="0"/>
                </a:rPr>
                <a:t>BACKUP + DR</a:t>
              </a:r>
              <a:endParaRPr kumimoji="0" lang="en-US" sz="2400" b="0" i="0" u="none" strike="noStrike" kern="1200" cap="none" spc="0" normalizeH="0" baseline="0" noProof="0" dirty="0">
                <a:ln>
                  <a:noFill/>
                </a:ln>
                <a:solidFill>
                  <a:srgbClr val="2B2C28"/>
                </a:solidFill>
                <a:effectLst/>
                <a:uLnTx/>
                <a:uFillTx/>
                <a:latin typeface="Segoe UI"/>
                <a:ea typeface="Segoe UI" pitchFamily="34" charset="0"/>
                <a:cs typeface="Segoe UI" pitchFamily="34" charset="0"/>
              </a:endParaRPr>
            </a:p>
          </p:txBody>
        </p:sp>
        <p:sp>
          <p:nvSpPr>
            <p:cNvPr id="31" name="Rectangle 30"/>
            <p:cNvSpPr/>
            <p:nvPr/>
          </p:nvSpPr>
          <p:spPr bwMode="auto">
            <a:xfrm>
              <a:off x="5602513" y="1905895"/>
              <a:ext cx="6376761"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50" normalizeH="0" baseline="0" noProof="0" dirty="0" smtClean="0">
                  <a:ln>
                    <a:noFill/>
                  </a:ln>
                  <a:solidFill>
                    <a:srgbClr val="2B2C28"/>
                  </a:solidFill>
                  <a:effectLst/>
                  <a:uLnTx/>
                  <a:uFillTx/>
                  <a:latin typeface="Segoe UI"/>
                  <a:ea typeface="Segoe UI" pitchFamily="34" charset="0"/>
                  <a:cs typeface="Segoe UI" pitchFamily="34" charset="0"/>
                </a:rPr>
                <a:t>Azure </a:t>
              </a:r>
              <a:r>
                <a:rPr kumimoji="0" lang="en-US" sz="2000" b="0" i="0" u="none" strike="noStrike" kern="1200" cap="none" spc="-50" normalizeH="0" baseline="0" noProof="0" dirty="0">
                  <a:ln>
                    <a:noFill/>
                  </a:ln>
                  <a:solidFill>
                    <a:srgbClr val="2B2C28"/>
                  </a:solidFill>
                  <a:effectLst/>
                  <a:uLnTx/>
                  <a:uFillTx/>
                  <a:latin typeface="Segoe UI"/>
                  <a:ea typeface="Segoe UI" pitchFamily="34" charset="0"/>
                  <a:cs typeface="Segoe UI" pitchFamily="34" charset="0"/>
                </a:rPr>
                <a:t>Backup + Azure Site Recovery</a:t>
              </a:r>
            </a:p>
          </p:txBody>
        </p:sp>
      </p:grpSp>
      <p:grpSp>
        <p:nvGrpSpPr>
          <p:cNvPr id="32" name="Group 31"/>
          <p:cNvGrpSpPr/>
          <p:nvPr/>
        </p:nvGrpSpPr>
        <p:grpSpPr>
          <a:xfrm>
            <a:off x="471488" y="6407277"/>
            <a:ext cx="11507786" cy="457200"/>
            <a:chOff x="455840" y="6060848"/>
            <a:chExt cx="11507786" cy="457200"/>
          </a:xfrm>
        </p:grpSpPr>
        <p:sp>
          <p:nvSpPr>
            <p:cNvPr id="33" name="Rectangle 32"/>
            <p:cNvSpPr/>
            <p:nvPr/>
          </p:nvSpPr>
          <p:spPr bwMode="auto">
            <a:xfrm>
              <a:off x="455840" y="6060848"/>
              <a:ext cx="132080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B2C28"/>
                  </a:solidFill>
                  <a:effectLst/>
                  <a:uLnTx/>
                  <a:uFillTx/>
                  <a:latin typeface="Segoe UI"/>
                  <a:ea typeface="Segoe UI" pitchFamily="34" charset="0"/>
                  <a:cs typeface="Segoe UI" pitchFamily="34" charset="0"/>
                </a:rPr>
                <a:t>HYBRID</a:t>
              </a:r>
            </a:p>
          </p:txBody>
        </p:sp>
        <p:sp>
          <p:nvSpPr>
            <p:cNvPr id="34" name="Rectangle 33"/>
            <p:cNvSpPr/>
            <p:nvPr/>
          </p:nvSpPr>
          <p:spPr bwMode="auto">
            <a:xfrm>
              <a:off x="1776640" y="6060848"/>
              <a:ext cx="3679598"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B2C28"/>
                  </a:solidFill>
                  <a:effectLst/>
                  <a:uLnTx/>
                  <a:uFillTx/>
                  <a:latin typeface="Segoe UI"/>
                  <a:ea typeface="Segoe UI" pitchFamily="34" charset="0"/>
                  <a:cs typeface="Segoe UI" pitchFamily="34" charset="0"/>
                </a:rPr>
                <a:t>CONNECTIVITY</a:t>
              </a:r>
            </a:p>
          </p:txBody>
        </p:sp>
        <p:sp>
          <p:nvSpPr>
            <p:cNvPr id="35" name="Rectangle 34"/>
            <p:cNvSpPr/>
            <p:nvPr/>
          </p:nvSpPr>
          <p:spPr bwMode="auto">
            <a:xfrm>
              <a:off x="5586865" y="6060848"/>
              <a:ext cx="6376761"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2B2C28"/>
                  </a:solidFill>
                  <a:effectLst/>
                  <a:uLnTx/>
                  <a:uFillTx/>
                  <a:latin typeface="Segoe UI"/>
                  <a:ea typeface="Segoe UI" pitchFamily="34" charset="0"/>
                  <a:cs typeface="Segoe UI" pitchFamily="34" charset="0"/>
                </a:rPr>
                <a:t>VPN + ExpressRoute</a:t>
              </a:r>
              <a:endParaRPr kumimoji="0" lang="en-US" sz="2000" b="0" i="0" u="none" strike="noStrike" kern="1200" cap="none" spc="0" normalizeH="0" baseline="0" noProof="0" dirty="0">
                <a:ln>
                  <a:noFill/>
                </a:ln>
                <a:solidFill>
                  <a:srgbClr val="2B2C28"/>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9676093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par>
                                <p:cTn id="11" presetID="22" presetClass="entr" presetSubtype="8"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22" presetClass="entr" presetSubtype="8"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par>
                                <p:cTn id="17" presetID="22" presetClass="entr" presetSubtype="8"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par>
                                <p:cTn id="20" presetID="22" presetClass="entr" presetSubtype="8"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par>
                                <p:cTn id="23" presetID="22" presetClass="entr" presetSubtype="8"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par>
                                <p:cTn id="26" presetID="22" presetClass="entr" presetSubtype="8"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left)">
                                      <p:cBhvr>
                                        <p:cTn id="2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bwMode="auto">
          <a:xfrm>
            <a:off x="122237" y="4193719"/>
            <a:ext cx="12192000" cy="1981200"/>
          </a:xfrm>
          <a:prstGeom prst="rect">
            <a:avLst/>
          </a:prstGeom>
          <a:solidFill>
            <a:schemeClr val="bg2">
              <a:lumMod val="20000"/>
              <a:lumOff val="80000"/>
            </a:schemeClr>
          </a:solid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Segoe UI"/>
              <a:ea typeface="+mn-ea"/>
              <a:cs typeface="+mn-cs"/>
            </a:endParaRPr>
          </a:p>
        </p:txBody>
      </p:sp>
      <p:sp>
        <p:nvSpPr>
          <p:cNvPr id="73" name="Rectangle 72"/>
          <p:cNvSpPr/>
          <p:nvPr/>
        </p:nvSpPr>
        <p:spPr bwMode="auto">
          <a:xfrm>
            <a:off x="122237" y="2201862"/>
            <a:ext cx="12192000" cy="1981200"/>
          </a:xfrm>
          <a:prstGeom prst="rect">
            <a:avLst/>
          </a:prstGeom>
          <a:solidFill>
            <a:schemeClr val="bg1">
              <a:lumMod val="90000"/>
            </a:schemeClr>
          </a:solid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Segoe UI"/>
              <a:ea typeface="+mn-ea"/>
              <a:cs typeface="+mn-cs"/>
            </a:endParaRPr>
          </a:p>
        </p:txBody>
      </p:sp>
      <p:sp>
        <p:nvSpPr>
          <p:cNvPr id="2" name="Title 1"/>
          <p:cNvSpPr>
            <a:spLocks noGrp="1"/>
          </p:cNvSpPr>
          <p:nvPr>
            <p:ph type="title"/>
          </p:nvPr>
        </p:nvSpPr>
        <p:spPr>
          <a:xfrm>
            <a:off x="273600" y="336381"/>
            <a:ext cx="11375536" cy="932563"/>
          </a:xfrm>
        </p:spPr>
        <p:txBody>
          <a:bodyPr/>
          <a:lstStyle/>
          <a:p>
            <a:r>
              <a:rPr lang="en-US" dirty="0" smtClean="0"/>
              <a:t>Summary</a:t>
            </a:r>
            <a:endParaRPr lang="en-US" dirty="0"/>
          </a:p>
        </p:txBody>
      </p:sp>
      <p:sp>
        <p:nvSpPr>
          <p:cNvPr id="4" name="TextBox 3"/>
          <p:cNvSpPr txBox="1"/>
          <p:nvPr/>
        </p:nvSpPr>
        <p:spPr>
          <a:xfrm>
            <a:off x="1915237" y="1551422"/>
            <a:ext cx="1805238" cy="7386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Strategy</a:t>
            </a:r>
          </a:p>
        </p:txBody>
      </p:sp>
      <p:sp>
        <p:nvSpPr>
          <p:cNvPr id="5" name="TextBox 4"/>
          <p:cNvSpPr txBox="1"/>
          <p:nvPr/>
        </p:nvSpPr>
        <p:spPr>
          <a:xfrm>
            <a:off x="4389099" y="1551422"/>
            <a:ext cx="2702728" cy="7386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Infrastructure</a:t>
            </a:r>
          </a:p>
        </p:txBody>
      </p:sp>
      <p:sp>
        <p:nvSpPr>
          <p:cNvPr id="6" name="TextBox 5"/>
          <p:cNvSpPr txBox="1"/>
          <p:nvPr/>
        </p:nvSpPr>
        <p:spPr>
          <a:xfrm>
            <a:off x="7513637" y="1551422"/>
            <a:ext cx="2027606" cy="7386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Platforms</a:t>
            </a:r>
          </a:p>
        </p:txBody>
      </p:sp>
      <p:sp>
        <p:nvSpPr>
          <p:cNvPr id="8" name="TextBox 7"/>
          <p:cNvSpPr txBox="1"/>
          <p:nvPr/>
        </p:nvSpPr>
        <p:spPr>
          <a:xfrm>
            <a:off x="10411233" y="1551422"/>
            <a:ext cx="1205715" cy="7386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Trust</a:t>
            </a:r>
          </a:p>
        </p:txBody>
      </p:sp>
      <p:sp>
        <p:nvSpPr>
          <p:cNvPr id="9" name="TextBox 8"/>
          <p:cNvSpPr txBox="1"/>
          <p:nvPr/>
        </p:nvSpPr>
        <p:spPr>
          <a:xfrm>
            <a:off x="122237" y="2869398"/>
            <a:ext cx="1595437" cy="7940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Azure</a:t>
            </a:r>
          </a:p>
        </p:txBody>
      </p:sp>
      <p:sp>
        <p:nvSpPr>
          <p:cNvPr id="10" name="TextBox 9"/>
          <p:cNvSpPr txBox="1"/>
          <p:nvPr/>
        </p:nvSpPr>
        <p:spPr>
          <a:xfrm>
            <a:off x="122237" y="4716462"/>
            <a:ext cx="1381981" cy="7940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AWS</a:t>
            </a:r>
          </a:p>
        </p:txBody>
      </p:sp>
      <p:cxnSp>
        <p:nvCxnSpPr>
          <p:cNvPr id="12" name="Straight Connector 11"/>
          <p:cNvCxnSpPr/>
          <p:nvPr/>
        </p:nvCxnSpPr>
        <p:spPr>
          <a:xfrm flipH="1">
            <a:off x="1717674" y="1744662"/>
            <a:ext cx="4763" cy="4430257"/>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22237" y="4186205"/>
            <a:ext cx="12192000" cy="7515"/>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22237" y="2201862"/>
            <a:ext cx="1219200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389099" y="1744662"/>
            <a:ext cx="0" cy="4430257"/>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285037" y="1744662"/>
            <a:ext cx="0" cy="4430257"/>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952037" y="1744662"/>
            <a:ext cx="8188" cy="4430257"/>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803952" y="2344482"/>
            <a:ext cx="2615588" cy="180049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900"/>
              </a:spcAft>
              <a:buClrTx/>
              <a:buSzTx/>
              <a:buFontTx/>
              <a:buNone/>
              <a:tabLst/>
              <a:defRPr/>
            </a:pPr>
            <a:r>
              <a:rPr kumimoji="0" lang="en-US" sz="24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Private Cloud</a:t>
            </a:r>
          </a:p>
          <a:p>
            <a:pPr marL="0" marR="0" lvl="0" indent="0" algn="l" defTabSz="932742" rtl="0" eaLnBrk="1" fontAlgn="auto" latinLnBrk="0" hangingPunct="1">
              <a:lnSpc>
                <a:spcPct val="90000"/>
              </a:lnSpc>
              <a:spcBef>
                <a:spcPts val="0"/>
              </a:spcBef>
              <a:spcAft>
                <a:spcPts val="900"/>
              </a:spcAft>
              <a:buClrTx/>
              <a:buSzTx/>
              <a:buFontTx/>
              <a:buNone/>
              <a:tabLst/>
              <a:defRPr/>
            </a:pPr>
            <a:r>
              <a:rPr kumimoji="0" lang="en-US" sz="24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Public Cloud</a:t>
            </a:r>
            <a:br>
              <a:rPr kumimoji="0" lang="en-US" sz="24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br>
            <a:r>
              <a:rPr kumimoji="0" lang="en-US" sz="24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(IaaS AND PaaS)</a:t>
            </a:r>
          </a:p>
          <a:p>
            <a:pPr marL="0" marR="0" lvl="0" indent="0" algn="l" defTabSz="932742" rtl="0" eaLnBrk="1" fontAlgn="auto" latinLnBrk="0" hangingPunct="1">
              <a:lnSpc>
                <a:spcPct val="90000"/>
              </a:lnSpc>
              <a:spcBef>
                <a:spcPts val="0"/>
              </a:spcBef>
              <a:spcAft>
                <a:spcPts val="900"/>
              </a:spcAft>
              <a:buClrTx/>
              <a:buSzTx/>
              <a:buFontTx/>
              <a:buNone/>
              <a:tabLst/>
              <a:defRPr/>
            </a:pP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Software as a Service</a:t>
            </a:r>
            <a:endParaRPr kumimoji="0" lang="en-US" sz="24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4" name="TextBox 23"/>
          <p:cNvSpPr txBox="1"/>
          <p:nvPr/>
        </p:nvSpPr>
        <p:spPr>
          <a:xfrm>
            <a:off x="1803952" y="4277525"/>
            <a:ext cx="2615588" cy="180049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900"/>
              </a:spcAft>
              <a:buClrTx/>
              <a:buSzTx/>
              <a:buFontTx/>
              <a:buNone/>
              <a:tabLst/>
              <a:defRPr/>
            </a:pPr>
            <a:r>
              <a:rPr kumimoji="0" lang="en-US" sz="24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Private Cloud</a:t>
            </a:r>
          </a:p>
          <a:p>
            <a:pPr marL="0" marR="0" lvl="0" indent="0" algn="l" defTabSz="932742" rtl="0" eaLnBrk="1" fontAlgn="auto" latinLnBrk="0" hangingPunct="1">
              <a:lnSpc>
                <a:spcPct val="90000"/>
              </a:lnSpc>
              <a:spcBef>
                <a:spcPts val="0"/>
              </a:spcBef>
              <a:spcAft>
                <a:spcPts val="900"/>
              </a:spcAft>
              <a:buClrTx/>
              <a:buSzTx/>
              <a:buFontTx/>
              <a:buNone/>
              <a:tabLst/>
              <a:defRPr/>
            </a:pPr>
            <a:r>
              <a:rPr kumimoji="0" lang="en-US" sz="24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Public Cloud</a:t>
            </a:r>
            <a:br>
              <a:rPr kumimoji="0" lang="en-US" sz="24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br>
            <a:r>
              <a:rPr kumimoji="0" lang="en-US" sz="24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(IaaS AND PaaS)</a:t>
            </a:r>
          </a:p>
          <a:p>
            <a:pPr marL="0" marR="0" lvl="0" indent="0" algn="l" defTabSz="932742" rtl="0" eaLnBrk="1" fontAlgn="auto" latinLnBrk="0" hangingPunct="1">
              <a:lnSpc>
                <a:spcPct val="90000"/>
              </a:lnSpc>
              <a:spcBef>
                <a:spcPts val="0"/>
              </a:spcBef>
              <a:spcAft>
                <a:spcPts val="900"/>
              </a:spcAft>
              <a:buClrTx/>
              <a:buSzTx/>
              <a:buFontTx/>
              <a:buNone/>
              <a:tabLst/>
              <a:defRPr/>
            </a:pP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Software as a Service</a:t>
            </a:r>
          </a:p>
        </p:txBody>
      </p:sp>
      <p:sp>
        <p:nvSpPr>
          <p:cNvPr id="31" name="TextBox 30"/>
          <p:cNvSpPr txBox="1"/>
          <p:nvPr/>
        </p:nvSpPr>
        <p:spPr>
          <a:xfrm>
            <a:off x="4389437" y="2344482"/>
            <a:ext cx="3010824" cy="1735860"/>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Hyper Scale</a:t>
            </a:r>
          </a:p>
          <a:p>
            <a:pPr marL="342900" marR="0" lvl="0" indent="-342900" algn="l" defTabSz="932742" rtl="0" eaLnBrk="1" fontAlgn="auto" latinLnBrk="0" hangingPunct="1">
              <a:lnSpc>
                <a:spcPct val="90000"/>
              </a:lnSpc>
              <a:spcBef>
                <a:spcPts val="0"/>
              </a:spcBef>
              <a:spcAft>
                <a:spcPts val="0"/>
              </a:spcAft>
              <a:buClrTx/>
              <a:buSzTx/>
              <a:buFontTx/>
              <a:buChar char="-"/>
              <a:tabLst/>
              <a:defRPr/>
            </a:pP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28 Azure Regions</a:t>
            </a:r>
          </a:p>
          <a:p>
            <a:pPr marL="342900" marR="0" lvl="0" indent="-342900" algn="l" defTabSz="932742" rtl="0" eaLnBrk="1" fontAlgn="auto" latinLnBrk="0" hangingPunct="1">
              <a:lnSpc>
                <a:spcPct val="90000"/>
              </a:lnSpc>
              <a:spcBef>
                <a:spcPts val="0"/>
              </a:spcBef>
              <a:spcAft>
                <a:spcPts val="0"/>
              </a:spcAft>
              <a:buClrTx/>
              <a:buSzTx/>
              <a:buFontTx/>
              <a:buChar char="-"/>
              <a:tabLst/>
              <a:defRPr/>
            </a:pP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100</a:t>
            </a:r>
            <a:r>
              <a:rPr kumimoji="0" lang="en-US" sz="2000" b="0" i="0" u="none" strike="noStrike" kern="1200" cap="none" spc="-50" normalizeH="0" baseline="0" noProof="0" dirty="0">
                <a:ln>
                  <a:noFill/>
                </a:ln>
                <a:gradFill>
                  <a:gsLst>
                    <a:gs pos="2917">
                      <a:srgbClr val="505050"/>
                    </a:gs>
                    <a:gs pos="30000">
                      <a:srgbClr val="505050"/>
                    </a:gs>
                  </a:gsLst>
                  <a:lin ang="5400000" scaled="0"/>
                </a:gradFill>
                <a:effectLst/>
                <a:uLnTx/>
                <a:uFillTx/>
                <a:latin typeface="Segoe UI"/>
                <a:ea typeface="+mn-ea"/>
                <a:cs typeface="+mn-cs"/>
              </a:rPr>
              <a:t>+ Data </a:t>
            </a: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Centers</a:t>
            </a:r>
          </a:p>
          <a:p>
            <a:pPr marL="342900" marR="0" lvl="0" indent="-342900" algn="l" defTabSz="932742" rtl="0" eaLnBrk="1" fontAlgn="auto" latinLnBrk="0" hangingPunct="1">
              <a:lnSpc>
                <a:spcPct val="90000"/>
              </a:lnSpc>
              <a:spcBef>
                <a:spcPts val="0"/>
              </a:spcBef>
              <a:spcAft>
                <a:spcPts val="0"/>
              </a:spcAft>
              <a:buClrTx/>
              <a:buSzTx/>
              <a:buFontTx/>
              <a:buChar char="-"/>
              <a:tabLst/>
              <a:defRPr/>
            </a:pP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Inter Region Network</a:t>
            </a:r>
          </a:p>
          <a:p>
            <a:pPr marL="342900" marR="0" lvl="0" indent="-342900" algn="l" defTabSz="932742" rtl="0" eaLnBrk="1" fontAlgn="auto" latinLnBrk="0" hangingPunct="1">
              <a:lnSpc>
                <a:spcPct val="90000"/>
              </a:lnSpc>
              <a:spcBef>
                <a:spcPts val="0"/>
              </a:spcBef>
              <a:spcAft>
                <a:spcPts val="0"/>
              </a:spcAft>
              <a:buClrTx/>
              <a:buSzTx/>
              <a:buFontTx/>
              <a:buChar char="-"/>
              <a:tabLst/>
              <a:defRPr/>
            </a:pP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DC Innovation</a:t>
            </a:r>
          </a:p>
        </p:txBody>
      </p:sp>
      <p:sp>
        <p:nvSpPr>
          <p:cNvPr id="32" name="TextBox 31"/>
          <p:cNvSpPr txBox="1"/>
          <p:nvPr/>
        </p:nvSpPr>
        <p:spPr>
          <a:xfrm>
            <a:off x="4389437" y="4281143"/>
            <a:ext cx="3010824" cy="1735860"/>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Cloud Scale</a:t>
            </a:r>
          </a:p>
          <a:p>
            <a:pPr marL="342900" marR="0" lvl="0" indent="-342900" algn="l" defTabSz="932742" rtl="0" eaLnBrk="1" fontAlgn="auto" latinLnBrk="0" hangingPunct="1">
              <a:lnSpc>
                <a:spcPct val="90000"/>
              </a:lnSpc>
              <a:spcBef>
                <a:spcPts val="0"/>
              </a:spcBef>
              <a:spcAft>
                <a:spcPts val="0"/>
              </a:spcAft>
              <a:buClrTx/>
              <a:buSzTx/>
              <a:buFontTx/>
              <a:buChar char="-"/>
              <a:tabLst/>
              <a:defRPr/>
            </a:pP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16 Regions</a:t>
            </a:r>
          </a:p>
          <a:p>
            <a:pPr marL="342900" marR="0" lvl="0" indent="-342900" algn="l" defTabSz="932742" rtl="0" eaLnBrk="1" fontAlgn="auto" latinLnBrk="0" hangingPunct="1">
              <a:lnSpc>
                <a:spcPct val="90000"/>
              </a:lnSpc>
              <a:spcBef>
                <a:spcPts val="0"/>
              </a:spcBef>
              <a:spcAft>
                <a:spcPts val="0"/>
              </a:spcAft>
              <a:buClrTx/>
              <a:buSzTx/>
              <a:buFontTx/>
              <a:buChar char="-"/>
              <a:tabLst/>
              <a:defRPr/>
            </a:pP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32 AZ’s/Data Centers</a:t>
            </a:r>
          </a:p>
          <a:p>
            <a:pPr marL="342900" marR="0" lvl="0" indent="-342900" algn="l" defTabSz="932742" rtl="0" eaLnBrk="1" fontAlgn="auto" latinLnBrk="0" hangingPunct="1">
              <a:lnSpc>
                <a:spcPct val="90000"/>
              </a:lnSpc>
              <a:spcBef>
                <a:spcPts val="0"/>
              </a:spcBef>
              <a:spcAft>
                <a:spcPts val="0"/>
              </a:spcAft>
              <a:buClrTx/>
              <a:buSzTx/>
              <a:buFontTx/>
              <a:buChar char="-"/>
              <a:tabLst/>
              <a:defRPr/>
            </a:pP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Inter Region Network</a:t>
            </a:r>
          </a:p>
          <a:p>
            <a:pPr marL="342900" marR="0" lvl="0" indent="-342900" algn="l" defTabSz="932742" rtl="0" eaLnBrk="1" fontAlgn="auto" latinLnBrk="0" hangingPunct="1">
              <a:lnSpc>
                <a:spcPct val="90000"/>
              </a:lnSpc>
              <a:spcBef>
                <a:spcPts val="0"/>
              </a:spcBef>
              <a:spcAft>
                <a:spcPts val="0"/>
              </a:spcAft>
              <a:buClrTx/>
              <a:buSzTx/>
              <a:buFontTx/>
              <a:buChar char="-"/>
              <a:tabLst/>
              <a:defRPr/>
            </a:pP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Traditional DC/</a:t>
            </a:r>
            <a:r>
              <a:rPr kumimoji="0" lang="en-US" sz="2000" b="0" i="0" u="none" strike="noStrike" kern="1200" cap="none" spc="-50" normalizeH="0" baseline="0" noProof="0" dirty="0" err="1" smtClean="0">
                <a:ln>
                  <a:noFill/>
                </a:ln>
                <a:gradFill>
                  <a:gsLst>
                    <a:gs pos="2917">
                      <a:srgbClr val="505050"/>
                    </a:gs>
                    <a:gs pos="30000">
                      <a:srgbClr val="505050"/>
                    </a:gs>
                  </a:gsLst>
                  <a:lin ang="5400000" scaled="0"/>
                </a:gradFill>
                <a:effectLst/>
                <a:uLnTx/>
                <a:uFillTx/>
                <a:latin typeface="Segoe UI"/>
                <a:ea typeface="+mn-ea"/>
                <a:cs typeface="+mn-cs"/>
              </a:rPr>
              <a:t>Colo</a:t>
            </a:r>
            <a:endPar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33" name="TextBox 32"/>
          <p:cNvSpPr txBox="1"/>
          <p:nvPr/>
        </p:nvSpPr>
        <p:spPr>
          <a:xfrm>
            <a:off x="7329521" y="2344482"/>
            <a:ext cx="2586221" cy="185589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IaaS Leader</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PaaS Leader</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Private Cloud</a:t>
            </a:r>
            <a:endParaRPr kumimoji="0" lang="en-US" sz="2000" b="0" i="0" u="none" strike="noStrike" kern="1200" cap="none" spc="-5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Hybrid Approach</a:t>
            </a:r>
          </a:p>
        </p:txBody>
      </p:sp>
      <p:sp>
        <p:nvSpPr>
          <p:cNvPr id="35" name="TextBox 34"/>
          <p:cNvSpPr txBox="1"/>
          <p:nvPr/>
        </p:nvSpPr>
        <p:spPr>
          <a:xfrm>
            <a:off x="9960225" y="2201862"/>
            <a:ext cx="1792991" cy="1988237"/>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Privacy Focus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Many SLA’s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Security</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Compliance</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Transparent</a:t>
            </a:r>
          </a:p>
        </p:txBody>
      </p:sp>
      <p:sp>
        <p:nvSpPr>
          <p:cNvPr id="36" name="TextBox 35"/>
          <p:cNvSpPr txBox="1"/>
          <p:nvPr/>
        </p:nvSpPr>
        <p:spPr>
          <a:xfrm>
            <a:off x="9960225" y="4183062"/>
            <a:ext cx="1792991" cy="1988237"/>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Privacy Focus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Many SLA’s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Security</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Compliance</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Transparent</a:t>
            </a:r>
          </a:p>
        </p:txBody>
      </p:sp>
      <p:sp>
        <p:nvSpPr>
          <p:cNvPr id="50" name="TextBox 49"/>
          <p:cNvSpPr txBox="1"/>
          <p:nvPr/>
        </p:nvSpPr>
        <p:spPr>
          <a:xfrm>
            <a:off x="7329521" y="4267598"/>
            <a:ext cx="2586221" cy="185589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IaaS Leader</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PaaS Leader</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Private Cloud</a:t>
            </a:r>
            <a:endParaRPr kumimoji="0" lang="en-US" sz="2000" b="0" i="0" u="none" strike="noStrike" kern="1200" cap="none" spc="-5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5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Hybrid Approach</a:t>
            </a:r>
          </a:p>
        </p:txBody>
      </p:sp>
      <p:sp>
        <p:nvSpPr>
          <p:cNvPr id="90" name="Freeform 89"/>
          <p:cNvSpPr/>
          <p:nvPr/>
        </p:nvSpPr>
        <p:spPr bwMode="auto">
          <a:xfrm>
            <a:off x="1989734" y="4403750"/>
            <a:ext cx="1799540" cy="301115"/>
          </a:xfrm>
          <a:custGeom>
            <a:avLst/>
            <a:gdLst>
              <a:gd name="connsiteX0" fmla="*/ 0 w 1799540"/>
              <a:gd name="connsiteY0" fmla="*/ 138989 h 301115"/>
              <a:gd name="connsiteX1" fmla="*/ 87783 w 1799540"/>
              <a:gd name="connsiteY1" fmla="*/ 36576 h 301115"/>
              <a:gd name="connsiteX2" fmla="*/ 131674 w 1799540"/>
              <a:gd name="connsiteY2" fmla="*/ 7316 h 301115"/>
              <a:gd name="connsiteX3" fmla="*/ 153620 w 1799540"/>
              <a:gd name="connsiteY3" fmla="*/ 0 h 301115"/>
              <a:gd name="connsiteX4" fmla="*/ 175565 w 1799540"/>
              <a:gd name="connsiteY4" fmla="*/ 7316 h 301115"/>
              <a:gd name="connsiteX5" fmla="*/ 168250 w 1799540"/>
              <a:gd name="connsiteY5" fmla="*/ 36576 h 301115"/>
              <a:gd name="connsiteX6" fmla="*/ 146304 w 1799540"/>
              <a:gd name="connsiteY6" fmla="*/ 80468 h 301115"/>
              <a:gd name="connsiteX7" fmla="*/ 109728 w 1799540"/>
              <a:gd name="connsiteY7" fmla="*/ 131674 h 301115"/>
              <a:gd name="connsiteX8" fmla="*/ 87783 w 1799540"/>
              <a:gd name="connsiteY8" fmla="*/ 197511 h 301115"/>
              <a:gd name="connsiteX9" fmla="*/ 80468 w 1799540"/>
              <a:gd name="connsiteY9" fmla="*/ 219456 h 301115"/>
              <a:gd name="connsiteX10" fmla="*/ 131674 w 1799540"/>
              <a:gd name="connsiteY10" fmla="*/ 241402 h 301115"/>
              <a:gd name="connsiteX11" fmla="*/ 175565 w 1799540"/>
              <a:gd name="connsiteY11" fmla="*/ 197511 h 301115"/>
              <a:gd name="connsiteX12" fmla="*/ 204826 w 1799540"/>
              <a:gd name="connsiteY12" fmla="*/ 175565 h 301115"/>
              <a:gd name="connsiteX13" fmla="*/ 241402 w 1799540"/>
              <a:gd name="connsiteY13" fmla="*/ 138989 h 301115"/>
              <a:gd name="connsiteX14" fmla="*/ 270663 w 1799540"/>
              <a:gd name="connsiteY14" fmla="*/ 117044 h 301115"/>
              <a:gd name="connsiteX15" fmla="*/ 285293 w 1799540"/>
              <a:gd name="connsiteY15" fmla="*/ 95098 h 301115"/>
              <a:gd name="connsiteX16" fmla="*/ 321869 w 1799540"/>
              <a:gd name="connsiteY16" fmla="*/ 65837 h 301115"/>
              <a:gd name="connsiteX17" fmla="*/ 336500 w 1799540"/>
              <a:gd name="connsiteY17" fmla="*/ 80468 h 301115"/>
              <a:gd name="connsiteX18" fmla="*/ 321869 w 1799540"/>
              <a:gd name="connsiteY18" fmla="*/ 124359 h 301115"/>
              <a:gd name="connsiteX19" fmla="*/ 307239 w 1799540"/>
              <a:gd name="connsiteY19" fmla="*/ 175565 h 301115"/>
              <a:gd name="connsiteX20" fmla="*/ 292608 w 1799540"/>
              <a:gd name="connsiteY20" fmla="*/ 219456 h 301115"/>
              <a:gd name="connsiteX21" fmla="*/ 299924 w 1799540"/>
              <a:gd name="connsiteY21" fmla="*/ 256032 h 301115"/>
              <a:gd name="connsiteX22" fmla="*/ 343815 w 1799540"/>
              <a:gd name="connsiteY22" fmla="*/ 241402 h 301115"/>
              <a:gd name="connsiteX23" fmla="*/ 395021 w 1799540"/>
              <a:gd name="connsiteY23" fmla="*/ 197511 h 301115"/>
              <a:gd name="connsiteX24" fmla="*/ 424282 w 1799540"/>
              <a:gd name="connsiteY24" fmla="*/ 175565 h 301115"/>
              <a:gd name="connsiteX25" fmla="*/ 482804 w 1799540"/>
              <a:gd name="connsiteY25" fmla="*/ 117044 h 301115"/>
              <a:gd name="connsiteX26" fmla="*/ 504749 w 1799540"/>
              <a:gd name="connsiteY26" fmla="*/ 102413 h 301115"/>
              <a:gd name="connsiteX27" fmla="*/ 548640 w 1799540"/>
              <a:gd name="connsiteY27" fmla="*/ 65837 h 301115"/>
              <a:gd name="connsiteX28" fmla="*/ 563271 w 1799540"/>
              <a:gd name="connsiteY28" fmla="*/ 80468 h 301115"/>
              <a:gd name="connsiteX29" fmla="*/ 555956 w 1799540"/>
              <a:gd name="connsiteY29" fmla="*/ 109728 h 301115"/>
              <a:gd name="connsiteX30" fmla="*/ 548640 w 1799540"/>
              <a:gd name="connsiteY30" fmla="*/ 131674 h 301115"/>
              <a:gd name="connsiteX31" fmla="*/ 541325 w 1799540"/>
              <a:gd name="connsiteY31" fmla="*/ 160935 h 301115"/>
              <a:gd name="connsiteX32" fmla="*/ 526695 w 1799540"/>
              <a:gd name="connsiteY32" fmla="*/ 182880 h 301115"/>
              <a:gd name="connsiteX33" fmla="*/ 526695 w 1799540"/>
              <a:gd name="connsiteY33" fmla="*/ 241402 h 301115"/>
              <a:gd name="connsiteX34" fmla="*/ 548640 w 1799540"/>
              <a:gd name="connsiteY34" fmla="*/ 226772 h 301115"/>
              <a:gd name="connsiteX35" fmla="*/ 563271 w 1799540"/>
              <a:gd name="connsiteY35" fmla="*/ 204826 h 301115"/>
              <a:gd name="connsiteX36" fmla="*/ 599847 w 1799540"/>
              <a:gd name="connsiteY36" fmla="*/ 160935 h 301115"/>
              <a:gd name="connsiteX37" fmla="*/ 629108 w 1799540"/>
              <a:gd name="connsiteY37" fmla="*/ 138989 h 301115"/>
              <a:gd name="connsiteX38" fmla="*/ 651053 w 1799540"/>
              <a:gd name="connsiteY38" fmla="*/ 117044 h 301115"/>
              <a:gd name="connsiteX39" fmla="*/ 680314 w 1799540"/>
              <a:gd name="connsiteY39" fmla="*/ 102413 h 301115"/>
              <a:gd name="connsiteX40" fmla="*/ 702260 w 1799540"/>
              <a:gd name="connsiteY40" fmla="*/ 87783 h 301115"/>
              <a:gd name="connsiteX41" fmla="*/ 724205 w 1799540"/>
              <a:gd name="connsiteY41" fmla="*/ 95098 h 301115"/>
              <a:gd name="connsiteX42" fmla="*/ 709575 w 1799540"/>
              <a:gd name="connsiteY42" fmla="*/ 153620 h 301115"/>
              <a:gd name="connsiteX43" fmla="*/ 702260 w 1799540"/>
              <a:gd name="connsiteY43" fmla="*/ 182880 h 301115"/>
              <a:gd name="connsiteX44" fmla="*/ 680314 w 1799540"/>
              <a:gd name="connsiteY44" fmla="*/ 248717 h 301115"/>
              <a:gd name="connsiteX45" fmla="*/ 687629 w 1799540"/>
              <a:gd name="connsiteY45" fmla="*/ 270663 h 301115"/>
              <a:gd name="connsiteX46" fmla="*/ 716890 w 1799540"/>
              <a:gd name="connsiteY46" fmla="*/ 263348 h 301115"/>
              <a:gd name="connsiteX47" fmla="*/ 775412 w 1799540"/>
              <a:gd name="connsiteY47" fmla="*/ 226772 h 301115"/>
              <a:gd name="connsiteX48" fmla="*/ 841248 w 1799540"/>
              <a:gd name="connsiteY48" fmla="*/ 146304 h 301115"/>
              <a:gd name="connsiteX49" fmla="*/ 870509 w 1799540"/>
              <a:gd name="connsiteY49" fmla="*/ 117044 h 301115"/>
              <a:gd name="connsiteX50" fmla="*/ 907085 w 1799540"/>
              <a:gd name="connsiteY50" fmla="*/ 87783 h 301115"/>
              <a:gd name="connsiteX51" fmla="*/ 929031 w 1799540"/>
              <a:gd name="connsiteY51" fmla="*/ 80468 h 301115"/>
              <a:gd name="connsiteX52" fmla="*/ 936346 w 1799540"/>
              <a:gd name="connsiteY52" fmla="*/ 102413 h 301115"/>
              <a:gd name="connsiteX53" fmla="*/ 929031 w 1799540"/>
              <a:gd name="connsiteY53" fmla="*/ 138989 h 301115"/>
              <a:gd name="connsiteX54" fmla="*/ 921716 w 1799540"/>
              <a:gd name="connsiteY54" fmla="*/ 182880 h 301115"/>
              <a:gd name="connsiteX55" fmla="*/ 929031 w 1799540"/>
              <a:gd name="connsiteY55" fmla="*/ 241402 h 301115"/>
              <a:gd name="connsiteX56" fmla="*/ 950976 w 1799540"/>
              <a:gd name="connsiteY56" fmla="*/ 248717 h 301115"/>
              <a:gd name="connsiteX57" fmla="*/ 1016813 w 1799540"/>
              <a:gd name="connsiteY57" fmla="*/ 212141 h 301115"/>
              <a:gd name="connsiteX58" fmla="*/ 1046074 w 1799540"/>
              <a:gd name="connsiteY58" fmla="*/ 175565 h 301115"/>
              <a:gd name="connsiteX59" fmla="*/ 1068020 w 1799540"/>
              <a:gd name="connsiteY59" fmla="*/ 160935 h 301115"/>
              <a:gd name="connsiteX60" fmla="*/ 1082650 w 1799540"/>
              <a:gd name="connsiteY60" fmla="*/ 138989 h 301115"/>
              <a:gd name="connsiteX61" fmla="*/ 1104596 w 1799540"/>
              <a:gd name="connsiteY61" fmla="*/ 124359 h 301115"/>
              <a:gd name="connsiteX62" fmla="*/ 1119226 w 1799540"/>
              <a:gd name="connsiteY62" fmla="*/ 109728 h 301115"/>
              <a:gd name="connsiteX63" fmla="*/ 1141172 w 1799540"/>
              <a:gd name="connsiteY63" fmla="*/ 95098 h 301115"/>
              <a:gd name="connsiteX64" fmla="*/ 1170432 w 1799540"/>
              <a:gd name="connsiteY64" fmla="*/ 73152 h 301115"/>
              <a:gd name="connsiteX65" fmla="*/ 1192378 w 1799540"/>
              <a:gd name="connsiteY65" fmla="*/ 65837 h 301115"/>
              <a:gd name="connsiteX66" fmla="*/ 1207008 w 1799540"/>
              <a:gd name="connsiteY66" fmla="*/ 80468 h 301115"/>
              <a:gd name="connsiteX67" fmla="*/ 1199693 w 1799540"/>
              <a:gd name="connsiteY67" fmla="*/ 109728 h 301115"/>
              <a:gd name="connsiteX68" fmla="*/ 1185063 w 1799540"/>
              <a:gd name="connsiteY68" fmla="*/ 138989 h 301115"/>
              <a:gd name="connsiteX69" fmla="*/ 1163117 w 1799540"/>
              <a:gd name="connsiteY69" fmla="*/ 190196 h 301115"/>
              <a:gd name="connsiteX70" fmla="*/ 1155802 w 1799540"/>
              <a:gd name="connsiteY70" fmla="*/ 219456 h 301115"/>
              <a:gd name="connsiteX71" fmla="*/ 1148487 w 1799540"/>
              <a:gd name="connsiteY71" fmla="*/ 241402 h 301115"/>
              <a:gd name="connsiteX72" fmla="*/ 1170432 w 1799540"/>
              <a:gd name="connsiteY72" fmla="*/ 248717 h 301115"/>
              <a:gd name="connsiteX73" fmla="*/ 1228954 w 1799540"/>
              <a:gd name="connsiteY73" fmla="*/ 204826 h 301115"/>
              <a:gd name="connsiteX74" fmla="*/ 1287476 w 1799540"/>
              <a:gd name="connsiteY74" fmla="*/ 146304 h 301115"/>
              <a:gd name="connsiteX75" fmla="*/ 1309421 w 1799540"/>
              <a:gd name="connsiteY75" fmla="*/ 117044 h 301115"/>
              <a:gd name="connsiteX76" fmla="*/ 1338682 w 1799540"/>
              <a:gd name="connsiteY76" fmla="*/ 102413 h 301115"/>
              <a:gd name="connsiteX77" fmla="*/ 1345997 w 1799540"/>
              <a:gd name="connsiteY77" fmla="*/ 124359 h 301115"/>
              <a:gd name="connsiteX78" fmla="*/ 1324052 w 1799540"/>
              <a:gd name="connsiteY78" fmla="*/ 204826 h 301115"/>
              <a:gd name="connsiteX79" fmla="*/ 1331367 w 1799540"/>
              <a:gd name="connsiteY79" fmla="*/ 263348 h 301115"/>
              <a:gd name="connsiteX80" fmla="*/ 1353312 w 1799540"/>
              <a:gd name="connsiteY80" fmla="*/ 256032 h 301115"/>
              <a:gd name="connsiteX81" fmla="*/ 1397204 w 1799540"/>
              <a:gd name="connsiteY81" fmla="*/ 226772 h 301115"/>
              <a:gd name="connsiteX82" fmla="*/ 1477671 w 1799540"/>
              <a:gd name="connsiteY82" fmla="*/ 160935 h 301115"/>
              <a:gd name="connsiteX83" fmla="*/ 1477671 w 1799540"/>
              <a:gd name="connsiteY83" fmla="*/ 160935 h 301115"/>
              <a:gd name="connsiteX84" fmla="*/ 1506932 w 1799540"/>
              <a:gd name="connsiteY84" fmla="*/ 131674 h 301115"/>
              <a:gd name="connsiteX85" fmla="*/ 1558138 w 1799540"/>
              <a:gd name="connsiteY85" fmla="*/ 109728 h 301115"/>
              <a:gd name="connsiteX86" fmla="*/ 1565453 w 1799540"/>
              <a:gd name="connsiteY86" fmla="*/ 146304 h 301115"/>
              <a:gd name="connsiteX87" fmla="*/ 1550823 w 1799540"/>
              <a:gd name="connsiteY87" fmla="*/ 204826 h 301115"/>
              <a:gd name="connsiteX88" fmla="*/ 1543508 w 1799540"/>
              <a:gd name="connsiteY88" fmla="*/ 248717 h 301115"/>
              <a:gd name="connsiteX89" fmla="*/ 1572768 w 1799540"/>
              <a:gd name="connsiteY89" fmla="*/ 256032 h 301115"/>
              <a:gd name="connsiteX90" fmla="*/ 1587399 w 1799540"/>
              <a:gd name="connsiteY90" fmla="*/ 241402 h 301115"/>
              <a:gd name="connsiteX91" fmla="*/ 1616660 w 1799540"/>
              <a:gd name="connsiteY91" fmla="*/ 219456 h 301115"/>
              <a:gd name="connsiteX92" fmla="*/ 1675181 w 1799540"/>
              <a:gd name="connsiteY92" fmla="*/ 160935 h 301115"/>
              <a:gd name="connsiteX93" fmla="*/ 1726388 w 1799540"/>
              <a:gd name="connsiteY93" fmla="*/ 138989 h 301115"/>
              <a:gd name="connsiteX94" fmla="*/ 1741018 w 1799540"/>
              <a:gd name="connsiteY94" fmla="*/ 256032 h 301115"/>
              <a:gd name="connsiteX95" fmla="*/ 1770279 w 1799540"/>
              <a:gd name="connsiteY95" fmla="*/ 299924 h 301115"/>
              <a:gd name="connsiteX96" fmla="*/ 1799540 w 1799540"/>
              <a:gd name="connsiteY96" fmla="*/ 299924 h 30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799540" h="301115">
                <a:moveTo>
                  <a:pt x="0" y="138989"/>
                </a:moveTo>
                <a:cubicBezTo>
                  <a:pt x="15479" y="119640"/>
                  <a:pt x="59261" y="59394"/>
                  <a:pt x="87783" y="36576"/>
                </a:cubicBezTo>
                <a:cubicBezTo>
                  <a:pt x="101513" y="25592"/>
                  <a:pt x="114993" y="12877"/>
                  <a:pt x="131674" y="7316"/>
                </a:cubicBezTo>
                <a:lnTo>
                  <a:pt x="153620" y="0"/>
                </a:lnTo>
                <a:cubicBezTo>
                  <a:pt x="160935" y="2439"/>
                  <a:pt x="172701" y="157"/>
                  <a:pt x="175565" y="7316"/>
                </a:cubicBezTo>
                <a:cubicBezTo>
                  <a:pt x="179299" y="16650"/>
                  <a:pt x="171012" y="26909"/>
                  <a:pt x="168250" y="36576"/>
                </a:cubicBezTo>
                <a:cubicBezTo>
                  <a:pt x="162512" y="56660"/>
                  <a:pt x="160245" y="63739"/>
                  <a:pt x="146304" y="80468"/>
                </a:cubicBezTo>
                <a:cubicBezTo>
                  <a:pt x="119113" y="113097"/>
                  <a:pt x="126387" y="90026"/>
                  <a:pt x="109728" y="131674"/>
                </a:cubicBezTo>
                <a:cubicBezTo>
                  <a:pt x="109725" y="131682"/>
                  <a:pt x="91442" y="186534"/>
                  <a:pt x="87783" y="197511"/>
                </a:cubicBezTo>
                <a:lnTo>
                  <a:pt x="80468" y="219456"/>
                </a:lnTo>
                <a:cubicBezTo>
                  <a:pt x="88065" y="249843"/>
                  <a:pt x="82757" y="269937"/>
                  <a:pt x="131674" y="241402"/>
                </a:cubicBezTo>
                <a:cubicBezTo>
                  <a:pt x="149546" y="230977"/>
                  <a:pt x="159013" y="209925"/>
                  <a:pt x="175565" y="197511"/>
                </a:cubicBezTo>
                <a:cubicBezTo>
                  <a:pt x="185319" y="190196"/>
                  <a:pt x="195714" y="183665"/>
                  <a:pt x="204826" y="175565"/>
                </a:cubicBezTo>
                <a:cubicBezTo>
                  <a:pt x="217713" y="164110"/>
                  <a:pt x="227608" y="149334"/>
                  <a:pt x="241402" y="138989"/>
                </a:cubicBezTo>
                <a:lnTo>
                  <a:pt x="270663" y="117044"/>
                </a:lnTo>
                <a:cubicBezTo>
                  <a:pt x="275540" y="109729"/>
                  <a:pt x="279801" y="101963"/>
                  <a:pt x="285293" y="95098"/>
                </a:cubicBezTo>
                <a:cubicBezTo>
                  <a:pt x="297203" y="80210"/>
                  <a:pt x="305579" y="76698"/>
                  <a:pt x="321869" y="65837"/>
                </a:cubicBezTo>
                <a:cubicBezTo>
                  <a:pt x="326746" y="70714"/>
                  <a:pt x="336500" y="73571"/>
                  <a:pt x="336500" y="80468"/>
                </a:cubicBezTo>
                <a:cubicBezTo>
                  <a:pt x="336500" y="95890"/>
                  <a:pt x="326746" y="109729"/>
                  <a:pt x="321869" y="124359"/>
                </a:cubicBezTo>
                <a:cubicBezTo>
                  <a:pt x="297286" y="198106"/>
                  <a:pt x="334794" y="83716"/>
                  <a:pt x="307239" y="175565"/>
                </a:cubicBezTo>
                <a:cubicBezTo>
                  <a:pt x="302808" y="190336"/>
                  <a:pt x="292608" y="219456"/>
                  <a:pt x="292608" y="219456"/>
                </a:cubicBezTo>
                <a:cubicBezTo>
                  <a:pt x="295047" y="231648"/>
                  <a:pt x="288496" y="251134"/>
                  <a:pt x="299924" y="256032"/>
                </a:cubicBezTo>
                <a:cubicBezTo>
                  <a:pt x="314099" y="262107"/>
                  <a:pt x="343815" y="241402"/>
                  <a:pt x="343815" y="241402"/>
                </a:cubicBezTo>
                <a:cubicBezTo>
                  <a:pt x="429385" y="177223"/>
                  <a:pt x="323699" y="258645"/>
                  <a:pt x="395021" y="197511"/>
                </a:cubicBezTo>
                <a:cubicBezTo>
                  <a:pt x="404278" y="189576"/>
                  <a:pt x="415294" y="183803"/>
                  <a:pt x="424282" y="175565"/>
                </a:cubicBezTo>
                <a:cubicBezTo>
                  <a:pt x="444618" y="156924"/>
                  <a:pt x="459850" y="132347"/>
                  <a:pt x="482804" y="117044"/>
                </a:cubicBezTo>
                <a:cubicBezTo>
                  <a:pt x="490119" y="112167"/>
                  <a:pt x="497995" y="108041"/>
                  <a:pt x="504749" y="102413"/>
                </a:cubicBezTo>
                <a:cubicBezTo>
                  <a:pt x="561073" y="55476"/>
                  <a:pt x="494155" y="102163"/>
                  <a:pt x="548640" y="65837"/>
                </a:cubicBezTo>
                <a:cubicBezTo>
                  <a:pt x="553517" y="70714"/>
                  <a:pt x="562137" y="73665"/>
                  <a:pt x="563271" y="80468"/>
                </a:cubicBezTo>
                <a:cubicBezTo>
                  <a:pt x="564924" y="90385"/>
                  <a:pt x="558718" y="100061"/>
                  <a:pt x="555956" y="109728"/>
                </a:cubicBezTo>
                <a:cubicBezTo>
                  <a:pt x="553837" y="117142"/>
                  <a:pt x="550758" y="124260"/>
                  <a:pt x="548640" y="131674"/>
                </a:cubicBezTo>
                <a:cubicBezTo>
                  <a:pt x="545878" y="141341"/>
                  <a:pt x="545285" y="151694"/>
                  <a:pt x="541325" y="160935"/>
                </a:cubicBezTo>
                <a:cubicBezTo>
                  <a:pt x="537862" y="169016"/>
                  <a:pt x="531572" y="175565"/>
                  <a:pt x="526695" y="182880"/>
                </a:cubicBezTo>
                <a:cubicBezTo>
                  <a:pt x="509883" y="233315"/>
                  <a:pt x="501159" y="215867"/>
                  <a:pt x="526695" y="241402"/>
                </a:cubicBezTo>
                <a:cubicBezTo>
                  <a:pt x="534010" y="236525"/>
                  <a:pt x="542423" y="232989"/>
                  <a:pt x="548640" y="226772"/>
                </a:cubicBezTo>
                <a:cubicBezTo>
                  <a:pt x="554857" y="220555"/>
                  <a:pt x="558161" y="211980"/>
                  <a:pt x="563271" y="204826"/>
                </a:cubicBezTo>
                <a:cubicBezTo>
                  <a:pt x="574202" y="189522"/>
                  <a:pt x="585166" y="173169"/>
                  <a:pt x="599847" y="160935"/>
                </a:cubicBezTo>
                <a:cubicBezTo>
                  <a:pt x="609213" y="153130"/>
                  <a:pt x="619851" y="146924"/>
                  <a:pt x="629108" y="138989"/>
                </a:cubicBezTo>
                <a:cubicBezTo>
                  <a:pt x="636962" y="132257"/>
                  <a:pt x="642635" y="123057"/>
                  <a:pt x="651053" y="117044"/>
                </a:cubicBezTo>
                <a:cubicBezTo>
                  <a:pt x="659927" y="110706"/>
                  <a:pt x="670846" y="107823"/>
                  <a:pt x="680314" y="102413"/>
                </a:cubicBezTo>
                <a:cubicBezTo>
                  <a:pt x="687947" y="98051"/>
                  <a:pt x="694945" y="92660"/>
                  <a:pt x="702260" y="87783"/>
                </a:cubicBezTo>
                <a:cubicBezTo>
                  <a:pt x="709575" y="90221"/>
                  <a:pt x="723354" y="87434"/>
                  <a:pt x="724205" y="95098"/>
                </a:cubicBezTo>
                <a:cubicBezTo>
                  <a:pt x="726425" y="115083"/>
                  <a:pt x="714452" y="134113"/>
                  <a:pt x="709575" y="153620"/>
                </a:cubicBezTo>
                <a:cubicBezTo>
                  <a:pt x="707137" y="163373"/>
                  <a:pt x="705439" y="173342"/>
                  <a:pt x="702260" y="182880"/>
                </a:cubicBezTo>
                <a:lnTo>
                  <a:pt x="680314" y="248717"/>
                </a:lnTo>
                <a:cubicBezTo>
                  <a:pt x="682752" y="256032"/>
                  <a:pt x="680470" y="267799"/>
                  <a:pt x="687629" y="270663"/>
                </a:cubicBezTo>
                <a:cubicBezTo>
                  <a:pt x="696964" y="274397"/>
                  <a:pt x="707476" y="266878"/>
                  <a:pt x="716890" y="263348"/>
                </a:cubicBezTo>
                <a:cubicBezTo>
                  <a:pt x="743665" y="253307"/>
                  <a:pt x="752398" y="244032"/>
                  <a:pt x="775412" y="226772"/>
                </a:cubicBezTo>
                <a:cubicBezTo>
                  <a:pt x="808001" y="172456"/>
                  <a:pt x="787305" y="200247"/>
                  <a:pt x="841248" y="146304"/>
                </a:cubicBezTo>
                <a:lnTo>
                  <a:pt x="870509" y="117044"/>
                </a:lnTo>
                <a:cubicBezTo>
                  <a:pt x="884117" y="103436"/>
                  <a:pt x="888629" y="97011"/>
                  <a:pt x="907085" y="87783"/>
                </a:cubicBezTo>
                <a:cubicBezTo>
                  <a:pt x="913982" y="84335"/>
                  <a:pt x="921716" y="82906"/>
                  <a:pt x="929031" y="80468"/>
                </a:cubicBezTo>
                <a:cubicBezTo>
                  <a:pt x="931469" y="87783"/>
                  <a:pt x="936346" y="94702"/>
                  <a:pt x="936346" y="102413"/>
                </a:cubicBezTo>
                <a:cubicBezTo>
                  <a:pt x="936346" y="114846"/>
                  <a:pt x="931255" y="126756"/>
                  <a:pt x="929031" y="138989"/>
                </a:cubicBezTo>
                <a:cubicBezTo>
                  <a:pt x="926378" y="153582"/>
                  <a:pt x="924154" y="168250"/>
                  <a:pt x="921716" y="182880"/>
                </a:cubicBezTo>
                <a:cubicBezTo>
                  <a:pt x="924154" y="202387"/>
                  <a:pt x="921047" y="223437"/>
                  <a:pt x="929031" y="241402"/>
                </a:cubicBezTo>
                <a:cubicBezTo>
                  <a:pt x="932163" y="248448"/>
                  <a:pt x="943343" y="249807"/>
                  <a:pt x="950976" y="248717"/>
                </a:cubicBezTo>
                <a:cubicBezTo>
                  <a:pt x="960161" y="247405"/>
                  <a:pt x="1013644" y="214043"/>
                  <a:pt x="1016813" y="212141"/>
                </a:cubicBezTo>
                <a:cubicBezTo>
                  <a:pt x="1026567" y="199949"/>
                  <a:pt x="1035034" y="186605"/>
                  <a:pt x="1046074" y="175565"/>
                </a:cubicBezTo>
                <a:cubicBezTo>
                  <a:pt x="1052291" y="169348"/>
                  <a:pt x="1061803" y="167152"/>
                  <a:pt x="1068020" y="160935"/>
                </a:cubicBezTo>
                <a:cubicBezTo>
                  <a:pt x="1074237" y="154718"/>
                  <a:pt x="1076433" y="145206"/>
                  <a:pt x="1082650" y="138989"/>
                </a:cubicBezTo>
                <a:cubicBezTo>
                  <a:pt x="1088867" y="132772"/>
                  <a:pt x="1097731" y="129851"/>
                  <a:pt x="1104596" y="124359"/>
                </a:cubicBezTo>
                <a:cubicBezTo>
                  <a:pt x="1109982" y="120051"/>
                  <a:pt x="1113840" y="114036"/>
                  <a:pt x="1119226" y="109728"/>
                </a:cubicBezTo>
                <a:cubicBezTo>
                  <a:pt x="1126091" y="104236"/>
                  <a:pt x="1134018" y="100208"/>
                  <a:pt x="1141172" y="95098"/>
                </a:cubicBezTo>
                <a:cubicBezTo>
                  <a:pt x="1151093" y="88012"/>
                  <a:pt x="1159847" y="79201"/>
                  <a:pt x="1170432" y="73152"/>
                </a:cubicBezTo>
                <a:cubicBezTo>
                  <a:pt x="1177127" y="69326"/>
                  <a:pt x="1185063" y="68275"/>
                  <a:pt x="1192378" y="65837"/>
                </a:cubicBezTo>
                <a:cubicBezTo>
                  <a:pt x="1197255" y="70714"/>
                  <a:pt x="1205874" y="73665"/>
                  <a:pt x="1207008" y="80468"/>
                </a:cubicBezTo>
                <a:cubicBezTo>
                  <a:pt x="1208661" y="90385"/>
                  <a:pt x="1203223" y="100315"/>
                  <a:pt x="1199693" y="109728"/>
                </a:cubicBezTo>
                <a:cubicBezTo>
                  <a:pt x="1195864" y="119939"/>
                  <a:pt x="1189358" y="128966"/>
                  <a:pt x="1185063" y="138989"/>
                </a:cubicBezTo>
                <a:cubicBezTo>
                  <a:pt x="1152782" y="214315"/>
                  <a:pt x="1211627" y="93179"/>
                  <a:pt x="1163117" y="190196"/>
                </a:cubicBezTo>
                <a:cubicBezTo>
                  <a:pt x="1160679" y="199949"/>
                  <a:pt x="1158564" y="209789"/>
                  <a:pt x="1155802" y="219456"/>
                </a:cubicBezTo>
                <a:cubicBezTo>
                  <a:pt x="1153684" y="226870"/>
                  <a:pt x="1145039" y="234505"/>
                  <a:pt x="1148487" y="241402"/>
                </a:cubicBezTo>
                <a:cubicBezTo>
                  <a:pt x="1151935" y="248299"/>
                  <a:pt x="1163117" y="246279"/>
                  <a:pt x="1170432" y="248717"/>
                </a:cubicBezTo>
                <a:cubicBezTo>
                  <a:pt x="1255356" y="163797"/>
                  <a:pt x="1110770" y="304828"/>
                  <a:pt x="1228954" y="204826"/>
                </a:cubicBezTo>
                <a:cubicBezTo>
                  <a:pt x="1250014" y="187006"/>
                  <a:pt x="1270923" y="168374"/>
                  <a:pt x="1287476" y="146304"/>
                </a:cubicBezTo>
                <a:cubicBezTo>
                  <a:pt x="1294791" y="136551"/>
                  <a:pt x="1300164" y="124978"/>
                  <a:pt x="1309421" y="117044"/>
                </a:cubicBezTo>
                <a:cubicBezTo>
                  <a:pt x="1317701" y="109947"/>
                  <a:pt x="1328928" y="107290"/>
                  <a:pt x="1338682" y="102413"/>
                </a:cubicBezTo>
                <a:cubicBezTo>
                  <a:pt x="1341120" y="109728"/>
                  <a:pt x="1346695" y="116680"/>
                  <a:pt x="1345997" y="124359"/>
                </a:cubicBezTo>
                <a:cubicBezTo>
                  <a:pt x="1343935" y="147045"/>
                  <a:pt x="1332188" y="180416"/>
                  <a:pt x="1324052" y="204826"/>
                </a:cubicBezTo>
                <a:cubicBezTo>
                  <a:pt x="1326490" y="224333"/>
                  <a:pt x="1321613" y="246279"/>
                  <a:pt x="1331367" y="263348"/>
                </a:cubicBezTo>
                <a:cubicBezTo>
                  <a:pt x="1335193" y="270043"/>
                  <a:pt x="1346896" y="260309"/>
                  <a:pt x="1353312" y="256032"/>
                </a:cubicBezTo>
                <a:cubicBezTo>
                  <a:pt x="1408103" y="219504"/>
                  <a:pt x="1345026" y="244164"/>
                  <a:pt x="1397204" y="226772"/>
                </a:cubicBezTo>
                <a:cubicBezTo>
                  <a:pt x="1426464" y="182880"/>
                  <a:pt x="1404519" y="209703"/>
                  <a:pt x="1477671" y="160935"/>
                </a:cubicBezTo>
                <a:lnTo>
                  <a:pt x="1477671" y="160935"/>
                </a:lnTo>
                <a:cubicBezTo>
                  <a:pt x="1487425" y="151181"/>
                  <a:pt x="1494594" y="137843"/>
                  <a:pt x="1506932" y="131674"/>
                </a:cubicBezTo>
                <a:cubicBezTo>
                  <a:pt x="1543089" y="113595"/>
                  <a:pt x="1525847" y="120493"/>
                  <a:pt x="1558138" y="109728"/>
                </a:cubicBezTo>
                <a:cubicBezTo>
                  <a:pt x="1560576" y="121920"/>
                  <a:pt x="1566407" y="133907"/>
                  <a:pt x="1565453" y="146304"/>
                </a:cubicBezTo>
                <a:cubicBezTo>
                  <a:pt x="1563911" y="166352"/>
                  <a:pt x="1554129" y="184992"/>
                  <a:pt x="1550823" y="204826"/>
                </a:cubicBezTo>
                <a:lnTo>
                  <a:pt x="1543508" y="248717"/>
                </a:lnTo>
                <a:cubicBezTo>
                  <a:pt x="1553261" y="251155"/>
                  <a:pt x="1562851" y="257685"/>
                  <a:pt x="1572768" y="256032"/>
                </a:cubicBezTo>
                <a:cubicBezTo>
                  <a:pt x="1579571" y="254898"/>
                  <a:pt x="1582101" y="245817"/>
                  <a:pt x="1587399" y="241402"/>
                </a:cubicBezTo>
                <a:cubicBezTo>
                  <a:pt x="1596765" y="233597"/>
                  <a:pt x="1607673" y="227695"/>
                  <a:pt x="1616660" y="219456"/>
                </a:cubicBezTo>
                <a:cubicBezTo>
                  <a:pt x="1636996" y="200815"/>
                  <a:pt x="1650507" y="173273"/>
                  <a:pt x="1675181" y="160935"/>
                </a:cubicBezTo>
                <a:cubicBezTo>
                  <a:pt x="1711339" y="142855"/>
                  <a:pt x="1694097" y="149752"/>
                  <a:pt x="1726388" y="138989"/>
                </a:cubicBezTo>
                <a:cubicBezTo>
                  <a:pt x="1743615" y="207898"/>
                  <a:pt x="1724718" y="125630"/>
                  <a:pt x="1741018" y="256032"/>
                </a:cubicBezTo>
                <a:cubicBezTo>
                  <a:pt x="1743855" y="278729"/>
                  <a:pt x="1745748" y="292915"/>
                  <a:pt x="1770279" y="299924"/>
                </a:cubicBezTo>
                <a:cubicBezTo>
                  <a:pt x="1779657" y="302604"/>
                  <a:pt x="1789786" y="299924"/>
                  <a:pt x="1799540" y="299924"/>
                </a:cubicBezTo>
              </a:path>
            </a:pathLst>
          </a:cu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Segoe UI"/>
              <a:ea typeface="+mn-ea"/>
              <a:cs typeface="+mn-cs"/>
            </a:endParaRPr>
          </a:p>
        </p:txBody>
      </p:sp>
      <p:sp>
        <p:nvSpPr>
          <p:cNvPr id="91" name="Freeform 90"/>
          <p:cNvSpPr/>
          <p:nvPr/>
        </p:nvSpPr>
        <p:spPr bwMode="auto">
          <a:xfrm>
            <a:off x="1975104" y="5661965"/>
            <a:ext cx="2201875" cy="219456"/>
          </a:xfrm>
          <a:custGeom>
            <a:avLst/>
            <a:gdLst>
              <a:gd name="connsiteX0" fmla="*/ 0 w 2201875"/>
              <a:gd name="connsiteY0" fmla="*/ 131673 h 219456"/>
              <a:gd name="connsiteX1" fmla="*/ 73152 w 2201875"/>
              <a:gd name="connsiteY1" fmla="*/ 58521 h 219456"/>
              <a:gd name="connsiteX2" fmla="*/ 95098 w 2201875"/>
              <a:gd name="connsiteY2" fmla="*/ 43891 h 219456"/>
              <a:gd name="connsiteX3" fmla="*/ 102413 w 2201875"/>
              <a:gd name="connsiteY3" fmla="*/ 65837 h 219456"/>
              <a:gd name="connsiteX4" fmla="*/ 87782 w 2201875"/>
              <a:gd name="connsiteY4" fmla="*/ 131673 h 219456"/>
              <a:gd name="connsiteX5" fmla="*/ 80467 w 2201875"/>
              <a:gd name="connsiteY5" fmla="*/ 153619 h 219456"/>
              <a:gd name="connsiteX6" fmla="*/ 87782 w 2201875"/>
              <a:gd name="connsiteY6" fmla="*/ 197510 h 219456"/>
              <a:gd name="connsiteX7" fmla="*/ 109728 w 2201875"/>
              <a:gd name="connsiteY7" fmla="*/ 190195 h 219456"/>
              <a:gd name="connsiteX8" fmla="*/ 175565 w 2201875"/>
              <a:gd name="connsiteY8" fmla="*/ 138989 h 219456"/>
              <a:gd name="connsiteX9" fmla="*/ 219456 w 2201875"/>
              <a:gd name="connsiteY9" fmla="*/ 102413 h 219456"/>
              <a:gd name="connsiteX10" fmla="*/ 241402 w 2201875"/>
              <a:gd name="connsiteY10" fmla="*/ 95097 h 219456"/>
              <a:gd name="connsiteX11" fmla="*/ 307238 w 2201875"/>
              <a:gd name="connsiteY11" fmla="*/ 58521 h 219456"/>
              <a:gd name="connsiteX12" fmla="*/ 321869 w 2201875"/>
              <a:gd name="connsiteY12" fmla="*/ 138989 h 219456"/>
              <a:gd name="connsiteX13" fmla="*/ 329184 w 2201875"/>
              <a:gd name="connsiteY13" fmla="*/ 168249 h 219456"/>
              <a:gd name="connsiteX14" fmla="*/ 424282 w 2201875"/>
              <a:gd name="connsiteY14" fmla="*/ 102413 h 219456"/>
              <a:gd name="connsiteX15" fmla="*/ 438912 w 2201875"/>
              <a:gd name="connsiteY15" fmla="*/ 80467 h 219456"/>
              <a:gd name="connsiteX16" fmla="*/ 482803 w 2201875"/>
              <a:gd name="connsiteY16" fmla="*/ 51206 h 219456"/>
              <a:gd name="connsiteX17" fmla="*/ 497434 w 2201875"/>
              <a:gd name="connsiteY17" fmla="*/ 36576 h 219456"/>
              <a:gd name="connsiteX18" fmla="*/ 555955 w 2201875"/>
              <a:gd name="connsiteY18" fmla="*/ 0 h 219456"/>
              <a:gd name="connsiteX19" fmla="*/ 592531 w 2201875"/>
              <a:gd name="connsiteY19" fmla="*/ 7315 h 219456"/>
              <a:gd name="connsiteX20" fmla="*/ 599846 w 2201875"/>
              <a:gd name="connsiteY20" fmla="*/ 117043 h 219456"/>
              <a:gd name="connsiteX21" fmla="*/ 607162 w 2201875"/>
              <a:gd name="connsiteY21" fmla="*/ 138989 h 219456"/>
              <a:gd name="connsiteX22" fmla="*/ 636422 w 2201875"/>
              <a:gd name="connsiteY22" fmla="*/ 153619 h 219456"/>
              <a:gd name="connsiteX23" fmla="*/ 658368 w 2201875"/>
              <a:gd name="connsiteY23" fmla="*/ 146304 h 219456"/>
              <a:gd name="connsiteX24" fmla="*/ 702259 w 2201875"/>
              <a:gd name="connsiteY24" fmla="*/ 124358 h 219456"/>
              <a:gd name="connsiteX25" fmla="*/ 753466 w 2201875"/>
              <a:gd name="connsiteY25" fmla="*/ 95097 h 219456"/>
              <a:gd name="connsiteX26" fmla="*/ 804672 w 2201875"/>
              <a:gd name="connsiteY26" fmla="*/ 65837 h 219456"/>
              <a:gd name="connsiteX27" fmla="*/ 819302 w 2201875"/>
              <a:gd name="connsiteY27" fmla="*/ 87782 h 219456"/>
              <a:gd name="connsiteX28" fmla="*/ 819302 w 2201875"/>
              <a:gd name="connsiteY28" fmla="*/ 168249 h 219456"/>
              <a:gd name="connsiteX29" fmla="*/ 833933 w 2201875"/>
              <a:gd name="connsiteY29" fmla="*/ 182880 h 219456"/>
              <a:gd name="connsiteX30" fmla="*/ 907085 w 2201875"/>
              <a:gd name="connsiteY30" fmla="*/ 138989 h 219456"/>
              <a:gd name="connsiteX31" fmla="*/ 929030 w 2201875"/>
              <a:gd name="connsiteY31" fmla="*/ 124358 h 219456"/>
              <a:gd name="connsiteX32" fmla="*/ 958291 w 2201875"/>
              <a:gd name="connsiteY32" fmla="*/ 117043 h 219456"/>
              <a:gd name="connsiteX33" fmla="*/ 980237 w 2201875"/>
              <a:gd name="connsiteY33" fmla="*/ 131673 h 219456"/>
              <a:gd name="connsiteX34" fmla="*/ 1002182 w 2201875"/>
              <a:gd name="connsiteY34" fmla="*/ 212141 h 219456"/>
              <a:gd name="connsiteX35" fmla="*/ 1024128 w 2201875"/>
              <a:gd name="connsiteY35" fmla="*/ 219456 h 219456"/>
              <a:gd name="connsiteX36" fmla="*/ 1068019 w 2201875"/>
              <a:gd name="connsiteY36" fmla="*/ 212141 h 219456"/>
              <a:gd name="connsiteX37" fmla="*/ 1126541 w 2201875"/>
              <a:gd name="connsiteY37" fmla="*/ 168249 h 219456"/>
              <a:gd name="connsiteX38" fmla="*/ 1185062 w 2201875"/>
              <a:gd name="connsiteY38" fmla="*/ 124358 h 219456"/>
              <a:gd name="connsiteX39" fmla="*/ 1207008 w 2201875"/>
              <a:gd name="connsiteY39" fmla="*/ 109728 h 219456"/>
              <a:gd name="connsiteX40" fmla="*/ 1265530 w 2201875"/>
              <a:gd name="connsiteY40" fmla="*/ 80467 h 219456"/>
              <a:gd name="connsiteX41" fmla="*/ 1309421 w 2201875"/>
              <a:gd name="connsiteY41" fmla="*/ 87782 h 219456"/>
              <a:gd name="connsiteX42" fmla="*/ 1294790 w 2201875"/>
              <a:gd name="connsiteY42" fmla="*/ 146304 h 219456"/>
              <a:gd name="connsiteX43" fmla="*/ 1302106 w 2201875"/>
              <a:gd name="connsiteY43" fmla="*/ 190195 h 219456"/>
              <a:gd name="connsiteX44" fmla="*/ 1331366 w 2201875"/>
              <a:gd name="connsiteY44" fmla="*/ 182880 h 219456"/>
              <a:gd name="connsiteX45" fmla="*/ 1375258 w 2201875"/>
              <a:gd name="connsiteY45" fmla="*/ 138989 h 219456"/>
              <a:gd name="connsiteX46" fmla="*/ 1389888 w 2201875"/>
              <a:gd name="connsiteY46" fmla="*/ 124358 h 219456"/>
              <a:gd name="connsiteX47" fmla="*/ 1455725 w 2201875"/>
              <a:gd name="connsiteY47" fmla="*/ 87782 h 219456"/>
              <a:gd name="connsiteX48" fmla="*/ 1455725 w 2201875"/>
              <a:gd name="connsiteY48" fmla="*/ 131673 h 219456"/>
              <a:gd name="connsiteX49" fmla="*/ 1463040 w 2201875"/>
              <a:gd name="connsiteY49" fmla="*/ 175565 h 219456"/>
              <a:gd name="connsiteX50" fmla="*/ 1492301 w 2201875"/>
              <a:gd name="connsiteY50" fmla="*/ 168249 h 219456"/>
              <a:gd name="connsiteX51" fmla="*/ 1558138 w 2201875"/>
              <a:gd name="connsiteY51" fmla="*/ 131673 h 219456"/>
              <a:gd name="connsiteX52" fmla="*/ 1580083 w 2201875"/>
              <a:gd name="connsiteY52" fmla="*/ 109728 h 219456"/>
              <a:gd name="connsiteX53" fmla="*/ 1638605 w 2201875"/>
              <a:gd name="connsiteY53" fmla="*/ 80467 h 219456"/>
              <a:gd name="connsiteX54" fmla="*/ 1660550 w 2201875"/>
              <a:gd name="connsiteY54" fmla="*/ 87782 h 219456"/>
              <a:gd name="connsiteX55" fmla="*/ 1667866 w 2201875"/>
              <a:gd name="connsiteY55" fmla="*/ 109728 h 219456"/>
              <a:gd name="connsiteX56" fmla="*/ 1675181 w 2201875"/>
              <a:gd name="connsiteY56" fmla="*/ 146304 h 219456"/>
              <a:gd name="connsiteX57" fmla="*/ 1697126 w 2201875"/>
              <a:gd name="connsiteY57" fmla="*/ 153619 h 219456"/>
              <a:gd name="connsiteX58" fmla="*/ 1792224 w 2201875"/>
              <a:gd name="connsiteY58" fmla="*/ 117043 h 219456"/>
              <a:gd name="connsiteX59" fmla="*/ 1821485 w 2201875"/>
              <a:gd name="connsiteY59" fmla="*/ 102413 h 219456"/>
              <a:gd name="connsiteX60" fmla="*/ 1865376 w 2201875"/>
              <a:gd name="connsiteY60" fmla="*/ 95097 h 219456"/>
              <a:gd name="connsiteX61" fmla="*/ 1887322 w 2201875"/>
              <a:gd name="connsiteY61" fmla="*/ 175565 h 219456"/>
              <a:gd name="connsiteX62" fmla="*/ 1916582 w 2201875"/>
              <a:gd name="connsiteY62" fmla="*/ 168249 h 219456"/>
              <a:gd name="connsiteX63" fmla="*/ 1975104 w 2201875"/>
              <a:gd name="connsiteY63" fmla="*/ 124358 h 219456"/>
              <a:gd name="connsiteX64" fmla="*/ 2004365 w 2201875"/>
              <a:gd name="connsiteY64" fmla="*/ 102413 h 219456"/>
              <a:gd name="connsiteX65" fmla="*/ 2062886 w 2201875"/>
              <a:gd name="connsiteY65" fmla="*/ 80467 h 219456"/>
              <a:gd name="connsiteX66" fmla="*/ 2084832 w 2201875"/>
              <a:gd name="connsiteY66" fmla="*/ 87782 h 219456"/>
              <a:gd name="connsiteX67" fmla="*/ 2092147 w 2201875"/>
              <a:gd name="connsiteY67" fmla="*/ 153619 h 219456"/>
              <a:gd name="connsiteX68" fmla="*/ 2099462 w 2201875"/>
              <a:gd name="connsiteY68" fmla="*/ 190195 h 219456"/>
              <a:gd name="connsiteX69" fmla="*/ 2121408 w 2201875"/>
              <a:gd name="connsiteY69" fmla="*/ 212141 h 219456"/>
              <a:gd name="connsiteX70" fmla="*/ 2194560 w 2201875"/>
              <a:gd name="connsiteY70" fmla="*/ 182880 h 219456"/>
              <a:gd name="connsiteX71" fmla="*/ 2201875 w 2201875"/>
              <a:gd name="connsiteY71" fmla="*/ 168249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201875" h="219456">
                <a:moveTo>
                  <a:pt x="0" y="131673"/>
                </a:moveTo>
                <a:cubicBezTo>
                  <a:pt x="24384" y="107289"/>
                  <a:pt x="47813" y="81911"/>
                  <a:pt x="73152" y="58521"/>
                </a:cubicBezTo>
                <a:cubicBezTo>
                  <a:pt x="79612" y="52558"/>
                  <a:pt x="86569" y="41758"/>
                  <a:pt x="95098" y="43891"/>
                </a:cubicBezTo>
                <a:cubicBezTo>
                  <a:pt x="102579" y="45761"/>
                  <a:pt x="99975" y="58522"/>
                  <a:pt x="102413" y="65837"/>
                </a:cubicBezTo>
                <a:cubicBezTo>
                  <a:pt x="85946" y="115237"/>
                  <a:pt x="104948" y="54431"/>
                  <a:pt x="87782" y="131673"/>
                </a:cubicBezTo>
                <a:cubicBezTo>
                  <a:pt x="86109" y="139200"/>
                  <a:pt x="82905" y="146304"/>
                  <a:pt x="80467" y="153619"/>
                </a:cubicBezTo>
                <a:cubicBezTo>
                  <a:pt x="82905" y="168249"/>
                  <a:pt x="78516" y="185928"/>
                  <a:pt x="87782" y="197510"/>
                </a:cubicBezTo>
                <a:cubicBezTo>
                  <a:pt x="92599" y="203531"/>
                  <a:pt x="103312" y="194472"/>
                  <a:pt x="109728" y="190195"/>
                </a:cubicBezTo>
                <a:cubicBezTo>
                  <a:pt x="132861" y="174773"/>
                  <a:pt x="155907" y="158649"/>
                  <a:pt x="175565" y="138989"/>
                </a:cubicBezTo>
                <a:cubicBezTo>
                  <a:pt x="190621" y="123932"/>
                  <a:pt x="199164" y="114008"/>
                  <a:pt x="219456" y="102413"/>
                </a:cubicBezTo>
                <a:cubicBezTo>
                  <a:pt x="226151" y="98587"/>
                  <a:pt x="234661" y="98842"/>
                  <a:pt x="241402" y="95097"/>
                </a:cubicBezTo>
                <a:cubicBezTo>
                  <a:pt x="316865" y="53174"/>
                  <a:pt x="257581" y="75076"/>
                  <a:pt x="307238" y="58521"/>
                </a:cubicBezTo>
                <a:cubicBezTo>
                  <a:pt x="322934" y="105605"/>
                  <a:pt x="308084" y="56275"/>
                  <a:pt x="321869" y="138989"/>
                </a:cubicBezTo>
                <a:cubicBezTo>
                  <a:pt x="323522" y="148906"/>
                  <a:pt x="326746" y="158496"/>
                  <a:pt x="329184" y="168249"/>
                </a:cubicBezTo>
                <a:cubicBezTo>
                  <a:pt x="362223" y="151730"/>
                  <a:pt x="403604" y="133431"/>
                  <a:pt x="424282" y="102413"/>
                </a:cubicBezTo>
                <a:cubicBezTo>
                  <a:pt x="429159" y="95098"/>
                  <a:pt x="432296" y="86257"/>
                  <a:pt x="438912" y="80467"/>
                </a:cubicBezTo>
                <a:cubicBezTo>
                  <a:pt x="452145" y="68888"/>
                  <a:pt x="470369" y="63639"/>
                  <a:pt x="482803" y="51206"/>
                </a:cubicBezTo>
                <a:cubicBezTo>
                  <a:pt x="487680" y="46329"/>
                  <a:pt x="492048" y="40884"/>
                  <a:pt x="497434" y="36576"/>
                </a:cubicBezTo>
                <a:cubicBezTo>
                  <a:pt x="508702" y="27562"/>
                  <a:pt x="548239" y="4629"/>
                  <a:pt x="555955" y="0"/>
                </a:cubicBezTo>
                <a:cubicBezTo>
                  <a:pt x="568147" y="2438"/>
                  <a:pt x="588165" y="-4327"/>
                  <a:pt x="592531" y="7315"/>
                </a:cubicBezTo>
                <a:cubicBezTo>
                  <a:pt x="605402" y="41638"/>
                  <a:pt x="595798" y="80610"/>
                  <a:pt x="599846" y="117043"/>
                </a:cubicBezTo>
                <a:cubicBezTo>
                  <a:pt x="600698" y="124707"/>
                  <a:pt x="601709" y="133536"/>
                  <a:pt x="607162" y="138989"/>
                </a:cubicBezTo>
                <a:cubicBezTo>
                  <a:pt x="614873" y="146700"/>
                  <a:pt x="626669" y="148742"/>
                  <a:pt x="636422" y="153619"/>
                </a:cubicBezTo>
                <a:cubicBezTo>
                  <a:pt x="643737" y="151181"/>
                  <a:pt x="651471" y="149752"/>
                  <a:pt x="658368" y="146304"/>
                </a:cubicBezTo>
                <a:cubicBezTo>
                  <a:pt x="715094" y="117941"/>
                  <a:pt x="647097" y="142745"/>
                  <a:pt x="702259" y="124358"/>
                </a:cubicBezTo>
                <a:cubicBezTo>
                  <a:pt x="727981" y="98637"/>
                  <a:pt x="707048" y="115728"/>
                  <a:pt x="753466" y="95097"/>
                </a:cubicBezTo>
                <a:cubicBezTo>
                  <a:pt x="781309" y="82722"/>
                  <a:pt x="781136" y="81527"/>
                  <a:pt x="804672" y="65837"/>
                </a:cubicBezTo>
                <a:cubicBezTo>
                  <a:pt x="809549" y="73152"/>
                  <a:pt x="818506" y="79027"/>
                  <a:pt x="819302" y="87782"/>
                </a:cubicBezTo>
                <a:cubicBezTo>
                  <a:pt x="822940" y="127802"/>
                  <a:pt x="801099" y="137911"/>
                  <a:pt x="819302" y="168249"/>
                </a:cubicBezTo>
                <a:cubicBezTo>
                  <a:pt x="822851" y="174163"/>
                  <a:pt x="829056" y="178003"/>
                  <a:pt x="833933" y="182880"/>
                </a:cubicBezTo>
                <a:cubicBezTo>
                  <a:pt x="878917" y="160387"/>
                  <a:pt x="854127" y="174295"/>
                  <a:pt x="907085" y="138989"/>
                </a:cubicBezTo>
                <a:cubicBezTo>
                  <a:pt x="914400" y="134112"/>
                  <a:pt x="920501" y="126490"/>
                  <a:pt x="929030" y="124358"/>
                </a:cubicBezTo>
                <a:lnTo>
                  <a:pt x="958291" y="117043"/>
                </a:lnTo>
                <a:cubicBezTo>
                  <a:pt x="965606" y="121920"/>
                  <a:pt x="975875" y="124040"/>
                  <a:pt x="980237" y="131673"/>
                </a:cubicBezTo>
                <a:cubicBezTo>
                  <a:pt x="986127" y="141980"/>
                  <a:pt x="989139" y="207794"/>
                  <a:pt x="1002182" y="212141"/>
                </a:cubicBezTo>
                <a:lnTo>
                  <a:pt x="1024128" y="219456"/>
                </a:lnTo>
                <a:cubicBezTo>
                  <a:pt x="1038758" y="217018"/>
                  <a:pt x="1054753" y="218774"/>
                  <a:pt x="1068019" y="212141"/>
                </a:cubicBezTo>
                <a:cubicBezTo>
                  <a:pt x="1089829" y="201236"/>
                  <a:pt x="1106252" y="181775"/>
                  <a:pt x="1126541" y="168249"/>
                </a:cubicBezTo>
                <a:cubicBezTo>
                  <a:pt x="1176159" y="135170"/>
                  <a:pt x="1115546" y="176494"/>
                  <a:pt x="1185062" y="124358"/>
                </a:cubicBezTo>
                <a:cubicBezTo>
                  <a:pt x="1192095" y="119083"/>
                  <a:pt x="1199290" y="113938"/>
                  <a:pt x="1207008" y="109728"/>
                </a:cubicBezTo>
                <a:cubicBezTo>
                  <a:pt x="1226155" y="99284"/>
                  <a:pt x="1265530" y="80467"/>
                  <a:pt x="1265530" y="80467"/>
                </a:cubicBezTo>
                <a:lnTo>
                  <a:pt x="1309421" y="87782"/>
                </a:lnTo>
                <a:cubicBezTo>
                  <a:pt x="1317587" y="106157"/>
                  <a:pt x="1294790" y="146304"/>
                  <a:pt x="1294790" y="146304"/>
                </a:cubicBezTo>
                <a:cubicBezTo>
                  <a:pt x="1297229" y="160934"/>
                  <a:pt x="1291618" y="179707"/>
                  <a:pt x="1302106" y="190195"/>
                </a:cubicBezTo>
                <a:cubicBezTo>
                  <a:pt x="1309215" y="197304"/>
                  <a:pt x="1323130" y="188645"/>
                  <a:pt x="1331366" y="182880"/>
                </a:cubicBezTo>
                <a:cubicBezTo>
                  <a:pt x="1348316" y="171015"/>
                  <a:pt x="1360627" y="153620"/>
                  <a:pt x="1375258" y="138989"/>
                </a:cubicBezTo>
                <a:cubicBezTo>
                  <a:pt x="1380135" y="134112"/>
                  <a:pt x="1384149" y="128184"/>
                  <a:pt x="1389888" y="124358"/>
                </a:cubicBezTo>
                <a:cubicBezTo>
                  <a:pt x="1440195" y="90820"/>
                  <a:pt x="1417098" y="100657"/>
                  <a:pt x="1455725" y="87782"/>
                </a:cubicBezTo>
                <a:cubicBezTo>
                  <a:pt x="1475232" y="146306"/>
                  <a:pt x="1455725" y="73151"/>
                  <a:pt x="1455725" y="131673"/>
                </a:cubicBezTo>
                <a:cubicBezTo>
                  <a:pt x="1455725" y="146505"/>
                  <a:pt x="1460602" y="160934"/>
                  <a:pt x="1463040" y="175565"/>
                </a:cubicBezTo>
                <a:cubicBezTo>
                  <a:pt x="1472794" y="173126"/>
                  <a:pt x="1482887" y="171779"/>
                  <a:pt x="1492301" y="168249"/>
                </a:cubicBezTo>
                <a:cubicBezTo>
                  <a:pt x="1506200" y="163037"/>
                  <a:pt x="1548822" y="138660"/>
                  <a:pt x="1558138" y="131673"/>
                </a:cubicBezTo>
                <a:cubicBezTo>
                  <a:pt x="1566414" y="125466"/>
                  <a:pt x="1571355" y="115282"/>
                  <a:pt x="1580083" y="109728"/>
                </a:cubicBezTo>
                <a:cubicBezTo>
                  <a:pt x="1598483" y="98019"/>
                  <a:pt x="1638605" y="80467"/>
                  <a:pt x="1638605" y="80467"/>
                </a:cubicBezTo>
                <a:cubicBezTo>
                  <a:pt x="1645920" y="82905"/>
                  <a:pt x="1655098" y="82330"/>
                  <a:pt x="1660550" y="87782"/>
                </a:cubicBezTo>
                <a:cubicBezTo>
                  <a:pt x="1666003" y="93235"/>
                  <a:pt x="1665996" y="102247"/>
                  <a:pt x="1667866" y="109728"/>
                </a:cubicBezTo>
                <a:cubicBezTo>
                  <a:pt x="1670882" y="121790"/>
                  <a:pt x="1668284" y="135959"/>
                  <a:pt x="1675181" y="146304"/>
                </a:cubicBezTo>
                <a:cubicBezTo>
                  <a:pt x="1679458" y="152720"/>
                  <a:pt x="1689811" y="151181"/>
                  <a:pt x="1697126" y="153619"/>
                </a:cubicBezTo>
                <a:cubicBezTo>
                  <a:pt x="1755089" y="142027"/>
                  <a:pt x="1722580" y="151865"/>
                  <a:pt x="1792224" y="117043"/>
                </a:cubicBezTo>
                <a:lnTo>
                  <a:pt x="1821485" y="102413"/>
                </a:lnTo>
                <a:cubicBezTo>
                  <a:pt x="1828837" y="95060"/>
                  <a:pt x="1850396" y="65136"/>
                  <a:pt x="1865376" y="95097"/>
                </a:cubicBezTo>
                <a:cubicBezTo>
                  <a:pt x="1929991" y="224328"/>
                  <a:pt x="1839417" y="127660"/>
                  <a:pt x="1887322" y="175565"/>
                </a:cubicBezTo>
                <a:cubicBezTo>
                  <a:pt x="1897075" y="173126"/>
                  <a:pt x="1907898" y="173315"/>
                  <a:pt x="1916582" y="168249"/>
                </a:cubicBezTo>
                <a:cubicBezTo>
                  <a:pt x="1937644" y="155962"/>
                  <a:pt x="1955597" y="138988"/>
                  <a:pt x="1975104" y="124358"/>
                </a:cubicBezTo>
                <a:cubicBezTo>
                  <a:pt x="1984858" y="117043"/>
                  <a:pt x="1993045" y="106941"/>
                  <a:pt x="2004365" y="102413"/>
                </a:cubicBezTo>
                <a:cubicBezTo>
                  <a:pt x="2048100" y="84918"/>
                  <a:pt x="2028484" y="91934"/>
                  <a:pt x="2062886" y="80467"/>
                </a:cubicBezTo>
                <a:cubicBezTo>
                  <a:pt x="2070201" y="82905"/>
                  <a:pt x="2081968" y="80623"/>
                  <a:pt x="2084832" y="87782"/>
                </a:cubicBezTo>
                <a:cubicBezTo>
                  <a:pt x="2093033" y="108283"/>
                  <a:pt x="2089024" y="131760"/>
                  <a:pt x="2092147" y="153619"/>
                </a:cubicBezTo>
                <a:cubicBezTo>
                  <a:pt x="2093905" y="165927"/>
                  <a:pt x="2093902" y="179074"/>
                  <a:pt x="2099462" y="190195"/>
                </a:cubicBezTo>
                <a:cubicBezTo>
                  <a:pt x="2104089" y="199448"/>
                  <a:pt x="2114093" y="204826"/>
                  <a:pt x="2121408" y="212141"/>
                </a:cubicBezTo>
                <a:cubicBezTo>
                  <a:pt x="2136498" y="207111"/>
                  <a:pt x="2179186" y="195179"/>
                  <a:pt x="2194560" y="182880"/>
                </a:cubicBezTo>
                <a:cubicBezTo>
                  <a:pt x="2198818" y="179474"/>
                  <a:pt x="2199437" y="173126"/>
                  <a:pt x="2201875" y="168249"/>
                </a:cubicBezTo>
              </a:path>
            </a:pathLst>
          </a:cu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Segoe UI"/>
              <a:ea typeface="+mn-ea"/>
              <a:cs typeface="+mn-cs"/>
            </a:endParaRPr>
          </a:p>
        </p:txBody>
      </p:sp>
      <p:sp>
        <p:nvSpPr>
          <p:cNvPr id="94" name="Freeform 93"/>
          <p:cNvSpPr/>
          <p:nvPr/>
        </p:nvSpPr>
        <p:spPr bwMode="auto">
          <a:xfrm>
            <a:off x="4923130" y="5354726"/>
            <a:ext cx="2201875" cy="153814"/>
          </a:xfrm>
          <a:custGeom>
            <a:avLst/>
            <a:gdLst>
              <a:gd name="connsiteX0" fmla="*/ 0 w 2201875"/>
              <a:gd name="connsiteY0" fmla="*/ 51207 h 153814"/>
              <a:gd name="connsiteX1" fmla="*/ 102412 w 2201875"/>
              <a:gd name="connsiteY1" fmla="*/ 7316 h 153814"/>
              <a:gd name="connsiteX2" fmla="*/ 124358 w 2201875"/>
              <a:gd name="connsiteY2" fmla="*/ 0 h 153814"/>
              <a:gd name="connsiteX3" fmla="*/ 146304 w 2201875"/>
              <a:gd name="connsiteY3" fmla="*/ 7316 h 153814"/>
              <a:gd name="connsiteX4" fmla="*/ 153619 w 2201875"/>
              <a:gd name="connsiteY4" fmla="*/ 29261 h 153814"/>
              <a:gd name="connsiteX5" fmla="*/ 138988 w 2201875"/>
              <a:gd name="connsiteY5" fmla="*/ 87783 h 153814"/>
              <a:gd name="connsiteX6" fmla="*/ 146304 w 2201875"/>
              <a:gd name="connsiteY6" fmla="*/ 131674 h 153814"/>
              <a:gd name="connsiteX7" fmla="*/ 197510 w 2201875"/>
              <a:gd name="connsiteY7" fmla="*/ 109728 h 153814"/>
              <a:gd name="connsiteX8" fmla="*/ 234086 w 2201875"/>
              <a:gd name="connsiteY8" fmla="*/ 80468 h 153814"/>
              <a:gd name="connsiteX9" fmla="*/ 248716 w 2201875"/>
              <a:gd name="connsiteY9" fmla="*/ 65837 h 153814"/>
              <a:gd name="connsiteX10" fmla="*/ 277977 w 2201875"/>
              <a:gd name="connsiteY10" fmla="*/ 51207 h 153814"/>
              <a:gd name="connsiteX11" fmla="*/ 321868 w 2201875"/>
              <a:gd name="connsiteY11" fmla="*/ 29261 h 153814"/>
              <a:gd name="connsiteX12" fmla="*/ 336499 w 2201875"/>
              <a:gd name="connsiteY12" fmla="*/ 43892 h 153814"/>
              <a:gd name="connsiteX13" fmla="*/ 343814 w 2201875"/>
              <a:gd name="connsiteY13" fmla="*/ 117044 h 153814"/>
              <a:gd name="connsiteX14" fmla="*/ 380390 w 2201875"/>
              <a:gd name="connsiteY14" fmla="*/ 109728 h 153814"/>
              <a:gd name="connsiteX15" fmla="*/ 431596 w 2201875"/>
              <a:gd name="connsiteY15" fmla="*/ 73152 h 153814"/>
              <a:gd name="connsiteX16" fmla="*/ 446227 w 2201875"/>
              <a:gd name="connsiteY16" fmla="*/ 58522 h 153814"/>
              <a:gd name="connsiteX17" fmla="*/ 497433 w 2201875"/>
              <a:gd name="connsiteY17" fmla="*/ 29261 h 153814"/>
              <a:gd name="connsiteX18" fmla="*/ 512064 w 2201875"/>
              <a:gd name="connsiteY18" fmla="*/ 43892 h 153814"/>
              <a:gd name="connsiteX19" fmla="*/ 526694 w 2201875"/>
              <a:gd name="connsiteY19" fmla="*/ 109728 h 153814"/>
              <a:gd name="connsiteX20" fmla="*/ 577900 w 2201875"/>
              <a:gd name="connsiteY20" fmla="*/ 102413 h 153814"/>
              <a:gd name="connsiteX21" fmla="*/ 621792 w 2201875"/>
              <a:gd name="connsiteY21" fmla="*/ 73152 h 153814"/>
              <a:gd name="connsiteX22" fmla="*/ 665683 w 2201875"/>
              <a:gd name="connsiteY22" fmla="*/ 51207 h 153814"/>
              <a:gd name="connsiteX23" fmla="*/ 716889 w 2201875"/>
              <a:gd name="connsiteY23" fmla="*/ 14631 h 153814"/>
              <a:gd name="connsiteX24" fmla="*/ 709574 w 2201875"/>
              <a:gd name="connsiteY24" fmla="*/ 95098 h 153814"/>
              <a:gd name="connsiteX25" fmla="*/ 716889 w 2201875"/>
              <a:gd name="connsiteY25" fmla="*/ 117044 h 153814"/>
              <a:gd name="connsiteX26" fmla="*/ 760780 w 2201875"/>
              <a:gd name="connsiteY26" fmla="*/ 109728 h 153814"/>
              <a:gd name="connsiteX27" fmla="*/ 848563 w 2201875"/>
              <a:gd name="connsiteY27" fmla="*/ 58522 h 153814"/>
              <a:gd name="connsiteX28" fmla="*/ 892454 w 2201875"/>
              <a:gd name="connsiteY28" fmla="*/ 43892 h 153814"/>
              <a:gd name="connsiteX29" fmla="*/ 929030 w 2201875"/>
              <a:gd name="connsiteY29" fmla="*/ 95098 h 153814"/>
              <a:gd name="connsiteX30" fmla="*/ 950976 w 2201875"/>
              <a:gd name="connsiteY30" fmla="*/ 117044 h 153814"/>
              <a:gd name="connsiteX31" fmla="*/ 972921 w 2201875"/>
              <a:gd name="connsiteY31" fmla="*/ 102413 h 153814"/>
              <a:gd name="connsiteX32" fmla="*/ 1002182 w 2201875"/>
              <a:gd name="connsiteY32" fmla="*/ 87783 h 153814"/>
              <a:gd name="connsiteX33" fmla="*/ 1016812 w 2201875"/>
              <a:gd name="connsiteY33" fmla="*/ 73152 h 153814"/>
              <a:gd name="connsiteX34" fmla="*/ 1046073 w 2201875"/>
              <a:gd name="connsiteY34" fmla="*/ 58522 h 153814"/>
              <a:gd name="connsiteX35" fmla="*/ 1060704 w 2201875"/>
              <a:gd name="connsiteY35" fmla="*/ 43892 h 153814"/>
              <a:gd name="connsiteX36" fmla="*/ 1111910 w 2201875"/>
              <a:gd name="connsiteY36" fmla="*/ 21946 h 153814"/>
              <a:gd name="connsiteX37" fmla="*/ 1126540 w 2201875"/>
              <a:gd name="connsiteY37" fmla="*/ 102413 h 153814"/>
              <a:gd name="connsiteX38" fmla="*/ 1141171 w 2201875"/>
              <a:gd name="connsiteY38" fmla="*/ 124359 h 153814"/>
              <a:gd name="connsiteX39" fmla="*/ 1185062 w 2201875"/>
              <a:gd name="connsiteY39" fmla="*/ 109728 h 153814"/>
              <a:gd name="connsiteX40" fmla="*/ 1228953 w 2201875"/>
              <a:gd name="connsiteY40" fmla="*/ 80468 h 153814"/>
              <a:gd name="connsiteX41" fmla="*/ 1250899 w 2201875"/>
              <a:gd name="connsiteY41" fmla="*/ 65837 h 153814"/>
              <a:gd name="connsiteX42" fmla="*/ 1272844 w 2201875"/>
              <a:gd name="connsiteY42" fmla="*/ 58522 h 153814"/>
              <a:gd name="connsiteX43" fmla="*/ 1287475 w 2201875"/>
              <a:gd name="connsiteY43" fmla="*/ 73152 h 153814"/>
              <a:gd name="connsiteX44" fmla="*/ 1287475 w 2201875"/>
              <a:gd name="connsiteY44" fmla="*/ 146304 h 153814"/>
              <a:gd name="connsiteX45" fmla="*/ 1309420 w 2201875"/>
              <a:gd name="connsiteY45" fmla="*/ 153620 h 153814"/>
              <a:gd name="connsiteX46" fmla="*/ 1375257 w 2201875"/>
              <a:gd name="connsiteY46" fmla="*/ 124359 h 153814"/>
              <a:gd name="connsiteX47" fmla="*/ 1397203 w 2201875"/>
              <a:gd name="connsiteY47" fmla="*/ 109728 h 153814"/>
              <a:gd name="connsiteX48" fmla="*/ 1426464 w 2201875"/>
              <a:gd name="connsiteY48" fmla="*/ 95098 h 153814"/>
              <a:gd name="connsiteX49" fmla="*/ 1455724 w 2201875"/>
              <a:gd name="connsiteY49" fmla="*/ 73152 h 153814"/>
              <a:gd name="connsiteX50" fmla="*/ 1499616 w 2201875"/>
              <a:gd name="connsiteY50" fmla="*/ 58522 h 153814"/>
              <a:gd name="connsiteX51" fmla="*/ 1521561 w 2201875"/>
              <a:gd name="connsiteY51" fmla="*/ 87783 h 153814"/>
              <a:gd name="connsiteX52" fmla="*/ 1514246 w 2201875"/>
              <a:gd name="connsiteY52" fmla="*/ 109728 h 153814"/>
              <a:gd name="connsiteX53" fmla="*/ 1521561 w 2201875"/>
              <a:gd name="connsiteY53" fmla="*/ 146304 h 153814"/>
              <a:gd name="connsiteX54" fmla="*/ 1587398 w 2201875"/>
              <a:gd name="connsiteY54" fmla="*/ 131674 h 153814"/>
              <a:gd name="connsiteX55" fmla="*/ 1645920 w 2201875"/>
              <a:gd name="connsiteY55" fmla="*/ 95098 h 153814"/>
              <a:gd name="connsiteX56" fmla="*/ 1667865 w 2201875"/>
              <a:gd name="connsiteY56" fmla="*/ 87783 h 153814"/>
              <a:gd name="connsiteX57" fmla="*/ 1682496 w 2201875"/>
              <a:gd name="connsiteY57" fmla="*/ 73152 h 153814"/>
              <a:gd name="connsiteX58" fmla="*/ 1711756 w 2201875"/>
              <a:gd name="connsiteY58" fmla="*/ 58522 h 153814"/>
              <a:gd name="connsiteX59" fmla="*/ 1733702 w 2201875"/>
              <a:gd name="connsiteY59" fmla="*/ 43892 h 153814"/>
              <a:gd name="connsiteX60" fmla="*/ 1755648 w 2201875"/>
              <a:gd name="connsiteY60" fmla="*/ 51207 h 153814"/>
              <a:gd name="connsiteX61" fmla="*/ 1748332 w 2201875"/>
              <a:gd name="connsiteY61" fmla="*/ 73152 h 153814"/>
              <a:gd name="connsiteX62" fmla="*/ 1755648 w 2201875"/>
              <a:gd name="connsiteY62" fmla="*/ 146304 h 153814"/>
              <a:gd name="connsiteX63" fmla="*/ 1784908 w 2201875"/>
              <a:gd name="connsiteY63" fmla="*/ 131674 h 153814"/>
              <a:gd name="connsiteX64" fmla="*/ 1828800 w 2201875"/>
              <a:gd name="connsiteY64" fmla="*/ 102413 h 153814"/>
              <a:gd name="connsiteX65" fmla="*/ 1858060 w 2201875"/>
              <a:gd name="connsiteY65" fmla="*/ 87783 h 153814"/>
              <a:gd name="connsiteX66" fmla="*/ 1901952 w 2201875"/>
              <a:gd name="connsiteY66" fmla="*/ 65837 h 153814"/>
              <a:gd name="connsiteX67" fmla="*/ 1909267 w 2201875"/>
              <a:gd name="connsiteY67" fmla="*/ 117044 h 153814"/>
              <a:gd name="connsiteX68" fmla="*/ 1953158 w 2201875"/>
              <a:gd name="connsiteY68" fmla="*/ 109728 h 153814"/>
              <a:gd name="connsiteX69" fmla="*/ 1982419 w 2201875"/>
              <a:gd name="connsiteY69" fmla="*/ 87783 h 153814"/>
              <a:gd name="connsiteX70" fmla="*/ 2033625 w 2201875"/>
              <a:gd name="connsiteY70" fmla="*/ 58522 h 153814"/>
              <a:gd name="connsiteX71" fmla="*/ 2077516 w 2201875"/>
              <a:gd name="connsiteY71" fmla="*/ 36576 h 153814"/>
              <a:gd name="connsiteX72" fmla="*/ 2106777 w 2201875"/>
              <a:gd name="connsiteY72" fmla="*/ 43892 h 153814"/>
              <a:gd name="connsiteX73" fmla="*/ 2106777 w 2201875"/>
              <a:gd name="connsiteY73" fmla="*/ 87783 h 153814"/>
              <a:gd name="connsiteX74" fmla="*/ 2114092 w 2201875"/>
              <a:gd name="connsiteY74" fmla="*/ 138989 h 153814"/>
              <a:gd name="connsiteX75" fmla="*/ 2172614 w 2201875"/>
              <a:gd name="connsiteY75" fmla="*/ 131674 h 153814"/>
              <a:gd name="connsiteX76" fmla="*/ 2201875 w 2201875"/>
              <a:gd name="connsiteY76" fmla="*/ 117044 h 153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2201875" h="153814">
                <a:moveTo>
                  <a:pt x="0" y="51207"/>
                </a:moveTo>
                <a:lnTo>
                  <a:pt x="102412" y="7316"/>
                </a:lnTo>
                <a:cubicBezTo>
                  <a:pt x="109542" y="4380"/>
                  <a:pt x="116647" y="0"/>
                  <a:pt x="124358" y="0"/>
                </a:cubicBezTo>
                <a:cubicBezTo>
                  <a:pt x="132069" y="0"/>
                  <a:pt x="138989" y="4877"/>
                  <a:pt x="146304" y="7316"/>
                </a:cubicBezTo>
                <a:cubicBezTo>
                  <a:pt x="148742" y="14631"/>
                  <a:pt x="153619" y="21550"/>
                  <a:pt x="153619" y="29261"/>
                </a:cubicBezTo>
                <a:cubicBezTo>
                  <a:pt x="153619" y="46919"/>
                  <a:pt x="144762" y="70464"/>
                  <a:pt x="138988" y="87783"/>
                </a:cubicBezTo>
                <a:cubicBezTo>
                  <a:pt x="141427" y="102413"/>
                  <a:pt x="135816" y="121186"/>
                  <a:pt x="146304" y="131674"/>
                </a:cubicBezTo>
                <a:cubicBezTo>
                  <a:pt x="155451" y="140821"/>
                  <a:pt x="192248" y="113675"/>
                  <a:pt x="197510" y="109728"/>
                </a:cubicBezTo>
                <a:cubicBezTo>
                  <a:pt x="210001" y="100360"/>
                  <a:pt x="222232" y="90629"/>
                  <a:pt x="234086" y="80468"/>
                </a:cubicBezTo>
                <a:cubicBezTo>
                  <a:pt x="239322" y="75980"/>
                  <a:pt x="242977" y="69663"/>
                  <a:pt x="248716" y="65837"/>
                </a:cubicBezTo>
                <a:cubicBezTo>
                  <a:pt x="257789" y="59788"/>
                  <a:pt x="268509" y="56617"/>
                  <a:pt x="277977" y="51207"/>
                </a:cubicBezTo>
                <a:cubicBezTo>
                  <a:pt x="317686" y="28517"/>
                  <a:pt x="281631" y="42673"/>
                  <a:pt x="321868" y="29261"/>
                </a:cubicBezTo>
                <a:cubicBezTo>
                  <a:pt x="326745" y="34138"/>
                  <a:pt x="334826" y="37201"/>
                  <a:pt x="336499" y="43892"/>
                </a:cubicBezTo>
                <a:cubicBezTo>
                  <a:pt x="342443" y="67666"/>
                  <a:pt x="330221" y="96654"/>
                  <a:pt x="343814" y="117044"/>
                </a:cubicBezTo>
                <a:cubicBezTo>
                  <a:pt x="350711" y="127389"/>
                  <a:pt x="368198" y="112167"/>
                  <a:pt x="380390" y="109728"/>
                </a:cubicBezTo>
                <a:cubicBezTo>
                  <a:pt x="399402" y="97054"/>
                  <a:pt x="413439" y="88283"/>
                  <a:pt x="431596" y="73152"/>
                </a:cubicBezTo>
                <a:cubicBezTo>
                  <a:pt x="436894" y="68737"/>
                  <a:pt x="440841" y="62830"/>
                  <a:pt x="446227" y="58522"/>
                </a:cubicBezTo>
                <a:cubicBezTo>
                  <a:pt x="463460" y="44736"/>
                  <a:pt x="477408" y="39274"/>
                  <a:pt x="497433" y="29261"/>
                </a:cubicBezTo>
                <a:cubicBezTo>
                  <a:pt x="502310" y="34138"/>
                  <a:pt x="508515" y="37978"/>
                  <a:pt x="512064" y="43892"/>
                </a:cubicBezTo>
                <a:cubicBezTo>
                  <a:pt x="520375" y="57744"/>
                  <a:pt x="525217" y="100865"/>
                  <a:pt x="526694" y="109728"/>
                </a:cubicBezTo>
                <a:cubicBezTo>
                  <a:pt x="543763" y="107290"/>
                  <a:pt x="561266" y="106950"/>
                  <a:pt x="577900" y="102413"/>
                </a:cubicBezTo>
                <a:cubicBezTo>
                  <a:pt x="611458" y="93261"/>
                  <a:pt x="600634" y="90078"/>
                  <a:pt x="621792" y="73152"/>
                </a:cubicBezTo>
                <a:cubicBezTo>
                  <a:pt x="642050" y="56946"/>
                  <a:pt x="642504" y="58933"/>
                  <a:pt x="665683" y="51207"/>
                </a:cubicBezTo>
                <a:cubicBezTo>
                  <a:pt x="700396" y="16494"/>
                  <a:pt x="681858" y="26308"/>
                  <a:pt x="716889" y="14631"/>
                </a:cubicBezTo>
                <a:cubicBezTo>
                  <a:pt x="714451" y="41453"/>
                  <a:pt x="709574" y="68165"/>
                  <a:pt x="709574" y="95098"/>
                </a:cubicBezTo>
                <a:cubicBezTo>
                  <a:pt x="709574" y="102809"/>
                  <a:pt x="709475" y="114926"/>
                  <a:pt x="716889" y="117044"/>
                </a:cubicBezTo>
                <a:cubicBezTo>
                  <a:pt x="731151" y="121119"/>
                  <a:pt x="746150" y="112167"/>
                  <a:pt x="760780" y="109728"/>
                </a:cubicBezTo>
                <a:cubicBezTo>
                  <a:pt x="791964" y="86341"/>
                  <a:pt x="806909" y="72406"/>
                  <a:pt x="848563" y="58522"/>
                </a:cubicBezTo>
                <a:lnTo>
                  <a:pt x="892454" y="43892"/>
                </a:lnTo>
                <a:cubicBezTo>
                  <a:pt x="954634" y="64618"/>
                  <a:pt x="860756" y="26824"/>
                  <a:pt x="929030" y="95098"/>
                </a:cubicBezTo>
                <a:lnTo>
                  <a:pt x="950976" y="117044"/>
                </a:lnTo>
                <a:cubicBezTo>
                  <a:pt x="958291" y="112167"/>
                  <a:pt x="965288" y="106775"/>
                  <a:pt x="972921" y="102413"/>
                </a:cubicBezTo>
                <a:cubicBezTo>
                  <a:pt x="982389" y="97003"/>
                  <a:pt x="993109" y="93832"/>
                  <a:pt x="1002182" y="87783"/>
                </a:cubicBezTo>
                <a:cubicBezTo>
                  <a:pt x="1007921" y="83957"/>
                  <a:pt x="1011073" y="76978"/>
                  <a:pt x="1016812" y="73152"/>
                </a:cubicBezTo>
                <a:cubicBezTo>
                  <a:pt x="1025885" y="67103"/>
                  <a:pt x="1036999" y="64571"/>
                  <a:pt x="1046073" y="58522"/>
                </a:cubicBezTo>
                <a:cubicBezTo>
                  <a:pt x="1051812" y="54696"/>
                  <a:pt x="1054965" y="47718"/>
                  <a:pt x="1060704" y="43892"/>
                </a:cubicBezTo>
                <a:cubicBezTo>
                  <a:pt x="1078787" y="31837"/>
                  <a:pt x="1092400" y="28449"/>
                  <a:pt x="1111910" y="21946"/>
                </a:cubicBezTo>
                <a:cubicBezTo>
                  <a:pt x="1161722" y="38549"/>
                  <a:pt x="1119947" y="16696"/>
                  <a:pt x="1126540" y="102413"/>
                </a:cubicBezTo>
                <a:cubicBezTo>
                  <a:pt x="1127214" y="111179"/>
                  <a:pt x="1136294" y="117044"/>
                  <a:pt x="1141171" y="124359"/>
                </a:cubicBezTo>
                <a:cubicBezTo>
                  <a:pt x="1155801" y="119482"/>
                  <a:pt x="1172230" y="118282"/>
                  <a:pt x="1185062" y="109728"/>
                </a:cubicBezTo>
                <a:lnTo>
                  <a:pt x="1228953" y="80468"/>
                </a:lnTo>
                <a:cubicBezTo>
                  <a:pt x="1236268" y="75591"/>
                  <a:pt x="1242558" y="68617"/>
                  <a:pt x="1250899" y="65837"/>
                </a:cubicBezTo>
                <a:lnTo>
                  <a:pt x="1272844" y="58522"/>
                </a:lnTo>
                <a:cubicBezTo>
                  <a:pt x="1277721" y="63399"/>
                  <a:pt x="1286500" y="66324"/>
                  <a:pt x="1287475" y="73152"/>
                </a:cubicBezTo>
                <a:cubicBezTo>
                  <a:pt x="1292796" y="110395"/>
                  <a:pt x="1262647" y="109061"/>
                  <a:pt x="1287475" y="146304"/>
                </a:cubicBezTo>
                <a:cubicBezTo>
                  <a:pt x="1291752" y="152720"/>
                  <a:pt x="1302105" y="151181"/>
                  <a:pt x="1309420" y="153620"/>
                </a:cubicBezTo>
                <a:cubicBezTo>
                  <a:pt x="1340896" y="143127"/>
                  <a:pt x="1337170" y="145518"/>
                  <a:pt x="1375257" y="124359"/>
                </a:cubicBezTo>
                <a:cubicBezTo>
                  <a:pt x="1382943" y="120089"/>
                  <a:pt x="1389569" y="114090"/>
                  <a:pt x="1397203" y="109728"/>
                </a:cubicBezTo>
                <a:cubicBezTo>
                  <a:pt x="1406671" y="104318"/>
                  <a:pt x="1417217" y="100878"/>
                  <a:pt x="1426464" y="95098"/>
                </a:cubicBezTo>
                <a:cubicBezTo>
                  <a:pt x="1436803" y="88636"/>
                  <a:pt x="1444819" y="78604"/>
                  <a:pt x="1455724" y="73152"/>
                </a:cubicBezTo>
                <a:cubicBezTo>
                  <a:pt x="1469518" y="66255"/>
                  <a:pt x="1499616" y="58522"/>
                  <a:pt x="1499616" y="58522"/>
                </a:cubicBezTo>
                <a:cubicBezTo>
                  <a:pt x="1506931" y="68276"/>
                  <a:pt x="1518212" y="76060"/>
                  <a:pt x="1521561" y="87783"/>
                </a:cubicBezTo>
                <a:cubicBezTo>
                  <a:pt x="1523679" y="95197"/>
                  <a:pt x="1514246" y="102017"/>
                  <a:pt x="1514246" y="109728"/>
                </a:cubicBezTo>
                <a:cubicBezTo>
                  <a:pt x="1514246" y="122161"/>
                  <a:pt x="1519123" y="134112"/>
                  <a:pt x="1521561" y="146304"/>
                </a:cubicBezTo>
                <a:cubicBezTo>
                  <a:pt x="1543507" y="141427"/>
                  <a:pt x="1566610" y="140234"/>
                  <a:pt x="1587398" y="131674"/>
                </a:cubicBezTo>
                <a:cubicBezTo>
                  <a:pt x="1608669" y="122915"/>
                  <a:pt x="1624097" y="102372"/>
                  <a:pt x="1645920" y="95098"/>
                </a:cubicBezTo>
                <a:lnTo>
                  <a:pt x="1667865" y="87783"/>
                </a:lnTo>
                <a:cubicBezTo>
                  <a:pt x="1672742" y="82906"/>
                  <a:pt x="1676757" y="76978"/>
                  <a:pt x="1682496" y="73152"/>
                </a:cubicBezTo>
                <a:cubicBezTo>
                  <a:pt x="1691569" y="67103"/>
                  <a:pt x="1702288" y="63932"/>
                  <a:pt x="1711756" y="58522"/>
                </a:cubicBezTo>
                <a:cubicBezTo>
                  <a:pt x="1719389" y="54160"/>
                  <a:pt x="1726387" y="48769"/>
                  <a:pt x="1733702" y="43892"/>
                </a:cubicBezTo>
                <a:cubicBezTo>
                  <a:pt x="1741017" y="46330"/>
                  <a:pt x="1752200" y="44310"/>
                  <a:pt x="1755648" y="51207"/>
                </a:cubicBezTo>
                <a:cubicBezTo>
                  <a:pt x="1759096" y="58104"/>
                  <a:pt x="1748332" y="65441"/>
                  <a:pt x="1748332" y="73152"/>
                </a:cubicBezTo>
                <a:cubicBezTo>
                  <a:pt x="1748332" y="97658"/>
                  <a:pt x="1753209" y="121920"/>
                  <a:pt x="1755648" y="146304"/>
                </a:cubicBezTo>
                <a:cubicBezTo>
                  <a:pt x="1765401" y="141427"/>
                  <a:pt x="1775557" y="137284"/>
                  <a:pt x="1784908" y="131674"/>
                </a:cubicBezTo>
                <a:cubicBezTo>
                  <a:pt x="1799986" y="122627"/>
                  <a:pt x="1813073" y="110277"/>
                  <a:pt x="1828800" y="102413"/>
                </a:cubicBezTo>
                <a:cubicBezTo>
                  <a:pt x="1838553" y="97536"/>
                  <a:pt x="1848592" y="93193"/>
                  <a:pt x="1858060" y="87783"/>
                </a:cubicBezTo>
                <a:cubicBezTo>
                  <a:pt x="1897766" y="65093"/>
                  <a:pt x="1861716" y="79249"/>
                  <a:pt x="1901952" y="65837"/>
                </a:cubicBezTo>
                <a:cubicBezTo>
                  <a:pt x="1904390" y="82906"/>
                  <a:pt x="1896176" y="105823"/>
                  <a:pt x="1909267" y="117044"/>
                </a:cubicBezTo>
                <a:cubicBezTo>
                  <a:pt x="1920528" y="126697"/>
                  <a:pt x="1939387" y="115237"/>
                  <a:pt x="1953158" y="109728"/>
                </a:cubicBezTo>
                <a:cubicBezTo>
                  <a:pt x="1964478" y="105200"/>
                  <a:pt x="1972498" y="94869"/>
                  <a:pt x="1982419" y="87783"/>
                </a:cubicBezTo>
                <a:cubicBezTo>
                  <a:pt x="2018070" y="62318"/>
                  <a:pt x="1990754" y="83019"/>
                  <a:pt x="2033625" y="58522"/>
                </a:cubicBezTo>
                <a:cubicBezTo>
                  <a:pt x="2073334" y="35832"/>
                  <a:pt x="2037279" y="49990"/>
                  <a:pt x="2077516" y="36576"/>
                </a:cubicBezTo>
                <a:cubicBezTo>
                  <a:pt x="2087270" y="39015"/>
                  <a:pt x="2098926" y="37611"/>
                  <a:pt x="2106777" y="43892"/>
                </a:cubicBezTo>
                <a:cubicBezTo>
                  <a:pt x="2122177" y="56212"/>
                  <a:pt x="2110884" y="75463"/>
                  <a:pt x="2106777" y="87783"/>
                </a:cubicBezTo>
                <a:cubicBezTo>
                  <a:pt x="2109215" y="104852"/>
                  <a:pt x="2108640" y="122632"/>
                  <a:pt x="2114092" y="138989"/>
                </a:cubicBezTo>
                <a:cubicBezTo>
                  <a:pt x="2125413" y="172951"/>
                  <a:pt x="2158087" y="138937"/>
                  <a:pt x="2172614" y="131674"/>
                </a:cubicBezTo>
                <a:cubicBezTo>
                  <a:pt x="2206236" y="114864"/>
                  <a:pt x="2185349" y="133570"/>
                  <a:pt x="2201875" y="117044"/>
                </a:cubicBezTo>
              </a:path>
            </a:pathLst>
          </a:cu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Segoe UI"/>
              <a:ea typeface="+mn-ea"/>
              <a:cs typeface="+mn-cs"/>
            </a:endParaRPr>
          </a:p>
        </p:txBody>
      </p:sp>
      <p:sp>
        <p:nvSpPr>
          <p:cNvPr id="95" name="Freeform 94"/>
          <p:cNvSpPr/>
          <p:nvPr/>
        </p:nvSpPr>
        <p:spPr bwMode="auto">
          <a:xfrm>
            <a:off x="7556602" y="4885535"/>
            <a:ext cx="1558137" cy="198529"/>
          </a:xfrm>
          <a:custGeom>
            <a:avLst/>
            <a:gdLst>
              <a:gd name="connsiteX0" fmla="*/ 0 w 1558137"/>
              <a:gd name="connsiteY0" fmla="*/ 81486 h 198529"/>
              <a:gd name="connsiteX1" fmla="*/ 117043 w 1558137"/>
              <a:gd name="connsiteY1" fmla="*/ 37595 h 198529"/>
              <a:gd name="connsiteX2" fmla="*/ 131673 w 1558137"/>
              <a:gd name="connsiteY2" fmla="*/ 81486 h 198529"/>
              <a:gd name="connsiteX3" fmla="*/ 124358 w 1558137"/>
              <a:gd name="connsiteY3" fmla="*/ 132692 h 198529"/>
              <a:gd name="connsiteX4" fmla="*/ 131673 w 1558137"/>
              <a:gd name="connsiteY4" fmla="*/ 169268 h 198529"/>
              <a:gd name="connsiteX5" fmla="*/ 153619 w 1558137"/>
              <a:gd name="connsiteY5" fmla="*/ 154638 h 198529"/>
              <a:gd name="connsiteX6" fmla="*/ 182880 w 1558137"/>
              <a:gd name="connsiteY6" fmla="*/ 132692 h 198529"/>
              <a:gd name="connsiteX7" fmla="*/ 285292 w 1558137"/>
              <a:gd name="connsiteY7" fmla="*/ 81486 h 198529"/>
              <a:gd name="connsiteX8" fmla="*/ 314553 w 1558137"/>
              <a:gd name="connsiteY8" fmla="*/ 74171 h 198529"/>
              <a:gd name="connsiteX9" fmla="*/ 343814 w 1558137"/>
              <a:gd name="connsiteY9" fmla="*/ 81486 h 198529"/>
              <a:gd name="connsiteX10" fmla="*/ 358444 w 1558137"/>
              <a:gd name="connsiteY10" fmla="*/ 110747 h 198529"/>
              <a:gd name="connsiteX11" fmla="*/ 365760 w 1558137"/>
              <a:gd name="connsiteY11" fmla="*/ 132692 h 198529"/>
              <a:gd name="connsiteX12" fmla="*/ 387705 w 1558137"/>
              <a:gd name="connsiteY12" fmla="*/ 140007 h 198529"/>
              <a:gd name="connsiteX13" fmla="*/ 402336 w 1558137"/>
              <a:gd name="connsiteY13" fmla="*/ 125377 h 198529"/>
              <a:gd name="connsiteX14" fmla="*/ 475488 w 1558137"/>
              <a:gd name="connsiteY14" fmla="*/ 74171 h 198529"/>
              <a:gd name="connsiteX15" fmla="*/ 519379 w 1558137"/>
              <a:gd name="connsiteY15" fmla="*/ 44910 h 198529"/>
              <a:gd name="connsiteX16" fmla="*/ 541324 w 1558137"/>
              <a:gd name="connsiteY16" fmla="*/ 30279 h 198529"/>
              <a:gd name="connsiteX17" fmla="*/ 585216 w 1558137"/>
              <a:gd name="connsiteY17" fmla="*/ 15649 h 198529"/>
              <a:gd name="connsiteX18" fmla="*/ 629107 w 1558137"/>
              <a:gd name="connsiteY18" fmla="*/ 8334 h 198529"/>
              <a:gd name="connsiteX19" fmla="*/ 636422 w 1558137"/>
              <a:gd name="connsiteY19" fmla="*/ 30279 h 198529"/>
              <a:gd name="connsiteX20" fmla="*/ 629107 w 1558137"/>
              <a:gd name="connsiteY20" fmla="*/ 96116 h 198529"/>
              <a:gd name="connsiteX21" fmla="*/ 621792 w 1558137"/>
              <a:gd name="connsiteY21" fmla="*/ 132692 h 198529"/>
              <a:gd name="connsiteX22" fmla="*/ 629107 w 1558137"/>
              <a:gd name="connsiteY22" fmla="*/ 191214 h 198529"/>
              <a:gd name="connsiteX23" fmla="*/ 658368 w 1558137"/>
              <a:gd name="connsiteY23" fmla="*/ 183899 h 198529"/>
              <a:gd name="connsiteX24" fmla="*/ 716889 w 1558137"/>
              <a:gd name="connsiteY24" fmla="*/ 140007 h 198529"/>
              <a:gd name="connsiteX25" fmla="*/ 731520 w 1558137"/>
              <a:gd name="connsiteY25" fmla="*/ 125377 h 198529"/>
              <a:gd name="connsiteX26" fmla="*/ 768096 w 1558137"/>
              <a:gd name="connsiteY26" fmla="*/ 103431 h 198529"/>
              <a:gd name="connsiteX27" fmla="*/ 797356 w 1558137"/>
              <a:gd name="connsiteY27" fmla="*/ 81486 h 198529"/>
              <a:gd name="connsiteX28" fmla="*/ 841248 w 1558137"/>
              <a:gd name="connsiteY28" fmla="*/ 66855 h 198529"/>
              <a:gd name="connsiteX29" fmla="*/ 870508 w 1558137"/>
              <a:gd name="connsiteY29" fmla="*/ 74171 h 198529"/>
              <a:gd name="connsiteX30" fmla="*/ 892454 w 1558137"/>
              <a:gd name="connsiteY30" fmla="*/ 154638 h 198529"/>
              <a:gd name="connsiteX31" fmla="*/ 1002182 w 1558137"/>
              <a:gd name="connsiteY31" fmla="*/ 118062 h 198529"/>
              <a:gd name="connsiteX32" fmla="*/ 1024128 w 1558137"/>
              <a:gd name="connsiteY32" fmla="*/ 103431 h 198529"/>
              <a:gd name="connsiteX33" fmla="*/ 1046073 w 1558137"/>
              <a:gd name="connsiteY33" fmla="*/ 96116 h 198529"/>
              <a:gd name="connsiteX34" fmla="*/ 1119225 w 1558137"/>
              <a:gd name="connsiteY34" fmla="*/ 74171 h 198529"/>
              <a:gd name="connsiteX35" fmla="*/ 1141171 w 1558137"/>
              <a:gd name="connsiteY35" fmla="*/ 88801 h 198529"/>
              <a:gd name="connsiteX36" fmla="*/ 1148486 w 1558137"/>
              <a:gd name="connsiteY36" fmla="*/ 110747 h 198529"/>
              <a:gd name="connsiteX37" fmla="*/ 1155801 w 1558137"/>
              <a:gd name="connsiteY37" fmla="*/ 183899 h 198529"/>
              <a:gd name="connsiteX38" fmla="*/ 1170432 w 1558137"/>
              <a:gd name="connsiteY38" fmla="*/ 198529 h 198529"/>
              <a:gd name="connsiteX39" fmla="*/ 1221638 w 1558137"/>
              <a:gd name="connsiteY39" fmla="*/ 183899 h 198529"/>
              <a:gd name="connsiteX40" fmla="*/ 1236268 w 1558137"/>
              <a:gd name="connsiteY40" fmla="*/ 169268 h 198529"/>
              <a:gd name="connsiteX41" fmla="*/ 1272844 w 1558137"/>
              <a:gd name="connsiteY41" fmla="*/ 154638 h 198529"/>
              <a:gd name="connsiteX42" fmla="*/ 1331366 w 1558137"/>
              <a:gd name="connsiteY42" fmla="*/ 125377 h 198529"/>
              <a:gd name="connsiteX43" fmla="*/ 1389888 w 1558137"/>
              <a:gd name="connsiteY43" fmla="*/ 132692 h 198529"/>
              <a:gd name="connsiteX44" fmla="*/ 1404518 w 1558137"/>
              <a:gd name="connsiteY44" fmla="*/ 147323 h 198529"/>
              <a:gd name="connsiteX45" fmla="*/ 1426464 w 1558137"/>
              <a:gd name="connsiteY45" fmla="*/ 161953 h 198529"/>
              <a:gd name="connsiteX46" fmla="*/ 1484985 w 1558137"/>
              <a:gd name="connsiteY46" fmla="*/ 125377 h 198529"/>
              <a:gd name="connsiteX47" fmla="*/ 1506931 w 1558137"/>
              <a:gd name="connsiteY47" fmla="*/ 103431 h 198529"/>
              <a:gd name="connsiteX48" fmla="*/ 1558137 w 1558137"/>
              <a:gd name="connsiteY48" fmla="*/ 88801 h 19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58137" h="198529">
                <a:moveTo>
                  <a:pt x="0" y="81486"/>
                </a:moveTo>
                <a:cubicBezTo>
                  <a:pt x="39014" y="66856"/>
                  <a:pt x="75376" y="37595"/>
                  <a:pt x="117043" y="37595"/>
                </a:cubicBezTo>
                <a:cubicBezTo>
                  <a:pt x="132465" y="37595"/>
                  <a:pt x="130490" y="66110"/>
                  <a:pt x="131673" y="81486"/>
                </a:cubicBezTo>
                <a:cubicBezTo>
                  <a:pt x="132995" y="98677"/>
                  <a:pt x="126796" y="115623"/>
                  <a:pt x="124358" y="132692"/>
                </a:cubicBezTo>
                <a:cubicBezTo>
                  <a:pt x="126796" y="144884"/>
                  <a:pt x="121726" y="161808"/>
                  <a:pt x="131673" y="169268"/>
                </a:cubicBezTo>
                <a:cubicBezTo>
                  <a:pt x="138706" y="174543"/>
                  <a:pt x="146465" y="159748"/>
                  <a:pt x="153619" y="154638"/>
                </a:cubicBezTo>
                <a:cubicBezTo>
                  <a:pt x="163540" y="147552"/>
                  <a:pt x="172736" y="139455"/>
                  <a:pt x="182880" y="132692"/>
                </a:cubicBezTo>
                <a:cubicBezTo>
                  <a:pt x="213779" y="112093"/>
                  <a:pt x="249973" y="93259"/>
                  <a:pt x="285292" y="81486"/>
                </a:cubicBezTo>
                <a:cubicBezTo>
                  <a:pt x="294830" y="78307"/>
                  <a:pt x="304799" y="76609"/>
                  <a:pt x="314553" y="74171"/>
                </a:cubicBezTo>
                <a:cubicBezTo>
                  <a:pt x="324307" y="76609"/>
                  <a:pt x="336090" y="75050"/>
                  <a:pt x="343814" y="81486"/>
                </a:cubicBezTo>
                <a:cubicBezTo>
                  <a:pt x="352191" y="88467"/>
                  <a:pt x="354148" y="100724"/>
                  <a:pt x="358444" y="110747"/>
                </a:cubicBezTo>
                <a:cubicBezTo>
                  <a:pt x="361481" y="117834"/>
                  <a:pt x="360308" y="127240"/>
                  <a:pt x="365760" y="132692"/>
                </a:cubicBezTo>
                <a:cubicBezTo>
                  <a:pt x="371212" y="138144"/>
                  <a:pt x="380390" y="137569"/>
                  <a:pt x="387705" y="140007"/>
                </a:cubicBezTo>
                <a:cubicBezTo>
                  <a:pt x="392582" y="135130"/>
                  <a:pt x="397038" y="129792"/>
                  <a:pt x="402336" y="125377"/>
                </a:cubicBezTo>
                <a:cubicBezTo>
                  <a:pt x="424014" y="107312"/>
                  <a:pt x="452674" y="89380"/>
                  <a:pt x="475488" y="74171"/>
                </a:cubicBezTo>
                <a:lnTo>
                  <a:pt x="519379" y="44910"/>
                </a:lnTo>
                <a:cubicBezTo>
                  <a:pt x="526694" y="40033"/>
                  <a:pt x="532983" y="33059"/>
                  <a:pt x="541324" y="30279"/>
                </a:cubicBezTo>
                <a:lnTo>
                  <a:pt x="585216" y="15649"/>
                </a:lnTo>
                <a:cubicBezTo>
                  <a:pt x="599765" y="5950"/>
                  <a:pt x="610935" y="-9837"/>
                  <a:pt x="629107" y="8334"/>
                </a:cubicBezTo>
                <a:cubicBezTo>
                  <a:pt x="634559" y="13786"/>
                  <a:pt x="633984" y="22964"/>
                  <a:pt x="636422" y="30279"/>
                </a:cubicBezTo>
                <a:cubicBezTo>
                  <a:pt x="633984" y="52225"/>
                  <a:pt x="632230" y="74257"/>
                  <a:pt x="629107" y="96116"/>
                </a:cubicBezTo>
                <a:cubicBezTo>
                  <a:pt x="627349" y="108424"/>
                  <a:pt x="621792" y="120259"/>
                  <a:pt x="621792" y="132692"/>
                </a:cubicBezTo>
                <a:cubicBezTo>
                  <a:pt x="621792" y="152351"/>
                  <a:pt x="626669" y="171707"/>
                  <a:pt x="629107" y="191214"/>
                </a:cubicBezTo>
                <a:cubicBezTo>
                  <a:pt x="638861" y="188776"/>
                  <a:pt x="649684" y="188965"/>
                  <a:pt x="658368" y="183899"/>
                </a:cubicBezTo>
                <a:cubicBezTo>
                  <a:pt x="679430" y="171612"/>
                  <a:pt x="699646" y="157249"/>
                  <a:pt x="716889" y="140007"/>
                </a:cubicBezTo>
                <a:cubicBezTo>
                  <a:pt x="721766" y="135130"/>
                  <a:pt x="725908" y="129386"/>
                  <a:pt x="731520" y="125377"/>
                </a:cubicBezTo>
                <a:cubicBezTo>
                  <a:pt x="743090" y="117113"/>
                  <a:pt x="756266" y="111318"/>
                  <a:pt x="768096" y="103431"/>
                </a:cubicBezTo>
                <a:cubicBezTo>
                  <a:pt x="778240" y="96668"/>
                  <a:pt x="786451" y="86938"/>
                  <a:pt x="797356" y="81486"/>
                </a:cubicBezTo>
                <a:cubicBezTo>
                  <a:pt x="811150" y="74589"/>
                  <a:pt x="826617" y="71732"/>
                  <a:pt x="841248" y="66855"/>
                </a:cubicBezTo>
                <a:cubicBezTo>
                  <a:pt x="851001" y="69294"/>
                  <a:pt x="866012" y="65179"/>
                  <a:pt x="870508" y="74171"/>
                </a:cubicBezTo>
                <a:cubicBezTo>
                  <a:pt x="935125" y="203405"/>
                  <a:pt x="844551" y="106732"/>
                  <a:pt x="892454" y="154638"/>
                </a:cubicBezTo>
                <a:cubicBezTo>
                  <a:pt x="931869" y="146755"/>
                  <a:pt x="965884" y="142261"/>
                  <a:pt x="1002182" y="118062"/>
                </a:cubicBezTo>
                <a:cubicBezTo>
                  <a:pt x="1009497" y="113185"/>
                  <a:pt x="1016264" y="107363"/>
                  <a:pt x="1024128" y="103431"/>
                </a:cubicBezTo>
                <a:cubicBezTo>
                  <a:pt x="1031025" y="99983"/>
                  <a:pt x="1038687" y="98332"/>
                  <a:pt x="1046073" y="96116"/>
                </a:cubicBezTo>
                <a:cubicBezTo>
                  <a:pt x="1129816" y="70994"/>
                  <a:pt x="1069527" y="90737"/>
                  <a:pt x="1119225" y="74171"/>
                </a:cubicBezTo>
                <a:cubicBezTo>
                  <a:pt x="1126540" y="79048"/>
                  <a:pt x="1135679" y="81936"/>
                  <a:pt x="1141171" y="88801"/>
                </a:cubicBezTo>
                <a:cubicBezTo>
                  <a:pt x="1145988" y="94822"/>
                  <a:pt x="1147314" y="103126"/>
                  <a:pt x="1148486" y="110747"/>
                </a:cubicBezTo>
                <a:cubicBezTo>
                  <a:pt x="1152212" y="134968"/>
                  <a:pt x="1149857" y="160125"/>
                  <a:pt x="1155801" y="183899"/>
                </a:cubicBezTo>
                <a:cubicBezTo>
                  <a:pt x="1157474" y="190590"/>
                  <a:pt x="1165555" y="193652"/>
                  <a:pt x="1170432" y="198529"/>
                </a:cubicBezTo>
                <a:cubicBezTo>
                  <a:pt x="1187501" y="193652"/>
                  <a:pt x="1205416" y="191109"/>
                  <a:pt x="1221638" y="183899"/>
                </a:cubicBezTo>
                <a:cubicBezTo>
                  <a:pt x="1227940" y="181098"/>
                  <a:pt x="1230280" y="172690"/>
                  <a:pt x="1236268" y="169268"/>
                </a:cubicBezTo>
                <a:cubicBezTo>
                  <a:pt x="1247669" y="162753"/>
                  <a:pt x="1260921" y="160141"/>
                  <a:pt x="1272844" y="154638"/>
                </a:cubicBezTo>
                <a:cubicBezTo>
                  <a:pt x="1292646" y="145498"/>
                  <a:pt x="1331366" y="125377"/>
                  <a:pt x="1331366" y="125377"/>
                </a:cubicBezTo>
                <a:cubicBezTo>
                  <a:pt x="1350873" y="127815"/>
                  <a:pt x="1371058" y="127043"/>
                  <a:pt x="1389888" y="132692"/>
                </a:cubicBezTo>
                <a:cubicBezTo>
                  <a:pt x="1396494" y="134674"/>
                  <a:pt x="1399132" y="143015"/>
                  <a:pt x="1404518" y="147323"/>
                </a:cubicBezTo>
                <a:cubicBezTo>
                  <a:pt x="1411383" y="152815"/>
                  <a:pt x="1419149" y="157076"/>
                  <a:pt x="1426464" y="161953"/>
                </a:cubicBezTo>
                <a:cubicBezTo>
                  <a:pt x="1456437" y="146966"/>
                  <a:pt x="1458395" y="148168"/>
                  <a:pt x="1484985" y="125377"/>
                </a:cubicBezTo>
                <a:cubicBezTo>
                  <a:pt x="1492840" y="118644"/>
                  <a:pt x="1497887" y="108455"/>
                  <a:pt x="1506931" y="103431"/>
                </a:cubicBezTo>
                <a:cubicBezTo>
                  <a:pt x="1534653" y="88030"/>
                  <a:pt x="1538323" y="88801"/>
                  <a:pt x="1558137" y="88801"/>
                </a:cubicBezTo>
              </a:path>
            </a:pathLst>
          </a:cu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Segoe UI"/>
              <a:ea typeface="+mn-ea"/>
              <a:cs typeface="+mn-cs"/>
            </a:endParaRPr>
          </a:p>
        </p:txBody>
      </p:sp>
      <p:sp>
        <p:nvSpPr>
          <p:cNvPr id="96" name="Freeform 95"/>
          <p:cNvSpPr/>
          <p:nvPr/>
        </p:nvSpPr>
        <p:spPr bwMode="auto">
          <a:xfrm>
            <a:off x="7519982" y="5244998"/>
            <a:ext cx="1741061" cy="212954"/>
          </a:xfrm>
          <a:custGeom>
            <a:avLst/>
            <a:gdLst>
              <a:gd name="connsiteX0" fmla="*/ 65880 w 1741061"/>
              <a:gd name="connsiteY0" fmla="*/ 0 h 212954"/>
              <a:gd name="connsiteX1" fmla="*/ 21989 w 1741061"/>
              <a:gd name="connsiteY1" fmla="*/ 168250 h 212954"/>
              <a:gd name="connsiteX2" fmla="*/ 51250 w 1741061"/>
              <a:gd name="connsiteY2" fmla="*/ 160935 h 212954"/>
              <a:gd name="connsiteX3" fmla="*/ 102456 w 1741061"/>
              <a:gd name="connsiteY3" fmla="*/ 131674 h 212954"/>
              <a:gd name="connsiteX4" fmla="*/ 131717 w 1741061"/>
              <a:gd name="connsiteY4" fmla="*/ 117044 h 212954"/>
              <a:gd name="connsiteX5" fmla="*/ 153663 w 1741061"/>
              <a:gd name="connsiteY5" fmla="*/ 95098 h 212954"/>
              <a:gd name="connsiteX6" fmla="*/ 204869 w 1741061"/>
              <a:gd name="connsiteY6" fmla="*/ 58522 h 212954"/>
              <a:gd name="connsiteX7" fmla="*/ 241445 w 1741061"/>
              <a:gd name="connsiteY7" fmla="*/ 65837 h 212954"/>
              <a:gd name="connsiteX8" fmla="*/ 234130 w 1741061"/>
              <a:gd name="connsiteY8" fmla="*/ 138989 h 212954"/>
              <a:gd name="connsiteX9" fmla="*/ 241445 w 1741061"/>
              <a:gd name="connsiteY9" fmla="*/ 204826 h 212954"/>
              <a:gd name="connsiteX10" fmla="*/ 270706 w 1741061"/>
              <a:gd name="connsiteY10" fmla="*/ 197511 h 212954"/>
              <a:gd name="connsiteX11" fmla="*/ 299967 w 1741061"/>
              <a:gd name="connsiteY11" fmla="*/ 175565 h 212954"/>
              <a:gd name="connsiteX12" fmla="*/ 321912 w 1741061"/>
              <a:gd name="connsiteY12" fmla="*/ 160935 h 212954"/>
              <a:gd name="connsiteX13" fmla="*/ 343858 w 1741061"/>
              <a:gd name="connsiteY13" fmla="*/ 153620 h 212954"/>
              <a:gd name="connsiteX14" fmla="*/ 380434 w 1741061"/>
              <a:gd name="connsiteY14" fmla="*/ 117044 h 212954"/>
              <a:gd name="connsiteX15" fmla="*/ 438956 w 1741061"/>
              <a:gd name="connsiteY15" fmla="*/ 73152 h 212954"/>
              <a:gd name="connsiteX16" fmla="*/ 504792 w 1741061"/>
              <a:gd name="connsiteY16" fmla="*/ 43892 h 212954"/>
              <a:gd name="connsiteX17" fmla="*/ 534053 w 1741061"/>
              <a:gd name="connsiteY17" fmla="*/ 51207 h 212954"/>
              <a:gd name="connsiteX18" fmla="*/ 555999 w 1741061"/>
              <a:gd name="connsiteY18" fmla="*/ 117044 h 212954"/>
              <a:gd name="connsiteX19" fmla="*/ 577944 w 1741061"/>
              <a:gd name="connsiteY19" fmla="*/ 168250 h 212954"/>
              <a:gd name="connsiteX20" fmla="*/ 658412 w 1741061"/>
              <a:gd name="connsiteY20" fmla="*/ 153620 h 212954"/>
              <a:gd name="connsiteX21" fmla="*/ 673042 w 1741061"/>
              <a:gd name="connsiteY21" fmla="*/ 138989 h 212954"/>
              <a:gd name="connsiteX22" fmla="*/ 731564 w 1741061"/>
              <a:gd name="connsiteY22" fmla="*/ 102413 h 212954"/>
              <a:gd name="connsiteX23" fmla="*/ 753509 w 1741061"/>
              <a:gd name="connsiteY23" fmla="*/ 87783 h 212954"/>
              <a:gd name="connsiteX24" fmla="*/ 812031 w 1741061"/>
              <a:gd name="connsiteY24" fmla="*/ 58522 h 212954"/>
              <a:gd name="connsiteX25" fmla="*/ 841292 w 1741061"/>
              <a:gd name="connsiteY25" fmla="*/ 65837 h 212954"/>
              <a:gd name="connsiteX26" fmla="*/ 841292 w 1741061"/>
              <a:gd name="connsiteY26" fmla="*/ 153620 h 212954"/>
              <a:gd name="connsiteX27" fmla="*/ 863237 w 1741061"/>
              <a:gd name="connsiteY27" fmla="*/ 212141 h 212954"/>
              <a:gd name="connsiteX28" fmla="*/ 899813 w 1741061"/>
              <a:gd name="connsiteY28" fmla="*/ 204826 h 212954"/>
              <a:gd name="connsiteX29" fmla="*/ 987596 w 1741061"/>
              <a:gd name="connsiteY29" fmla="*/ 160935 h 212954"/>
              <a:gd name="connsiteX30" fmla="*/ 1031487 w 1741061"/>
              <a:gd name="connsiteY30" fmla="*/ 131674 h 212954"/>
              <a:gd name="connsiteX31" fmla="*/ 1097324 w 1741061"/>
              <a:gd name="connsiteY31" fmla="*/ 102413 h 212954"/>
              <a:gd name="connsiteX32" fmla="*/ 1148530 w 1741061"/>
              <a:gd name="connsiteY32" fmla="*/ 109728 h 212954"/>
              <a:gd name="connsiteX33" fmla="*/ 1163160 w 1741061"/>
              <a:gd name="connsiteY33" fmla="*/ 124359 h 212954"/>
              <a:gd name="connsiteX34" fmla="*/ 1192421 w 1741061"/>
              <a:gd name="connsiteY34" fmla="*/ 160935 h 212954"/>
              <a:gd name="connsiteX35" fmla="*/ 1250943 w 1741061"/>
              <a:gd name="connsiteY35" fmla="*/ 153620 h 212954"/>
              <a:gd name="connsiteX36" fmla="*/ 1309464 w 1741061"/>
              <a:gd name="connsiteY36" fmla="*/ 131674 h 212954"/>
              <a:gd name="connsiteX37" fmla="*/ 1346040 w 1741061"/>
              <a:gd name="connsiteY37" fmla="*/ 109728 h 212954"/>
              <a:gd name="connsiteX38" fmla="*/ 1375301 w 1741061"/>
              <a:gd name="connsiteY38" fmla="*/ 102413 h 212954"/>
              <a:gd name="connsiteX39" fmla="*/ 1397247 w 1741061"/>
              <a:gd name="connsiteY39" fmla="*/ 95098 h 212954"/>
              <a:gd name="connsiteX40" fmla="*/ 1433823 w 1741061"/>
              <a:gd name="connsiteY40" fmla="*/ 131674 h 212954"/>
              <a:gd name="connsiteX41" fmla="*/ 1441138 w 1741061"/>
              <a:gd name="connsiteY41" fmla="*/ 160935 h 212954"/>
              <a:gd name="connsiteX42" fmla="*/ 1448453 w 1741061"/>
              <a:gd name="connsiteY42" fmla="*/ 197511 h 212954"/>
              <a:gd name="connsiteX43" fmla="*/ 1470399 w 1741061"/>
              <a:gd name="connsiteY43" fmla="*/ 212141 h 212954"/>
              <a:gd name="connsiteX44" fmla="*/ 1499660 w 1741061"/>
              <a:gd name="connsiteY44" fmla="*/ 204826 h 212954"/>
              <a:gd name="connsiteX45" fmla="*/ 1609388 w 1741061"/>
              <a:gd name="connsiteY45" fmla="*/ 146304 h 212954"/>
              <a:gd name="connsiteX46" fmla="*/ 1660594 w 1741061"/>
              <a:gd name="connsiteY46" fmla="*/ 131674 h 212954"/>
              <a:gd name="connsiteX47" fmla="*/ 1726431 w 1741061"/>
              <a:gd name="connsiteY47" fmla="*/ 182880 h 212954"/>
              <a:gd name="connsiteX48" fmla="*/ 1741061 w 1741061"/>
              <a:gd name="connsiteY48" fmla="*/ 204826 h 21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41061" h="212954">
                <a:moveTo>
                  <a:pt x="65880" y="0"/>
                </a:moveTo>
                <a:cubicBezTo>
                  <a:pt x="63060" y="5640"/>
                  <a:pt x="-45303" y="129797"/>
                  <a:pt x="21989" y="168250"/>
                </a:cubicBezTo>
                <a:cubicBezTo>
                  <a:pt x="30718" y="173238"/>
                  <a:pt x="41496" y="163373"/>
                  <a:pt x="51250" y="160935"/>
                </a:cubicBezTo>
                <a:cubicBezTo>
                  <a:pt x="139701" y="116708"/>
                  <a:pt x="30058" y="173043"/>
                  <a:pt x="102456" y="131674"/>
                </a:cubicBezTo>
                <a:cubicBezTo>
                  <a:pt x="111924" y="126264"/>
                  <a:pt x="121963" y="121921"/>
                  <a:pt x="131717" y="117044"/>
                </a:cubicBezTo>
                <a:cubicBezTo>
                  <a:pt x="139032" y="109729"/>
                  <a:pt x="145808" y="101831"/>
                  <a:pt x="153663" y="95098"/>
                </a:cubicBezTo>
                <a:cubicBezTo>
                  <a:pt x="169543" y="81487"/>
                  <a:pt x="187500" y="70101"/>
                  <a:pt x="204869" y="58522"/>
                </a:cubicBezTo>
                <a:cubicBezTo>
                  <a:pt x="217061" y="60960"/>
                  <a:pt x="237196" y="54152"/>
                  <a:pt x="241445" y="65837"/>
                </a:cubicBezTo>
                <a:cubicBezTo>
                  <a:pt x="249820" y="88867"/>
                  <a:pt x="234130" y="114483"/>
                  <a:pt x="234130" y="138989"/>
                </a:cubicBezTo>
                <a:cubicBezTo>
                  <a:pt x="234130" y="161070"/>
                  <a:pt x="239007" y="182880"/>
                  <a:pt x="241445" y="204826"/>
                </a:cubicBezTo>
                <a:cubicBezTo>
                  <a:pt x="251199" y="202388"/>
                  <a:pt x="261714" y="202007"/>
                  <a:pt x="270706" y="197511"/>
                </a:cubicBezTo>
                <a:cubicBezTo>
                  <a:pt x="281611" y="192059"/>
                  <a:pt x="290046" y="182652"/>
                  <a:pt x="299967" y="175565"/>
                </a:cubicBezTo>
                <a:cubicBezTo>
                  <a:pt x="307121" y="170455"/>
                  <a:pt x="314049" y="164867"/>
                  <a:pt x="321912" y="160935"/>
                </a:cubicBezTo>
                <a:cubicBezTo>
                  <a:pt x="328809" y="157487"/>
                  <a:pt x="336543" y="156058"/>
                  <a:pt x="343858" y="153620"/>
                </a:cubicBezTo>
                <a:cubicBezTo>
                  <a:pt x="368939" y="115996"/>
                  <a:pt x="345598" y="144913"/>
                  <a:pt x="380434" y="117044"/>
                </a:cubicBezTo>
                <a:cubicBezTo>
                  <a:pt x="408055" y="94947"/>
                  <a:pt x="387903" y="93573"/>
                  <a:pt x="438956" y="73152"/>
                </a:cubicBezTo>
                <a:cubicBezTo>
                  <a:pt x="485657" y="54472"/>
                  <a:pt x="463787" y="64394"/>
                  <a:pt x="504792" y="43892"/>
                </a:cubicBezTo>
                <a:cubicBezTo>
                  <a:pt x="514546" y="46330"/>
                  <a:pt x="525688" y="45630"/>
                  <a:pt x="534053" y="51207"/>
                </a:cubicBezTo>
                <a:cubicBezTo>
                  <a:pt x="553715" y="64314"/>
                  <a:pt x="552632" y="100210"/>
                  <a:pt x="555999" y="117044"/>
                </a:cubicBezTo>
                <a:cubicBezTo>
                  <a:pt x="562747" y="150784"/>
                  <a:pt x="560098" y="141480"/>
                  <a:pt x="577944" y="168250"/>
                </a:cubicBezTo>
                <a:cubicBezTo>
                  <a:pt x="583893" y="167400"/>
                  <a:pt x="644616" y="160518"/>
                  <a:pt x="658412" y="153620"/>
                </a:cubicBezTo>
                <a:cubicBezTo>
                  <a:pt x="664581" y="150536"/>
                  <a:pt x="667392" y="142944"/>
                  <a:pt x="673042" y="138989"/>
                </a:cubicBezTo>
                <a:cubicBezTo>
                  <a:pt x="691887" y="125797"/>
                  <a:pt x="712424" y="115173"/>
                  <a:pt x="731564" y="102413"/>
                </a:cubicBezTo>
                <a:cubicBezTo>
                  <a:pt x="738879" y="97536"/>
                  <a:pt x="745791" y="91993"/>
                  <a:pt x="753509" y="87783"/>
                </a:cubicBezTo>
                <a:cubicBezTo>
                  <a:pt x="772656" y="77339"/>
                  <a:pt x="812031" y="58522"/>
                  <a:pt x="812031" y="58522"/>
                </a:cubicBezTo>
                <a:cubicBezTo>
                  <a:pt x="821785" y="60960"/>
                  <a:pt x="834183" y="58728"/>
                  <a:pt x="841292" y="65837"/>
                </a:cubicBezTo>
                <a:cubicBezTo>
                  <a:pt x="857403" y="81948"/>
                  <a:pt x="841978" y="148130"/>
                  <a:pt x="841292" y="153620"/>
                </a:cubicBezTo>
                <a:cubicBezTo>
                  <a:pt x="842490" y="159608"/>
                  <a:pt x="847255" y="207575"/>
                  <a:pt x="863237" y="212141"/>
                </a:cubicBezTo>
                <a:cubicBezTo>
                  <a:pt x="875192" y="215557"/>
                  <a:pt x="887621" y="207264"/>
                  <a:pt x="899813" y="204826"/>
                </a:cubicBezTo>
                <a:cubicBezTo>
                  <a:pt x="952084" y="182424"/>
                  <a:pt x="944287" y="188495"/>
                  <a:pt x="987596" y="160935"/>
                </a:cubicBezTo>
                <a:cubicBezTo>
                  <a:pt x="1002431" y="151495"/>
                  <a:pt x="1015161" y="138204"/>
                  <a:pt x="1031487" y="131674"/>
                </a:cubicBezTo>
                <a:cubicBezTo>
                  <a:pt x="1078188" y="112994"/>
                  <a:pt x="1056318" y="122917"/>
                  <a:pt x="1097324" y="102413"/>
                </a:cubicBezTo>
                <a:cubicBezTo>
                  <a:pt x="1114393" y="104851"/>
                  <a:pt x="1132173" y="104275"/>
                  <a:pt x="1148530" y="109728"/>
                </a:cubicBezTo>
                <a:cubicBezTo>
                  <a:pt x="1155073" y="111909"/>
                  <a:pt x="1158852" y="118973"/>
                  <a:pt x="1163160" y="124359"/>
                </a:cubicBezTo>
                <a:cubicBezTo>
                  <a:pt x="1200073" y="170499"/>
                  <a:pt x="1157097" y="125608"/>
                  <a:pt x="1192421" y="160935"/>
                </a:cubicBezTo>
                <a:cubicBezTo>
                  <a:pt x="1211928" y="158497"/>
                  <a:pt x="1231601" y="157137"/>
                  <a:pt x="1250943" y="153620"/>
                </a:cubicBezTo>
                <a:cubicBezTo>
                  <a:pt x="1260886" y="151812"/>
                  <a:pt x="1307381" y="132715"/>
                  <a:pt x="1309464" y="131674"/>
                </a:cubicBezTo>
                <a:cubicBezTo>
                  <a:pt x="1322181" y="125315"/>
                  <a:pt x="1333047" y="115503"/>
                  <a:pt x="1346040" y="109728"/>
                </a:cubicBezTo>
                <a:cubicBezTo>
                  <a:pt x="1355227" y="105645"/>
                  <a:pt x="1365634" y="105175"/>
                  <a:pt x="1375301" y="102413"/>
                </a:cubicBezTo>
                <a:cubicBezTo>
                  <a:pt x="1382715" y="100295"/>
                  <a:pt x="1389932" y="97536"/>
                  <a:pt x="1397247" y="95098"/>
                </a:cubicBezTo>
                <a:cubicBezTo>
                  <a:pt x="1416754" y="108102"/>
                  <a:pt x="1424069" y="108916"/>
                  <a:pt x="1433823" y="131674"/>
                </a:cubicBezTo>
                <a:cubicBezTo>
                  <a:pt x="1437783" y="140915"/>
                  <a:pt x="1438957" y="151121"/>
                  <a:pt x="1441138" y="160935"/>
                </a:cubicBezTo>
                <a:cubicBezTo>
                  <a:pt x="1443835" y="173072"/>
                  <a:pt x="1442284" y="186716"/>
                  <a:pt x="1448453" y="197511"/>
                </a:cubicBezTo>
                <a:cubicBezTo>
                  <a:pt x="1452815" y="205144"/>
                  <a:pt x="1463084" y="207264"/>
                  <a:pt x="1470399" y="212141"/>
                </a:cubicBezTo>
                <a:cubicBezTo>
                  <a:pt x="1480153" y="209703"/>
                  <a:pt x="1490473" y="208909"/>
                  <a:pt x="1499660" y="204826"/>
                </a:cubicBezTo>
                <a:cubicBezTo>
                  <a:pt x="1549999" y="182453"/>
                  <a:pt x="1541953" y="163163"/>
                  <a:pt x="1609388" y="146304"/>
                </a:cubicBezTo>
                <a:cubicBezTo>
                  <a:pt x="1646129" y="137119"/>
                  <a:pt x="1629110" y="142168"/>
                  <a:pt x="1660594" y="131674"/>
                </a:cubicBezTo>
                <a:cubicBezTo>
                  <a:pt x="1714412" y="142437"/>
                  <a:pt x="1690274" y="128644"/>
                  <a:pt x="1726431" y="182880"/>
                </a:cubicBezTo>
                <a:lnTo>
                  <a:pt x="1741061" y="204826"/>
                </a:lnTo>
              </a:path>
            </a:pathLst>
          </a:cu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Segoe UI"/>
              <a:ea typeface="+mn-ea"/>
              <a:cs typeface="+mn-cs"/>
            </a:endParaRPr>
          </a:p>
        </p:txBody>
      </p:sp>
      <p:sp>
        <p:nvSpPr>
          <p:cNvPr id="97" name="Freeform 96"/>
          <p:cNvSpPr/>
          <p:nvPr/>
        </p:nvSpPr>
        <p:spPr bwMode="auto">
          <a:xfrm>
            <a:off x="7490765" y="5676595"/>
            <a:ext cx="2216505" cy="251064"/>
          </a:xfrm>
          <a:custGeom>
            <a:avLst/>
            <a:gdLst>
              <a:gd name="connsiteX0" fmla="*/ 0 w 2216505"/>
              <a:gd name="connsiteY0" fmla="*/ 190195 h 251064"/>
              <a:gd name="connsiteX1" fmla="*/ 146304 w 2216505"/>
              <a:gd name="connsiteY1" fmla="*/ 51207 h 251064"/>
              <a:gd name="connsiteX2" fmla="*/ 190195 w 2216505"/>
              <a:gd name="connsiteY2" fmla="*/ 21946 h 251064"/>
              <a:gd name="connsiteX3" fmla="*/ 219456 w 2216505"/>
              <a:gd name="connsiteY3" fmla="*/ 0 h 251064"/>
              <a:gd name="connsiteX4" fmla="*/ 241401 w 2216505"/>
              <a:gd name="connsiteY4" fmla="*/ 7315 h 251064"/>
              <a:gd name="connsiteX5" fmla="*/ 226771 w 2216505"/>
              <a:gd name="connsiteY5" fmla="*/ 36576 h 251064"/>
              <a:gd name="connsiteX6" fmla="*/ 219456 w 2216505"/>
              <a:gd name="connsiteY6" fmla="*/ 65837 h 251064"/>
              <a:gd name="connsiteX7" fmla="*/ 212141 w 2216505"/>
              <a:gd name="connsiteY7" fmla="*/ 87783 h 251064"/>
              <a:gd name="connsiteX8" fmla="*/ 204825 w 2216505"/>
              <a:gd name="connsiteY8" fmla="*/ 124359 h 251064"/>
              <a:gd name="connsiteX9" fmla="*/ 190195 w 2216505"/>
              <a:gd name="connsiteY9" fmla="*/ 168250 h 251064"/>
              <a:gd name="connsiteX10" fmla="*/ 182880 w 2216505"/>
              <a:gd name="connsiteY10" fmla="*/ 190195 h 251064"/>
              <a:gd name="connsiteX11" fmla="*/ 190195 w 2216505"/>
              <a:gd name="connsiteY11" fmla="*/ 248717 h 251064"/>
              <a:gd name="connsiteX12" fmla="*/ 212141 w 2216505"/>
              <a:gd name="connsiteY12" fmla="*/ 241402 h 251064"/>
              <a:gd name="connsiteX13" fmla="*/ 256032 w 2216505"/>
              <a:gd name="connsiteY13" fmla="*/ 197511 h 251064"/>
              <a:gd name="connsiteX14" fmla="*/ 314553 w 2216505"/>
              <a:gd name="connsiteY14" fmla="*/ 153619 h 251064"/>
              <a:gd name="connsiteX15" fmla="*/ 373075 w 2216505"/>
              <a:gd name="connsiteY15" fmla="*/ 102413 h 251064"/>
              <a:gd name="connsiteX16" fmla="*/ 438912 w 2216505"/>
              <a:gd name="connsiteY16" fmla="*/ 65837 h 251064"/>
              <a:gd name="connsiteX17" fmla="*/ 453542 w 2216505"/>
              <a:gd name="connsiteY17" fmla="*/ 124359 h 251064"/>
              <a:gd name="connsiteX18" fmla="*/ 468173 w 2216505"/>
              <a:gd name="connsiteY18" fmla="*/ 226771 h 251064"/>
              <a:gd name="connsiteX19" fmla="*/ 504749 w 2216505"/>
              <a:gd name="connsiteY19" fmla="*/ 219456 h 251064"/>
              <a:gd name="connsiteX20" fmla="*/ 534009 w 2216505"/>
              <a:gd name="connsiteY20" fmla="*/ 197511 h 251064"/>
              <a:gd name="connsiteX21" fmla="*/ 555955 w 2216505"/>
              <a:gd name="connsiteY21" fmla="*/ 182880 h 251064"/>
              <a:gd name="connsiteX22" fmla="*/ 570585 w 2216505"/>
              <a:gd name="connsiteY22" fmla="*/ 160935 h 251064"/>
              <a:gd name="connsiteX23" fmla="*/ 621792 w 2216505"/>
              <a:gd name="connsiteY23" fmla="*/ 131674 h 251064"/>
              <a:gd name="connsiteX24" fmla="*/ 658368 w 2216505"/>
              <a:gd name="connsiteY24" fmla="*/ 95098 h 251064"/>
              <a:gd name="connsiteX25" fmla="*/ 672998 w 2216505"/>
              <a:gd name="connsiteY25" fmla="*/ 80467 h 251064"/>
              <a:gd name="connsiteX26" fmla="*/ 738835 w 2216505"/>
              <a:gd name="connsiteY26" fmla="*/ 43891 h 251064"/>
              <a:gd name="connsiteX27" fmla="*/ 768096 w 2216505"/>
              <a:gd name="connsiteY27" fmla="*/ 58522 h 251064"/>
              <a:gd name="connsiteX28" fmla="*/ 804672 w 2216505"/>
              <a:gd name="connsiteY28" fmla="*/ 146304 h 251064"/>
              <a:gd name="connsiteX29" fmla="*/ 877824 w 2216505"/>
              <a:gd name="connsiteY29" fmla="*/ 117043 h 251064"/>
              <a:gd name="connsiteX30" fmla="*/ 914400 w 2216505"/>
              <a:gd name="connsiteY30" fmla="*/ 87783 h 251064"/>
              <a:gd name="connsiteX31" fmla="*/ 958291 w 2216505"/>
              <a:gd name="connsiteY31" fmla="*/ 58522 h 251064"/>
              <a:gd name="connsiteX32" fmla="*/ 980237 w 2216505"/>
              <a:gd name="connsiteY32" fmla="*/ 43891 h 251064"/>
              <a:gd name="connsiteX33" fmla="*/ 1053389 w 2216505"/>
              <a:gd name="connsiteY33" fmla="*/ 7315 h 251064"/>
              <a:gd name="connsiteX34" fmla="*/ 1082649 w 2216505"/>
              <a:gd name="connsiteY34" fmla="*/ 14631 h 251064"/>
              <a:gd name="connsiteX35" fmla="*/ 1089965 w 2216505"/>
              <a:gd name="connsiteY35" fmla="*/ 87783 h 251064"/>
              <a:gd name="connsiteX36" fmla="*/ 1082649 w 2216505"/>
              <a:gd name="connsiteY36" fmla="*/ 124359 h 251064"/>
              <a:gd name="connsiteX37" fmla="*/ 1089965 w 2216505"/>
              <a:gd name="connsiteY37" fmla="*/ 197511 h 251064"/>
              <a:gd name="connsiteX38" fmla="*/ 1141171 w 2216505"/>
              <a:gd name="connsiteY38" fmla="*/ 197511 h 251064"/>
              <a:gd name="connsiteX39" fmla="*/ 1163117 w 2216505"/>
              <a:gd name="connsiteY39" fmla="*/ 190195 h 251064"/>
              <a:gd name="connsiteX40" fmla="*/ 1199693 w 2216505"/>
              <a:gd name="connsiteY40" fmla="*/ 160935 h 251064"/>
              <a:gd name="connsiteX41" fmla="*/ 1214323 w 2216505"/>
              <a:gd name="connsiteY41" fmla="*/ 146304 h 251064"/>
              <a:gd name="connsiteX42" fmla="*/ 1265529 w 2216505"/>
              <a:gd name="connsiteY42" fmla="*/ 117043 h 251064"/>
              <a:gd name="connsiteX43" fmla="*/ 1345997 w 2216505"/>
              <a:gd name="connsiteY43" fmla="*/ 65837 h 251064"/>
              <a:gd name="connsiteX44" fmla="*/ 1375257 w 2216505"/>
              <a:gd name="connsiteY44" fmla="*/ 58522 h 251064"/>
              <a:gd name="connsiteX45" fmla="*/ 1404518 w 2216505"/>
              <a:gd name="connsiteY45" fmla="*/ 65837 h 251064"/>
              <a:gd name="connsiteX46" fmla="*/ 1397203 w 2216505"/>
              <a:gd name="connsiteY46" fmla="*/ 117043 h 251064"/>
              <a:gd name="connsiteX47" fmla="*/ 1419149 w 2216505"/>
              <a:gd name="connsiteY47" fmla="*/ 182880 h 251064"/>
              <a:gd name="connsiteX48" fmla="*/ 1448409 w 2216505"/>
              <a:gd name="connsiteY48" fmla="*/ 168250 h 251064"/>
              <a:gd name="connsiteX49" fmla="*/ 1470355 w 2216505"/>
              <a:gd name="connsiteY49" fmla="*/ 160935 h 251064"/>
              <a:gd name="connsiteX50" fmla="*/ 1484985 w 2216505"/>
              <a:gd name="connsiteY50" fmla="*/ 146304 h 251064"/>
              <a:gd name="connsiteX51" fmla="*/ 1536192 w 2216505"/>
              <a:gd name="connsiteY51" fmla="*/ 117043 h 251064"/>
              <a:gd name="connsiteX52" fmla="*/ 1558137 w 2216505"/>
              <a:gd name="connsiteY52" fmla="*/ 102413 h 251064"/>
              <a:gd name="connsiteX53" fmla="*/ 1602029 w 2216505"/>
              <a:gd name="connsiteY53" fmla="*/ 87783 h 251064"/>
              <a:gd name="connsiteX54" fmla="*/ 1609344 w 2216505"/>
              <a:gd name="connsiteY54" fmla="*/ 168250 h 251064"/>
              <a:gd name="connsiteX55" fmla="*/ 1616659 w 2216505"/>
              <a:gd name="connsiteY55" fmla="*/ 204826 h 251064"/>
              <a:gd name="connsiteX56" fmla="*/ 1697126 w 2216505"/>
              <a:gd name="connsiteY56" fmla="*/ 182880 h 251064"/>
              <a:gd name="connsiteX57" fmla="*/ 1755648 w 2216505"/>
              <a:gd name="connsiteY57" fmla="*/ 138989 h 251064"/>
              <a:gd name="connsiteX58" fmla="*/ 1799539 w 2216505"/>
              <a:gd name="connsiteY58" fmla="*/ 124359 h 251064"/>
              <a:gd name="connsiteX59" fmla="*/ 1828800 w 2216505"/>
              <a:gd name="connsiteY59" fmla="*/ 131674 h 251064"/>
              <a:gd name="connsiteX60" fmla="*/ 1836115 w 2216505"/>
              <a:gd name="connsiteY60" fmla="*/ 153619 h 251064"/>
              <a:gd name="connsiteX61" fmla="*/ 1843430 w 2216505"/>
              <a:gd name="connsiteY61" fmla="*/ 204826 h 251064"/>
              <a:gd name="connsiteX62" fmla="*/ 1880006 w 2216505"/>
              <a:gd name="connsiteY62" fmla="*/ 197511 h 251064"/>
              <a:gd name="connsiteX63" fmla="*/ 1967789 w 2216505"/>
              <a:gd name="connsiteY63" fmla="*/ 138989 h 251064"/>
              <a:gd name="connsiteX64" fmla="*/ 2026310 w 2216505"/>
              <a:gd name="connsiteY64" fmla="*/ 109728 h 251064"/>
              <a:gd name="connsiteX65" fmla="*/ 2048256 w 2216505"/>
              <a:gd name="connsiteY65" fmla="*/ 117043 h 251064"/>
              <a:gd name="connsiteX66" fmla="*/ 2062886 w 2216505"/>
              <a:gd name="connsiteY66" fmla="*/ 160935 h 251064"/>
              <a:gd name="connsiteX67" fmla="*/ 2092147 w 2216505"/>
              <a:gd name="connsiteY67" fmla="*/ 168250 h 251064"/>
              <a:gd name="connsiteX68" fmla="*/ 2136038 w 2216505"/>
              <a:gd name="connsiteY68" fmla="*/ 138989 h 251064"/>
              <a:gd name="connsiteX69" fmla="*/ 2165299 w 2216505"/>
              <a:gd name="connsiteY69" fmla="*/ 117043 h 251064"/>
              <a:gd name="connsiteX70" fmla="*/ 2194560 w 2216505"/>
              <a:gd name="connsiteY70" fmla="*/ 109728 h 251064"/>
              <a:gd name="connsiteX71" fmla="*/ 2216505 w 2216505"/>
              <a:gd name="connsiteY71" fmla="*/ 102413 h 25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216505" h="251064">
                <a:moveTo>
                  <a:pt x="0" y="190195"/>
                </a:moveTo>
                <a:cubicBezTo>
                  <a:pt x="48768" y="143866"/>
                  <a:pt x="95922" y="95776"/>
                  <a:pt x="146304" y="51207"/>
                </a:cubicBezTo>
                <a:cubicBezTo>
                  <a:pt x="159474" y="39557"/>
                  <a:pt x="175790" y="32030"/>
                  <a:pt x="190195" y="21946"/>
                </a:cubicBezTo>
                <a:cubicBezTo>
                  <a:pt x="200183" y="14954"/>
                  <a:pt x="209702" y="7315"/>
                  <a:pt x="219456" y="0"/>
                </a:cubicBezTo>
                <a:cubicBezTo>
                  <a:pt x="226771" y="2438"/>
                  <a:pt x="239889" y="-246"/>
                  <a:pt x="241401" y="7315"/>
                </a:cubicBezTo>
                <a:cubicBezTo>
                  <a:pt x="243540" y="18008"/>
                  <a:pt x="230600" y="26365"/>
                  <a:pt x="226771" y="36576"/>
                </a:cubicBezTo>
                <a:cubicBezTo>
                  <a:pt x="223241" y="45990"/>
                  <a:pt x="222218" y="56170"/>
                  <a:pt x="219456" y="65837"/>
                </a:cubicBezTo>
                <a:cubicBezTo>
                  <a:pt x="217338" y="73251"/>
                  <a:pt x="214011" y="80302"/>
                  <a:pt x="212141" y="87783"/>
                </a:cubicBezTo>
                <a:cubicBezTo>
                  <a:pt x="209125" y="99845"/>
                  <a:pt x="208097" y="112364"/>
                  <a:pt x="204825" y="124359"/>
                </a:cubicBezTo>
                <a:cubicBezTo>
                  <a:pt x="200767" y="139237"/>
                  <a:pt x="195072" y="153620"/>
                  <a:pt x="190195" y="168250"/>
                </a:cubicBezTo>
                <a:lnTo>
                  <a:pt x="182880" y="190195"/>
                </a:lnTo>
                <a:cubicBezTo>
                  <a:pt x="185318" y="209702"/>
                  <a:pt x="180441" y="231648"/>
                  <a:pt x="190195" y="248717"/>
                </a:cubicBezTo>
                <a:cubicBezTo>
                  <a:pt x="194021" y="255412"/>
                  <a:pt x="206054" y="246136"/>
                  <a:pt x="212141" y="241402"/>
                </a:cubicBezTo>
                <a:cubicBezTo>
                  <a:pt x="228473" y="228699"/>
                  <a:pt x="239876" y="210436"/>
                  <a:pt x="256032" y="197511"/>
                </a:cubicBezTo>
                <a:cubicBezTo>
                  <a:pt x="299473" y="162758"/>
                  <a:pt x="279617" y="176911"/>
                  <a:pt x="314553" y="153619"/>
                </a:cubicBezTo>
                <a:cubicBezTo>
                  <a:pt x="338938" y="117044"/>
                  <a:pt x="321869" y="136551"/>
                  <a:pt x="373075" y="102413"/>
                </a:cubicBezTo>
                <a:cubicBezTo>
                  <a:pt x="423382" y="68875"/>
                  <a:pt x="400285" y="78712"/>
                  <a:pt x="438912" y="65837"/>
                </a:cubicBezTo>
                <a:cubicBezTo>
                  <a:pt x="478391" y="92156"/>
                  <a:pt x="453542" y="65955"/>
                  <a:pt x="453542" y="124359"/>
                </a:cubicBezTo>
                <a:cubicBezTo>
                  <a:pt x="453542" y="174258"/>
                  <a:pt x="458324" y="187381"/>
                  <a:pt x="468173" y="226771"/>
                </a:cubicBezTo>
                <a:cubicBezTo>
                  <a:pt x="480365" y="224333"/>
                  <a:pt x="493387" y="224506"/>
                  <a:pt x="504749" y="219456"/>
                </a:cubicBezTo>
                <a:cubicBezTo>
                  <a:pt x="515890" y="214505"/>
                  <a:pt x="524088" y="204597"/>
                  <a:pt x="534009" y="197511"/>
                </a:cubicBezTo>
                <a:cubicBezTo>
                  <a:pt x="541163" y="192401"/>
                  <a:pt x="548640" y="187757"/>
                  <a:pt x="555955" y="182880"/>
                </a:cubicBezTo>
                <a:cubicBezTo>
                  <a:pt x="560832" y="175565"/>
                  <a:pt x="564368" y="167152"/>
                  <a:pt x="570585" y="160935"/>
                </a:cubicBezTo>
                <a:cubicBezTo>
                  <a:pt x="580926" y="150594"/>
                  <a:pt x="610314" y="137413"/>
                  <a:pt x="621792" y="131674"/>
                </a:cubicBezTo>
                <a:cubicBezTo>
                  <a:pt x="646873" y="94050"/>
                  <a:pt x="623532" y="122967"/>
                  <a:pt x="658368" y="95098"/>
                </a:cubicBezTo>
                <a:cubicBezTo>
                  <a:pt x="663754" y="90790"/>
                  <a:pt x="667612" y="84775"/>
                  <a:pt x="672998" y="80467"/>
                </a:cubicBezTo>
                <a:cubicBezTo>
                  <a:pt x="692747" y="64668"/>
                  <a:pt x="716490" y="55064"/>
                  <a:pt x="738835" y="43891"/>
                </a:cubicBezTo>
                <a:cubicBezTo>
                  <a:pt x="748589" y="48768"/>
                  <a:pt x="763902" y="48456"/>
                  <a:pt x="768096" y="58522"/>
                </a:cubicBezTo>
                <a:cubicBezTo>
                  <a:pt x="810097" y="159325"/>
                  <a:pt x="738540" y="113239"/>
                  <a:pt x="804672" y="146304"/>
                </a:cubicBezTo>
                <a:cubicBezTo>
                  <a:pt x="838331" y="137889"/>
                  <a:pt x="843603" y="138820"/>
                  <a:pt x="877824" y="117043"/>
                </a:cubicBezTo>
                <a:cubicBezTo>
                  <a:pt x="890996" y="108661"/>
                  <a:pt x="901773" y="96966"/>
                  <a:pt x="914400" y="87783"/>
                </a:cubicBezTo>
                <a:cubicBezTo>
                  <a:pt x="928620" y="77441"/>
                  <a:pt x="943661" y="68276"/>
                  <a:pt x="958291" y="58522"/>
                </a:cubicBezTo>
                <a:cubicBezTo>
                  <a:pt x="965606" y="53645"/>
                  <a:pt x="972373" y="47823"/>
                  <a:pt x="980237" y="43891"/>
                </a:cubicBezTo>
                <a:lnTo>
                  <a:pt x="1053389" y="7315"/>
                </a:lnTo>
                <a:cubicBezTo>
                  <a:pt x="1063142" y="9754"/>
                  <a:pt x="1073657" y="10135"/>
                  <a:pt x="1082649" y="14631"/>
                </a:cubicBezTo>
                <a:cubicBezTo>
                  <a:pt x="1112605" y="29609"/>
                  <a:pt x="1094078" y="61047"/>
                  <a:pt x="1089965" y="87783"/>
                </a:cubicBezTo>
                <a:cubicBezTo>
                  <a:pt x="1088074" y="100072"/>
                  <a:pt x="1085088" y="112167"/>
                  <a:pt x="1082649" y="124359"/>
                </a:cubicBezTo>
                <a:cubicBezTo>
                  <a:pt x="1085088" y="148743"/>
                  <a:pt x="1082216" y="174263"/>
                  <a:pt x="1089965" y="197511"/>
                </a:cubicBezTo>
                <a:cubicBezTo>
                  <a:pt x="1100497" y="229107"/>
                  <a:pt x="1129457" y="202531"/>
                  <a:pt x="1141171" y="197511"/>
                </a:cubicBezTo>
                <a:cubicBezTo>
                  <a:pt x="1148259" y="194473"/>
                  <a:pt x="1155802" y="192634"/>
                  <a:pt x="1163117" y="190195"/>
                </a:cubicBezTo>
                <a:cubicBezTo>
                  <a:pt x="1175309" y="180442"/>
                  <a:pt x="1187839" y="171096"/>
                  <a:pt x="1199693" y="160935"/>
                </a:cubicBezTo>
                <a:cubicBezTo>
                  <a:pt x="1204929" y="156447"/>
                  <a:pt x="1208937" y="150612"/>
                  <a:pt x="1214323" y="146304"/>
                </a:cubicBezTo>
                <a:cubicBezTo>
                  <a:pt x="1239617" y="126069"/>
                  <a:pt x="1235507" y="135056"/>
                  <a:pt x="1265529" y="117043"/>
                </a:cubicBezTo>
                <a:cubicBezTo>
                  <a:pt x="1267979" y="115573"/>
                  <a:pt x="1337420" y="67981"/>
                  <a:pt x="1345997" y="65837"/>
                </a:cubicBezTo>
                <a:lnTo>
                  <a:pt x="1375257" y="58522"/>
                </a:lnTo>
                <a:cubicBezTo>
                  <a:pt x="1385011" y="60960"/>
                  <a:pt x="1400988" y="56423"/>
                  <a:pt x="1404518" y="65837"/>
                </a:cubicBezTo>
                <a:cubicBezTo>
                  <a:pt x="1410572" y="81981"/>
                  <a:pt x="1397203" y="99801"/>
                  <a:pt x="1397203" y="117043"/>
                </a:cubicBezTo>
                <a:cubicBezTo>
                  <a:pt x="1397203" y="156468"/>
                  <a:pt x="1401483" y="156382"/>
                  <a:pt x="1419149" y="182880"/>
                </a:cubicBezTo>
                <a:cubicBezTo>
                  <a:pt x="1428902" y="178003"/>
                  <a:pt x="1438386" y="172545"/>
                  <a:pt x="1448409" y="168250"/>
                </a:cubicBezTo>
                <a:cubicBezTo>
                  <a:pt x="1455497" y="165213"/>
                  <a:pt x="1463743" y="164902"/>
                  <a:pt x="1470355" y="160935"/>
                </a:cubicBezTo>
                <a:cubicBezTo>
                  <a:pt x="1476269" y="157387"/>
                  <a:pt x="1479246" y="150130"/>
                  <a:pt x="1484985" y="146304"/>
                </a:cubicBezTo>
                <a:cubicBezTo>
                  <a:pt x="1501342" y="135399"/>
                  <a:pt x="1519334" y="127158"/>
                  <a:pt x="1536192" y="117043"/>
                </a:cubicBezTo>
                <a:cubicBezTo>
                  <a:pt x="1543731" y="112520"/>
                  <a:pt x="1550103" y="105983"/>
                  <a:pt x="1558137" y="102413"/>
                </a:cubicBezTo>
                <a:cubicBezTo>
                  <a:pt x="1572230" y="96150"/>
                  <a:pt x="1602029" y="87783"/>
                  <a:pt x="1602029" y="87783"/>
                </a:cubicBezTo>
                <a:cubicBezTo>
                  <a:pt x="1631323" y="131724"/>
                  <a:pt x="1609344" y="88396"/>
                  <a:pt x="1609344" y="168250"/>
                </a:cubicBezTo>
                <a:cubicBezTo>
                  <a:pt x="1609344" y="180683"/>
                  <a:pt x="1614221" y="192634"/>
                  <a:pt x="1616659" y="204826"/>
                </a:cubicBezTo>
                <a:cubicBezTo>
                  <a:pt x="1656184" y="199180"/>
                  <a:pt x="1666659" y="203191"/>
                  <a:pt x="1697126" y="182880"/>
                </a:cubicBezTo>
                <a:cubicBezTo>
                  <a:pt x="1717415" y="169354"/>
                  <a:pt x="1732515" y="146700"/>
                  <a:pt x="1755648" y="138989"/>
                </a:cubicBezTo>
                <a:lnTo>
                  <a:pt x="1799539" y="124359"/>
                </a:lnTo>
                <a:cubicBezTo>
                  <a:pt x="1809293" y="126797"/>
                  <a:pt x="1820949" y="125394"/>
                  <a:pt x="1828800" y="131674"/>
                </a:cubicBezTo>
                <a:cubicBezTo>
                  <a:pt x="1834821" y="136491"/>
                  <a:pt x="1834603" y="146058"/>
                  <a:pt x="1836115" y="153619"/>
                </a:cubicBezTo>
                <a:cubicBezTo>
                  <a:pt x="1839496" y="170526"/>
                  <a:pt x="1840992" y="187757"/>
                  <a:pt x="1843430" y="204826"/>
                </a:cubicBezTo>
                <a:cubicBezTo>
                  <a:pt x="1855622" y="202388"/>
                  <a:pt x="1868211" y="201443"/>
                  <a:pt x="1880006" y="197511"/>
                </a:cubicBezTo>
                <a:cubicBezTo>
                  <a:pt x="1913057" y="186494"/>
                  <a:pt x="1940836" y="156958"/>
                  <a:pt x="1967789" y="138989"/>
                </a:cubicBezTo>
                <a:cubicBezTo>
                  <a:pt x="2000660" y="117075"/>
                  <a:pt x="1981571" y="127624"/>
                  <a:pt x="2026310" y="109728"/>
                </a:cubicBezTo>
                <a:cubicBezTo>
                  <a:pt x="2033625" y="112166"/>
                  <a:pt x="2043774" y="110768"/>
                  <a:pt x="2048256" y="117043"/>
                </a:cubicBezTo>
                <a:cubicBezTo>
                  <a:pt x="2057220" y="129592"/>
                  <a:pt x="2047924" y="157195"/>
                  <a:pt x="2062886" y="160935"/>
                </a:cubicBezTo>
                <a:lnTo>
                  <a:pt x="2092147" y="168250"/>
                </a:lnTo>
                <a:cubicBezTo>
                  <a:pt x="2106777" y="158496"/>
                  <a:pt x="2121971" y="149539"/>
                  <a:pt x="2136038" y="138989"/>
                </a:cubicBezTo>
                <a:cubicBezTo>
                  <a:pt x="2145792" y="131674"/>
                  <a:pt x="2154394" y="122495"/>
                  <a:pt x="2165299" y="117043"/>
                </a:cubicBezTo>
                <a:cubicBezTo>
                  <a:pt x="2174291" y="112547"/>
                  <a:pt x="2184893" y="112490"/>
                  <a:pt x="2194560" y="109728"/>
                </a:cubicBezTo>
                <a:cubicBezTo>
                  <a:pt x="2201974" y="107610"/>
                  <a:pt x="2216505" y="102413"/>
                  <a:pt x="2216505" y="102413"/>
                </a:cubicBezTo>
              </a:path>
            </a:pathLst>
          </a:cu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Segoe UI"/>
              <a:ea typeface="+mn-ea"/>
              <a:cs typeface="+mn-cs"/>
            </a:endParaRPr>
          </a:p>
        </p:txBody>
      </p:sp>
      <p:sp>
        <p:nvSpPr>
          <p:cNvPr id="98" name="Freeform 97"/>
          <p:cNvSpPr/>
          <p:nvPr/>
        </p:nvSpPr>
        <p:spPr bwMode="auto">
          <a:xfrm>
            <a:off x="10131552" y="4335462"/>
            <a:ext cx="1741018" cy="278308"/>
          </a:xfrm>
          <a:custGeom>
            <a:avLst/>
            <a:gdLst>
              <a:gd name="connsiteX0" fmla="*/ 0 w 1741018"/>
              <a:gd name="connsiteY0" fmla="*/ 146635 h 278308"/>
              <a:gd name="connsiteX1" fmla="*/ 109728 w 1741018"/>
              <a:gd name="connsiteY1" fmla="*/ 44222 h 278308"/>
              <a:gd name="connsiteX2" fmla="*/ 168250 w 1741018"/>
              <a:gd name="connsiteY2" fmla="*/ 331 h 278308"/>
              <a:gd name="connsiteX3" fmla="*/ 197510 w 1741018"/>
              <a:gd name="connsiteY3" fmla="*/ 22276 h 278308"/>
              <a:gd name="connsiteX4" fmla="*/ 175565 w 1741018"/>
              <a:gd name="connsiteY4" fmla="*/ 102743 h 278308"/>
              <a:gd name="connsiteX5" fmla="*/ 168250 w 1741018"/>
              <a:gd name="connsiteY5" fmla="*/ 139319 h 278308"/>
              <a:gd name="connsiteX6" fmla="*/ 160934 w 1741018"/>
              <a:gd name="connsiteY6" fmla="*/ 161265 h 278308"/>
              <a:gd name="connsiteX7" fmla="*/ 153619 w 1741018"/>
              <a:gd name="connsiteY7" fmla="*/ 190526 h 278308"/>
              <a:gd name="connsiteX8" fmla="*/ 190195 w 1741018"/>
              <a:gd name="connsiteY8" fmla="*/ 212471 h 278308"/>
              <a:gd name="connsiteX9" fmla="*/ 234086 w 1741018"/>
              <a:gd name="connsiteY9" fmla="*/ 183211 h 278308"/>
              <a:gd name="connsiteX10" fmla="*/ 263347 w 1741018"/>
              <a:gd name="connsiteY10" fmla="*/ 168580 h 278308"/>
              <a:gd name="connsiteX11" fmla="*/ 277978 w 1741018"/>
              <a:gd name="connsiteY11" fmla="*/ 153950 h 278308"/>
              <a:gd name="connsiteX12" fmla="*/ 314554 w 1741018"/>
              <a:gd name="connsiteY12" fmla="*/ 139319 h 278308"/>
              <a:gd name="connsiteX13" fmla="*/ 358445 w 1741018"/>
              <a:gd name="connsiteY13" fmla="*/ 117374 h 278308"/>
              <a:gd name="connsiteX14" fmla="*/ 380390 w 1741018"/>
              <a:gd name="connsiteY14" fmla="*/ 139319 h 278308"/>
              <a:gd name="connsiteX15" fmla="*/ 387706 w 1741018"/>
              <a:gd name="connsiteY15" fmla="*/ 227102 h 278308"/>
              <a:gd name="connsiteX16" fmla="*/ 446227 w 1741018"/>
              <a:gd name="connsiteY16" fmla="*/ 197841 h 278308"/>
              <a:gd name="connsiteX17" fmla="*/ 482803 w 1741018"/>
              <a:gd name="connsiteY17" fmla="*/ 168580 h 278308"/>
              <a:gd name="connsiteX18" fmla="*/ 512064 w 1741018"/>
              <a:gd name="connsiteY18" fmla="*/ 139319 h 278308"/>
              <a:gd name="connsiteX19" fmla="*/ 548640 w 1741018"/>
              <a:gd name="connsiteY19" fmla="*/ 117374 h 278308"/>
              <a:gd name="connsiteX20" fmla="*/ 577901 w 1741018"/>
              <a:gd name="connsiteY20" fmla="*/ 95428 h 278308"/>
              <a:gd name="connsiteX21" fmla="*/ 599846 w 1741018"/>
              <a:gd name="connsiteY21" fmla="*/ 88113 h 278308"/>
              <a:gd name="connsiteX22" fmla="*/ 621792 w 1741018"/>
              <a:gd name="connsiteY22" fmla="*/ 95428 h 278308"/>
              <a:gd name="connsiteX23" fmla="*/ 651053 w 1741018"/>
              <a:gd name="connsiteY23" fmla="*/ 190526 h 278308"/>
              <a:gd name="connsiteX24" fmla="*/ 694944 w 1741018"/>
              <a:gd name="connsiteY24" fmla="*/ 153950 h 278308"/>
              <a:gd name="connsiteX25" fmla="*/ 716890 w 1741018"/>
              <a:gd name="connsiteY25" fmla="*/ 139319 h 278308"/>
              <a:gd name="connsiteX26" fmla="*/ 746150 w 1741018"/>
              <a:gd name="connsiteY26" fmla="*/ 110059 h 278308"/>
              <a:gd name="connsiteX27" fmla="*/ 768096 w 1741018"/>
              <a:gd name="connsiteY27" fmla="*/ 95428 h 278308"/>
              <a:gd name="connsiteX28" fmla="*/ 797357 w 1741018"/>
              <a:gd name="connsiteY28" fmla="*/ 73483 h 278308"/>
              <a:gd name="connsiteX29" fmla="*/ 811987 w 1741018"/>
              <a:gd name="connsiteY29" fmla="*/ 58852 h 278308"/>
              <a:gd name="connsiteX30" fmla="*/ 863194 w 1741018"/>
              <a:gd name="connsiteY30" fmla="*/ 36907 h 278308"/>
              <a:gd name="connsiteX31" fmla="*/ 877824 w 1741018"/>
              <a:gd name="connsiteY31" fmla="*/ 66167 h 278308"/>
              <a:gd name="connsiteX32" fmla="*/ 863194 w 1741018"/>
              <a:gd name="connsiteY32" fmla="*/ 110059 h 278308"/>
              <a:gd name="connsiteX33" fmla="*/ 870509 w 1741018"/>
              <a:gd name="connsiteY33" fmla="*/ 161265 h 278308"/>
              <a:gd name="connsiteX34" fmla="*/ 921715 w 1741018"/>
              <a:gd name="connsiteY34" fmla="*/ 139319 h 278308"/>
              <a:gd name="connsiteX35" fmla="*/ 936346 w 1741018"/>
              <a:gd name="connsiteY35" fmla="*/ 124689 h 278308"/>
              <a:gd name="connsiteX36" fmla="*/ 958291 w 1741018"/>
              <a:gd name="connsiteY36" fmla="*/ 110059 h 278308"/>
              <a:gd name="connsiteX37" fmla="*/ 1046074 w 1741018"/>
              <a:gd name="connsiteY37" fmla="*/ 51537 h 278308"/>
              <a:gd name="connsiteX38" fmla="*/ 1068019 w 1741018"/>
              <a:gd name="connsiteY38" fmla="*/ 44222 h 278308"/>
              <a:gd name="connsiteX39" fmla="*/ 1075334 w 1741018"/>
              <a:gd name="connsiteY39" fmla="*/ 80798 h 278308"/>
              <a:gd name="connsiteX40" fmla="*/ 1060704 w 1741018"/>
              <a:gd name="connsiteY40" fmla="*/ 139319 h 278308"/>
              <a:gd name="connsiteX41" fmla="*/ 1068019 w 1741018"/>
              <a:gd name="connsiteY41" fmla="*/ 175895 h 278308"/>
              <a:gd name="connsiteX42" fmla="*/ 1126541 w 1741018"/>
              <a:gd name="connsiteY42" fmla="*/ 161265 h 278308"/>
              <a:gd name="connsiteX43" fmla="*/ 1199693 w 1741018"/>
              <a:gd name="connsiteY43" fmla="*/ 117374 h 278308"/>
              <a:gd name="connsiteX44" fmla="*/ 1221638 w 1741018"/>
              <a:gd name="connsiteY44" fmla="*/ 110059 h 278308"/>
              <a:gd name="connsiteX45" fmla="*/ 1228954 w 1741018"/>
              <a:gd name="connsiteY45" fmla="*/ 175895 h 278308"/>
              <a:gd name="connsiteX46" fmla="*/ 1236269 w 1741018"/>
              <a:gd name="connsiteY46" fmla="*/ 219787 h 278308"/>
              <a:gd name="connsiteX47" fmla="*/ 1265530 w 1741018"/>
              <a:gd name="connsiteY47" fmla="*/ 212471 h 278308"/>
              <a:gd name="connsiteX48" fmla="*/ 1353312 w 1741018"/>
              <a:gd name="connsiteY48" fmla="*/ 153950 h 278308"/>
              <a:gd name="connsiteX49" fmla="*/ 1375258 w 1741018"/>
              <a:gd name="connsiteY49" fmla="*/ 132004 h 278308"/>
              <a:gd name="connsiteX50" fmla="*/ 1419149 w 1741018"/>
              <a:gd name="connsiteY50" fmla="*/ 110059 h 278308"/>
              <a:gd name="connsiteX51" fmla="*/ 1433779 w 1741018"/>
              <a:gd name="connsiteY51" fmla="*/ 132004 h 278308"/>
              <a:gd name="connsiteX52" fmla="*/ 1433779 w 1741018"/>
              <a:gd name="connsiteY52" fmla="*/ 212471 h 278308"/>
              <a:gd name="connsiteX53" fmla="*/ 1455725 w 1741018"/>
              <a:gd name="connsiteY53" fmla="*/ 219787 h 278308"/>
              <a:gd name="connsiteX54" fmla="*/ 1514246 w 1741018"/>
              <a:gd name="connsiteY54" fmla="*/ 197841 h 278308"/>
              <a:gd name="connsiteX55" fmla="*/ 1536192 w 1741018"/>
              <a:gd name="connsiteY55" fmla="*/ 190526 h 278308"/>
              <a:gd name="connsiteX56" fmla="*/ 1602029 w 1741018"/>
              <a:gd name="connsiteY56" fmla="*/ 146635 h 278308"/>
              <a:gd name="connsiteX57" fmla="*/ 1623974 w 1741018"/>
              <a:gd name="connsiteY57" fmla="*/ 139319 h 278308"/>
              <a:gd name="connsiteX58" fmla="*/ 1645920 w 1741018"/>
              <a:gd name="connsiteY58" fmla="*/ 124689 h 278308"/>
              <a:gd name="connsiteX59" fmla="*/ 1667866 w 1741018"/>
              <a:gd name="connsiteY59" fmla="*/ 132004 h 278308"/>
              <a:gd name="connsiteX60" fmla="*/ 1667866 w 1741018"/>
              <a:gd name="connsiteY60" fmla="*/ 270993 h 278308"/>
              <a:gd name="connsiteX61" fmla="*/ 1689811 w 1741018"/>
              <a:gd name="connsiteY61" fmla="*/ 278308 h 278308"/>
              <a:gd name="connsiteX62" fmla="*/ 1711757 w 1741018"/>
              <a:gd name="connsiteY62" fmla="*/ 270993 h 278308"/>
              <a:gd name="connsiteX63" fmla="*/ 1741018 w 1741018"/>
              <a:gd name="connsiteY63" fmla="*/ 256363 h 27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741018" h="278308">
                <a:moveTo>
                  <a:pt x="0" y="146635"/>
                </a:moveTo>
                <a:cubicBezTo>
                  <a:pt x="36576" y="112497"/>
                  <a:pt x="71974" y="77052"/>
                  <a:pt x="109728" y="44222"/>
                </a:cubicBezTo>
                <a:cubicBezTo>
                  <a:pt x="128128" y="28222"/>
                  <a:pt x="144594" y="6245"/>
                  <a:pt x="168250" y="331"/>
                </a:cubicBezTo>
                <a:cubicBezTo>
                  <a:pt x="180078" y="-2626"/>
                  <a:pt x="187757" y="14961"/>
                  <a:pt x="197510" y="22276"/>
                </a:cubicBezTo>
                <a:cubicBezTo>
                  <a:pt x="187001" y="53805"/>
                  <a:pt x="183815" y="61494"/>
                  <a:pt x="175565" y="102743"/>
                </a:cubicBezTo>
                <a:cubicBezTo>
                  <a:pt x="173127" y="114935"/>
                  <a:pt x="171266" y="127257"/>
                  <a:pt x="168250" y="139319"/>
                </a:cubicBezTo>
                <a:cubicBezTo>
                  <a:pt x="166380" y="146800"/>
                  <a:pt x="163052" y="153851"/>
                  <a:pt x="160934" y="161265"/>
                </a:cubicBezTo>
                <a:cubicBezTo>
                  <a:pt x="158172" y="170932"/>
                  <a:pt x="156057" y="180772"/>
                  <a:pt x="153619" y="190526"/>
                </a:cubicBezTo>
                <a:cubicBezTo>
                  <a:pt x="160961" y="197868"/>
                  <a:pt x="175952" y="217219"/>
                  <a:pt x="190195" y="212471"/>
                </a:cubicBezTo>
                <a:cubicBezTo>
                  <a:pt x="206876" y="206911"/>
                  <a:pt x="218359" y="191075"/>
                  <a:pt x="234086" y="183211"/>
                </a:cubicBezTo>
                <a:cubicBezTo>
                  <a:pt x="243840" y="178334"/>
                  <a:pt x="254273" y="174629"/>
                  <a:pt x="263347" y="168580"/>
                </a:cubicBezTo>
                <a:cubicBezTo>
                  <a:pt x="269086" y="164754"/>
                  <a:pt x="271990" y="157372"/>
                  <a:pt x="277978" y="153950"/>
                </a:cubicBezTo>
                <a:cubicBezTo>
                  <a:pt x="289379" y="147435"/>
                  <a:pt x="302809" y="145192"/>
                  <a:pt x="314554" y="139319"/>
                </a:cubicBezTo>
                <a:cubicBezTo>
                  <a:pt x="371270" y="110960"/>
                  <a:pt x="303288" y="135759"/>
                  <a:pt x="358445" y="117374"/>
                </a:cubicBezTo>
                <a:cubicBezTo>
                  <a:pt x="365760" y="124689"/>
                  <a:pt x="377724" y="129323"/>
                  <a:pt x="380390" y="139319"/>
                </a:cubicBezTo>
                <a:cubicBezTo>
                  <a:pt x="387956" y="167690"/>
                  <a:pt x="365760" y="207595"/>
                  <a:pt x="387706" y="227102"/>
                </a:cubicBezTo>
                <a:cubicBezTo>
                  <a:pt x="404007" y="241592"/>
                  <a:pt x="430805" y="213262"/>
                  <a:pt x="446227" y="197841"/>
                </a:cubicBezTo>
                <a:cubicBezTo>
                  <a:pt x="496046" y="148026"/>
                  <a:pt x="418189" y="223965"/>
                  <a:pt x="482803" y="168580"/>
                </a:cubicBezTo>
                <a:cubicBezTo>
                  <a:pt x="493276" y="159603"/>
                  <a:pt x="500236" y="146416"/>
                  <a:pt x="512064" y="139319"/>
                </a:cubicBezTo>
                <a:cubicBezTo>
                  <a:pt x="524256" y="132004"/>
                  <a:pt x="536810" y="125261"/>
                  <a:pt x="548640" y="117374"/>
                </a:cubicBezTo>
                <a:cubicBezTo>
                  <a:pt x="558784" y="110611"/>
                  <a:pt x="567315" y="101477"/>
                  <a:pt x="577901" y="95428"/>
                </a:cubicBezTo>
                <a:cubicBezTo>
                  <a:pt x="584596" y="91602"/>
                  <a:pt x="592531" y="90551"/>
                  <a:pt x="599846" y="88113"/>
                </a:cubicBezTo>
                <a:cubicBezTo>
                  <a:pt x="607161" y="90551"/>
                  <a:pt x="619524" y="88058"/>
                  <a:pt x="621792" y="95428"/>
                </a:cubicBezTo>
                <a:cubicBezTo>
                  <a:pt x="653614" y="198851"/>
                  <a:pt x="594983" y="171837"/>
                  <a:pt x="651053" y="190526"/>
                </a:cubicBezTo>
                <a:cubicBezTo>
                  <a:pt x="671846" y="169731"/>
                  <a:pt x="664509" y="175689"/>
                  <a:pt x="694944" y="153950"/>
                </a:cubicBezTo>
                <a:cubicBezTo>
                  <a:pt x="702098" y="148840"/>
                  <a:pt x="710215" y="145041"/>
                  <a:pt x="716890" y="139319"/>
                </a:cubicBezTo>
                <a:cubicBezTo>
                  <a:pt x="727363" y="130342"/>
                  <a:pt x="735677" y="119036"/>
                  <a:pt x="746150" y="110059"/>
                </a:cubicBezTo>
                <a:cubicBezTo>
                  <a:pt x="752825" y="104337"/>
                  <a:pt x="760942" y="100538"/>
                  <a:pt x="768096" y="95428"/>
                </a:cubicBezTo>
                <a:cubicBezTo>
                  <a:pt x="778017" y="88342"/>
                  <a:pt x="787991" y="81288"/>
                  <a:pt x="797357" y="73483"/>
                </a:cubicBezTo>
                <a:cubicBezTo>
                  <a:pt x="802655" y="69068"/>
                  <a:pt x="806248" y="62678"/>
                  <a:pt x="811987" y="58852"/>
                </a:cubicBezTo>
                <a:cubicBezTo>
                  <a:pt x="830065" y="46800"/>
                  <a:pt x="843688" y="43409"/>
                  <a:pt x="863194" y="36907"/>
                </a:cubicBezTo>
                <a:cubicBezTo>
                  <a:pt x="868071" y="46660"/>
                  <a:pt x="877824" y="55262"/>
                  <a:pt x="877824" y="66167"/>
                </a:cubicBezTo>
                <a:cubicBezTo>
                  <a:pt x="877824" y="81589"/>
                  <a:pt x="863194" y="110059"/>
                  <a:pt x="863194" y="110059"/>
                </a:cubicBezTo>
                <a:cubicBezTo>
                  <a:pt x="865632" y="127128"/>
                  <a:pt x="859471" y="148019"/>
                  <a:pt x="870509" y="161265"/>
                </a:cubicBezTo>
                <a:cubicBezTo>
                  <a:pt x="878592" y="170964"/>
                  <a:pt x="917383" y="142784"/>
                  <a:pt x="921715" y="139319"/>
                </a:cubicBezTo>
                <a:cubicBezTo>
                  <a:pt x="927101" y="135011"/>
                  <a:pt x="930960" y="128997"/>
                  <a:pt x="936346" y="124689"/>
                </a:cubicBezTo>
                <a:cubicBezTo>
                  <a:pt x="943211" y="119197"/>
                  <a:pt x="951181" y="115230"/>
                  <a:pt x="958291" y="110059"/>
                </a:cubicBezTo>
                <a:cubicBezTo>
                  <a:pt x="1003350" y="77289"/>
                  <a:pt x="1004925" y="69172"/>
                  <a:pt x="1046074" y="51537"/>
                </a:cubicBezTo>
                <a:cubicBezTo>
                  <a:pt x="1053161" y="48500"/>
                  <a:pt x="1060704" y="46660"/>
                  <a:pt x="1068019" y="44222"/>
                </a:cubicBezTo>
                <a:cubicBezTo>
                  <a:pt x="1070457" y="56414"/>
                  <a:pt x="1076288" y="68401"/>
                  <a:pt x="1075334" y="80798"/>
                </a:cubicBezTo>
                <a:cubicBezTo>
                  <a:pt x="1073792" y="100846"/>
                  <a:pt x="1060704" y="139319"/>
                  <a:pt x="1060704" y="139319"/>
                </a:cubicBezTo>
                <a:cubicBezTo>
                  <a:pt x="1063142" y="151511"/>
                  <a:pt x="1056224" y="171963"/>
                  <a:pt x="1068019" y="175895"/>
                </a:cubicBezTo>
                <a:cubicBezTo>
                  <a:pt x="1087095" y="182254"/>
                  <a:pt x="1126541" y="161265"/>
                  <a:pt x="1126541" y="161265"/>
                </a:cubicBezTo>
                <a:cubicBezTo>
                  <a:pt x="1157747" y="140461"/>
                  <a:pt x="1168199" y="130871"/>
                  <a:pt x="1199693" y="117374"/>
                </a:cubicBezTo>
                <a:cubicBezTo>
                  <a:pt x="1206780" y="114337"/>
                  <a:pt x="1214323" y="112497"/>
                  <a:pt x="1221638" y="110059"/>
                </a:cubicBezTo>
                <a:cubicBezTo>
                  <a:pt x="1251778" y="140196"/>
                  <a:pt x="1228954" y="109572"/>
                  <a:pt x="1228954" y="175895"/>
                </a:cubicBezTo>
                <a:cubicBezTo>
                  <a:pt x="1228954" y="190727"/>
                  <a:pt x="1233831" y="205156"/>
                  <a:pt x="1236269" y="219787"/>
                </a:cubicBezTo>
                <a:cubicBezTo>
                  <a:pt x="1246023" y="217348"/>
                  <a:pt x="1256538" y="216967"/>
                  <a:pt x="1265530" y="212471"/>
                </a:cubicBezTo>
                <a:cubicBezTo>
                  <a:pt x="1283303" y="203584"/>
                  <a:pt x="1332724" y="171597"/>
                  <a:pt x="1353312" y="153950"/>
                </a:cubicBezTo>
                <a:cubicBezTo>
                  <a:pt x="1361167" y="147217"/>
                  <a:pt x="1367310" y="138627"/>
                  <a:pt x="1375258" y="132004"/>
                </a:cubicBezTo>
                <a:cubicBezTo>
                  <a:pt x="1394165" y="116248"/>
                  <a:pt x="1397154" y="117390"/>
                  <a:pt x="1419149" y="110059"/>
                </a:cubicBezTo>
                <a:cubicBezTo>
                  <a:pt x="1424026" y="117374"/>
                  <a:pt x="1432689" y="123280"/>
                  <a:pt x="1433779" y="132004"/>
                </a:cubicBezTo>
                <a:cubicBezTo>
                  <a:pt x="1439486" y="177658"/>
                  <a:pt x="1405416" y="162836"/>
                  <a:pt x="1433779" y="212471"/>
                </a:cubicBezTo>
                <a:cubicBezTo>
                  <a:pt x="1437605" y="219166"/>
                  <a:pt x="1448410" y="217348"/>
                  <a:pt x="1455725" y="219787"/>
                </a:cubicBezTo>
                <a:cubicBezTo>
                  <a:pt x="1509677" y="206298"/>
                  <a:pt x="1460688" y="220794"/>
                  <a:pt x="1514246" y="197841"/>
                </a:cubicBezTo>
                <a:cubicBezTo>
                  <a:pt x="1521334" y="194804"/>
                  <a:pt x="1529295" y="193974"/>
                  <a:pt x="1536192" y="190526"/>
                </a:cubicBezTo>
                <a:cubicBezTo>
                  <a:pt x="1635818" y="140713"/>
                  <a:pt x="1516294" y="195627"/>
                  <a:pt x="1602029" y="146635"/>
                </a:cubicBezTo>
                <a:cubicBezTo>
                  <a:pt x="1608724" y="142809"/>
                  <a:pt x="1617077" y="142767"/>
                  <a:pt x="1623974" y="139319"/>
                </a:cubicBezTo>
                <a:cubicBezTo>
                  <a:pt x="1631838" y="135387"/>
                  <a:pt x="1638605" y="129566"/>
                  <a:pt x="1645920" y="124689"/>
                </a:cubicBezTo>
                <a:cubicBezTo>
                  <a:pt x="1653235" y="127127"/>
                  <a:pt x="1666487" y="124417"/>
                  <a:pt x="1667866" y="132004"/>
                </a:cubicBezTo>
                <a:cubicBezTo>
                  <a:pt x="1683404" y="217465"/>
                  <a:pt x="1635271" y="189506"/>
                  <a:pt x="1667866" y="270993"/>
                </a:cubicBezTo>
                <a:cubicBezTo>
                  <a:pt x="1670730" y="278152"/>
                  <a:pt x="1682496" y="275870"/>
                  <a:pt x="1689811" y="278308"/>
                </a:cubicBezTo>
                <a:cubicBezTo>
                  <a:pt x="1697126" y="275870"/>
                  <a:pt x="1704669" y="274030"/>
                  <a:pt x="1711757" y="270993"/>
                </a:cubicBezTo>
                <a:cubicBezTo>
                  <a:pt x="1721780" y="266698"/>
                  <a:pt x="1741018" y="256363"/>
                  <a:pt x="1741018" y="256363"/>
                </a:cubicBezTo>
              </a:path>
            </a:pathLst>
          </a:cu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Segoe UI"/>
              <a:ea typeface="+mn-ea"/>
              <a:cs typeface="+mn-cs"/>
            </a:endParaRPr>
          </a:p>
        </p:txBody>
      </p:sp>
      <p:sp>
        <p:nvSpPr>
          <p:cNvPr id="99" name="Freeform 98"/>
          <p:cNvSpPr/>
          <p:nvPr/>
        </p:nvSpPr>
        <p:spPr bwMode="auto">
          <a:xfrm>
            <a:off x="10028237" y="4716462"/>
            <a:ext cx="753466" cy="241675"/>
          </a:xfrm>
          <a:custGeom>
            <a:avLst/>
            <a:gdLst>
              <a:gd name="connsiteX0" fmla="*/ 0 w 753466"/>
              <a:gd name="connsiteY0" fmla="*/ 160934 h 241675"/>
              <a:gd name="connsiteX1" fmla="*/ 102413 w 753466"/>
              <a:gd name="connsiteY1" fmla="*/ 58522 h 241675"/>
              <a:gd name="connsiteX2" fmla="*/ 124359 w 753466"/>
              <a:gd name="connsiteY2" fmla="*/ 43891 h 241675"/>
              <a:gd name="connsiteX3" fmla="*/ 146304 w 753466"/>
              <a:gd name="connsiteY3" fmla="*/ 21946 h 241675"/>
              <a:gd name="connsiteX4" fmla="*/ 160935 w 753466"/>
              <a:gd name="connsiteY4" fmla="*/ 36576 h 241675"/>
              <a:gd name="connsiteX5" fmla="*/ 153620 w 753466"/>
              <a:gd name="connsiteY5" fmla="*/ 58522 h 241675"/>
              <a:gd name="connsiteX6" fmla="*/ 146304 w 753466"/>
              <a:gd name="connsiteY6" fmla="*/ 95098 h 241675"/>
              <a:gd name="connsiteX7" fmla="*/ 131674 w 753466"/>
              <a:gd name="connsiteY7" fmla="*/ 146304 h 241675"/>
              <a:gd name="connsiteX8" fmla="*/ 117044 w 753466"/>
              <a:gd name="connsiteY8" fmla="*/ 175565 h 241675"/>
              <a:gd name="connsiteX9" fmla="*/ 102413 w 753466"/>
              <a:gd name="connsiteY9" fmla="*/ 226771 h 241675"/>
              <a:gd name="connsiteX10" fmla="*/ 117044 w 753466"/>
              <a:gd name="connsiteY10" fmla="*/ 241402 h 241675"/>
              <a:gd name="connsiteX11" fmla="*/ 138989 w 753466"/>
              <a:gd name="connsiteY11" fmla="*/ 234086 h 241675"/>
              <a:gd name="connsiteX12" fmla="*/ 182880 w 753466"/>
              <a:gd name="connsiteY12" fmla="*/ 204826 h 241675"/>
              <a:gd name="connsiteX13" fmla="*/ 212141 w 753466"/>
              <a:gd name="connsiteY13" fmla="*/ 190195 h 241675"/>
              <a:gd name="connsiteX14" fmla="*/ 241402 w 753466"/>
              <a:gd name="connsiteY14" fmla="*/ 160934 h 241675"/>
              <a:gd name="connsiteX15" fmla="*/ 263348 w 753466"/>
              <a:gd name="connsiteY15" fmla="*/ 138989 h 241675"/>
              <a:gd name="connsiteX16" fmla="*/ 285293 w 753466"/>
              <a:gd name="connsiteY16" fmla="*/ 117043 h 241675"/>
              <a:gd name="connsiteX17" fmla="*/ 307239 w 753466"/>
              <a:gd name="connsiteY17" fmla="*/ 102413 h 241675"/>
              <a:gd name="connsiteX18" fmla="*/ 343815 w 753466"/>
              <a:gd name="connsiteY18" fmla="*/ 65837 h 241675"/>
              <a:gd name="connsiteX19" fmla="*/ 395021 w 753466"/>
              <a:gd name="connsiteY19" fmla="*/ 43891 h 241675"/>
              <a:gd name="connsiteX20" fmla="*/ 373076 w 753466"/>
              <a:gd name="connsiteY20" fmla="*/ 146304 h 241675"/>
              <a:gd name="connsiteX21" fmla="*/ 380391 w 753466"/>
              <a:gd name="connsiteY21" fmla="*/ 168250 h 241675"/>
              <a:gd name="connsiteX22" fmla="*/ 453543 w 753466"/>
              <a:gd name="connsiteY22" fmla="*/ 117043 h 241675"/>
              <a:gd name="connsiteX23" fmla="*/ 482804 w 753466"/>
              <a:gd name="connsiteY23" fmla="*/ 87782 h 241675"/>
              <a:gd name="connsiteX24" fmla="*/ 541325 w 753466"/>
              <a:gd name="connsiteY24" fmla="*/ 36576 h 241675"/>
              <a:gd name="connsiteX25" fmla="*/ 563271 w 753466"/>
              <a:gd name="connsiteY25" fmla="*/ 29261 h 241675"/>
              <a:gd name="connsiteX26" fmla="*/ 607162 w 753466"/>
              <a:gd name="connsiteY26" fmla="*/ 0 h 241675"/>
              <a:gd name="connsiteX27" fmla="*/ 629108 w 753466"/>
              <a:gd name="connsiteY27" fmla="*/ 7315 h 241675"/>
              <a:gd name="connsiteX28" fmla="*/ 614477 w 753466"/>
              <a:gd name="connsiteY28" fmla="*/ 51206 h 241675"/>
              <a:gd name="connsiteX29" fmla="*/ 599847 w 753466"/>
              <a:gd name="connsiteY29" fmla="*/ 73152 h 241675"/>
              <a:gd name="connsiteX30" fmla="*/ 585216 w 753466"/>
              <a:gd name="connsiteY30" fmla="*/ 117043 h 241675"/>
              <a:gd name="connsiteX31" fmla="*/ 592532 w 753466"/>
              <a:gd name="connsiteY31" fmla="*/ 160934 h 241675"/>
              <a:gd name="connsiteX32" fmla="*/ 629108 w 753466"/>
              <a:gd name="connsiteY32" fmla="*/ 153619 h 241675"/>
              <a:gd name="connsiteX33" fmla="*/ 643738 w 753466"/>
              <a:gd name="connsiteY33" fmla="*/ 131674 h 241675"/>
              <a:gd name="connsiteX34" fmla="*/ 665684 w 753466"/>
              <a:gd name="connsiteY34" fmla="*/ 117043 h 241675"/>
              <a:gd name="connsiteX35" fmla="*/ 716890 w 753466"/>
              <a:gd name="connsiteY35" fmla="*/ 58522 h 241675"/>
              <a:gd name="connsiteX36" fmla="*/ 738836 w 753466"/>
              <a:gd name="connsiteY36" fmla="*/ 51206 h 241675"/>
              <a:gd name="connsiteX37" fmla="*/ 753466 w 753466"/>
              <a:gd name="connsiteY37" fmla="*/ 65837 h 241675"/>
              <a:gd name="connsiteX38" fmla="*/ 738836 w 753466"/>
              <a:gd name="connsiteY38" fmla="*/ 124358 h 241675"/>
              <a:gd name="connsiteX39" fmla="*/ 746151 w 753466"/>
              <a:gd name="connsiteY39" fmla="*/ 182880 h 24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53466" h="241675">
                <a:moveTo>
                  <a:pt x="0" y="160934"/>
                </a:moveTo>
                <a:cubicBezTo>
                  <a:pt x="34138" y="126797"/>
                  <a:pt x="67257" y="91610"/>
                  <a:pt x="102413" y="58522"/>
                </a:cubicBezTo>
                <a:cubicBezTo>
                  <a:pt x="108815" y="52496"/>
                  <a:pt x="117605" y="49520"/>
                  <a:pt x="124359" y="43891"/>
                </a:cubicBezTo>
                <a:cubicBezTo>
                  <a:pt x="132306" y="37268"/>
                  <a:pt x="138989" y="29261"/>
                  <a:pt x="146304" y="21946"/>
                </a:cubicBezTo>
                <a:cubicBezTo>
                  <a:pt x="151181" y="26823"/>
                  <a:pt x="159582" y="29813"/>
                  <a:pt x="160935" y="36576"/>
                </a:cubicBezTo>
                <a:cubicBezTo>
                  <a:pt x="162447" y="44137"/>
                  <a:pt x="155490" y="51041"/>
                  <a:pt x="153620" y="58522"/>
                </a:cubicBezTo>
                <a:cubicBezTo>
                  <a:pt x="150604" y="70584"/>
                  <a:pt x="149001" y="82961"/>
                  <a:pt x="146304" y="95098"/>
                </a:cubicBezTo>
                <a:cubicBezTo>
                  <a:pt x="143449" y="107947"/>
                  <a:pt x="137313" y="133145"/>
                  <a:pt x="131674" y="146304"/>
                </a:cubicBezTo>
                <a:cubicBezTo>
                  <a:pt x="127379" y="156327"/>
                  <a:pt x="121340" y="165542"/>
                  <a:pt x="117044" y="175565"/>
                </a:cubicBezTo>
                <a:cubicBezTo>
                  <a:pt x="110744" y="190265"/>
                  <a:pt x="106128" y="211912"/>
                  <a:pt x="102413" y="226771"/>
                </a:cubicBezTo>
                <a:cubicBezTo>
                  <a:pt x="107290" y="231648"/>
                  <a:pt x="110281" y="240049"/>
                  <a:pt x="117044" y="241402"/>
                </a:cubicBezTo>
                <a:cubicBezTo>
                  <a:pt x="124605" y="242914"/>
                  <a:pt x="132249" y="237831"/>
                  <a:pt x="138989" y="234086"/>
                </a:cubicBezTo>
                <a:cubicBezTo>
                  <a:pt x="154360" y="225547"/>
                  <a:pt x="167153" y="212690"/>
                  <a:pt x="182880" y="204826"/>
                </a:cubicBezTo>
                <a:cubicBezTo>
                  <a:pt x="192634" y="199949"/>
                  <a:pt x="203417" y="196738"/>
                  <a:pt x="212141" y="190195"/>
                </a:cubicBezTo>
                <a:cubicBezTo>
                  <a:pt x="223176" y="181919"/>
                  <a:pt x="231648" y="170688"/>
                  <a:pt x="241402" y="160934"/>
                </a:cubicBezTo>
                <a:lnTo>
                  <a:pt x="263348" y="138989"/>
                </a:lnTo>
                <a:cubicBezTo>
                  <a:pt x="270663" y="131674"/>
                  <a:pt x="276685" y="122781"/>
                  <a:pt x="285293" y="117043"/>
                </a:cubicBezTo>
                <a:cubicBezTo>
                  <a:pt x="292608" y="112166"/>
                  <a:pt x="300622" y="108202"/>
                  <a:pt x="307239" y="102413"/>
                </a:cubicBezTo>
                <a:cubicBezTo>
                  <a:pt x="320215" y="91059"/>
                  <a:pt x="328393" y="73548"/>
                  <a:pt x="343815" y="65837"/>
                </a:cubicBezTo>
                <a:cubicBezTo>
                  <a:pt x="379973" y="47758"/>
                  <a:pt x="362731" y="54654"/>
                  <a:pt x="395021" y="43891"/>
                </a:cubicBezTo>
                <a:cubicBezTo>
                  <a:pt x="378419" y="126902"/>
                  <a:pt x="386422" y="92919"/>
                  <a:pt x="373076" y="146304"/>
                </a:cubicBezTo>
                <a:cubicBezTo>
                  <a:pt x="375514" y="153619"/>
                  <a:pt x="373231" y="165386"/>
                  <a:pt x="380391" y="168250"/>
                </a:cubicBezTo>
                <a:cubicBezTo>
                  <a:pt x="406819" y="178821"/>
                  <a:pt x="449681" y="120905"/>
                  <a:pt x="453543" y="117043"/>
                </a:cubicBezTo>
                <a:lnTo>
                  <a:pt x="482804" y="87782"/>
                </a:lnTo>
                <a:cubicBezTo>
                  <a:pt x="501689" y="68897"/>
                  <a:pt x="517820" y="50007"/>
                  <a:pt x="541325" y="36576"/>
                </a:cubicBezTo>
                <a:cubicBezTo>
                  <a:pt x="548020" y="32750"/>
                  <a:pt x="555956" y="31699"/>
                  <a:pt x="563271" y="29261"/>
                </a:cubicBezTo>
                <a:cubicBezTo>
                  <a:pt x="576466" y="16065"/>
                  <a:pt x="585987" y="0"/>
                  <a:pt x="607162" y="0"/>
                </a:cubicBezTo>
                <a:cubicBezTo>
                  <a:pt x="614873" y="0"/>
                  <a:pt x="621793" y="4877"/>
                  <a:pt x="629108" y="7315"/>
                </a:cubicBezTo>
                <a:cubicBezTo>
                  <a:pt x="624231" y="21945"/>
                  <a:pt x="623031" y="38374"/>
                  <a:pt x="614477" y="51206"/>
                </a:cubicBezTo>
                <a:cubicBezTo>
                  <a:pt x="609600" y="58521"/>
                  <a:pt x="603418" y="65118"/>
                  <a:pt x="599847" y="73152"/>
                </a:cubicBezTo>
                <a:cubicBezTo>
                  <a:pt x="593584" y="87245"/>
                  <a:pt x="585216" y="117043"/>
                  <a:pt x="585216" y="117043"/>
                </a:cubicBezTo>
                <a:cubicBezTo>
                  <a:pt x="587655" y="131673"/>
                  <a:pt x="581138" y="151439"/>
                  <a:pt x="592532" y="160934"/>
                </a:cubicBezTo>
                <a:cubicBezTo>
                  <a:pt x="602084" y="168894"/>
                  <a:pt x="618313" y="159788"/>
                  <a:pt x="629108" y="153619"/>
                </a:cubicBezTo>
                <a:cubicBezTo>
                  <a:pt x="636741" y="149257"/>
                  <a:pt x="637521" y="137891"/>
                  <a:pt x="643738" y="131674"/>
                </a:cubicBezTo>
                <a:cubicBezTo>
                  <a:pt x="649955" y="125457"/>
                  <a:pt x="659467" y="123260"/>
                  <a:pt x="665684" y="117043"/>
                </a:cubicBezTo>
                <a:cubicBezTo>
                  <a:pt x="678424" y="104303"/>
                  <a:pt x="699132" y="70361"/>
                  <a:pt x="716890" y="58522"/>
                </a:cubicBezTo>
                <a:cubicBezTo>
                  <a:pt x="723306" y="54245"/>
                  <a:pt x="731521" y="53645"/>
                  <a:pt x="738836" y="51206"/>
                </a:cubicBezTo>
                <a:cubicBezTo>
                  <a:pt x="743713" y="56083"/>
                  <a:pt x="753466" y="58940"/>
                  <a:pt x="753466" y="65837"/>
                </a:cubicBezTo>
                <a:cubicBezTo>
                  <a:pt x="753466" y="85944"/>
                  <a:pt x="738836" y="124358"/>
                  <a:pt x="738836" y="124358"/>
                </a:cubicBezTo>
                <a:lnTo>
                  <a:pt x="746151" y="182880"/>
                </a:lnTo>
              </a:path>
            </a:pathLst>
          </a:cu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Segoe UI"/>
              <a:ea typeface="+mn-ea"/>
              <a:cs typeface="+mn-cs"/>
            </a:endParaRPr>
          </a:p>
        </p:txBody>
      </p:sp>
      <p:grpSp>
        <p:nvGrpSpPr>
          <p:cNvPr id="105" name="Group 104"/>
          <p:cNvGrpSpPr/>
          <p:nvPr/>
        </p:nvGrpSpPr>
        <p:grpSpPr>
          <a:xfrm>
            <a:off x="11834273" y="4538459"/>
            <a:ext cx="556164" cy="482803"/>
            <a:chOff x="11689481" y="4762195"/>
            <a:chExt cx="556164" cy="482803"/>
          </a:xfrm>
        </p:grpSpPr>
        <p:sp>
          <p:nvSpPr>
            <p:cNvPr id="100" name="Freeform 99"/>
            <p:cNvSpPr/>
            <p:nvPr/>
          </p:nvSpPr>
          <p:spPr bwMode="auto">
            <a:xfrm>
              <a:off x="11777472" y="4886498"/>
              <a:ext cx="299923" cy="289004"/>
            </a:xfrm>
            <a:custGeom>
              <a:avLst/>
              <a:gdLst>
                <a:gd name="connsiteX0" fmla="*/ 0 w 299923"/>
                <a:gd name="connsiteY0" fmla="*/ 263403 h 289004"/>
                <a:gd name="connsiteX1" fmla="*/ 73152 w 299923"/>
                <a:gd name="connsiteY1" fmla="*/ 285348 h 289004"/>
                <a:gd name="connsiteX2" fmla="*/ 138989 w 299923"/>
                <a:gd name="connsiteY2" fmla="*/ 263403 h 289004"/>
                <a:gd name="connsiteX3" fmla="*/ 182880 w 299923"/>
                <a:gd name="connsiteY3" fmla="*/ 248772 h 289004"/>
                <a:gd name="connsiteX4" fmla="*/ 219456 w 299923"/>
                <a:gd name="connsiteY4" fmla="*/ 212196 h 289004"/>
                <a:gd name="connsiteX5" fmla="*/ 212141 w 299923"/>
                <a:gd name="connsiteY5" fmla="*/ 160990 h 289004"/>
                <a:gd name="connsiteX6" fmla="*/ 190195 w 299923"/>
                <a:gd name="connsiteY6" fmla="*/ 146360 h 289004"/>
                <a:gd name="connsiteX7" fmla="*/ 80467 w 299923"/>
                <a:gd name="connsiteY7" fmla="*/ 131729 h 289004"/>
                <a:gd name="connsiteX8" fmla="*/ 73152 w 299923"/>
                <a:gd name="connsiteY8" fmla="*/ 109784 h 289004"/>
                <a:gd name="connsiteX9" fmla="*/ 102413 w 299923"/>
                <a:gd name="connsiteY9" fmla="*/ 65892 h 289004"/>
                <a:gd name="connsiteX10" fmla="*/ 131674 w 299923"/>
                <a:gd name="connsiteY10" fmla="*/ 22001 h 289004"/>
                <a:gd name="connsiteX11" fmla="*/ 153619 w 299923"/>
                <a:gd name="connsiteY11" fmla="*/ 56 h 289004"/>
                <a:gd name="connsiteX12" fmla="*/ 212141 w 299923"/>
                <a:gd name="connsiteY12" fmla="*/ 14686 h 289004"/>
                <a:gd name="connsiteX13" fmla="*/ 256032 w 299923"/>
                <a:gd name="connsiteY13" fmla="*/ 7371 h 289004"/>
                <a:gd name="connsiteX14" fmla="*/ 299923 w 299923"/>
                <a:gd name="connsiteY14" fmla="*/ 56 h 28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923" h="289004">
                  <a:moveTo>
                    <a:pt x="0" y="263403"/>
                  </a:moveTo>
                  <a:cubicBezTo>
                    <a:pt x="24384" y="270718"/>
                    <a:pt x="47869" y="282374"/>
                    <a:pt x="73152" y="285348"/>
                  </a:cubicBezTo>
                  <a:cubicBezTo>
                    <a:pt x="160987" y="295681"/>
                    <a:pt x="100245" y="282775"/>
                    <a:pt x="138989" y="263403"/>
                  </a:cubicBezTo>
                  <a:cubicBezTo>
                    <a:pt x="152783" y="256506"/>
                    <a:pt x="168250" y="253649"/>
                    <a:pt x="182880" y="248772"/>
                  </a:cubicBezTo>
                  <a:cubicBezTo>
                    <a:pt x="195072" y="236580"/>
                    <a:pt x="221894" y="229265"/>
                    <a:pt x="219456" y="212196"/>
                  </a:cubicBezTo>
                  <a:cubicBezTo>
                    <a:pt x="217018" y="195127"/>
                    <a:pt x="219144" y="176746"/>
                    <a:pt x="212141" y="160990"/>
                  </a:cubicBezTo>
                  <a:cubicBezTo>
                    <a:pt x="208570" y="152956"/>
                    <a:pt x="198427" y="149447"/>
                    <a:pt x="190195" y="146360"/>
                  </a:cubicBezTo>
                  <a:cubicBezTo>
                    <a:pt x="168152" y="138094"/>
                    <a:pt x="89987" y="132681"/>
                    <a:pt x="80467" y="131729"/>
                  </a:cubicBezTo>
                  <a:cubicBezTo>
                    <a:pt x="78029" y="124414"/>
                    <a:pt x="70714" y="117099"/>
                    <a:pt x="73152" y="109784"/>
                  </a:cubicBezTo>
                  <a:cubicBezTo>
                    <a:pt x="78713" y="93103"/>
                    <a:pt x="92659" y="80523"/>
                    <a:pt x="102413" y="65892"/>
                  </a:cubicBezTo>
                  <a:cubicBezTo>
                    <a:pt x="102415" y="65890"/>
                    <a:pt x="131673" y="22002"/>
                    <a:pt x="131674" y="22001"/>
                  </a:cubicBezTo>
                  <a:lnTo>
                    <a:pt x="153619" y="56"/>
                  </a:lnTo>
                  <a:cubicBezTo>
                    <a:pt x="173126" y="4933"/>
                    <a:pt x="192307" y="17992"/>
                    <a:pt x="212141" y="14686"/>
                  </a:cubicBezTo>
                  <a:cubicBezTo>
                    <a:pt x="226771" y="12248"/>
                    <a:pt x="241488" y="10280"/>
                    <a:pt x="256032" y="7371"/>
                  </a:cubicBezTo>
                  <a:cubicBezTo>
                    <a:pt x="298522" y="-1127"/>
                    <a:pt x="271117" y="56"/>
                    <a:pt x="299923" y="56"/>
                  </a:cubicBezTo>
                </a:path>
              </a:pathLst>
            </a:cu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Segoe UI"/>
                <a:ea typeface="+mn-ea"/>
                <a:cs typeface="+mn-cs"/>
              </a:endParaRPr>
            </a:p>
          </p:txBody>
        </p:sp>
        <p:sp>
          <p:nvSpPr>
            <p:cNvPr id="101" name="Freeform 100"/>
            <p:cNvSpPr/>
            <p:nvPr/>
          </p:nvSpPr>
          <p:spPr bwMode="auto">
            <a:xfrm>
              <a:off x="11689481" y="4762195"/>
              <a:ext cx="556164" cy="482803"/>
            </a:xfrm>
            <a:custGeom>
              <a:avLst/>
              <a:gdLst>
                <a:gd name="connsiteX0" fmla="*/ 373284 w 556164"/>
                <a:gd name="connsiteY0" fmla="*/ 0 h 482803"/>
                <a:gd name="connsiteX1" fmla="*/ 307447 w 556164"/>
                <a:gd name="connsiteY1" fmla="*/ 29261 h 482803"/>
                <a:gd name="connsiteX2" fmla="*/ 256241 w 556164"/>
                <a:gd name="connsiteY2" fmla="*/ 36576 h 482803"/>
                <a:gd name="connsiteX3" fmla="*/ 212349 w 556164"/>
                <a:gd name="connsiteY3" fmla="*/ 43891 h 482803"/>
                <a:gd name="connsiteX4" fmla="*/ 168458 w 556164"/>
                <a:gd name="connsiteY4" fmla="*/ 58522 h 482803"/>
                <a:gd name="connsiteX5" fmla="*/ 117252 w 556164"/>
                <a:gd name="connsiteY5" fmla="*/ 80467 h 482803"/>
                <a:gd name="connsiteX6" fmla="*/ 80676 w 556164"/>
                <a:gd name="connsiteY6" fmla="*/ 102413 h 482803"/>
                <a:gd name="connsiteX7" fmla="*/ 51415 w 556164"/>
                <a:gd name="connsiteY7" fmla="*/ 131674 h 482803"/>
                <a:gd name="connsiteX8" fmla="*/ 29469 w 556164"/>
                <a:gd name="connsiteY8" fmla="*/ 153619 h 482803"/>
                <a:gd name="connsiteX9" fmla="*/ 14839 w 556164"/>
                <a:gd name="connsiteY9" fmla="*/ 168250 h 482803"/>
                <a:gd name="connsiteX10" fmla="*/ 209 w 556164"/>
                <a:gd name="connsiteY10" fmla="*/ 212141 h 482803"/>
                <a:gd name="connsiteX11" fmla="*/ 7524 w 556164"/>
                <a:gd name="connsiteY11" fmla="*/ 270663 h 482803"/>
                <a:gd name="connsiteX12" fmla="*/ 36785 w 556164"/>
                <a:gd name="connsiteY12" fmla="*/ 343815 h 482803"/>
                <a:gd name="connsiteX13" fmla="*/ 80676 w 556164"/>
                <a:gd name="connsiteY13" fmla="*/ 409651 h 482803"/>
                <a:gd name="connsiteX14" fmla="*/ 183089 w 556164"/>
                <a:gd name="connsiteY14" fmla="*/ 468173 h 482803"/>
                <a:gd name="connsiteX15" fmla="*/ 205034 w 556164"/>
                <a:gd name="connsiteY15" fmla="*/ 475488 h 482803"/>
                <a:gd name="connsiteX16" fmla="*/ 270871 w 556164"/>
                <a:gd name="connsiteY16" fmla="*/ 482803 h 482803"/>
                <a:gd name="connsiteX17" fmla="*/ 387914 w 556164"/>
                <a:gd name="connsiteY17" fmla="*/ 468173 h 482803"/>
                <a:gd name="connsiteX18" fmla="*/ 453751 w 556164"/>
                <a:gd name="connsiteY18" fmla="*/ 453543 h 482803"/>
                <a:gd name="connsiteX19" fmla="*/ 483012 w 556164"/>
                <a:gd name="connsiteY19" fmla="*/ 438912 h 482803"/>
                <a:gd name="connsiteX20" fmla="*/ 548849 w 556164"/>
                <a:gd name="connsiteY20" fmla="*/ 365760 h 482803"/>
                <a:gd name="connsiteX21" fmla="*/ 556164 w 556164"/>
                <a:gd name="connsiteY21" fmla="*/ 343815 h 482803"/>
                <a:gd name="connsiteX22" fmla="*/ 541533 w 556164"/>
                <a:gd name="connsiteY22" fmla="*/ 241402 h 482803"/>
                <a:gd name="connsiteX23" fmla="*/ 534218 w 556164"/>
                <a:gd name="connsiteY23" fmla="*/ 212141 h 482803"/>
                <a:gd name="connsiteX24" fmla="*/ 490327 w 556164"/>
                <a:gd name="connsiteY24" fmla="*/ 168250 h 482803"/>
                <a:gd name="connsiteX25" fmla="*/ 446436 w 556164"/>
                <a:gd name="connsiteY25" fmla="*/ 131674 h 482803"/>
                <a:gd name="connsiteX26" fmla="*/ 424490 w 556164"/>
                <a:gd name="connsiteY26" fmla="*/ 124359 h 482803"/>
                <a:gd name="connsiteX27" fmla="*/ 395229 w 556164"/>
                <a:gd name="connsiteY27" fmla="*/ 102413 h 482803"/>
                <a:gd name="connsiteX28" fmla="*/ 358653 w 556164"/>
                <a:gd name="connsiteY28" fmla="*/ 65837 h 482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56164" h="482803">
                  <a:moveTo>
                    <a:pt x="373284" y="0"/>
                  </a:moveTo>
                  <a:cubicBezTo>
                    <a:pt x="351338" y="9754"/>
                    <a:pt x="330369" y="22098"/>
                    <a:pt x="307447" y="29261"/>
                  </a:cubicBezTo>
                  <a:cubicBezTo>
                    <a:pt x="290990" y="34404"/>
                    <a:pt x="273282" y="33954"/>
                    <a:pt x="256241" y="36576"/>
                  </a:cubicBezTo>
                  <a:cubicBezTo>
                    <a:pt x="241581" y="38831"/>
                    <a:pt x="226980" y="41453"/>
                    <a:pt x="212349" y="43891"/>
                  </a:cubicBezTo>
                  <a:cubicBezTo>
                    <a:pt x="197719" y="48768"/>
                    <a:pt x="182252" y="51625"/>
                    <a:pt x="168458" y="58522"/>
                  </a:cubicBezTo>
                  <a:cubicBezTo>
                    <a:pt x="132300" y="76600"/>
                    <a:pt x="149542" y="69704"/>
                    <a:pt x="117252" y="80467"/>
                  </a:cubicBezTo>
                  <a:cubicBezTo>
                    <a:pt x="63191" y="134528"/>
                    <a:pt x="147150" y="54931"/>
                    <a:pt x="80676" y="102413"/>
                  </a:cubicBezTo>
                  <a:cubicBezTo>
                    <a:pt x="69452" y="110431"/>
                    <a:pt x="61169" y="121920"/>
                    <a:pt x="51415" y="131674"/>
                  </a:cubicBezTo>
                  <a:lnTo>
                    <a:pt x="29469" y="153619"/>
                  </a:lnTo>
                  <a:lnTo>
                    <a:pt x="14839" y="168250"/>
                  </a:lnTo>
                  <a:cubicBezTo>
                    <a:pt x="9962" y="182880"/>
                    <a:pt x="-1704" y="196838"/>
                    <a:pt x="209" y="212141"/>
                  </a:cubicBezTo>
                  <a:cubicBezTo>
                    <a:pt x="2647" y="231648"/>
                    <a:pt x="3405" y="251440"/>
                    <a:pt x="7524" y="270663"/>
                  </a:cubicBezTo>
                  <a:cubicBezTo>
                    <a:pt x="11944" y="291289"/>
                    <a:pt x="24915" y="324527"/>
                    <a:pt x="36785" y="343815"/>
                  </a:cubicBezTo>
                  <a:cubicBezTo>
                    <a:pt x="50608" y="366277"/>
                    <a:pt x="58731" y="395021"/>
                    <a:pt x="80676" y="409651"/>
                  </a:cubicBezTo>
                  <a:cubicBezTo>
                    <a:pt x="112784" y="431057"/>
                    <a:pt x="145964" y="455798"/>
                    <a:pt x="183089" y="468173"/>
                  </a:cubicBezTo>
                  <a:cubicBezTo>
                    <a:pt x="190404" y="470611"/>
                    <a:pt x="197428" y="474220"/>
                    <a:pt x="205034" y="475488"/>
                  </a:cubicBezTo>
                  <a:cubicBezTo>
                    <a:pt x="226814" y="479118"/>
                    <a:pt x="248925" y="480365"/>
                    <a:pt x="270871" y="482803"/>
                  </a:cubicBezTo>
                  <a:cubicBezTo>
                    <a:pt x="313745" y="478039"/>
                    <a:pt x="346162" y="475132"/>
                    <a:pt x="387914" y="468173"/>
                  </a:cubicBezTo>
                  <a:cubicBezTo>
                    <a:pt x="415775" y="463530"/>
                    <a:pt x="427447" y="460119"/>
                    <a:pt x="453751" y="453543"/>
                  </a:cubicBezTo>
                  <a:cubicBezTo>
                    <a:pt x="463505" y="448666"/>
                    <a:pt x="474497" y="445724"/>
                    <a:pt x="483012" y="438912"/>
                  </a:cubicBezTo>
                  <a:cubicBezTo>
                    <a:pt x="515832" y="412656"/>
                    <a:pt x="526093" y="396101"/>
                    <a:pt x="548849" y="365760"/>
                  </a:cubicBezTo>
                  <a:cubicBezTo>
                    <a:pt x="551287" y="358445"/>
                    <a:pt x="556164" y="351526"/>
                    <a:pt x="556164" y="343815"/>
                  </a:cubicBezTo>
                  <a:cubicBezTo>
                    <a:pt x="556164" y="256045"/>
                    <a:pt x="555073" y="288790"/>
                    <a:pt x="541533" y="241402"/>
                  </a:cubicBezTo>
                  <a:cubicBezTo>
                    <a:pt x="538771" y="231735"/>
                    <a:pt x="538714" y="221133"/>
                    <a:pt x="534218" y="212141"/>
                  </a:cubicBezTo>
                  <a:cubicBezTo>
                    <a:pt x="517174" y="178052"/>
                    <a:pt x="515079" y="188052"/>
                    <a:pt x="490327" y="168250"/>
                  </a:cubicBezTo>
                  <a:cubicBezTo>
                    <a:pt x="462096" y="145665"/>
                    <a:pt x="490018" y="156577"/>
                    <a:pt x="446436" y="131674"/>
                  </a:cubicBezTo>
                  <a:cubicBezTo>
                    <a:pt x="439741" y="127848"/>
                    <a:pt x="431805" y="126797"/>
                    <a:pt x="424490" y="124359"/>
                  </a:cubicBezTo>
                  <a:cubicBezTo>
                    <a:pt x="414736" y="117044"/>
                    <a:pt x="404341" y="110513"/>
                    <a:pt x="395229" y="102413"/>
                  </a:cubicBezTo>
                  <a:cubicBezTo>
                    <a:pt x="382342" y="90958"/>
                    <a:pt x="358653" y="65837"/>
                    <a:pt x="358653" y="65837"/>
                  </a:cubicBezTo>
                </a:path>
              </a:pathLst>
            </a:cu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Segoe UI"/>
                <a:ea typeface="+mn-ea"/>
                <a:cs typeface="+mn-cs"/>
              </a:endParaRPr>
            </a:p>
          </p:txBody>
        </p:sp>
      </p:grpSp>
      <p:sp>
        <p:nvSpPr>
          <p:cNvPr id="102" name="Freeform 101"/>
          <p:cNvSpPr/>
          <p:nvPr/>
        </p:nvSpPr>
        <p:spPr bwMode="auto">
          <a:xfrm>
            <a:off x="1843430" y="5111476"/>
            <a:ext cx="848793" cy="462706"/>
          </a:xfrm>
          <a:custGeom>
            <a:avLst/>
            <a:gdLst>
              <a:gd name="connsiteX0" fmla="*/ 51207 w 848793"/>
              <a:gd name="connsiteY0" fmla="*/ 53055 h 462706"/>
              <a:gd name="connsiteX1" fmla="*/ 29261 w 848793"/>
              <a:gd name="connsiteY1" fmla="*/ 126207 h 462706"/>
              <a:gd name="connsiteX2" fmla="*/ 14631 w 848793"/>
              <a:gd name="connsiteY2" fmla="*/ 301772 h 462706"/>
              <a:gd name="connsiteX3" fmla="*/ 0 w 848793"/>
              <a:gd name="connsiteY3" fmla="*/ 389554 h 462706"/>
              <a:gd name="connsiteX4" fmla="*/ 7316 w 848793"/>
              <a:gd name="connsiteY4" fmla="*/ 418815 h 462706"/>
              <a:gd name="connsiteX5" fmla="*/ 29261 w 848793"/>
              <a:gd name="connsiteY5" fmla="*/ 426130 h 462706"/>
              <a:gd name="connsiteX6" fmla="*/ 109728 w 848793"/>
              <a:gd name="connsiteY6" fmla="*/ 418815 h 462706"/>
              <a:gd name="connsiteX7" fmla="*/ 197511 w 848793"/>
              <a:gd name="connsiteY7" fmla="*/ 404185 h 462706"/>
              <a:gd name="connsiteX8" fmla="*/ 336500 w 848793"/>
              <a:gd name="connsiteY8" fmla="*/ 411500 h 462706"/>
              <a:gd name="connsiteX9" fmla="*/ 468173 w 848793"/>
              <a:gd name="connsiteY9" fmla="*/ 426130 h 462706"/>
              <a:gd name="connsiteX10" fmla="*/ 592532 w 848793"/>
              <a:gd name="connsiteY10" fmla="*/ 440761 h 462706"/>
              <a:gd name="connsiteX11" fmla="*/ 738836 w 848793"/>
              <a:gd name="connsiteY11" fmla="*/ 462706 h 462706"/>
              <a:gd name="connsiteX12" fmla="*/ 841248 w 848793"/>
              <a:gd name="connsiteY12" fmla="*/ 455391 h 462706"/>
              <a:gd name="connsiteX13" fmla="*/ 848564 w 848793"/>
              <a:gd name="connsiteY13" fmla="*/ 433446 h 462706"/>
              <a:gd name="connsiteX14" fmla="*/ 841248 w 848793"/>
              <a:gd name="connsiteY14" fmla="*/ 228620 h 462706"/>
              <a:gd name="connsiteX15" fmla="*/ 848564 w 848793"/>
              <a:gd name="connsiteY15" fmla="*/ 53055 h 462706"/>
              <a:gd name="connsiteX16" fmla="*/ 841248 w 848793"/>
              <a:gd name="connsiteY16" fmla="*/ 1849 h 462706"/>
              <a:gd name="connsiteX17" fmla="*/ 819303 w 848793"/>
              <a:gd name="connsiteY17" fmla="*/ 9164 h 462706"/>
              <a:gd name="connsiteX18" fmla="*/ 768096 w 848793"/>
              <a:gd name="connsiteY18" fmla="*/ 16479 h 462706"/>
              <a:gd name="connsiteX19" fmla="*/ 716890 w 848793"/>
              <a:gd name="connsiteY19" fmla="*/ 31110 h 462706"/>
              <a:gd name="connsiteX20" fmla="*/ 672999 w 848793"/>
              <a:gd name="connsiteY20" fmla="*/ 38425 h 462706"/>
              <a:gd name="connsiteX21" fmla="*/ 585216 w 848793"/>
              <a:gd name="connsiteY21" fmla="*/ 53055 h 462706"/>
              <a:gd name="connsiteX22" fmla="*/ 343815 w 848793"/>
              <a:gd name="connsiteY22" fmla="*/ 45740 h 462706"/>
              <a:gd name="connsiteX23" fmla="*/ 321869 w 848793"/>
              <a:gd name="connsiteY23" fmla="*/ 38425 h 462706"/>
              <a:gd name="connsiteX24" fmla="*/ 248717 w 848793"/>
              <a:gd name="connsiteY24" fmla="*/ 45740 h 462706"/>
              <a:gd name="connsiteX25" fmla="*/ 109728 w 848793"/>
              <a:gd name="connsiteY25" fmla="*/ 38425 h 462706"/>
              <a:gd name="connsiteX26" fmla="*/ 131674 w 848793"/>
              <a:gd name="connsiteY26" fmla="*/ 23794 h 46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8793" h="462706">
                <a:moveTo>
                  <a:pt x="51207" y="53055"/>
                </a:moveTo>
                <a:cubicBezTo>
                  <a:pt x="43892" y="77439"/>
                  <a:pt x="34024" y="101199"/>
                  <a:pt x="29261" y="126207"/>
                </a:cubicBezTo>
                <a:cubicBezTo>
                  <a:pt x="26049" y="143068"/>
                  <a:pt x="15770" y="292280"/>
                  <a:pt x="14631" y="301772"/>
                </a:cubicBezTo>
                <a:cubicBezTo>
                  <a:pt x="11097" y="331225"/>
                  <a:pt x="0" y="389554"/>
                  <a:pt x="0" y="389554"/>
                </a:cubicBezTo>
                <a:cubicBezTo>
                  <a:pt x="2439" y="399308"/>
                  <a:pt x="1035" y="410964"/>
                  <a:pt x="7316" y="418815"/>
                </a:cubicBezTo>
                <a:cubicBezTo>
                  <a:pt x="12133" y="424836"/>
                  <a:pt x="21550" y="426130"/>
                  <a:pt x="29261" y="426130"/>
                </a:cubicBezTo>
                <a:cubicBezTo>
                  <a:pt x="56194" y="426130"/>
                  <a:pt x="82960" y="421789"/>
                  <a:pt x="109728" y="418815"/>
                </a:cubicBezTo>
                <a:cubicBezTo>
                  <a:pt x="150560" y="414278"/>
                  <a:pt x="160384" y="411610"/>
                  <a:pt x="197511" y="404185"/>
                </a:cubicBezTo>
                <a:cubicBezTo>
                  <a:pt x="243841" y="406623"/>
                  <a:pt x="290258" y="407751"/>
                  <a:pt x="336500" y="411500"/>
                </a:cubicBezTo>
                <a:cubicBezTo>
                  <a:pt x="380517" y="415069"/>
                  <a:pt x="424282" y="421253"/>
                  <a:pt x="468173" y="426130"/>
                </a:cubicBezTo>
                <a:lnTo>
                  <a:pt x="592532" y="440761"/>
                </a:lnTo>
                <a:cubicBezTo>
                  <a:pt x="771156" y="467554"/>
                  <a:pt x="603527" y="445793"/>
                  <a:pt x="738836" y="462706"/>
                </a:cubicBezTo>
                <a:cubicBezTo>
                  <a:pt x="772973" y="460268"/>
                  <a:pt x="808179" y="464209"/>
                  <a:pt x="841248" y="455391"/>
                </a:cubicBezTo>
                <a:cubicBezTo>
                  <a:pt x="848698" y="453404"/>
                  <a:pt x="848564" y="441157"/>
                  <a:pt x="848564" y="433446"/>
                </a:cubicBezTo>
                <a:cubicBezTo>
                  <a:pt x="848564" y="365127"/>
                  <a:pt x="843687" y="296895"/>
                  <a:pt x="841248" y="228620"/>
                </a:cubicBezTo>
                <a:cubicBezTo>
                  <a:pt x="843687" y="170098"/>
                  <a:pt x="848564" y="111627"/>
                  <a:pt x="848564" y="53055"/>
                </a:cubicBezTo>
                <a:cubicBezTo>
                  <a:pt x="848564" y="35813"/>
                  <a:pt x="850812" y="16195"/>
                  <a:pt x="841248" y="1849"/>
                </a:cubicBezTo>
                <a:cubicBezTo>
                  <a:pt x="836971" y="-4567"/>
                  <a:pt x="826864" y="7652"/>
                  <a:pt x="819303" y="9164"/>
                </a:cubicBezTo>
                <a:cubicBezTo>
                  <a:pt x="802396" y="12545"/>
                  <a:pt x="785165" y="14041"/>
                  <a:pt x="768096" y="16479"/>
                </a:cubicBezTo>
                <a:cubicBezTo>
                  <a:pt x="747184" y="23450"/>
                  <a:pt x="739848" y="26518"/>
                  <a:pt x="716890" y="31110"/>
                </a:cubicBezTo>
                <a:cubicBezTo>
                  <a:pt x="702346" y="34019"/>
                  <a:pt x="687592" y="35772"/>
                  <a:pt x="672999" y="38425"/>
                </a:cubicBezTo>
                <a:cubicBezTo>
                  <a:pt x="594559" y="52687"/>
                  <a:pt x="683341" y="39038"/>
                  <a:pt x="585216" y="53055"/>
                </a:cubicBezTo>
                <a:cubicBezTo>
                  <a:pt x="504749" y="50617"/>
                  <a:pt x="424195" y="50205"/>
                  <a:pt x="343815" y="45740"/>
                </a:cubicBezTo>
                <a:cubicBezTo>
                  <a:pt x="336116" y="45312"/>
                  <a:pt x="329580" y="38425"/>
                  <a:pt x="321869" y="38425"/>
                </a:cubicBezTo>
                <a:cubicBezTo>
                  <a:pt x="297363" y="38425"/>
                  <a:pt x="273101" y="43302"/>
                  <a:pt x="248717" y="45740"/>
                </a:cubicBezTo>
                <a:cubicBezTo>
                  <a:pt x="202387" y="43302"/>
                  <a:pt x="155327" y="46975"/>
                  <a:pt x="109728" y="38425"/>
                </a:cubicBezTo>
                <a:cubicBezTo>
                  <a:pt x="101087" y="36805"/>
                  <a:pt x="131674" y="23794"/>
                  <a:pt x="131674" y="23794"/>
                </a:cubicBezTo>
              </a:path>
            </a:pathLst>
          </a:cu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Segoe UI"/>
              <a:ea typeface="+mn-ea"/>
              <a:cs typeface="+mn-cs"/>
            </a:endParaRPr>
          </a:p>
        </p:txBody>
      </p:sp>
      <p:sp>
        <p:nvSpPr>
          <p:cNvPr id="103" name="Freeform 102"/>
          <p:cNvSpPr/>
          <p:nvPr/>
        </p:nvSpPr>
        <p:spPr bwMode="auto">
          <a:xfrm>
            <a:off x="4674403" y="2781688"/>
            <a:ext cx="929040" cy="592531"/>
          </a:xfrm>
          <a:custGeom>
            <a:avLst/>
            <a:gdLst>
              <a:gd name="connsiteX0" fmla="*/ 138999 w 929040"/>
              <a:gd name="connsiteY0" fmla="*/ 7315 h 592531"/>
              <a:gd name="connsiteX1" fmla="*/ 109738 w 929040"/>
              <a:gd name="connsiteY1" fmla="*/ 131674 h 592531"/>
              <a:gd name="connsiteX2" fmla="*/ 80477 w 929040"/>
              <a:gd name="connsiteY2" fmla="*/ 277978 h 592531"/>
              <a:gd name="connsiteX3" fmla="*/ 14640 w 929040"/>
              <a:gd name="connsiteY3" fmla="*/ 431597 h 592531"/>
              <a:gd name="connsiteX4" fmla="*/ 7325 w 929040"/>
              <a:gd name="connsiteY4" fmla="*/ 460858 h 592531"/>
              <a:gd name="connsiteX5" fmla="*/ 10 w 929040"/>
              <a:gd name="connsiteY5" fmla="*/ 482803 h 592531"/>
              <a:gd name="connsiteX6" fmla="*/ 7325 w 929040"/>
              <a:gd name="connsiteY6" fmla="*/ 563271 h 592531"/>
              <a:gd name="connsiteX7" fmla="*/ 29271 w 929040"/>
              <a:gd name="connsiteY7" fmla="*/ 577901 h 592531"/>
              <a:gd name="connsiteX8" fmla="*/ 87792 w 929040"/>
              <a:gd name="connsiteY8" fmla="*/ 592531 h 592531"/>
              <a:gd name="connsiteX9" fmla="*/ 219466 w 929040"/>
              <a:gd name="connsiteY9" fmla="*/ 585216 h 592531"/>
              <a:gd name="connsiteX10" fmla="*/ 577911 w 929040"/>
              <a:gd name="connsiteY10" fmla="*/ 570586 h 592531"/>
              <a:gd name="connsiteX11" fmla="*/ 709584 w 929040"/>
              <a:gd name="connsiteY11" fmla="*/ 577901 h 592531"/>
              <a:gd name="connsiteX12" fmla="*/ 746160 w 929040"/>
              <a:gd name="connsiteY12" fmla="*/ 570586 h 592531"/>
              <a:gd name="connsiteX13" fmla="*/ 833943 w 929040"/>
              <a:gd name="connsiteY13" fmla="*/ 577901 h 592531"/>
              <a:gd name="connsiteX14" fmla="*/ 855888 w 929040"/>
              <a:gd name="connsiteY14" fmla="*/ 570586 h 592531"/>
              <a:gd name="connsiteX15" fmla="*/ 863203 w 929040"/>
              <a:gd name="connsiteY15" fmla="*/ 548640 h 592531"/>
              <a:gd name="connsiteX16" fmla="*/ 870519 w 929040"/>
              <a:gd name="connsiteY16" fmla="*/ 497434 h 592531"/>
              <a:gd name="connsiteX17" fmla="*/ 899779 w 929040"/>
              <a:gd name="connsiteY17" fmla="*/ 277978 h 592531"/>
              <a:gd name="connsiteX18" fmla="*/ 907095 w 929040"/>
              <a:gd name="connsiteY18" fmla="*/ 226771 h 592531"/>
              <a:gd name="connsiteX19" fmla="*/ 914410 w 929040"/>
              <a:gd name="connsiteY19" fmla="*/ 197511 h 592531"/>
              <a:gd name="connsiteX20" fmla="*/ 929040 w 929040"/>
              <a:gd name="connsiteY20" fmla="*/ 117043 h 592531"/>
              <a:gd name="connsiteX21" fmla="*/ 921725 w 929040"/>
              <a:gd name="connsiteY21" fmla="*/ 36576 h 592531"/>
              <a:gd name="connsiteX22" fmla="*/ 899779 w 929040"/>
              <a:gd name="connsiteY22" fmla="*/ 29261 h 592531"/>
              <a:gd name="connsiteX23" fmla="*/ 863203 w 929040"/>
              <a:gd name="connsiteY23" fmla="*/ 36576 h 592531"/>
              <a:gd name="connsiteX24" fmla="*/ 760791 w 929040"/>
              <a:gd name="connsiteY24" fmla="*/ 43891 h 592531"/>
              <a:gd name="connsiteX25" fmla="*/ 592541 w 929040"/>
              <a:gd name="connsiteY25" fmla="*/ 43891 h 592531"/>
              <a:gd name="connsiteX26" fmla="*/ 512074 w 929040"/>
              <a:gd name="connsiteY26" fmla="*/ 36576 h 592531"/>
              <a:gd name="connsiteX27" fmla="*/ 424291 w 929040"/>
              <a:gd name="connsiteY27" fmla="*/ 21946 h 592531"/>
              <a:gd name="connsiteX28" fmla="*/ 365770 w 929040"/>
              <a:gd name="connsiteY28" fmla="*/ 14631 h 592531"/>
              <a:gd name="connsiteX29" fmla="*/ 234096 w 929040"/>
              <a:gd name="connsiteY29" fmla="*/ 21946 h 592531"/>
              <a:gd name="connsiteX30" fmla="*/ 190205 w 929040"/>
              <a:gd name="connsiteY30" fmla="*/ 0 h 59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29040" h="592531">
                <a:moveTo>
                  <a:pt x="138999" y="7315"/>
                </a:moveTo>
                <a:cubicBezTo>
                  <a:pt x="129245" y="48768"/>
                  <a:pt x="118738" y="90051"/>
                  <a:pt x="109738" y="131674"/>
                </a:cubicBezTo>
                <a:cubicBezTo>
                  <a:pt x="99228" y="180285"/>
                  <a:pt x="94650" y="230306"/>
                  <a:pt x="80477" y="277978"/>
                </a:cubicBezTo>
                <a:cubicBezTo>
                  <a:pt x="63076" y="336507"/>
                  <a:pt x="40086" y="380706"/>
                  <a:pt x="14640" y="431597"/>
                </a:cubicBezTo>
                <a:cubicBezTo>
                  <a:pt x="12202" y="441351"/>
                  <a:pt x="10087" y="451191"/>
                  <a:pt x="7325" y="460858"/>
                </a:cubicBezTo>
                <a:cubicBezTo>
                  <a:pt x="5207" y="468272"/>
                  <a:pt x="10" y="475092"/>
                  <a:pt x="10" y="482803"/>
                </a:cubicBezTo>
                <a:cubicBezTo>
                  <a:pt x="10" y="509736"/>
                  <a:pt x="-596" y="537529"/>
                  <a:pt x="7325" y="563271"/>
                </a:cubicBezTo>
                <a:cubicBezTo>
                  <a:pt x="9911" y="571674"/>
                  <a:pt x="21407" y="573969"/>
                  <a:pt x="29271" y="577901"/>
                </a:cubicBezTo>
                <a:cubicBezTo>
                  <a:pt x="44268" y="585399"/>
                  <a:pt x="73879" y="589749"/>
                  <a:pt x="87792" y="592531"/>
                </a:cubicBezTo>
                <a:lnTo>
                  <a:pt x="219466" y="585216"/>
                </a:lnTo>
                <a:cubicBezTo>
                  <a:pt x="607300" y="570007"/>
                  <a:pt x="328388" y="586181"/>
                  <a:pt x="577911" y="570586"/>
                </a:cubicBezTo>
                <a:cubicBezTo>
                  <a:pt x="621802" y="573024"/>
                  <a:pt x="665625" y="577901"/>
                  <a:pt x="709584" y="577901"/>
                </a:cubicBezTo>
                <a:cubicBezTo>
                  <a:pt x="722017" y="577901"/>
                  <a:pt x="733727" y="570586"/>
                  <a:pt x="746160" y="570586"/>
                </a:cubicBezTo>
                <a:cubicBezTo>
                  <a:pt x="775522" y="570586"/>
                  <a:pt x="804682" y="575463"/>
                  <a:pt x="833943" y="577901"/>
                </a:cubicBezTo>
                <a:cubicBezTo>
                  <a:pt x="841258" y="575463"/>
                  <a:pt x="850436" y="576038"/>
                  <a:pt x="855888" y="570586"/>
                </a:cubicBezTo>
                <a:cubicBezTo>
                  <a:pt x="861340" y="565133"/>
                  <a:pt x="861691" y="556201"/>
                  <a:pt x="863203" y="548640"/>
                </a:cubicBezTo>
                <a:cubicBezTo>
                  <a:pt x="866585" y="531733"/>
                  <a:pt x="868289" y="514531"/>
                  <a:pt x="870519" y="497434"/>
                </a:cubicBezTo>
                <a:cubicBezTo>
                  <a:pt x="898881" y="279996"/>
                  <a:pt x="871296" y="477355"/>
                  <a:pt x="899779" y="277978"/>
                </a:cubicBezTo>
                <a:cubicBezTo>
                  <a:pt x="902217" y="260909"/>
                  <a:pt x="902913" y="243499"/>
                  <a:pt x="907095" y="226771"/>
                </a:cubicBezTo>
                <a:cubicBezTo>
                  <a:pt x="909533" y="217018"/>
                  <a:pt x="912229" y="207325"/>
                  <a:pt x="914410" y="197511"/>
                </a:cubicBezTo>
                <a:cubicBezTo>
                  <a:pt x="921226" y="166839"/>
                  <a:pt x="923747" y="148805"/>
                  <a:pt x="929040" y="117043"/>
                </a:cubicBezTo>
                <a:cubicBezTo>
                  <a:pt x="926602" y="90221"/>
                  <a:pt x="930242" y="62127"/>
                  <a:pt x="921725" y="36576"/>
                </a:cubicBezTo>
                <a:cubicBezTo>
                  <a:pt x="919287" y="29261"/>
                  <a:pt x="907490" y="29261"/>
                  <a:pt x="899779" y="29261"/>
                </a:cubicBezTo>
                <a:cubicBezTo>
                  <a:pt x="887346" y="29261"/>
                  <a:pt x="875568" y="35274"/>
                  <a:pt x="863203" y="36576"/>
                </a:cubicBezTo>
                <a:cubicBezTo>
                  <a:pt x="829167" y="40159"/>
                  <a:pt x="794928" y="41453"/>
                  <a:pt x="760791" y="43891"/>
                </a:cubicBezTo>
                <a:cubicBezTo>
                  <a:pt x="678571" y="57596"/>
                  <a:pt x="724341" y="53306"/>
                  <a:pt x="592541" y="43891"/>
                </a:cubicBezTo>
                <a:cubicBezTo>
                  <a:pt x="565677" y="41972"/>
                  <a:pt x="538781" y="40059"/>
                  <a:pt x="512074" y="36576"/>
                </a:cubicBezTo>
                <a:cubicBezTo>
                  <a:pt x="482659" y="32739"/>
                  <a:pt x="453727" y="25625"/>
                  <a:pt x="424291" y="21946"/>
                </a:cubicBezTo>
                <a:lnTo>
                  <a:pt x="365770" y="14631"/>
                </a:lnTo>
                <a:cubicBezTo>
                  <a:pt x="321879" y="17069"/>
                  <a:pt x="278055" y="21946"/>
                  <a:pt x="234096" y="21946"/>
                </a:cubicBezTo>
                <a:cubicBezTo>
                  <a:pt x="185394" y="21946"/>
                  <a:pt x="190205" y="26794"/>
                  <a:pt x="190205" y="0"/>
                </a:cubicBezTo>
              </a:path>
            </a:pathLst>
          </a:cu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Segoe UI"/>
              <a:ea typeface="+mn-ea"/>
              <a:cs typeface="+mn-cs"/>
            </a:endParaRPr>
          </a:p>
        </p:txBody>
      </p:sp>
      <p:sp>
        <p:nvSpPr>
          <p:cNvPr id="104" name="Freeform 103"/>
          <p:cNvSpPr/>
          <p:nvPr/>
        </p:nvSpPr>
        <p:spPr bwMode="auto">
          <a:xfrm>
            <a:off x="4710989" y="4749477"/>
            <a:ext cx="687629" cy="594400"/>
          </a:xfrm>
          <a:custGeom>
            <a:avLst/>
            <a:gdLst>
              <a:gd name="connsiteX0" fmla="*/ 109728 w 687629"/>
              <a:gd name="connsiteY0" fmla="*/ 21946 h 594400"/>
              <a:gd name="connsiteX1" fmla="*/ 87782 w 687629"/>
              <a:gd name="connsiteY1" fmla="*/ 117043 h 594400"/>
              <a:gd name="connsiteX2" fmla="*/ 65837 w 687629"/>
              <a:gd name="connsiteY2" fmla="*/ 234086 h 594400"/>
              <a:gd name="connsiteX3" fmla="*/ 43891 w 687629"/>
              <a:gd name="connsiteY3" fmla="*/ 314554 h 594400"/>
              <a:gd name="connsiteX4" fmla="*/ 36576 w 687629"/>
              <a:gd name="connsiteY4" fmla="*/ 351130 h 594400"/>
              <a:gd name="connsiteX5" fmla="*/ 21945 w 687629"/>
              <a:gd name="connsiteY5" fmla="*/ 409651 h 594400"/>
              <a:gd name="connsiteX6" fmla="*/ 14630 w 687629"/>
              <a:gd name="connsiteY6" fmla="*/ 438912 h 594400"/>
              <a:gd name="connsiteX7" fmla="*/ 0 w 687629"/>
              <a:gd name="connsiteY7" fmla="*/ 490118 h 594400"/>
              <a:gd name="connsiteX8" fmla="*/ 7315 w 687629"/>
              <a:gd name="connsiteY8" fmla="*/ 548640 h 594400"/>
              <a:gd name="connsiteX9" fmla="*/ 14630 w 687629"/>
              <a:gd name="connsiteY9" fmla="*/ 577901 h 594400"/>
              <a:gd name="connsiteX10" fmla="*/ 58521 w 687629"/>
              <a:gd name="connsiteY10" fmla="*/ 592531 h 594400"/>
              <a:gd name="connsiteX11" fmla="*/ 124358 w 687629"/>
              <a:gd name="connsiteY11" fmla="*/ 577901 h 594400"/>
              <a:gd name="connsiteX12" fmla="*/ 153619 w 687629"/>
              <a:gd name="connsiteY12" fmla="*/ 570586 h 594400"/>
              <a:gd name="connsiteX13" fmla="*/ 197510 w 687629"/>
              <a:gd name="connsiteY13" fmla="*/ 555955 h 594400"/>
              <a:gd name="connsiteX14" fmla="*/ 299923 w 687629"/>
              <a:gd name="connsiteY14" fmla="*/ 541325 h 594400"/>
              <a:gd name="connsiteX15" fmla="*/ 424281 w 687629"/>
              <a:gd name="connsiteY15" fmla="*/ 548640 h 594400"/>
              <a:gd name="connsiteX16" fmla="*/ 563270 w 687629"/>
              <a:gd name="connsiteY16" fmla="*/ 570586 h 594400"/>
              <a:gd name="connsiteX17" fmla="*/ 614477 w 687629"/>
              <a:gd name="connsiteY17" fmla="*/ 577901 h 594400"/>
              <a:gd name="connsiteX18" fmla="*/ 665683 w 687629"/>
              <a:gd name="connsiteY18" fmla="*/ 570586 h 594400"/>
              <a:gd name="connsiteX19" fmla="*/ 672998 w 687629"/>
              <a:gd name="connsiteY19" fmla="*/ 504749 h 594400"/>
              <a:gd name="connsiteX20" fmla="*/ 687629 w 687629"/>
              <a:gd name="connsiteY20" fmla="*/ 299923 h 594400"/>
              <a:gd name="connsiteX21" fmla="*/ 680313 w 687629"/>
              <a:gd name="connsiteY21" fmla="*/ 124358 h 594400"/>
              <a:gd name="connsiteX22" fmla="*/ 672998 w 687629"/>
              <a:gd name="connsiteY22" fmla="*/ 29261 h 594400"/>
              <a:gd name="connsiteX23" fmla="*/ 651053 w 687629"/>
              <a:gd name="connsiteY23" fmla="*/ 21946 h 594400"/>
              <a:gd name="connsiteX24" fmla="*/ 555955 w 687629"/>
              <a:gd name="connsiteY24" fmla="*/ 0 h 594400"/>
              <a:gd name="connsiteX25" fmla="*/ 160934 w 687629"/>
              <a:gd name="connsiteY25" fmla="*/ 7315 h 594400"/>
              <a:gd name="connsiteX26" fmla="*/ 109728 w 687629"/>
              <a:gd name="connsiteY26" fmla="*/ 21946 h 59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87629" h="594400">
                <a:moveTo>
                  <a:pt x="109728" y="21946"/>
                </a:moveTo>
                <a:cubicBezTo>
                  <a:pt x="97536" y="40234"/>
                  <a:pt x="94373" y="85186"/>
                  <a:pt x="87782" y="117043"/>
                </a:cubicBezTo>
                <a:cubicBezTo>
                  <a:pt x="79740" y="155914"/>
                  <a:pt x="74448" y="195337"/>
                  <a:pt x="65837" y="234086"/>
                </a:cubicBezTo>
                <a:cubicBezTo>
                  <a:pt x="59806" y="261226"/>
                  <a:pt x="50634" y="287582"/>
                  <a:pt x="43891" y="314554"/>
                </a:cubicBezTo>
                <a:cubicBezTo>
                  <a:pt x="40875" y="326616"/>
                  <a:pt x="39372" y="339015"/>
                  <a:pt x="36576" y="351130"/>
                </a:cubicBezTo>
                <a:cubicBezTo>
                  <a:pt x="32055" y="370722"/>
                  <a:pt x="26822" y="390144"/>
                  <a:pt x="21945" y="409651"/>
                </a:cubicBezTo>
                <a:cubicBezTo>
                  <a:pt x="19507" y="419405"/>
                  <a:pt x="17809" y="429374"/>
                  <a:pt x="14630" y="438912"/>
                </a:cubicBezTo>
                <a:cubicBezTo>
                  <a:pt x="4136" y="470396"/>
                  <a:pt x="9185" y="453377"/>
                  <a:pt x="0" y="490118"/>
                </a:cubicBezTo>
                <a:cubicBezTo>
                  <a:pt x="2438" y="509625"/>
                  <a:pt x="4083" y="529248"/>
                  <a:pt x="7315" y="548640"/>
                </a:cubicBezTo>
                <a:cubicBezTo>
                  <a:pt x="8968" y="558557"/>
                  <a:pt x="6997" y="571358"/>
                  <a:pt x="14630" y="577901"/>
                </a:cubicBezTo>
                <a:cubicBezTo>
                  <a:pt x="26339" y="587937"/>
                  <a:pt x="58521" y="592531"/>
                  <a:pt x="58521" y="592531"/>
                </a:cubicBezTo>
                <a:cubicBezTo>
                  <a:pt x="101231" y="578295"/>
                  <a:pt x="59986" y="590775"/>
                  <a:pt x="124358" y="577901"/>
                </a:cubicBezTo>
                <a:cubicBezTo>
                  <a:pt x="134217" y="575929"/>
                  <a:pt x="143989" y="573475"/>
                  <a:pt x="153619" y="570586"/>
                </a:cubicBezTo>
                <a:cubicBezTo>
                  <a:pt x="168390" y="566155"/>
                  <a:pt x="182388" y="558979"/>
                  <a:pt x="197510" y="555955"/>
                </a:cubicBezTo>
                <a:cubicBezTo>
                  <a:pt x="255738" y="544310"/>
                  <a:pt x="221729" y="550013"/>
                  <a:pt x="299923" y="541325"/>
                </a:cubicBezTo>
                <a:cubicBezTo>
                  <a:pt x="341376" y="543763"/>
                  <a:pt x="382950" y="544640"/>
                  <a:pt x="424281" y="548640"/>
                </a:cubicBezTo>
                <a:cubicBezTo>
                  <a:pt x="556516" y="561437"/>
                  <a:pt x="486565" y="557801"/>
                  <a:pt x="563270" y="570586"/>
                </a:cubicBezTo>
                <a:cubicBezTo>
                  <a:pt x="580278" y="573421"/>
                  <a:pt x="597408" y="575463"/>
                  <a:pt x="614477" y="577901"/>
                </a:cubicBezTo>
                <a:cubicBezTo>
                  <a:pt x="665683" y="594969"/>
                  <a:pt x="653491" y="607161"/>
                  <a:pt x="665683" y="570586"/>
                </a:cubicBezTo>
                <a:cubicBezTo>
                  <a:pt x="668121" y="548640"/>
                  <a:pt x="670905" y="526730"/>
                  <a:pt x="672998" y="504749"/>
                </a:cubicBezTo>
                <a:cubicBezTo>
                  <a:pt x="680678" y="424110"/>
                  <a:pt x="682317" y="384898"/>
                  <a:pt x="687629" y="299923"/>
                </a:cubicBezTo>
                <a:cubicBezTo>
                  <a:pt x="685190" y="241401"/>
                  <a:pt x="683475" y="182845"/>
                  <a:pt x="680313" y="124358"/>
                </a:cubicBezTo>
                <a:cubicBezTo>
                  <a:pt x="678597" y="92612"/>
                  <a:pt x="681732" y="59830"/>
                  <a:pt x="672998" y="29261"/>
                </a:cubicBezTo>
                <a:cubicBezTo>
                  <a:pt x="670880" y="21847"/>
                  <a:pt x="658492" y="23975"/>
                  <a:pt x="651053" y="21946"/>
                </a:cubicBezTo>
                <a:cubicBezTo>
                  <a:pt x="602520" y="8710"/>
                  <a:pt x="598613" y="8531"/>
                  <a:pt x="555955" y="0"/>
                </a:cubicBezTo>
                <a:lnTo>
                  <a:pt x="160934" y="7315"/>
                </a:lnTo>
                <a:cubicBezTo>
                  <a:pt x="119576" y="7315"/>
                  <a:pt x="121920" y="3658"/>
                  <a:pt x="109728" y="21946"/>
                </a:cubicBezTo>
                <a:close/>
              </a:path>
            </a:pathLst>
          </a:cu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Segoe UI"/>
              <a:ea typeface="+mn-ea"/>
              <a:cs typeface="+mn-cs"/>
            </a:endParaRPr>
          </a:p>
        </p:txBody>
      </p:sp>
      <p:sp>
        <p:nvSpPr>
          <p:cNvPr id="39" name="Freeform 38"/>
          <p:cNvSpPr/>
          <p:nvPr/>
        </p:nvSpPr>
        <p:spPr bwMode="auto">
          <a:xfrm>
            <a:off x="9978833" y="5738695"/>
            <a:ext cx="1741018" cy="278308"/>
          </a:xfrm>
          <a:custGeom>
            <a:avLst/>
            <a:gdLst>
              <a:gd name="connsiteX0" fmla="*/ 0 w 1741018"/>
              <a:gd name="connsiteY0" fmla="*/ 146635 h 278308"/>
              <a:gd name="connsiteX1" fmla="*/ 109728 w 1741018"/>
              <a:gd name="connsiteY1" fmla="*/ 44222 h 278308"/>
              <a:gd name="connsiteX2" fmla="*/ 168250 w 1741018"/>
              <a:gd name="connsiteY2" fmla="*/ 331 h 278308"/>
              <a:gd name="connsiteX3" fmla="*/ 197510 w 1741018"/>
              <a:gd name="connsiteY3" fmla="*/ 22276 h 278308"/>
              <a:gd name="connsiteX4" fmla="*/ 175565 w 1741018"/>
              <a:gd name="connsiteY4" fmla="*/ 102743 h 278308"/>
              <a:gd name="connsiteX5" fmla="*/ 168250 w 1741018"/>
              <a:gd name="connsiteY5" fmla="*/ 139319 h 278308"/>
              <a:gd name="connsiteX6" fmla="*/ 160934 w 1741018"/>
              <a:gd name="connsiteY6" fmla="*/ 161265 h 278308"/>
              <a:gd name="connsiteX7" fmla="*/ 153619 w 1741018"/>
              <a:gd name="connsiteY7" fmla="*/ 190526 h 278308"/>
              <a:gd name="connsiteX8" fmla="*/ 190195 w 1741018"/>
              <a:gd name="connsiteY8" fmla="*/ 212471 h 278308"/>
              <a:gd name="connsiteX9" fmla="*/ 234086 w 1741018"/>
              <a:gd name="connsiteY9" fmla="*/ 183211 h 278308"/>
              <a:gd name="connsiteX10" fmla="*/ 263347 w 1741018"/>
              <a:gd name="connsiteY10" fmla="*/ 168580 h 278308"/>
              <a:gd name="connsiteX11" fmla="*/ 277978 w 1741018"/>
              <a:gd name="connsiteY11" fmla="*/ 153950 h 278308"/>
              <a:gd name="connsiteX12" fmla="*/ 314554 w 1741018"/>
              <a:gd name="connsiteY12" fmla="*/ 139319 h 278308"/>
              <a:gd name="connsiteX13" fmla="*/ 358445 w 1741018"/>
              <a:gd name="connsiteY13" fmla="*/ 117374 h 278308"/>
              <a:gd name="connsiteX14" fmla="*/ 380390 w 1741018"/>
              <a:gd name="connsiteY14" fmla="*/ 139319 h 278308"/>
              <a:gd name="connsiteX15" fmla="*/ 387706 w 1741018"/>
              <a:gd name="connsiteY15" fmla="*/ 227102 h 278308"/>
              <a:gd name="connsiteX16" fmla="*/ 446227 w 1741018"/>
              <a:gd name="connsiteY16" fmla="*/ 197841 h 278308"/>
              <a:gd name="connsiteX17" fmla="*/ 482803 w 1741018"/>
              <a:gd name="connsiteY17" fmla="*/ 168580 h 278308"/>
              <a:gd name="connsiteX18" fmla="*/ 512064 w 1741018"/>
              <a:gd name="connsiteY18" fmla="*/ 139319 h 278308"/>
              <a:gd name="connsiteX19" fmla="*/ 548640 w 1741018"/>
              <a:gd name="connsiteY19" fmla="*/ 117374 h 278308"/>
              <a:gd name="connsiteX20" fmla="*/ 577901 w 1741018"/>
              <a:gd name="connsiteY20" fmla="*/ 95428 h 278308"/>
              <a:gd name="connsiteX21" fmla="*/ 599846 w 1741018"/>
              <a:gd name="connsiteY21" fmla="*/ 88113 h 278308"/>
              <a:gd name="connsiteX22" fmla="*/ 621792 w 1741018"/>
              <a:gd name="connsiteY22" fmla="*/ 95428 h 278308"/>
              <a:gd name="connsiteX23" fmla="*/ 651053 w 1741018"/>
              <a:gd name="connsiteY23" fmla="*/ 190526 h 278308"/>
              <a:gd name="connsiteX24" fmla="*/ 694944 w 1741018"/>
              <a:gd name="connsiteY24" fmla="*/ 153950 h 278308"/>
              <a:gd name="connsiteX25" fmla="*/ 716890 w 1741018"/>
              <a:gd name="connsiteY25" fmla="*/ 139319 h 278308"/>
              <a:gd name="connsiteX26" fmla="*/ 746150 w 1741018"/>
              <a:gd name="connsiteY26" fmla="*/ 110059 h 278308"/>
              <a:gd name="connsiteX27" fmla="*/ 768096 w 1741018"/>
              <a:gd name="connsiteY27" fmla="*/ 95428 h 278308"/>
              <a:gd name="connsiteX28" fmla="*/ 797357 w 1741018"/>
              <a:gd name="connsiteY28" fmla="*/ 73483 h 278308"/>
              <a:gd name="connsiteX29" fmla="*/ 811987 w 1741018"/>
              <a:gd name="connsiteY29" fmla="*/ 58852 h 278308"/>
              <a:gd name="connsiteX30" fmla="*/ 863194 w 1741018"/>
              <a:gd name="connsiteY30" fmla="*/ 36907 h 278308"/>
              <a:gd name="connsiteX31" fmla="*/ 877824 w 1741018"/>
              <a:gd name="connsiteY31" fmla="*/ 66167 h 278308"/>
              <a:gd name="connsiteX32" fmla="*/ 863194 w 1741018"/>
              <a:gd name="connsiteY32" fmla="*/ 110059 h 278308"/>
              <a:gd name="connsiteX33" fmla="*/ 870509 w 1741018"/>
              <a:gd name="connsiteY33" fmla="*/ 161265 h 278308"/>
              <a:gd name="connsiteX34" fmla="*/ 921715 w 1741018"/>
              <a:gd name="connsiteY34" fmla="*/ 139319 h 278308"/>
              <a:gd name="connsiteX35" fmla="*/ 936346 w 1741018"/>
              <a:gd name="connsiteY35" fmla="*/ 124689 h 278308"/>
              <a:gd name="connsiteX36" fmla="*/ 958291 w 1741018"/>
              <a:gd name="connsiteY36" fmla="*/ 110059 h 278308"/>
              <a:gd name="connsiteX37" fmla="*/ 1046074 w 1741018"/>
              <a:gd name="connsiteY37" fmla="*/ 51537 h 278308"/>
              <a:gd name="connsiteX38" fmla="*/ 1068019 w 1741018"/>
              <a:gd name="connsiteY38" fmla="*/ 44222 h 278308"/>
              <a:gd name="connsiteX39" fmla="*/ 1075334 w 1741018"/>
              <a:gd name="connsiteY39" fmla="*/ 80798 h 278308"/>
              <a:gd name="connsiteX40" fmla="*/ 1060704 w 1741018"/>
              <a:gd name="connsiteY40" fmla="*/ 139319 h 278308"/>
              <a:gd name="connsiteX41" fmla="*/ 1068019 w 1741018"/>
              <a:gd name="connsiteY41" fmla="*/ 175895 h 278308"/>
              <a:gd name="connsiteX42" fmla="*/ 1126541 w 1741018"/>
              <a:gd name="connsiteY42" fmla="*/ 161265 h 278308"/>
              <a:gd name="connsiteX43" fmla="*/ 1199693 w 1741018"/>
              <a:gd name="connsiteY43" fmla="*/ 117374 h 278308"/>
              <a:gd name="connsiteX44" fmla="*/ 1221638 w 1741018"/>
              <a:gd name="connsiteY44" fmla="*/ 110059 h 278308"/>
              <a:gd name="connsiteX45" fmla="*/ 1228954 w 1741018"/>
              <a:gd name="connsiteY45" fmla="*/ 175895 h 278308"/>
              <a:gd name="connsiteX46" fmla="*/ 1236269 w 1741018"/>
              <a:gd name="connsiteY46" fmla="*/ 219787 h 278308"/>
              <a:gd name="connsiteX47" fmla="*/ 1265530 w 1741018"/>
              <a:gd name="connsiteY47" fmla="*/ 212471 h 278308"/>
              <a:gd name="connsiteX48" fmla="*/ 1353312 w 1741018"/>
              <a:gd name="connsiteY48" fmla="*/ 153950 h 278308"/>
              <a:gd name="connsiteX49" fmla="*/ 1375258 w 1741018"/>
              <a:gd name="connsiteY49" fmla="*/ 132004 h 278308"/>
              <a:gd name="connsiteX50" fmla="*/ 1419149 w 1741018"/>
              <a:gd name="connsiteY50" fmla="*/ 110059 h 278308"/>
              <a:gd name="connsiteX51" fmla="*/ 1433779 w 1741018"/>
              <a:gd name="connsiteY51" fmla="*/ 132004 h 278308"/>
              <a:gd name="connsiteX52" fmla="*/ 1433779 w 1741018"/>
              <a:gd name="connsiteY52" fmla="*/ 212471 h 278308"/>
              <a:gd name="connsiteX53" fmla="*/ 1455725 w 1741018"/>
              <a:gd name="connsiteY53" fmla="*/ 219787 h 278308"/>
              <a:gd name="connsiteX54" fmla="*/ 1514246 w 1741018"/>
              <a:gd name="connsiteY54" fmla="*/ 197841 h 278308"/>
              <a:gd name="connsiteX55" fmla="*/ 1536192 w 1741018"/>
              <a:gd name="connsiteY55" fmla="*/ 190526 h 278308"/>
              <a:gd name="connsiteX56" fmla="*/ 1602029 w 1741018"/>
              <a:gd name="connsiteY56" fmla="*/ 146635 h 278308"/>
              <a:gd name="connsiteX57" fmla="*/ 1623974 w 1741018"/>
              <a:gd name="connsiteY57" fmla="*/ 139319 h 278308"/>
              <a:gd name="connsiteX58" fmla="*/ 1645920 w 1741018"/>
              <a:gd name="connsiteY58" fmla="*/ 124689 h 278308"/>
              <a:gd name="connsiteX59" fmla="*/ 1667866 w 1741018"/>
              <a:gd name="connsiteY59" fmla="*/ 132004 h 278308"/>
              <a:gd name="connsiteX60" fmla="*/ 1667866 w 1741018"/>
              <a:gd name="connsiteY60" fmla="*/ 270993 h 278308"/>
              <a:gd name="connsiteX61" fmla="*/ 1689811 w 1741018"/>
              <a:gd name="connsiteY61" fmla="*/ 278308 h 278308"/>
              <a:gd name="connsiteX62" fmla="*/ 1711757 w 1741018"/>
              <a:gd name="connsiteY62" fmla="*/ 270993 h 278308"/>
              <a:gd name="connsiteX63" fmla="*/ 1741018 w 1741018"/>
              <a:gd name="connsiteY63" fmla="*/ 256363 h 27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741018" h="278308">
                <a:moveTo>
                  <a:pt x="0" y="146635"/>
                </a:moveTo>
                <a:cubicBezTo>
                  <a:pt x="36576" y="112497"/>
                  <a:pt x="71974" y="77052"/>
                  <a:pt x="109728" y="44222"/>
                </a:cubicBezTo>
                <a:cubicBezTo>
                  <a:pt x="128128" y="28222"/>
                  <a:pt x="144594" y="6245"/>
                  <a:pt x="168250" y="331"/>
                </a:cubicBezTo>
                <a:cubicBezTo>
                  <a:pt x="180078" y="-2626"/>
                  <a:pt x="187757" y="14961"/>
                  <a:pt x="197510" y="22276"/>
                </a:cubicBezTo>
                <a:cubicBezTo>
                  <a:pt x="187001" y="53805"/>
                  <a:pt x="183815" y="61494"/>
                  <a:pt x="175565" y="102743"/>
                </a:cubicBezTo>
                <a:cubicBezTo>
                  <a:pt x="173127" y="114935"/>
                  <a:pt x="171266" y="127257"/>
                  <a:pt x="168250" y="139319"/>
                </a:cubicBezTo>
                <a:cubicBezTo>
                  <a:pt x="166380" y="146800"/>
                  <a:pt x="163052" y="153851"/>
                  <a:pt x="160934" y="161265"/>
                </a:cubicBezTo>
                <a:cubicBezTo>
                  <a:pt x="158172" y="170932"/>
                  <a:pt x="156057" y="180772"/>
                  <a:pt x="153619" y="190526"/>
                </a:cubicBezTo>
                <a:cubicBezTo>
                  <a:pt x="160961" y="197868"/>
                  <a:pt x="175952" y="217219"/>
                  <a:pt x="190195" y="212471"/>
                </a:cubicBezTo>
                <a:cubicBezTo>
                  <a:pt x="206876" y="206911"/>
                  <a:pt x="218359" y="191075"/>
                  <a:pt x="234086" y="183211"/>
                </a:cubicBezTo>
                <a:cubicBezTo>
                  <a:pt x="243840" y="178334"/>
                  <a:pt x="254273" y="174629"/>
                  <a:pt x="263347" y="168580"/>
                </a:cubicBezTo>
                <a:cubicBezTo>
                  <a:pt x="269086" y="164754"/>
                  <a:pt x="271990" y="157372"/>
                  <a:pt x="277978" y="153950"/>
                </a:cubicBezTo>
                <a:cubicBezTo>
                  <a:pt x="289379" y="147435"/>
                  <a:pt x="302809" y="145192"/>
                  <a:pt x="314554" y="139319"/>
                </a:cubicBezTo>
                <a:cubicBezTo>
                  <a:pt x="371270" y="110960"/>
                  <a:pt x="303288" y="135759"/>
                  <a:pt x="358445" y="117374"/>
                </a:cubicBezTo>
                <a:cubicBezTo>
                  <a:pt x="365760" y="124689"/>
                  <a:pt x="377724" y="129323"/>
                  <a:pt x="380390" y="139319"/>
                </a:cubicBezTo>
                <a:cubicBezTo>
                  <a:pt x="387956" y="167690"/>
                  <a:pt x="365760" y="207595"/>
                  <a:pt x="387706" y="227102"/>
                </a:cubicBezTo>
                <a:cubicBezTo>
                  <a:pt x="404007" y="241592"/>
                  <a:pt x="430805" y="213262"/>
                  <a:pt x="446227" y="197841"/>
                </a:cubicBezTo>
                <a:cubicBezTo>
                  <a:pt x="496046" y="148026"/>
                  <a:pt x="418189" y="223965"/>
                  <a:pt x="482803" y="168580"/>
                </a:cubicBezTo>
                <a:cubicBezTo>
                  <a:pt x="493276" y="159603"/>
                  <a:pt x="500236" y="146416"/>
                  <a:pt x="512064" y="139319"/>
                </a:cubicBezTo>
                <a:cubicBezTo>
                  <a:pt x="524256" y="132004"/>
                  <a:pt x="536810" y="125261"/>
                  <a:pt x="548640" y="117374"/>
                </a:cubicBezTo>
                <a:cubicBezTo>
                  <a:pt x="558784" y="110611"/>
                  <a:pt x="567315" y="101477"/>
                  <a:pt x="577901" y="95428"/>
                </a:cubicBezTo>
                <a:cubicBezTo>
                  <a:pt x="584596" y="91602"/>
                  <a:pt x="592531" y="90551"/>
                  <a:pt x="599846" y="88113"/>
                </a:cubicBezTo>
                <a:cubicBezTo>
                  <a:pt x="607161" y="90551"/>
                  <a:pt x="619524" y="88058"/>
                  <a:pt x="621792" y="95428"/>
                </a:cubicBezTo>
                <a:cubicBezTo>
                  <a:pt x="653614" y="198851"/>
                  <a:pt x="594983" y="171837"/>
                  <a:pt x="651053" y="190526"/>
                </a:cubicBezTo>
                <a:cubicBezTo>
                  <a:pt x="671846" y="169731"/>
                  <a:pt x="664509" y="175689"/>
                  <a:pt x="694944" y="153950"/>
                </a:cubicBezTo>
                <a:cubicBezTo>
                  <a:pt x="702098" y="148840"/>
                  <a:pt x="710215" y="145041"/>
                  <a:pt x="716890" y="139319"/>
                </a:cubicBezTo>
                <a:cubicBezTo>
                  <a:pt x="727363" y="130342"/>
                  <a:pt x="735677" y="119036"/>
                  <a:pt x="746150" y="110059"/>
                </a:cubicBezTo>
                <a:cubicBezTo>
                  <a:pt x="752825" y="104337"/>
                  <a:pt x="760942" y="100538"/>
                  <a:pt x="768096" y="95428"/>
                </a:cubicBezTo>
                <a:cubicBezTo>
                  <a:pt x="778017" y="88342"/>
                  <a:pt x="787991" y="81288"/>
                  <a:pt x="797357" y="73483"/>
                </a:cubicBezTo>
                <a:cubicBezTo>
                  <a:pt x="802655" y="69068"/>
                  <a:pt x="806248" y="62678"/>
                  <a:pt x="811987" y="58852"/>
                </a:cubicBezTo>
                <a:cubicBezTo>
                  <a:pt x="830065" y="46800"/>
                  <a:pt x="843688" y="43409"/>
                  <a:pt x="863194" y="36907"/>
                </a:cubicBezTo>
                <a:cubicBezTo>
                  <a:pt x="868071" y="46660"/>
                  <a:pt x="877824" y="55262"/>
                  <a:pt x="877824" y="66167"/>
                </a:cubicBezTo>
                <a:cubicBezTo>
                  <a:pt x="877824" y="81589"/>
                  <a:pt x="863194" y="110059"/>
                  <a:pt x="863194" y="110059"/>
                </a:cubicBezTo>
                <a:cubicBezTo>
                  <a:pt x="865632" y="127128"/>
                  <a:pt x="859471" y="148019"/>
                  <a:pt x="870509" y="161265"/>
                </a:cubicBezTo>
                <a:cubicBezTo>
                  <a:pt x="878592" y="170964"/>
                  <a:pt x="917383" y="142784"/>
                  <a:pt x="921715" y="139319"/>
                </a:cubicBezTo>
                <a:cubicBezTo>
                  <a:pt x="927101" y="135011"/>
                  <a:pt x="930960" y="128997"/>
                  <a:pt x="936346" y="124689"/>
                </a:cubicBezTo>
                <a:cubicBezTo>
                  <a:pt x="943211" y="119197"/>
                  <a:pt x="951181" y="115230"/>
                  <a:pt x="958291" y="110059"/>
                </a:cubicBezTo>
                <a:cubicBezTo>
                  <a:pt x="1003350" y="77289"/>
                  <a:pt x="1004925" y="69172"/>
                  <a:pt x="1046074" y="51537"/>
                </a:cubicBezTo>
                <a:cubicBezTo>
                  <a:pt x="1053161" y="48500"/>
                  <a:pt x="1060704" y="46660"/>
                  <a:pt x="1068019" y="44222"/>
                </a:cubicBezTo>
                <a:cubicBezTo>
                  <a:pt x="1070457" y="56414"/>
                  <a:pt x="1076288" y="68401"/>
                  <a:pt x="1075334" y="80798"/>
                </a:cubicBezTo>
                <a:cubicBezTo>
                  <a:pt x="1073792" y="100846"/>
                  <a:pt x="1060704" y="139319"/>
                  <a:pt x="1060704" y="139319"/>
                </a:cubicBezTo>
                <a:cubicBezTo>
                  <a:pt x="1063142" y="151511"/>
                  <a:pt x="1056224" y="171963"/>
                  <a:pt x="1068019" y="175895"/>
                </a:cubicBezTo>
                <a:cubicBezTo>
                  <a:pt x="1087095" y="182254"/>
                  <a:pt x="1126541" y="161265"/>
                  <a:pt x="1126541" y="161265"/>
                </a:cubicBezTo>
                <a:cubicBezTo>
                  <a:pt x="1157747" y="140461"/>
                  <a:pt x="1168199" y="130871"/>
                  <a:pt x="1199693" y="117374"/>
                </a:cubicBezTo>
                <a:cubicBezTo>
                  <a:pt x="1206780" y="114337"/>
                  <a:pt x="1214323" y="112497"/>
                  <a:pt x="1221638" y="110059"/>
                </a:cubicBezTo>
                <a:cubicBezTo>
                  <a:pt x="1251778" y="140196"/>
                  <a:pt x="1228954" y="109572"/>
                  <a:pt x="1228954" y="175895"/>
                </a:cubicBezTo>
                <a:cubicBezTo>
                  <a:pt x="1228954" y="190727"/>
                  <a:pt x="1233831" y="205156"/>
                  <a:pt x="1236269" y="219787"/>
                </a:cubicBezTo>
                <a:cubicBezTo>
                  <a:pt x="1246023" y="217348"/>
                  <a:pt x="1256538" y="216967"/>
                  <a:pt x="1265530" y="212471"/>
                </a:cubicBezTo>
                <a:cubicBezTo>
                  <a:pt x="1283303" y="203584"/>
                  <a:pt x="1332724" y="171597"/>
                  <a:pt x="1353312" y="153950"/>
                </a:cubicBezTo>
                <a:cubicBezTo>
                  <a:pt x="1361167" y="147217"/>
                  <a:pt x="1367310" y="138627"/>
                  <a:pt x="1375258" y="132004"/>
                </a:cubicBezTo>
                <a:cubicBezTo>
                  <a:pt x="1394165" y="116248"/>
                  <a:pt x="1397154" y="117390"/>
                  <a:pt x="1419149" y="110059"/>
                </a:cubicBezTo>
                <a:cubicBezTo>
                  <a:pt x="1424026" y="117374"/>
                  <a:pt x="1432689" y="123280"/>
                  <a:pt x="1433779" y="132004"/>
                </a:cubicBezTo>
                <a:cubicBezTo>
                  <a:pt x="1439486" y="177658"/>
                  <a:pt x="1405416" y="162836"/>
                  <a:pt x="1433779" y="212471"/>
                </a:cubicBezTo>
                <a:cubicBezTo>
                  <a:pt x="1437605" y="219166"/>
                  <a:pt x="1448410" y="217348"/>
                  <a:pt x="1455725" y="219787"/>
                </a:cubicBezTo>
                <a:cubicBezTo>
                  <a:pt x="1509677" y="206298"/>
                  <a:pt x="1460688" y="220794"/>
                  <a:pt x="1514246" y="197841"/>
                </a:cubicBezTo>
                <a:cubicBezTo>
                  <a:pt x="1521334" y="194804"/>
                  <a:pt x="1529295" y="193974"/>
                  <a:pt x="1536192" y="190526"/>
                </a:cubicBezTo>
                <a:cubicBezTo>
                  <a:pt x="1635818" y="140713"/>
                  <a:pt x="1516294" y="195627"/>
                  <a:pt x="1602029" y="146635"/>
                </a:cubicBezTo>
                <a:cubicBezTo>
                  <a:pt x="1608724" y="142809"/>
                  <a:pt x="1617077" y="142767"/>
                  <a:pt x="1623974" y="139319"/>
                </a:cubicBezTo>
                <a:cubicBezTo>
                  <a:pt x="1631838" y="135387"/>
                  <a:pt x="1638605" y="129566"/>
                  <a:pt x="1645920" y="124689"/>
                </a:cubicBezTo>
                <a:cubicBezTo>
                  <a:pt x="1653235" y="127127"/>
                  <a:pt x="1666487" y="124417"/>
                  <a:pt x="1667866" y="132004"/>
                </a:cubicBezTo>
                <a:cubicBezTo>
                  <a:pt x="1683404" y="217465"/>
                  <a:pt x="1635271" y="189506"/>
                  <a:pt x="1667866" y="270993"/>
                </a:cubicBezTo>
                <a:cubicBezTo>
                  <a:pt x="1670730" y="278152"/>
                  <a:pt x="1682496" y="275870"/>
                  <a:pt x="1689811" y="278308"/>
                </a:cubicBezTo>
                <a:cubicBezTo>
                  <a:pt x="1697126" y="275870"/>
                  <a:pt x="1704669" y="274030"/>
                  <a:pt x="1711757" y="270993"/>
                </a:cubicBezTo>
                <a:cubicBezTo>
                  <a:pt x="1721780" y="266698"/>
                  <a:pt x="1741018" y="256363"/>
                  <a:pt x="1741018" y="256363"/>
                </a:cubicBezTo>
              </a:path>
            </a:pathLst>
          </a:cu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Segoe UI"/>
              <a:ea typeface="+mn-ea"/>
              <a:cs typeface="+mn-cs"/>
            </a:endParaRPr>
          </a:p>
        </p:txBody>
      </p:sp>
    </p:spTree>
    <p:extLst>
      <p:ext uri="{BB962C8B-B14F-4D97-AF65-F5344CB8AC3E}">
        <p14:creationId xmlns:p14="http://schemas.microsoft.com/office/powerpoint/2010/main" val="18545215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22" presetClass="entr" presetSubtype="8"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wipe(left)">
                                      <p:cBhvr>
                                        <p:cTn id="21" dur="500"/>
                                        <p:tgtEl>
                                          <p:spTgt spid="74"/>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wipe(left)">
                                      <p:cBhvr>
                                        <p:cTn id="47" dur="1000"/>
                                        <p:tgtEl>
                                          <p:spTgt spid="90"/>
                                        </p:tgtEl>
                                      </p:cBhvr>
                                    </p:animEffect>
                                  </p:childTnLst>
                                </p:cTn>
                              </p:par>
                            </p:childTnLst>
                          </p:cTn>
                        </p:par>
                        <p:par>
                          <p:cTn id="48" fill="hold">
                            <p:stCondLst>
                              <p:cond delay="1500"/>
                            </p:stCondLst>
                            <p:childTnLst>
                              <p:par>
                                <p:cTn id="49" presetID="22" presetClass="entr" presetSubtype="8" fill="hold" grpId="0" nodeType="afterEffect">
                                  <p:stCondLst>
                                    <p:cond delay="0"/>
                                  </p:stCondLst>
                                  <p:childTnLst>
                                    <p:set>
                                      <p:cBhvr>
                                        <p:cTn id="50" dur="1" fill="hold">
                                          <p:stCondLst>
                                            <p:cond delay="0"/>
                                          </p:stCondLst>
                                        </p:cTn>
                                        <p:tgtEl>
                                          <p:spTgt spid="91"/>
                                        </p:tgtEl>
                                        <p:attrNameLst>
                                          <p:attrName>style.visibility</p:attrName>
                                        </p:attrNameLst>
                                      </p:cBhvr>
                                      <p:to>
                                        <p:strVal val="visible"/>
                                      </p:to>
                                    </p:set>
                                    <p:animEffect transition="in" filter="wipe(left)">
                                      <p:cBhvr>
                                        <p:cTn id="51" dur="1000"/>
                                        <p:tgtEl>
                                          <p:spTgt spid="91"/>
                                        </p:tgtEl>
                                      </p:cBhvr>
                                    </p:animEffect>
                                  </p:childTnLst>
                                </p:cTn>
                              </p:par>
                            </p:childTnLst>
                          </p:cTn>
                        </p:par>
                        <p:par>
                          <p:cTn id="52" fill="hold">
                            <p:stCondLst>
                              <p:cond delay="2500"/>
                            </p:stCondLst>
                            <p:childTnLst>
                              <p:par>
                                <p:cTn id="53" presetID="21" presetClass="entr" presetSubtype="1" fill="hold" grpId="0" nodeType="afterEffect">
                                  <p:stCondLst>
                                    <p:cond delay="0"/>
                                  </p:stCondLst>
                                  <p:childTnLst>
                                    <p:set>
                                      <p:cBhvr>
                                        <p:cTn id="54" dur="1" fill="hold">
                                          <p:stCondLst>
                                            <p:cond delay="0"/>
                                          </p:stCondLst>
                                        </p:cTn>
                                        <p:tgtEl>
                                          <p:spTgt spid="102"/>
                                        </p:tgtEl>
                                        <p:attrNameLst>
                                          <p:attrName>style.visibility</p:attrName>
                                        </p:attrNameLst>
                                      </p:cBhvr>
                                      <p:to>
                                        <p:strVal val="visible"/>
                                      </p:to>
                                    </p:set>
                                    <p:animEffect transition="in" filter="wheel(1)">
                                      <p:cBhvr>
                                        <p:cTn id="55" dur="1000"/>
                                        <p:tgtEl>
                                          <p:spTgt spid="10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up)">
                                      <p:cBhvr>
                                        <p:cTn id="60" dur="500"/>
                                        <p:tgtEl>
                                          <p:spTgt spid="20"/>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childTnLst>
                          </p:cTn>
                        </p:par>
                      </p:childTnLst>
                    </p:cTn>
                  </p:par>
                  <p:par>
                    <p:cTn id="74" fill="hold">
                      <p:stCondLst>
                        <p:cond delay="indefinite"/>
                      </p:stCondLst>
                      <p:childTnLst>
                        <p:par>
                          <p:cTn id="75" fill="hold">
                            <p:stCondLst>
                              <p:cond delay="0"/>
                            </p:stCondLst>
                            <p:childTnLst>
                              <p:par>
                                <p:cTn id="76" presetID="21" presetClass="entr" presetSubtype="1" fill="hold" grpId="0" nodeType="clickEffect">
                                  <p:stCondLst>
                                    <p:cond delay="0"/>
                                  </p:stCondLst>
                                  <p:childTnLst>
                                    <p:set>
                                      <p:cBhvr>
                                        <p:cTn id="77" dur="1" fill="hold">
                                          <p:stCondLst>
                                            <p:cond delay="0"/>
                                          </p:stCondLst>
                                        </p:cTn>
                                        <p:tgtEl>
                                          <p:spTgt spid="103"/>
                                        </p:tgtEl>
                                        <p:attrNameLst>
                                          <p:attrName>style.visibility</p:attrName>
                                        </p:attrNameLst>
                                      </p:cBhvr>
                                      <p:to>
                                        <p:strVal val="visible"/>
                                      </p:to>
                                    </p:set>
                                    <p:animEffect transition="in" filter="wheel(1)">
                                      <p:cBhvr>
                                        <p:cTn id="78" dur="1000"/>
                                        <p:tgtEl>
                                          <p:spTgt spid="103"/>
                                        </p:tgtEl>
                                      </p:cBhvr>
                                    </p:animEffect>
                                  </p:childTnLst>
                                </p:cTn>
                              </p:par>
                            </p:childTnLst>
                          </p:cTn>
                        </p:par>
                        <p:par>
                          <p:cTn id="79" fill="hold">
                            <p:stCondLst>
                              <p:cond delay="1000"/>
                            </p:stCondLst>
                            <p:childTnLst>
                              <p:par>
                                <p:cTn id="80" presetID="21" presetClass="entr" presetSubtype="1" fill="hold" grpId="0" nodeType="afterEffect">
                                  <p:stCondLst>
                                    <p:cond delay="0"/>
                                  </p:stCondLst>
                                  <p:childTnLst>
                                    <p:set>
                                      <p:cBhvr>
                                        <p:cTn id="81" dur="1" fill="hold">
                                          <p:stCondLst>
                                            <p:cond delay="0"/>
                                          </p:stCondLst>
                                        </p:cTn>
                                        <p:tgtEl>
                                          <p:spTgt spid="104"/>
                                        </p:tgtEl>
                                        <p:attrNameLst>
                                          <p:attrName>style.visibility</p:attrName>
                                        </p:attrNameLst>
                                      </p:cBhvr>
                                      <p:to>
                                        <p:strVal val="visible"/>
                                      </p:to>
                                    </p:set>
                                    <p:animEffect transition="in" filter="wheel(1)">
                                      <p:cBhvr>
                                        <p:cTn id="82" dur="1000"/>
                                        <p:tgtEl>
                                          <p:spTgt spid="10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94"/>
                                        </p:tgtEl>
                                        <p:attrNameLst>
                                          <p:attrName>style.visibility</p:attrName>
                                        </p:attrNameLst>
                                      </p:cBhvr>
                                      <p:to>
                                        <p:strVal val="visible"/>
                                      </p:to>
                                    </p:set>
                                    <p:animEffect transition="in" filter="wipe(left)">
                                      <p:cBhvr>
                                        <p:cTn id="87" dur="1000"/>
                                        <p:tgtEl>
                                          <p:spTgt spid="9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wipe(up)">
                                      <p:cBhvr>
                                        <p:cTn id="92" dur="500"/>
                                        <p:tgtEl>
                                          <p:spTgt spid="21"/>
                                        </p:tgtEl>
                                      </p:cBhvr>
                                    </p:animEffec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6"/>
                                        </p:tgtEl>
                                        <p:attrNameLst>
                                          <p:attrName>style.visibility</p:attrName>
                                        </p:attrNameLst>
                                      </p:cBhvr>
                                      <p:to>
                                        <p:strVal val="visible"/>
                                      </p:to>
                                    </p:set>
                                    <p:animEffect transition="in" filter="fade">
                                      <p:cBhvr>
                                        <p:cTn id="96" dur="500"/>
                                        <p:tgtEl>
                                          <p:spTgt spid="6"/>
                                        </p:tgtEl>
                                      </p:cBhvr>
                                    </p:animEffect>
                                  </p:childTnLst>
                                </p:cTn>
                              </p:par>
                            </p:childTnLst>
                          </p:cTn>
                        </p:par>
                        <p:par>
                          <p:cTn id="97" fill="hold">
                            <p:stCondLst>
                              <p:cond delay="1000"/>
                            </p:stCondLst>
                            <p:childTnLst>
                              <p:par>
                                <p:cTn id="98" presetID="10" presetClass="entr" presetSubtype="0" fill="hold" grpId="0" nodeType="after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500"/>
                                        <p:tgtEl>
                                          <p:spTgt spid="33"/>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fade">
                                      <p:cBhvr>
                                        <p:cTn id="105" dur="500"/>
                                        <p:tgtEl>
                                          <p:spTgt spid="50"/>
                                        </p:tgtEl>
                                      </p:cBhvr>
                                    </p:animEffect>
                                  </p:childTnLst>
                                </p:cTn>
                              </p:par>
                            </p:childTnLst>
                          </p:cTn>
                        </p:par>
                        <p:par>
                          <p:cTn id="106" fill="hold">
                            <p:stCondLst>
                              <p:cond delay="500"/>
                            </p:stCondLst>
                            <p:childTnLst>
                              <p:par>
                                <p:cTn id="107" presetID="22" presetClass="entr" presetSubtype="8" fill="hold" grpId="0" nodeType="afterEffect">
                                  <p:stCondLst>
                                    <p:cond delay="0"/>
                                  </p:stCondLst>
                                  <p:childTnLst>
                                    <p:set>
                                      <p:cBhvr>
                                        <p:cTn id="108" dur="1" fill="hold">
                                          <p:stCondLst>
                                            <p:cond delay="0"/>
                                          </p:stCondLst>
                                        </p:cTn>
                                        <p:tgtEl>
                                          <p:spTgt spid="95"/>
                                        </p:tgtEl>
                                        <p:attrNameLst>
                                          <p:attrName>style.visibility</p:attrName>
                                        </p:attrNameLst>
                                      </p:cBhvr>
                                      <p:to>
                                        <p:strVal val="visible"/>
                                      </p:to>
                                    </p:set>
                                    <p:animEffect transition="in" filter="wipe(left)">
                                      <p:cBhvr>
                                        <p:cTn id="109" dur="1000"/>
                                        <p:tgtEl>
                                          <p:spTgt spid="95"/>
                                        </p:tgtEl>
                                      </p:cBhvr>
                                    </p:animEffect>
                                  </p:childTnLst>
                                </p:cTn>
                              </p:par>
                            </p:childTnLst>
                          </p:cTn>
                        </p:par>
                        <p:par>
                          <p:cTn id="110" fill="hold">
                            <p:stCondLst>
                              <p:cond delay="1500"/>
                            </p:stCondLst>
                            <p:childTnLst>
                              <p:par>
                                <p:cTn id="111" presetID="22" presetClass="entr" presetSubtype="8" fill="hold" grpId="0" nodeType="afterEffect">
                                  <p:stCondLst>
                                    <p:cond delay="0"/>
                                  </p:stCondLst>
                                  <p:childTnLst>
                                    <p:set>
                                      <p:cBhvr>
                                        <p:cTn id="112" dur="1" fill="hold">
                                          <p:stCondLst>
                                            <p:cond delay="0"/>
                                          </p:stCondLst>
                                        </p:cTn>
                                        <p:tgtEl>
                                          <p:spTgt spid="96"/>
                                        </p:tgtEl>
                                        <p:attrNameLst>
                                          <p:attrName>style.visibility</p:attrName>
                                        </p:attrNameLst>
                                      </p:cBhvr>
                                      <p:to>
                                        <p:strVal val="visible"/>
                                      </p:to>
                                    </p:set>
                                    <p:animEffect transition="in" filter="wipe(left)">
                                      <p:cBhvr>
                                        <p:cTn id="113" dur="1000"/>
                                        <p:tgtEl>
                                          <p:spTgt spid="96"/>
                                        </p:tgtEl>
                                      </p:cBhvr>
                                    </p:animEffect>
                                  </p:childTnLst>
                                </p:cTn>
                              </p:par>
                            </p:childTnLst>
                          </p:cTn>
                        </p:par>
                        <p:par>
                          <p:cTn id="114" fill="hold">
                            <p:stCondLst>
                              <p:cond delay="2500"/>
                            </p:stCondLst>
                            <p:childTnLst>
                              <p:par>
                                <p:cTn id="115" presetID="22" presetClass="entr" presetSubtype="8" fill="hold" grpId="0" nodeType="afterEffect">
                                  <p:stCondLst>
                                    <p:cond delay="0"/>
                                  </p:stCondLst>
                                  <p:childTnLst>
                                    <p:set>
                                      <p:cBhvr>
                                        <p:cTn id="116" dur="1" fill="hold">
                                          <p:stCondLst>
                                            <p:cond delay="0"/>
                                          </p:stCondLst>
                                        </p:cTn>
                                        <p:tgtEl>
                                          <p:spTgt spid="97"/>
                                        </p:tgtEl>
                                        <p:attrNameLst>
                                          <p:attrName>style.visibility</p:attrName>
                                        </p:attrNameLst>
                                      </p:cBhvr>
                                      <p:to>
                                        <p:strVal val="visible"/>
                                      </p:to>
                                    </p:set>
                                    <p:animEffect transition="in" filter="wipe(left)">
                                      <p:cBhvr>
                                        <p:cTn id="117" dur="1000"/>
                                        <p:tgtEl>
                                          <p:spTgt spid="97"/>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nodeType="clickEffect">
                                  <p:stCondLst>
                                    <p:cond delay="0"/>
                                  </p:stCondLst>
                                  <p:childTnLst>
                                    <p:set>
                                      <p:cBhvr>
                                        <p:cTn id="121" dur="1" fill="hold">
                                          <p:stCondLst>
                                            <p:cond delay="0"/>
                                          </p:stCondLst>
                                        </p:cTn>
                                        <p:tgtEl>
                                          <p:spTgt spid="22"/>
                                        </p:tgtEl>
                                        <p:attrNameLst>
                                          <p:attrName>style.visibility</p:attrName>
                                        </p:attrNameLst>
                                      </p:cBhvr>
                                      <p:to>
                                        <p:strVal val="visible"/>
                                      </p:to>
                                    </p:set>
                                    <p:animEffect transition="in" filter="wipe(up)">
                                      <p:cBhvr>
                                        <p:cTn id="122" dur="500"/>
                                        <p:tgtEl>
                                          <p:spTgt spid="22"/>
                                        </p:tgtEl>
                                      </p:cBhvr>
                                    </p:animEffect>
                                  </p:childTnLst>
                                </p:cTn>
                              </p:par>
                            </p:childTnLst>
                          </p:cTn>
                        </p:par>
                        <p:par>
                          <p:cTn id="123" fill="hold">
                            <p:stCondLst>
                              <p:cond delay="500"/>
                            </p:stCondLst>
                            <p:childTnLst>
                              <p:par>
                                <p:cTn id="124" presetID="10" presetClass="entr" presetSubtype="0" fill="hold" grpId="0" nodeType="afterEffect">
                                  <p:stCondLst>
                                    <p:cond delay="0"/>
                                  </p:stCondLst>
                                  <p:childTnLst>
                                    <p:set>
                                      <p:cBhvr>
                                        <p:cTn id="125" dur="1" fill="hold">
                                          <p:stCondLst>
                                            <p:cond delay="0"/>
                                          </p:stCondLst>
                                        </p:cTn>
                                        <p:tgtEl>
                                          <p:spTgt spid="8"/>
                                        </p:tgtEl>
                                        <p:attrNameLst>
                                          <p:attrName>style.visibility</p:attrName>
                                        </p:attrNameLst>
                                      </p:cBhvr>
                                      <p:to>
                                        <p:strVal val="visible"/>
                                      </p:to>
                                    </p:set>
                                    <p:animEffect transition="in" filter="fade">
                                      <p:cBhvr>
                                        <p:cTn id="126" dur="500"/>
                                        <p:tgtEl>
                                          <p:spTgt spid="8"/>
                                        </p:tgtEl>
                                      </p:cBhvr>
                                    </p:animEffect>
                                  </p:childTnLst>
                                </p:cTn>
                              </p:par>
                            </p:childTnLst>
                          </p:cTn>
                        </p:par>
                        <p:par>
                          <p:cTn id="127" fill="hold">
                            <p:stCondLst>
                              <p:cond delay="1000"/>
                            </p:stCondLst>
                            <p:childTnLst>
                              <p:par>
                                <p:cTn id="128" presetID="10" presetClass="entr" presetSubtype="0" fill="hold" grpId="0" nodeType="afterEffect">
                                  <p:stCondLst>
                                    <p:cond delay="0"/>
                                  </p:stCondLst>
                                  <p:childTnLst>
                                    <p:set>
                                      <p:cBhvr>
                                        <p:cTn id="129" dur="1" fill="hold">
                                          <p:stCondLst>
                                            <p:cond delay="0"/>
                                          </p:stCondLst>
                                        </p:cTn>
                                        <p:tgtEl>
                                          <p:spTgt spid="35"/>
                                        </p:tgtEl>
                                        <p:attrNameLst>
                                          <p:attrName>style.visibility</p:attrName>
                                        </p:attrNameLst>
                                      </p:cBhvr>
                                      <p:to>
                                        <p:strVal val="visible"/>
                                      </p:to>
                                    </p:set>
                                    <p:animEffect transition="in" filter="fade">
                                      <p:cBhvr>
                                        <p:cTn id="130" dur="500"/>
                                        <p:tgtEl>
                                          <p:spTgt spid="35"/>
                                        </p:tgtEl>
                                      </p:cBhvr>
                                    </p:animEffect>
                                  </p:childTnLst>
                                </p:cTn>
                              </p:par>
                            </p:childTnLst>
                          </p:cTn>
                        </p:par>
                        <p:par>
                          <p:cTn id="131" fill="hold">
                            <p:stCondLst>
                              <p:cond delay="1500"/>
                            </p:stCondLst>
                            <p:childTnLst>
                              <p:par>
                                <p:cTn id="132" presetID="10" presetClass="entr" presetSubtype="0" fill="hold" grpId="0" nodeType="afterEffect">
                                  <p:stCondLst>
                                    <p:cond delay="0"/>
                                  </p:stCondLst>
                                  <p:childTnLst>
                                    <p:set>
                                      <p:cBhvr>
                                        <p:cTn id="133" dur="1" fill="hold">
                                          <p:stCondLst>
                                            <p:cond delay="0"/>
                                          </p:stCondLst>
                                        </p:cTn>
                                        <p:tgtEl>
                                          <p:spTgt spid="36"/>
                                        </p:tgtEl>
                                        <p:attrNameLst>
                                          <p:attrName>style.visibility</p:attrName>
                                        </p:attrNameLst>
                                      </p:cBhvr>
                                      <p:to>
                                        <p:strVal val="visible"/>
                                      </p:to>
                                    </p:set>
                                    <p:animEffect transition="in" filter="fade">
                                      <p:cBhvr>
                                        <p:cTn id="134" dur="500"/>
                                        <p:tgtEl>
                                          <p:spTgt spid="36"/>
                                        </p:tgtEl>
                                      </p:cBhvr>
                                    </p:animEffect>
                                  </p:childTnLst>
                                </p:cTn>
                              </p:par>
                            </p:childTnLst>
                          </p:cTn>
                        </p:par>
                        <p:par>
                          <p:cTn id="135" fill="hold">
                            <p:stCondLst>
                              <p:cond delay="2000"/>
                            </p:stCondLst>
                            <p:childTnLst>
                              <p:par>
                                <p:cTn id="136" presetID="22" presetClass="entr" presetSubtype="8" fill="hold" grpId="0" nodeType="afterEffect">
                                  <p:stCondLst>
                                    <p:cond delay="0"/>
                                  </p:stCondLst>
                                  <p:childTnLst>
                                    <p:set>
                                      <p:cBhvr>
                                        <p:cTn id="137" dur="1" fill="hold">
                                          <p:stCondLst>
                                            <p:cond delay="0"/>
                                          </p:stCondLst>
                                        </p:cTn>
                                        <p:tgtEl>
                                          <p:spTgt spid="98"/>
                                        </p:tgtEl>
                                        <p:attrNameLst>
                                          <p:attrName>style.visibility</p:attrName>
                                        </p:attrNameLst>
                                      </p:cBhvr>
                                      <p:to>
                                        <p:strVal val="visible"/>
                                      </p:to>
                                    </p:set>
                                    <p:animEffect transition="in" filter="wipe(left)">
                                      <p:cBhvr>
                                        <p:cTn id="138" dur="1000"/>
                                        <p:tgtEl>
                                          <p:spTgt spid="98"/>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99"/>
                                        </p:tgtEl>
                                        <p:attrNameLst>
                                          <p:attrName>style.visibility</p:attrName>
                                        </p:attrNameLst>
                                      </p:cBhvr>
                                      <p:to>
                                        <p:strVal val="visible"/>
                                      </p:to>
                                    </p:set>
                                    <p:animEffect transition="in" filter="wipe(left)">
                                      <p:cBhvr>
                                        <p:cTn id="143" dur="1000"/>
                                        <p:tgtEl>
                                          <p:spTgt spid="99"/>
                                        </p:tgtEl>
                                      </p:cBhvr>
                                    </p:animEffect>
                                  </p:childTnLst>
                                </p:cTn>
                              </p:par>
                            </p:childTnLst>
                          </p:cTn>
                        </p:par>
                        <p:par>
                          <p:cTn id="144" fill="hold">
                            <p:stCondLst>
                              <p:cond delay="1000"/>
                            </p:stCondLst>
                            <p:childTnLst>
                              <p:par>
                                <p:cTn id="145" presetID="21" presetClass="entr" presetSubtype="1" fill="hold" nodeType="afterEffect">
                                  <p:stCondLst>
                                    <p:cond delay="0"/>
                                  </p:stCondLst>
                                  <p:childTnLst>
                                    <p:set>
                                      <p:cBhvr>
                                        <p:cTn id="146" dur="1" fill="hold">
                                          <p:stCondLst>
                                            <p:cond delay="0"/>
                                          </p:stCondLst>
                                        </p:cTn>
                                        <p:tgtEl>
                                          <p:spTgt spid="105"/>
                                        </p:tgtEl>
                                        <p:attrNameLst>
                                          <p:attrName>style.visibility</p:attrName>
                                        </p:attrNameLst>
                                      </p:cBhvr>
                                      <p:to>
                                        <p:strVal val="visible"/>
                                      </p:to>
                                    </p:set>
                                    <p:animEffect transition="in" filter="wheel(1)">
                                      <p:cBhvr>
                                        <p:cTn id="147" dur="750"/>
                                        <p:tgtEl>
                                          <p:spTgt spid="105"/>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39"/>
                                        </p:tgtEl>
                                        <p:attrNameLst>
                                          <p:attrName>style.visibility</p:attrName>
                                        </p:attrNameLst>
                                      </p:cBhvr>
                                      <p:to>
                                        <p:strVal val="visible"/>
                                      </p:to>
                                    </p:set>
                                    <p:animEffect transition="in" filter="wipe(left)">
                                      <p:cBhvr>
                                        <p:cTn id="152"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3" grpId="0" animBg="1"/>
      <p:bldP spid="4" grpId="0"/>
      <p:bldP spid="5" grpId="0"/>
      <p:bldP spid="6" grpId="0"/>
      <p:bldP spid="8" grpId="0"/>
      <p:bldP spid="9" grpId="0"/>
      <p:bldP spid="10" grpId="0"/>
      <p:bldP spid="23" grpId="0"/>
      <p:bldP spid="24" grpId="0"/>
      <p:bldP spid="31" grpId="0"/>
      <p:bldP spid="32" grpId="0"/>
      <p:bldP spid="33" grpId="0"/>
      <p:bldP spid="35" grpId="0"/>
      <p:bldP spid="36" grpId="0"/>
      <p:bldP spid="50" grpId="0"/>
      <p:bldP spid="90" grpId="0" animBg="1"/>
      <p:bldP spid="91" grpId="0" animBg="1"/>
      <p:bldP spid="94" grpId="0" animBg="1"/>
      <p:bldP spid="95" grpId="0" animBg="1"/>
      <p:bldP spid="96" grpId="0" animBg="1"/>
      <p:bldP spid="97" grpId="0" animBg="1"/>
      <p:bldP spid="98" grpId="0" animBg="1"/>
      <p:bldP spid="99" grpId="0" animBg="1"/>
      <p:bldP spid="102" grpId="0" animBg="1"/>
      <p:bldP spid="103" grpId="0" animBg="1"/>
      <p:bldP spid="104" grpId="0" animBg="1"/>
      <p:bldP spid="3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Getting Evidence</a:t>
            </a:r>
            <a:endParaRPr lang="en-US" dirty="0"/>
          </a:p>
        </p:txBody>
      </p:sp>
      <p:sp>
        <p:nvSpPr>
          <p:cNvPr id="5" name="Content Placeholder 4"/>
          <p:cNvSpPr>
            <a:spLocks noGrp="1"/>
          </p:cNvSpPr>
          <p:nvPr>
            <p:ph sz="quarter" idx="12"/>
          </p:nvPr>
        </p:nvSpPr>
        <p:spPr>
          <a:xfrm>
            <a:off x="274638" y="1320800"/>
            <a:ext cx="4852166" cy="5056188"/>
          </a:xfrm>
        </p:spPr>
        <p:txBody>
          <a:bodyPr/>
          <a:lstStyle/>
          <a:p>
            <a:pPr marL="0" indent="0">
              <a:buNone/>
            </a:pPr>
            <a:r>
              <a:rPr lang="en-US" sz="2800" dirty="0" smtClean="0"/>
              <a:t>The best place for evidence:</a:t>
            </a:r>
          </a:p>
          <a:p>
            <a:pPr marL="0" indent="0">
              <a:buNone/>
            </a:pPr>
            <a:r>
              <a:rPr lang="en-US" sz="2800" dirty="0">
                <a:hlinkClick r:id="rId2"/>
              </a:rPr>
              <a:t>https://</a:t>
            </a:r>
            <a:r>
              <a:rPr lang="en-US" sz="2800" dirty="0" smtClean="0">
                <a:hlinkClick r:id="rId2"/>
              </a:rPr>
              <a:t>microsoft.sharepoint.com/teams/cloudosevidence/Pages/evidence-generator.aspx</a:t>
            </a:r>
            <a:r>
              <a:rPr lang="en-US" sz="2800" dirty="0" smtClean="0"/>
              <a:t> </a:t>
            </a:r>
          </a:p>
          <a:p>
            <a:pPr marL="0" indent="0">
              <a:buNone/>
            </a:pPr>
            <a:endParaRPr lang="en-US" sz="2800" dirty="0"/>
          </a:p>
          <a:p>
            <a:pPr marL="0" indent="0">
              <a:buNone/>
            </a:pPr>
            <a:endParaRPr lang="en-US" sz="2800" dirty="0"/>
          </a:p>
        </p:txBody>
      </p:sp>
      <p:pic>
        <p:nvPicPr>
          <p:cNvPr id="2" name="Picture 1"/>
          <p:cNvPicPr>
            <a:picLocks noChangeAspect="1"/>
          </p:cNvPicPr>
          <p:nvPr/>
        </p:nvPicPr>
        <p:blipFill>
          <a:blip r:embed="rId3"/>
          <a:stretch>
            <a:fillRect/>
          </a:stretch>
        </p:blipFill>
        <p:spPr>
          <a:xfrm>
            <a:off x="5218506" y="1212854"/>
            <a:ext cx="7090167" cy="4898201"/>
          </a:xfrm>
          <a:prstGeom prst="rect">
            <a:avLst/>
          </a:prstGeom>
        </p:spPr>
      </p:pic>
    </p:spTree>
    <p:extLst>
      <p:ext uri="{BB962C8B-B14F-4D97-AF65-F5344CB8AC3E}">
        <p14:creationId xmlns:p14="http://schemas.microsoft.com/office/powerpoint/2010/main" val="218137699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Picture 112"/>
          <p:cNvPicPr>
            <a:picLocks noChangeAspect="1"/>
          </p:cNvPicPr>
          <p:nvPr/>
        </p:nvPicPr>
        <p:blipFill>
          <a:blip r:embed="rId3"/>
          <a:stretch>
            <a:fillRect/>
          </a:stretch>
        </p:blipFill>
        <p:spPr>
          <a:xfrm>
            <a:off x="147784" y="2618220"/>
            <a:ext cx="3713052" cy="3090239"/>
          </a:xfrm>
          <a:prstGeom prst="rect">
            <a:avLst/>
          </a:prstGeom>
        </p:spPr>
      </p:pic>
      <p:pic>
        <p:nvPicPr>
          <p:cNvPr id="114" name="Picture 113"/>
          <p:cNvPicPr>
            <a:picLocks noChangeAspect="1"/>
          </p:cNvPicPr>
          <p:nvPr/>
        </p:nvPicPr>
        <p:blipFill>
          <a:blip r:embed="rId4"/>
          <a:stretch>
            <a:fillRect/>
          </a:stretch>
        </p:blipFill>
        <p:spPr>
          <a:xfrm>
            <a:off x="1006802" y="3447015"/>
            <a:ext cx="1107600" cy="2417501"/>
          </a:xfrm>
          <a:prstGeom prst="rect">
            <a:avLst/>
          </a:prstGeom>
        </p:spPr>
      </p:pic>
      <p:pic>
        <p:nvPicPr>
          <p:cNvPr id="116" name="Picture 115"/>
          <p:cNvPicPr>
            <a:picLocks noChangeAspect="1"/>
          </p:cNvPicPr>
          <p:nvPr/>
        </p:nvPicPr>
        <p:blipFill>
          <a:blip r:embed="rId5"/>
          <a:stretch>
            <a:fillRect/>
          </a:stretch>
        </p:blipFill>
        <p:spPr>
          <a:xfrm>
            <a:off x="1896787" y="2850322"/>
            <a:ext cx="1449815" cy="2863072"/>
          </a:xfrm>
          <a:prstGeom prst="rect">
            <a:avLst/>
          </a:prstGeom>
        </p:spPr>
      </p:pic>
      <p:grpSp>
        <p:nvGrpSpPr>
          <p:cNvPr id="22" name="Group 21"/>
          <p:cNvGrpSpPr/>
          <p:nvPr/>
        </p:nvGrpSpPr>
        <p:grpSpPr>
          <a:xfrm>
            <a:off x="1585384" y="2008242"/>
            <a:ext cx="3346666" cy="2737842"/>
            <a:chOff x="-3538259" y="2380977"/>
            <a:chExt cx="3346666" cy="2336777"/>
          </a:xfrm>
        </p:grpSpPr>
        <p:sp>
          <p:nvSpPr>
            <p:cNvPr id="130" name="Rectangle 129"/>
            <p:cNvSpPr/>
            <p:nvPr/>
          </p:nvSpPr>
          <p:spPr bwMode="auto">
            <a:xfrm>
              <a:off x="-3538259" y="2380977"/>
              <a:ext cx="3346666" cy="233677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defRPr/>
              </a:pPr>
              <a:endParaRPr lang="en-US" sz="1632" b="1" kern="0" dirty="0">
                <a:gradFill>
                  <a:gsLst>
                    <a:gs pos="0">
                      <a:srgbClr val="FFFFFF"/>
                    </a:gs>
                    <a:gs pos="100000">
                      <a:srgbClr val="FFFFFF"/>
                    </a:gs>
                  </a:gsLst>
                  <a:lin ang="5400000" scaled="0"/>
                </a:gradFill>
                <a:ea typeface="Segoe UI" pitchFamily="34" charset="0"/>
                <a:cs typeface="Segoe UI" pitchFamily="34" charset="0"/>
              </a:endParaRPr>
            </a:p>
            <a:p>
              <a:pPr algn="ctr" defTabSz="931935" fontAlgn="base">
                <a:lnSpc>
                  <a:spcPct val="90000"/>
                </a:lnSpc>
                <a:defRPr/>
              </a:pPr>
              <a:endParaRPr lang="en-US" sz="1632" b="1" kern="0" dirty="0">
                <a:gradFill>
                  <a:gsLst>
                    <a:gs pos="0">
                      <a:srgbClr val="FFFFFF"/>
                    </a:gs>
                    <a:gs pos="100000">
                      <a:srgbClr val="FFFFFF"/>
                    </a:gs>
                  </a:gsLst>
                  <a:lin ang="5400000" scaled="0"/>
                </a:gradFill>
                <a:ea typeface="Segoe UI" pitchFamily="34" charset="0"/>
                <a:cs typeface="Segoe UI" pitchFamily="34" charset="0"/>
              </a:endParaRPr>
            </a:p>
            <a:p>
              <a:pPr algn="ctr" defTabSz="931935" fontAlgn="base">
                <a:lnSpc>
                  <a:spcPct val="90000"/>
                </a:lnSpc>
                <a:defRPr/>
              </a:pPr>
              <a:endParaRPr lang="en-US" sz="1632" b="1" kern="0" dirty="0">
                <a:gradFill>
                  <a:gsLst>
                    <a:gs pos="0">
                      <a:srgbClr val="FFFFFF"/>
                    </a:gs>
                    <a:gs pos="100000">
                      <a:srgbClr val="FFFFFF"/>
                    </a:gs>
                  </a:gsLst>
                  <a:lin ang="5400000" scaled="0"/>
                </a:gradFill>
                <a:ea typeface="Segoe UI" pitchFamily="34" charset="0"/>
                <a:cs typeface="Segoe UI" pitchFamily="34" charset="0"/>
              </a:endParaRPr>
            </a:p>
            <a:p>
              <a:pPr algn="ctr" defTabSz="931935" fontAlgn="base">
                <a:lnSpc>
                  <a:spcPct val="90000"/>
                </a:lnSpc>
                <a:defRPr/>
              </a:pPr>
              <a:endParaRPr lang="en-US" sz="1632" b="1" kern="0" dirty="0">
                <a:gradFill>
                  <a:gsLst>
                    <a:gs pos="0">
                      <a:srgbClr val="FFFFFF"/>
                    </a:gs>
                    <a:gs pos="100000">
                      <a:srgbClr val="FFFFFF"/>
                    </a:gs>
                  </a:gsLst>
                  <a:lin ang="5400000" scaled="0"/>
                </a:gradFill>
                <a:ea typeface="Segoe UI" pitchFamily="34" charset="0"/>
                <a:cs typeface="Segoe UI" pitchFamily="34" charset="0"/>
              </a:endParaRPr>
            </a:p>
            <a:p>
              <a:pPr algn="ctr" defTabSz="931935" fontAlgn="base">
                <a:lnSpc>
                  <a:spcPct val="90000"/>
                </a:lnSpc>
                <a:defRPr/>
              </a:pPr>
              <a:endParaRPr lang="en-US" sz="1632" b="1" kern="0" dirty="0">
                <a:gradFill>
                  <a:gsLst>
                    <a:gs pos="0">
                      <a:srgbClr val="FFFFFF"/>
                    </a:gs>
                    <a:gs pos="100000">
                      <a:srgbClr val="FFFFFF"/>
                    </a:gs>
                  </a:gsLst>
                  <a:lin ang="5400000" scaled="0"/>
                </a:gradFill>
                <a:ea typeface="Segoe UI" pitchFamily="34" charset="0"/>
                <a:cs typeface="Segoe UI" pitchFamily="34" charset="0"/>
              </a:endParaRPr>
            </a:p>
            <a:p>
              <a:pPr algn="ctr" defTabSz="931935" fontAlgn="base">
                <a:lnSpc>
                  <a:spcPct val="90000"/>
                </a:lnSpc>
                <a:defRPr/>
              </a:pPr>
              <a:endParaRPr lang="en-US" sz="1632" b="1" kern="0" dirty="0">
                <a:gradFill>
                  <a:gsLst>
                    <a:gs pos="0">
                      <a:srgbClr val="FFFFFF"/>
                    </a:gs>
                    <a:gs pos="100000">
                      <a:srgbClr val="FFFFFF"/>
                    </a:gs>
                  </a:gsLst>
                  <a:lin ang="5400000" scaled="0"/>
                </a:gradFill>
                <a:ea typeface="Segoe UI" pitchFamily="34" charset="0"/>
                <a:cs typeface="Segoe UI" pitchFamily="34" charset="0"/>
              </a:endParaRPr>
            </a:p>
            <a:p>
              <a:pPr algn="ctr" defTabSz="931935" fontAlgn="base">
                <a:lnSpc>
                  <a:spcPct val="90000"/>
                </a:lnSpc>
                <a:defRPr/>
              </a:pPr>
              <a:endParaRPr lang="en-US" sz="2000" b="1" kern="0" dirty="0">
                <a:gradFill>
                  <a:gsLst>
                    <a:gs pos="0">
                      <a:srgbClr val="FFFFFF"/>
                    </a:gs>
                    <a:gs pos="100000">
                      <a:srgbClr val="FFFFFF"/>
                    </a:gs>
                  </a:gsLst>
                  <a:lin ang="5400000" scaled="0"/>
                </a:gradFill>
                <a:ea typeface="Segoe UI" pitchFamily="34" charset="0"/>
                <a:cs typeface="Segoe UI" pitchFamily="34" charset="0"/>
              </a:endParaRPr>
            </a:p>
            <a:p>
              <a:pPr algn="ctr" defTabSz="931935" fontAlgn="base">
                <a:lnSpc>
                  <a:spcPct val="90000"/>
                </a:lnSpc>
                <a:defRPr/>
              </a:pPr>
              <a:r>
                <a:rPr lang="en-US" sz="1632"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24" name="Rectangle 123"/>
            <p:cNvSpPr/>
            <p:nvPr/>
          </p:nvSpPr>
          <p:spPr bwMode="auto">
            <a:xfrm>
              <a:off x="-3416706" y="3696035"/>
              <a:ext cx="3134756" cy="876945"/>
            </a:xfrm>
            <a:prstGeom prst="rect">
              <a:avLst/>
            </a:prstGeom>
            <a:solidFill>
              <a:schemeClr val="tx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28" tIns="45720" rIns="182828" bIns="146262" numCol="1" spcCol="0" rtlCol="0" fromWordArt="0" anchor="t" anchorCtr="0" forceAA="0" compatLnSpc="1">
              <a:prstTxWarp prst="textNoShape">
                <a:avLst/>
              </a:prstTxWarp>
              <a:noAutofit/>
            </a:bodyPr>
            <a:lstStyle/>
            <a:p>
              <a:pPr algn="ctr" defTabSz="931935" fontAlgn="base">
                <a:lnSpc>
                  <a:spcPct val="90000"/>
                </a:lnSpc>
              </a:pPr>
              <a:r>
                <a:rPr lang="en-US" sz="1400" kern="0" dirty="0">
                  <a:gradFill>
                    <a:gsLst>
                      <a:gs pos="0">
                        <a:srgbClr val="FFFFFF"/>
                      </a:gs>
                      <a:gs pos="100000">
                        <a:srgbClr val="FFFFFF"/>
                      </a:gs>
                    </a:gsLst>
                    <a:lin ang="5400000" scaled="0"/>
                  </a:gradFill>
                  <a:ea typeface="Segoe UI" pitchFamily="34" charset="0"/>
                  <a:cs typeface="Segoe UI" pitchFamily="34" charset="0"/>
                </a:rPr>
                <a:t>Cloud-inspired infrastructure</a:t>
              </a:r>
              <a:endParaRPr lang="en-US" sz="200" kern="0" dirty="0">
                <a:gradFill>
                  <a:gsLst>
                    <a:gs pos="0">
                      <a:srgbClr val="FFFFFF"/>
                    </a:gs>
                    <a:gs pos="100000">
                      <a:srgbClr val="FFFFFF"/>
                    </a:gs>
                  </a:gsLst>
                  <a:lin ang="5400000" scaled="0"/>
                </a:gradFill>
                <a:ea typeface="Segoe UI" pitchFamily="34" charset="0"/>
                <a:cs typeface="Segoe UI" pitchFamily="34" charset="0"/>
              </a:endParaRPr>
            </a:p>
            <a:p>
              <a:pPr algn="ctr" defTabSz="931935" fontAlgn="base">
                <a:lnSpc>
                  <a:spcPct val="90000"/>
                </a:lnSpc>
              </a:pPr>
              <a:r>
                <a:rPr lang="en-US" sz="1000" kern="0" dirty="0">
                  <a:gradFill>
                    <a:gsLst>
                      <a:gs pos="0">
                        <a:srgbClr val="FFFFFF"/>
                      </a:gs>
                      <a:gs pos="100000">
                        <a:srgbClr val="FFFFFF"/>
                      </a:gs>
                    </a:gsLst>
                    <a:lin ang="5400000" scaled="0"/>
                  </a:gradFill>
                  <a:ea typeface="Segoe UI" pitchFamily="34" charset="0"/>
                  <a:cs typeface="Segoe UI" pitchFamily="34" charset="0"/>
                </a:rPr>
                <a:t>Powered by Windows Server, Hyper-V, </a:t>
              </a:r>
              <a:r>
                <a:rPr lang="en-US" sz="1000" kern="0" dirty="0" smtClean="0">
                  <a:gradFill>
                    <a:gsLst>
                      <a:gs pos="0">
                        <a:srgbClr val="FFFFFF"/>
                      </a:gs>
                      <a:gs pos="100000">
                        <a:srgbClr val="FFFFFF"/>
                      </a:gs>
                    </a:gsLst>
                    <a:lin ang="5400000" scaled="0"/>
                  </a:gradFill>
                  <a:ea typeface="Segoe UI" pitchFamily="34" charset="0"/>
                  <a:cs typeface="Segoe UI" pitchFamily="34" charset="0"/>
                </a:rPr>
                <a:t/>
              </a:r>
              <a:br>
                <a:rPr lang="en-US" sz="1000" kern="0" dirty="0" smtClean="0">
                  <a:gradFill>
                    <a:gsLst>
                      <a:gs pos="0">
                        <a:srgbClr val="FFFFFF"/>
                      </a:gs>
                      <a:gs pos="100000">
                        <a:srgbClr val="FFFFFF"/>
                      </a:gs>
                    </a:gsLst>
                    <a:lin ang="5400000" scaled="0"/>
                  </a:gradFill>
                  <a:ea typeface="Segoe UI" pitchFamily="34" charset="0"/>
                  <a:cs typeface="Segoe UI" pitchFamily="34" charset="0"/>
                </a:rPr>
              </a:br>
              <a:r>
                <a:rPr lang="en-US" sz="1000" kern="0" dirty="0" smtClean="0">
                  <a:gradFill>
                    <a:gsLst>
                      <a:gs pos="0">
                        <a:srgbClr val="FFFFFF"/>
                      </a:gs>
                      <a:gs pos="100000">
                        <a:srgbClr val="FFFFFF"/>
                      </a:gs>
                    </a:gsLst>
                    <a:lin ang="5400000" scaled="0"/>
                  </a:gradFill>
                  <a:ea typeface="Segoe UI" pitchFamily="34" charset="0"/>
                  <a:cs typeface="Segoe UI" pitchFamily="34" charset="0"/>
                </a:rPr>
                <a:t>System </a:t>
              </a:r>
              <a:r>
                <a:rPr lang="en-US" sz="1000" kern="0" dirty="0">
                  <a:gradFill>
                    <a:gsLst>
                      <a:gs pos="0">
                        <a:srgbClr val="FFFFFF"/>
                      </a:gs>
                      <a:gs pos="100000">
                        <a:srgbClr val="FFFFFF"/>
                      </a:gs>
                    </a:gsLst>
                    <a:lin ang="5400000" scaled="0"/>
                  </a:gradFill>
                  <a:ea typeface="Segoe UI" pitchFamily="34" charset="0"/>
                  <a:cs typeface="Segoe UI" pitchFamily="34" charset="0"/>
                </a:rPr>
                <a:t>Center, and </a:t>
              </a:r>
              <a:r>
                <a:rPr lang="en-US" sz="1000" kern="0" dirty="0" smtClean="0">
                  <a:gradFill>
                    <a:gsLst>
                      <a:gs pos="0">
                        <a:srgbClr val="FFFFFF"/>
                      </a:gs>
                      <a:gs pos="100000">
                        <a:srgbClr val="FFFFFF"/>
                      </a:gs>
                    </a:gsLst>
                    <a:lin ang="5400000" scaled="0"/>
                  </a:gradFill>
                  <a:ea typeface="Segoe UI" pitchFamily="34" charset="0"/>
                  <a:cs typeface="Segoe UI" pitchFamily="34" charset="0"/>
                </a:rPr>
                <a:t>Azure Technologies</a:t>
              </a:r>
              <a:endParaRPr lang="en-US" sz="10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p:cNvSpPr/>
            <p:nvPr/>
          </p:nvSpPr>
          <p:spPr bwMode="auto">
            <a:xfrm>
              <a:off x="-3326685" y="4178565"/>
              <a:ext cx="924854" cy="344530"/>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146241" rIns="91440" bIns="146241" numCol="1" spcCol="0" rtlCol="0" fromWordArt="0" anchor="ctr" anchorCtr="0" forceAA="0" compatLnSpc="1">
              <a:prstTxWarp prst="textNoShape">
                <a:avLst/>
              </a:prstTxWarp>
              <a:noAutofit/>
            </a:bodyPr>
            <a:lstStyle/>
            <a:p>
              <a:pPr algn="ctr" defTabSz="931935" fontAlgn="base">
                <a:lnSpc>
                  <a:spcPct val="90000"/>
                </a:lnSpc>
                <a:defRPr/>
              </a:pPr>
              <a:r>
                <a:rPr lang="en-US" sz="1200" kern="0" dirty="0" smtClean="0">
                  <a:gradFill>
                    <a:gsLst>
                      <a:gs pos="0">
                        <a:srgbClr val="FFFFFF"/>
                      </a:gs>
                      <a:gs pos="100000">
                        <a:srgbClr val="FFFFFF"/>
                      </a:gs>
                    </a:gsLst>
                    <a:lin ang="5400000" scaled="0"/>
                  </a:gradFill>
                  <a:ea typeface="Segoe UI" pitchFamily="34" charset="0"/>
                  <a:cs typeface="Segoe UI" pitchFamily="34" charset="0"/>
                </a:rPr>
                <a:t>Compute</a:t>
              </a:r>
              <a:endParaRPr lang="en-US" sz="1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bwMode="auto">
            <a:xfrm>
              <a:off x="-2310861" y="4178565"/>
              <a:ext cx="924854" cy="344530"/>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146241" rIns="91440" bIns="146241" numCol="1" spcCol="0" rtlCol="0" fromWordArt="0" anchor="ctr" anchorCtr="0" forceAA="0" compatLnSpc="1">
              <a:prstTxWarp prst="textNoShape">
                <a:avLst/>
              </a:prstTxWarp>
              <a:noAutofit/>
            </a:bodyPr>
            <a:lstStyle/>
            <a:p>
              <a:pPr algn="ctr" defTabSz="931935" fontAlgn="base">
                <a:lnSpc>
                  <a:spcPct val="90000"/>
                </a:lnSpc>
                <a:defRPr/>
              </a:pPr>
              <a:r>
                <a:rPr lang="en-US" sz="1200" kern="0" dirty="0" smtClean="0">
                  <a:gradFill>
                    <a:gsLst>
                      <a:gs pos="0">
                        <a:srgbClr val="FFFFFF"/>
                      </a:gs>
                      <a:gs pos="100000">
                        <a:srgbClr val="FFFFFF"/>
                      </a:gs>
                    </a:gsLst>
                    <a:lin ang="5400000" scaled="0"/>
                  </a:gradFill>
                  <a:ea typeface="Segoe UI" pitchFamily="34" charset="0"/>
                  <a:cs typeface="Segoe UI" pitchFamily="34" charset="0"/>
                </a:rPr>
                <a:t>Storage</a:t>
              </a:r>
              <a:endParaRPr lang="en-US" sz="1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42" name="Rectangle 141"/>
            <p:cNvSpPr/>
            <p:nvPr/>
          </p:nvSpPr>
          <p:spPr bwMode="auto">
            <a:xfrm>
              <a:off x="-1299561" y="4178565"/>
              <a:ext cx="924854" cy="344530"/>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146241" rIns="91440" bIns="146241" numCol="1" spcCol="0" rtlCol="0" fromWordArt="0" anchor="ctr" anchorCtr="0" forceAA="0" compatLnSpc="1">
              <a:prstTxWarp prst="textNoShape">
                <a:avLst/>
              </a:prstTxWarp>
              <a:noAutofit/>
            </a:bodyPr>
            <a:lstStyle/>
            <a:p>
              <a:pPr algn="ctr" defTabSz="931935" fontAlgn="base">
                <a:lnSpc>
                  <a:spcPct val="90000"/>
                </a:lnSpc>
                <a:defRPr/>
              </a:pPr>
              <a:r>
                <a:rPr lang="en-US" sz="1200" kern="0" dirty="0" smtClean="0">
                  <a:gradFill>
                    <a:gsLst>
                      <a:gs pos="0">
                        <a:srgbClr val="FFFFFF"/>
                      </a:gs>
                      <a:gs pos="100000">
                        <a:srgbClr val="FFFFFF"/>
                      </a:gs>
                    </a:gsLst>
                    <a:lin ang="5400000" scaled="0"/>
                  </a:gradFill>
                  <a:ea typeface="Segoe UI" pitchFamily="34" charset="0"/>
                  <a:cs typeface="Segoe UI" pitchFamily="34" charset="0"/>
                </a:rPr>
                <a:t>Network</a:t>
              </a:r>
              <a:endParaRPr lang="en-US" sz="12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0" name="Rectangle 49"/>
          <p:cNvSpPr/>
          <p:nvPr/>
        </p:nvSpPr>
        <p:spPr bwMode="auto">
          <a:xfrm>
            <a:off x="2327077" y="2038851"/>
            <a:ext cx="1884276" cy="1505605"/>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defRPr/>
            </a:pPr>
            <a:r>
              <a:rPr lang="en-US" sz="1600" kern="0" dirty="0" smtClean="0">
                <a:gradFill>
                  <a:gsLst>
                    <a:gs pos="0">
                      <a:srgbClr val="FFFFFF"/>
                    </a:gs>
                    <a:gs pos="100000">
                      <a:srgbClr val="FFFFFF"/>
                    </a:gs>
                  </a:gsLst>
                  <a:lin ang="5400000" scaled="0"/>
                </a:gradFill>
                <a:ea typeface="Segoe UI" pitchFamily="34" charset="0"/>
                <a:cs typeface="Segoe UI" pitchFamily="34" charset="0"/>
              </a:rPr>
              <a:t>Platform Services</a:t>
            </a: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19" name="Freeform 82"/>
          <p:cNvSpPr>
            <a:spLocks/>
          </p:cNvSpPr>
          <p:nvPr/>
        </p:nvSpPr>
        <p:spPr bwMode="auto">
          <a:xfrm>
            <a:off x="6811291" y="338747"/>
            <a:ext cx="4053456" cy="2325080"/>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8" name="Group 117"/>
          <p:cNvGrpSpPr>
            <a:grpSpLocks noChangeAspect="1"/>
          </p:cNvGrpSpPr>
          <p:nvPr/>
        </p:nvGrpSpPr>
        <p:grpSpPr>
          <a:xfrm>
            <a:off x="5276473" y="2023787"/>
            <a:ext cx="2858830" cy="3422106"/>
            <a:chOff x="4818999" y="1759921"/>
            <a:chExt cx="2642743" cy="3163444"/>
          </a:xfrm>
        </p:grpSpPr>
        <p:sp>
          <p:nvSpPr>
            <p:cNvPr id="121" name="TextBox 120"/>
            <p:cNvSpPr txBox="1"/>
            <p:nvPr/>
          </p:nvSpPr>
          <p:spPr>
            <a:xfrm>
              <a:off x="5170050" y="1759921"/>
              <a:ext cx="2004297" cy="614470"/>
            </a:xfrm>
            <a:prstGeom prst="rect">
              <a:avLst/>
            </a:prstGeom>
            <a:noFill/>
          </p:spPr>
          <p:txBody>
            <a:bodyPr wrap="none" lIns="182828" tIns="146262" rIns="182828" bIns="146262" rtlCol="0">
              <a:spAutoFit/>
            </a:bodyPr>
            <a:lstStyle/>
            <a:p>
              <a:pPr algn="ctr" defTabSz="932384"/>
              <a:r>
                <a:rPr lang="en-US" sz="2400" b="1" cap="all" dirty="0" smtClean="0">
                  <a:gradFill>
                    <a:gsLst>
                      <a:gs pos="0">
                        <a:srgbClr val="00188F"/>
                      </a:gs>
                      <a:gs pos="100000">
                        <a:srgbClr val="00188F"/>
                      </a:gs>
                    </a:gsLst>
                    <a:lin ang="5400000" scaled="0"/>
                  </a:gradFill>
                  <a:latin typeface="Segoe UI Semilight" panose="020B0402040204020203" pitchFamily="34" charset="0"/>
                  <a:cs typeface="Segoe UI Semilight" panose="020B0402040204020203" pitchFamily="34" charset="0"/>
                </a:rPr>
                <a:t>innovation</a:t>
              </a:r>
              <a:endParaRPr lang="en-US" sz="2400" b="1" cap="all" dirty="0">
                <a:gradFill>
                  <a:gsLst>
                    <a:gs pos="0">
                      <a:srgbClr val="00188F"/>
                    </a:gs>
                    <a:gs pos="100000">
                      <a:srgbClr val="00188F"/>
                    </a:gs>
                  </a:gsLst>
                  <a:lin ang="5400000" scaled="0"/>
                </a:gradFill>
                <a:latin typeface="Segoe UI Semilight" panose="020B0402040204020203" pitchFamily="34" charset="0"/>
                <a:cs typeface="Segoe UI Semilight" panose="020B0402040204020203" pitchFamily="34" charset="0"/>
              </a:endParaRPr>
            </a:p>
          </p:txBody>
        </p:sp>
        <p:grpSp>
          <p:nvGrpSpPr>
            <p:cNvPr id="123" name="Group 122"/>
            <p:cNvGrpSpPr/>
            <p:nvPr/>
          </p:nvGrpSpPr>
          <p:grpSpPr>
            <a:xfrm>
              <a:off x="4818999" y="2034238"/>
              <a:ext cx="2642743" cy="2889127"/>
              <a:chOff x="4818999" y="2034238"/>
              <a:chExt cx="2642743" cy="2889127"/>
            </a:xfrm>
          </p:grpSpPr>
          <p:sp>
            <p:nvSpPr>
              <p:cNvPr id="125" name="TextBox 124"/>
              <p:cNvSpPr txBox="1"/>
              <p:nvPr/>
            </p:nvSpPr>
            <p:spPr>
              <a:xfrm>
                <a:off x="4818999" y="2773045"/>
                <a:ext cx="2642743" cy="1297262"/>
              </a:xfrm>
              <a:custGeom>
                <a:avLst/>
                <a:gdLst>
                  <a:gd name="connsiteX0" fmla="*/ 576906 w 3645622"/>
                  <a:gd name="connsiteY0" fmla="*/ 0 h 1898768"/>
                  <a:gd name="connsiteX1" fmla="*/ 3068717 w 3645622"/>
                  <a:gd name="connsiteY1" fmla="*/ 0 h 1898768"/>
                  <a:gd name="connsiteX2" fmla="*/ 3068717 w 3645622"/>
                  <a:gd name="connsiteY2" fmla="*/ 777715 h 1898768"/>
                  <a:gd name="connsiteX3" fmla="*/ 3302284 w 3645622"/>
                  <a:gd name="connsiteY3" fmla="*/ 777715 h 1898768"/>
                  <a:gd name="connsiteX4" fmla="*/ 3302284 w 3645622"/>
                  <a:gd name="connsiteY4" fmla="*/ 606046 h 1898768"/>
                  <a:gd name="connsiteX5" fmla="*/ 3645622 w 3645622"/>
                  <a:gd name="connsiteY5" fmla="*/ 949384 h 1898768"/>
                  <a:gd name="connsiteX6" fmla="*/ 3302284 w 3645622"/>
                  <a:gd name="connsiteY6" fmla="*/ 1292722 h 1898768"/>
                  <a:gd name="connsiteX7" fmla="*/ 3302284 w 3645622"/>
                  <a:gd name="connsiteY7" fmla="*/ 1121053 h 1898768"/>
                  <a:gd name="connsiteX8" fmla="*/ 3068717 w 3645622"/>
                  <a:gd name="connsiteY8" fmla="*/ 1121053 h 1898768"/>
                  <a:gd name="connsiteX9" fmla="*/ 3068717 w 3645622"/>
                  <a:gd name="connsiteY9" fmla="*/ 1898768 h 1898768"/>
                  <a:gd name="connsiteX10" fmla="*/ 576906 w 3645622"/>
                  <a:gd name="connsiteY10" fmla="*/ 1898768 h 1898768"/>
                  <a:gd name="connsiteX11" fmla="*/ 576906 w 3645622"/>
                  <a:gd name="connsiteY11" fmla="*/ 1121053 h 1898768"/>
                  <a:gd name="connsiteX12" fmla="*/ 343338 w 3645622"/>
                  <a:gd name="connsiteY12" fmla="*/ 1121053 h 1898768"/>
                  <a:gd name="connsiteX13" fmla="*/ 343338 w 3645622"/>
                  <a:gd name="connsiteY13" fmla="*/ 1292722 h 1898768"/>
                  <a:gd name="connsiteX14" fmla="*/ 0 w 3645622"/>
                  <a:gd name="connsiteY14" fmla="*/ 949384 h 1898768"/>
                  <a:gd name="connsiteX15" fmla="*/ 343338 w 3645622"/>
                  <a:gd name="connsiteY15" fmla="*/ 606046 h 1898768"/>
                  <a:gd name="connsiteX16" fmla="*/ 343338 w 3645622"/>
                  <a:gd name="connsiteY16" fmla="*/ 777715 h 1898768"/>
                  <a:gd name="connsiteX17" fmla="*/ 576906 w 3645622"/>
                  <a:gd name="connsiteY17" fmla="*/ 777715 h 189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5622" h="1898768">
                    <a:moveTo>
                      <a:pt x="576906" y="0"/>
                    </a:moveTo>
                    <a:lnTo>
                      <a:pt x="3068717" y="0"/>
                    </a:lnTo>
                    <a:lnTo>
                      <a:pt x="3068717" y="777715"/>
                    </a:lnTo>
                    <a:lnTo>
                      <a:pt x="3302284" y="777715"/>
                    </a:lnTo>
                    <a:lnTo>
                      <a:pt x="3302284" y="606046"/>
                    </a:lnTo>
                    <a:lnTo>
                      <a:pt x="3645622" y="949384"/>
                    </a:lnTo>
                    <a:lnTo>
                      <a:pt x="3302284" y="1292722"/>
                    </a:lnTo>
                    <a:lnTo>
                      <a:pt x="3302284" y="1121053"/>
                    </a:lnTo>
                    <a:lnTo>
                      <a:pt x="3068717" y="1121053"/>
                    </a:lnTo>
                    <a:lnTo>
                      <a:pt x="3068717" y="1898768"/>
                    </a:lnTo>
                    <a:lnTo>
                      <a:pt x="576906" y="1898768"/>
                    </a:lnTo>
                    <a:lnTo>
                      <a:pt x="576906" y="1121053"/>
                    </a:lnTo>
                    <a:lnTo>
                      <a:pt x="343338" y="1121053"/>
                    </a:lnTo>
                    <a:lnTo>
                      <a:pt x="343338" y="1292722"/>
                    </a:lnTo>
                    <a:lnTo>
                      <a:pt x="0" y="949384"/>
                    </a:lnTo>
                    <a:lnTo>
                      <a:pt x="343338" y="606046"/>
                    </a:lnTo>
                    <a:lnTo>
                      <a:pt x="343338" y="777715"/>
                    </a:lnTo>
                    <a:lnTo>
                      <a:pt x="576906" y="777715"/>
                    </a:lnTo>
                    <a:close/>
                  </a:path>
                </a:pathLst>
              </a:custGeom>
              <a:noFill/>
            </p:spPr>
            <p:txBody>
              <a:bodyPr wrap="none" lIns="182802" tIns="146241" rIns="182802" bIns="146241" rtlCol="0" anchor="ctr">
                <a:spAutoFit/>
              </a:bodyPr>
              <a:lstStyle/>
              <a:p>
                <a:pPr algn="ctr" defTabSz="932205">
                  <a:lnSpc>
                    <a:spcPct val="90000"/>
                  </a:lnSpc>
                </a:pPr>
                <a:r>
                  <a:rPr lang="en-US" sz="2000" dirty="0" smtClean="0">
                    <a:gradFill>
                      <a:gsLst>
                        <a:gs pos="1250">
                          <a:srgbClr val="505050"/>
                        </a:gs>
                        <a:gs pos="100000">
                          <a:srgbClr val="505050"/>
                        </a:gs>
                      </a:gsLst>
                      <a:lin ang="5400000" scaled="0"/>
                    </a:gradFill>
                    <a:cs typeface="Segoe UI Semibold" panose="020B0702040204020203" pitchFamily="34" charset="0"/>
                  </a:rPr>
                  <a:t>Continuous</a:t>
                </a:r>
                <a:endParaRPr lang="en-US" sz="2000" dirty="0">
                  <a:gradFill>
                    <a:gsLst>
                      <a:gs pos="1250">
                        <a:srgbClr val="505050"/>
                      </a:gs>
                      <a:gs pos="100000">
                        <a:srgbClr val="505050"/>
                      </a:gs>
                    </a:gsLst>
                    <a:lin ang="5400000" scaled="0"/>
                  </a:gradFill>
                  <a:cs typeface="Segoe UI Semibold" panose="020B0702040204020203" pitchFamily="34" charset="0"/>
                </a:endParaRPr>
              </a:p>
              <a:p>
                <a:pPr algn="ctr" defTabSz="932205">
                  <a:lnSpc>
                    <a:spcPct val="90000"/>
                  </a:lnSpc>
                </a:pPr>
                <a:r>
                  <a:rPr lang="en-US" sz="2000" dirty="0" smtClean="0">
                    <a:gradFill>
                      <a:gsLst>
                        <a:gs pos="1250">
                          <a:srgbClr val="505050"/>
                        </a:gs>
                        <a:gs pos="100000">
                          <a:srgbClr val="505050"/>
                        </a:gs>
                      </a:gsLst>
                      <a:lin ang="5400000" scaled="0"/>
                    </a:gradFill>
                    <a:cs typeface="Segoe UI Semibold" panose="020B0702040204020203" pitchFamily="34" charset="0"/>
                  </a:rPr>
                  <a:t>Improvement Delivers</a:t>
                </a:r>
              </a:p>
              <a:p>
                <a:pPr algn="ctr" defTabSz="932205">
                  <a:lnSpc>
                    <a:spcPct val="90000"/>
                  </a:lnSpc>
                </a:pPr>
                <a:r>
                  <a:rPr lang="en-US" sz="2000" dirty="0" smtClean="0">
                    <a:gradFill>
                      <a:gsLst>
                        <a:gs pos="1250">
                          <a:srgbClr val="505050"/>
                        </a:gs>
                        <a:gs pos="100000">
                          <a:srgbClr val="505050"/>
                        </a:gs>
                      </a:gsLst>
                      <a:lin ang="5400000" scaled="0"/>
                    </a:gradFill>
                    <a:cs typeface="Segoe UI Semibold" panose="020B0702040204020203" pitchFamily="34" charset="0"/>
                  </a:rPr>
                  <a:t>Rapid Innovation</a:t>
                </a:r>
              </a:p>
              <a:p>
                <a:pPr algn="ctr" defTabSz="932205">
                  <a:lnSpc>
                    <a:spcPct val="90000"/>
                  </a:lnSpc>
                </a:pPr>
                <a:r>
                  <a:rPr lang="en-US" sz="2000" dirty="0" smtClean="0">
                    <a:gradFill>
                      <a:gsLst>
                        <a:gs pos="1250">
                          <a:srgbClr val="505050"/>
                        </a:gs>
                        <a:gs pos="100000">
                          <a:srgbClr val="505050"/>
                        </a:gs>
                      </a:gsLst>
                      <a:lin ang="5400000" scaled="0"/>
                    </a:gradFill>
                    <a:cs typeface="Segoe UI Semibold" panose="020B0702040204020203" pitchFamily="34" charset="0"/>
                  </a:rPr>
                  <a:t>Everywhere…</a:t>
                </a:r>
                <a:endParaRPr lang="en-US" sz="2000" dirty="0">
                  <a:gradFill>
                    <a:gsLst>
                      <a:gs pos="1250">
                        <a:srgbClr val="505050"/>
                      </a:gs>
                      <a:gs pos="100000">
                        <a:srgbClr val="505050"/>
                      </a:gs>
                    </a:gsLst>
                    <a:lin ang="5400000" scaled="0"/>
                  </a:gradFill>
                  <a:cs typeface="Segoe UI Semibold" panose="020B0702040204020203" pitchFamily="34" charset="0"/>
                </a:endParaRPr>
              </a:p>
            </p:txBody>
          </p:sp>
          <p:sp>
            <p:nvSpPr>
              <p:cNvPr id="126" name="Freeform 125"/>
              <p:cNvSpPr/>
              <p:nvPr/>
            </p:nvSpPr>
            <p:spPr bwMode="auto">
              <a:xfrm rot="8100000">
                <a:off x="5240603" y="2034238"/>
                <a:ext cx="1863194" cy="1863193"/>
              </a:xfrm>
              <a:custGeom>
                <a:avLst/>
                <a:gdLst>
                  <a:gd name="connsiteX0" fmla="*/ 686584 w 2313259"/>
                  <a:gd name="connsiteY0" fmla="*/ 1626304 h 2313259"/>
                  <a:gd name="connsiteX1" fmla="*/ 134698 w 2313259"/>
                  <a:gd name="connsiteY1" fmla="*/ 456262 h 2313259"/>
                  <a:gd name="connsiteX2" fmla="*/ 127395 w 2313259"/>
                  <a:gd name="connsiteY2" fmla="*/ 303308 h 2313259"/>
                  <a:gd name="connsiteX3" fmla="*/ 0 w 2313259"/>
                  <a:gd name="connsiteY3" fmla="*/ 303308 h 2313259"/>
                  <a:gd name="connsiteX4" fmla="*/ 227788 w 2313259"/>
                  <a:gd name="connsiteY4" fmla="*/ 0 h 2313259"/>
                  <a:gd name="connsiteX5" fmla="*/ 455575 w 2313259"/>
                  <a:gd name="connsiteY5" fmla="*/ 303308 h 2313259"/>
                  <a:gd name="connsiteX6" fmla="*/ 346480 w 2313259"/>
                  <a:gd name="connsiteY6" fmla="*/ 303308 h 2313259"/>
                  <a:gd name="connsiteX7" fmla="*/ 347164 w 2313259"/>
                  <a:gd name="connsiteY7" fmla="*/ 303991 h 2313259"/>
                  <a:gd name="connsiteX8" fmla="*/ 353429 w 2313259"/>
                  <a:gd name="connsiteY8" fmla="*/ 435199 h 2313259"/>
                  <a:gd name="connsiteX9" fmla="*/ 841961 w 2313259"/>
                  <a:gd name="connsiteY9" fmla="*/ 1470926 h 2313259"/>
                  <a:gd name="connsiteX10" fmla="*/ 1877688 w 2313259"/>
                  <a:gd name="connsiteY10" fmla="*/ 1959458 h 2313259"/>
                  <a:gd name="connsiteX11" fmla="*/ 2008896 w 2313259"/>
                  <a:gd name="connsiteY11" fmla="*/ 1965723 h 2313259"/>
                  <a:gd name="connsiteX12" fmla="*/ 2009951 w 2313259"/>
                  <a:gd name="connsiteY12" fmla="*/ 1966779 h 2313259"/>
                  <a:gd name="connsiteX13" fmla="*/ 2009951 w 2313259"/>
                  <a:gd name="connsiteY13" fmla="*/ 1857684 h 2313259"/>
                  <a:gd name="connsiteX14" fmla="*/ 2313259 w 2313259"/>
                  <a:gd name="connsiteY14" fmla="*/ 2085471 h 2313259"/>
                  <a:gd name="connsiteX15" fmla="*/ 2009951 w 2313259"/>
                  <a:gd name="connsiteY15" fmla="*/ 2313259 h 2313259"/>
                  <a:gd name="connsiteX16" fmla="*/ 2009951 w 2313259"/>
                  <a:gd name="connsiteY16" fmla="*/ 2185510 h 2313259"/>
                  <a:gd name="connsiteX17" fmla="*/ 1856625 w 2313259"/>
                  <a:gd name="connsiteY17" fmla="*/ 2178189 h 2313259"/>
                  <a:gd name="connsiteX18" fmla="*/ 686584 w 2313259"/>
                  <a:gd name="connsiteY18" fmla="*/ 1626304 h 23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13259" h="2313259">
                    <a:moveTo>
                      <a:pt x="686584" y="1626304"/>
                    </a:moveTo>
                    <a:cubicBezTo>
                      <a:pt x="359540" y="1299260"/>
                      <a:pt x="175578" y="883317"/>
                      <a:pt x="134698" y="456262"/>
                    </a:cubicBezTo>
                    <a:lnTo>
                      <a:pt x="127395" y="303308"/>
                    </a:lnTo>
                    <a:lnTo>
                      <a:pt x="0" y="303308"/>
                    </a:lnTo>
                    <a:lnTo>
                      <a:pt x="227788" y="0"/>
                    </a:lnTo>
                    <a:lnTo>
                      <a:pt x="455575" y="303308"/>
                    </a:lnTo>
                    <a:lnTo>
                      <a:pt x="346480" y="303308"/>
                    </a:lnTo>
                    <a:lnTo>
                      <a:pt x="347164" y="303991"/>
                    </a:lnTo>
                    <a:lnTo>
                      <a:pt x="353429" y="435199"/>
                    </a:lnTo>
                    <a:cubicBezTo>
                      <a:pt x="389616" y="813231"/>
                      <a:pt x="552460" y="1181425"/>
                      <a:pt x="841961" y="1470926"/>
                    </a:cubicBezTo>
                    <a:cubicBezTo>
                      <a:pt x="1131462" y="1760427"/>
                      <a:pt x="1499656" y="1923270"/>
                      <a:pt x="1877688" y="1959458"/>
                    </a:cubicBezTo>
                    <a:lnTo>
                      <a:pt x="2008896" y="1965723"/>
                    </a:lnTo>
                    <a:lnTo>
                      <a:pt x="2009951" y="1966779"/>
                    </a:lnTo>
                    <a:lnTo>
                      <a:pt x="2009951" y="1857684"/>
                    </a:lnTo>
                    <a:lnTo>
                      <a:pt x="2313259" y="2085471"/>
                    </a:lnTo>
                    <a:lnTo>
                      <a:pt x="2009951" y="2313259"/>
                    </a:lnTo>
                    <a:lnTo>
                      <a:pt x="2009951" y="2185510"/>
                    </a:lnTo>
                    <a:lnTo>
                      <a:pt x="1856625" y="2178189"/>
                    </a:lnTo>
                    <a:cubicBezTo>
                      <a:pt x="1429570" y="2137309"/>
                      <a:pt x="1013627" y="1953347"/>
                      <a:pt x="686584" y="1626304"/>
                    </a:cubicBezTo>
                    <a:close/>
                  </a:path>
                </a:pathLst>
              </a:cu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27" name="Freeform 126"/>
              <p:cNvSpPr/>
              <p:nvPr/>
            </p:nvSpPr>
            <p:spPr bwMode="auto">
              <a:xfrm rot="18918717">
                <a:off x="5240603" y="3060172"/>
                <a:ext cx="1863194" cy="1863193"/>
              </a:xfrm>
              <a:custGeom>
                <a:avLst/>
                <a:gdLst>
                  <a:gd name="connsiteX0" fmla="*/ 686584 w 2313259"/>
                  <a:gd name="connsiteY0" fmla="*/ 1626304 h 2313259"/>
                  <a:gd name="connsiteX1" fmla="*/ 134698 w 2313259"/>
                  <a:gd name="connsiteY1" fmla="*/ 456262 h 2313259"/>
                  <a:gd name="connsiteX2" fmla="*/ 127395 w 2313259"/>
                  <a:gd name="connsiteY2" fmla="*/ 303308 h 2313259"/>
                  <a:gd name="connsiteX3" fmla="*/ 0 w 2313259"/>
                  <a:gd name="connsiteY3" fmla="*/ 303308 h 2313259"/>
                  <a:gd name="connsiteX4" fmla="*/ 227788 w 2313259"/>
                  <a:gd name="connsiteY4" fmla="*/ 0 h 2313259"/>
                  <a:gd name="connsiteX5" fmla="*/ 455575 w 2313259"/>
                  <a:gd name="connsiteY5" fmla="*/ 303308 h 2313259"/>
                  <a:gd name="connsiteX6" fmla="*/ 346480 w 2313259"/>
                  <a:gd name="connsiteY6" fmla="*/ 303308 h 2313259"/>
                  <a:gd name="connsiteX7" fmla="*/ 347164 w 2313259"/>
                  <a:gd name="connsiteY7" fmla="*/ 303991 h 2313259"/>
                  <a:gd name="connsiteX8" fmla="*/ 353429 w 2313259"/>
                  <a:gd name="connsiteY8" fmla="*/ 435199 h 2313259"/>
                  <a:gd name="connsiteX9" fmla="*/ 841961 w 2313259"/>
                  <a:gd name="connsiteY9" fmla="*/ 1470926 h 2313259"/>
                  <a:gd name="connsiteX10" fmla="*/ 1877688 w 2313259"/>
                  <a:gd name="connsiteY10" fmla="*/ 1959458 h 2313259"/>
                  <a:gd name="connsiteX11" fmla="*/ 2008896 w 2313259"/>
                  <a:gd name="connsiteY11" fmla="*/ 1965723 h 2313259"/>
                  <a:gd name="connsiteX12" fmla="*/ 2009951 w 2313259"/>
                  <a:gd name="connsiteY12" fmla="*/ 1966779 h 2313259"/>
                  <a:gd name="connsiteX13" fmla="*/ 2009951 w 2313259"/>
                  <a:gd name="connsiteY13" fmla="*/ 1857684 h 2313259"/>
                  <a:gd name="connsiteX14" fmla="*/ 2313259 w 2313259"/>
                  <a:gd name="connsiteY14" fmla="*/ 2085471 h 2313259"/>
                  <a:gd name="connsiteX15" fmla="*/ 2009951 w 2313259"/>
                  <a:gd name="connsiteY15" fmla="*/ 2313259 h 2313259"/>
                  <a:gd name="connsiteX16" fmla="*/ 2009951 w 2313259"/>
                  <a:gd name="connsiteY16" fmla="*/ 2185510 h 2313259"/>
                  <a:gd name="connsiteX17" fmla="*/ 1856625 w 2313259"/>
                  <a:gd name="connsiteY17" fmla="*/ 2178189 h 2313259"/>
                  <a:gd name="connsiteX18" fmla="*/ 686584 w 2313259"/>
                  <a:gd name="connsiteY18" fmla="*/ 1626304 h 23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13259" h="2313259">
                    <a:moveTo>
                      <a:pt x="686584" y="1626304"/>
                    </a:moveTo>
                    <a:cubicBezTo>
                      <a:pt x="359540" y="1299260"/>
                      <a:pt x="175578" y="883317"/>
                      <a:pt x="134698" y="456262"/>
                    </a:cubicBezTo>
                    <a:lnTo>
                      <a:pt x="127395" y="303308"/>
                    </a:lnTo>
                    <a:lnTo>
                      <a:pt x="0" y="303308"/>
                    </a:lnTo>
                    <a:lnTo>
                      <a:pt x="227788" y="0"/>
                    </a:lnTo>
                    <a:lnTo>
                      <a:pt x="455575" y="303308"/>
                    </a:lnTo>
                    <a:lnTo>
                      <a:pt x="346480" y="303308"/>
                    </a:lnTo>
                    <a:lnTo>
                      <a:pt x="347164" y="303991"/>
                    </a:lnTo>
                    <a:lnTo>
                      <a:pt x="353429" y="435199"/>
                    </a:lnTo>
                    <a:cubicBezTo>
                      <a:pt x="389616" y="813231"/>
                      <a:pt x="552460" y="1181425"/>
                      <a:pt x="841961" y="1470926"/>
                    </a:cubicBezTo>
                    <a:cubicBezTo>
                      <a:pt x="1131462" y="1760427"/>
                      <a:pt x="1499656" y="1923270"/>
                      <a:pt x="1877688" y="1959458"/>
                    </a:cubicBezTo>
                    <a:lnTo>
                      <a:pt x="2008896" y="1965723"/>
                    </a:lnTo>
                    <a:lnTo>
                      <a:pt x="2009951" y="1966779"/>
                    </a:lnTo>
                    <a:lnTo>
                      <a:pt x="2009951" y="1857684"/>
                    </a:lnTo>
                    <a:lnTo>
                      <a:pt x="2313259" y="2085471"/>
                    </a:lnTo>
                    <a:lnTo>
                      <a:pt x="2009951" y="2313259"/>
                    </a:lnTo>
                    <a:lnTo>
                      <a:pt x="2009951" y="2185510"/>
                    </a:lnTo>
                    <a:lnTo>
                      <a:pt x="1856625" y="2178189"/>
                    </a:lnTo>
                    <a:cubicBezTo>
                      <a:pt x="1429570" y="2137309"/>
                      <a:pt x="1013627" y="1953347"/>
                      <a:pt x="686584" y="1626304"/>
                    </a:cubicBezTo>
                    <a:close/>
                  </a:path>
                </a:pathLst>
              </a:cu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8" name="Title 1"/>
          <p:cNvSpPr>
            <a:spLocks noGrp="1"/>
          </p:cNvSpPr>
          <p:nvPr>
            <p:ph type="title"/>
          </p:nvPr>
        </p:nvSpPr>
        <p:spPr>
          <a:xfrm>
            <a:off x="549271" y="164068"/>
            <a:ext cx="11886192" cy="917444"/>
          </a:xfrm>
        </p:spPr>
        <p:txBody>
          <a:bodyPr/>
          <a:lstStyle/>
          <a:p>
            <a:r>
              <a:rPr lang="en-US" sz="3999" dirty="0" smtClean="0"/>
              <a:t>The Azure Platform Strategy</a:t>
            </a:r>
            <a:endParaRPr lang="en-US" sz="3198" dirty="0">
              <a:gradFill>
                <a:gsLst>
                  <a:gs pos="1250">
                    <a:schemeClr val="tx2"/>
                  </a:gs>
                  <a:gs pos="100000">
                    <a:schemeClr val="tx2"/>
                  </a:gs>
                </a:gsLst>
                <a:lin ang="5400000" scaled="0"/>
              </a:gradFill>
            </a:endParaRPr>
          </a:p>
        </p:txBody>
      </p:sp>
      <p:sp>
        <p:nvSpPr>
          <p:cNvPr id="47" name="Rectangle 46"/>
          <p:cNvSpPr/>
          <p:nvPr/>
        </p:nvSpPr>
        <p:spPr bwMode="auto">
          <a:xfrm>
            <a:off x="0" y="5760134"/>
            <a:ext cx="12566703" cy="1267469"/>
          </a:xfrm>
          <a:prstGeom prst="rect">
            <a:avLst/>
          </a:prstGeom>
          <a:solidFill>
            <a:schemeClr val="bg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p:cNvSpPr txBox="1"/>
          <p:nvPr/>
        </p:nvSpPr>
        <p:spPr>
          <a:xfrm>
            <a:off x="8061453" y="5788101"/>
            <a:ext cx="4242082" cy="9047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8" tIns="146262" rIns="182828" bIns="146262"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384"/>
            <a:r>
              <a:rPr lang="en-US" sz="2400" dirty="0">
                <a:gradFill>
                  <a:gsLst>
                    <a:gs pos="0">
                      <a:srgbClr val="00188F"/>
                    </a:gs>
                    <a:gs pos="100000">
                      <a:srgbClr val="00188F"/>
                    </a:gs>
                  </a:gsLst>
                  <a:lin ang="5400000" scaled="0"/>
                </a:gradFill>
              </a:rPr>
              <a:t>Microsoft </a:t>
            </a:r>
            <a:r>
              <a:rPr lang="en-US" sz="2400" dirty="0" smtClean="0">
                <a:gradFill>
                  <a:gsLst>
                    <a:gs pos="0">
                      <a:srgbClr val="00188F"/>
                    </a:gs>
                    <a:gs pos="100000">
                      <a:srgbClr val="00188F"/>
                    </a:gs>
                  </a:gsLst>
                  <a:lin ang="5400000" scaled="0"/>
                </a:gradFill>
              </a:rPr>
              <a:t>Azure</a:t>
            </a:r>
          </a:p>
          <a:p>
            <a:pPr defTabSz="932384"/>
            <a:r>
              <a:rPr lang="en-US" sz="2000" kern="0" dirty="0">
                <a:solidFill>
                  <a:srgbClr val="505050"/>
                </a:solidFill>
              </a:rPr>
              <a:t>Public, Global, Shared Datacenters</a:t>
            </a:r>
          </a:p>
        </p:txBody>
      </p:sp>
      <p:sp>
        <p:nvSpPr>
          <p:cNvPr id="112" name="TextBox 111"/>
          <p:cNvSpPr txBox="1"/>
          <p:nvPr/>
        </p:nvSpPr>
        <p:spPr>
          <a:xfrm>
            <a:off x="1342387" y="6032351"/>
            <a:ext cx="3804463" cy="9601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8" tIns="146262" rIns="182828" bIns="146262"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384"/>
            <a:r>
              <a:rPr lang="en-US" sz="2400" kern="0" dirty="0">
                <a:solidFill>
                  <a:srgbClr val="00188F"/>
                </a:solidFill>
              </a:rPr>
              <a:t>Microsoft Azure </a:t>
            </a:r>
            <a:r>
              <a:rPr lang="en-US" sz="2400" kern="0" dirty="0" smtClean="0">
                <a:solidFill>
                  <a:srgbClr val="00188F"/>
                </a:solidFill>
              </a:rPr>
              <a:t>Stack </a:t>
            </a:r>
          </a:p>
          <a:p>
            <a:pPr defTabSz="932384"/>
            <a:r>
              <a:rPr lang="en-US" sz="2400" kern="0" dirty="0" smtClean="0">
                <a:solidFill>
                  <a:srgbClr val="00188F"/>
                </a:solidFill>
              </a:rPr>
              <a:t>&amp; Cloud Platform System</a:t>
            </a:r>
            <a:endParaRPr lang="en-US" sz="2400" kern="0" dirty="0">
              <a:solidFill>
                <a:srgbClr val="00188F"/>
              </a:solidFill>
            </a:endParaRPr>
          </a:p>
        </p:txBody>
      </p:sp>
      <p:cxnSp>
        <p:nvCxnSpPr>
          <p:cNvPr id="3" name="Straight Connector 2"/>
          <p:cNvCxnSpPr/>
          <p:nvPr/>
        </p:nvCxnSpPr>
        <p:spPr>
          <a:xfrm>
            <a:off x="0" y="5732394"/>
            <a:ext cx="12436475" cy="0"/>
          </a:xfrm>
          <a:prstGeom prst="line">
            <a:avLst/>
          </a:prstGeom>
          <a:ln w="76200">
            <a:solidFill>
              <a:srgbClr val="77777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Freeform 82"/>
          <p:cNvSpPr>
            <a:spLocks/>
          </p:cNvSpPr>
          <p:nvPr/>
        </p:nvSpPr>
        <p:spPr bwMode="auto">
          <a:xfrm>
            <a:off x="8159396" y="234917"/>
            <a:ext cx="2669629" cy="1531311"/>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Rectangle 64"/>
          <p:cNvSpPr/>
          <p:nvPr/>
        </p:nvSpPr>
        <p:spPr bwMode="auto">
          <a:xfrm>
            <a:off x="8414549" y="2008241"/>
            <a:ext cx="3535911" cy="2429273"/>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defRPr/>
            </a:pPr>
            <a:endParaRPr lang="en-US" sz="1632" b="1" kern="0" dirty="0">
              <a:gradFill>
                <a:gsLst>
                  <a:gs pos="0">
                    <a:srgbClr val="FFFFFF"/>
                  </a:gs>
                  <a:gs pos="100000">
                    <a:srgbClr val="FFFFFF"/>
                  </a:gs>
                </a:gsLst>
                <a:lin ang="5400000" scaled="0"/>
              </a:gradFill>
              <a:ea typeface="Segoe UI" pitchFamily="34" charset="0"/>
              <a:cs typeface="Segoe UI" pitchFamily="34" charset="0"/>
            </a:endParaRPr>
          </a:p>
          <a:p>
            <a:pPr algn="ctr" defTabSz="931935" fontAlgn="base">
              <a:lnSpc>
                <a:spcPct val="90000"/>
              </a:lnSpc>
              <a:defRPr/>
            </a:pPr>
            <a:endParaRPr lang="en-US" sz="1632" b="1" kern="0" dirty="0">
              <a:gradFill>
                <a:gsLst>
                  <a:gs pos="0">
                    <a:srgbClr val="FFFFFF"/>
                  </a:gs>
                  <a:gs pos="100000">
                    <a:srgbClr val="FFFFFF"/>
                  </a:gs>
                </a:gsLst>
                <a:lin ang="5400000" scaled="0"/>
              </a:gradFill>
              <a:ea typeface="Segoe UI" pitchFamily="34" charset="0"/>
              <a:cs typeface="Segoe UI" pitchFamily="34" charset="0"/>
            </a:endParaRPr>
          </a:p>
          <a:p>
            <a:pPr algn="ctr" defTabSz="931935" fontAlgn="base">
              <a:lnSpc>
                <a:spcPct val="90000"/>
              </a:lnSpc>
              <a:defRPr/>
            </a:pPr>
            <a:endParaRPr lang="en-US" sz="1632" b="1" kern="0" dirty="0">
              <a:gradFill>
                <a:gsLst>
                  <a:gs pos="0">
                    <a:srgbClr val="FFFFFF"/>
                  </a:gs>
                  <a:gs pos="100000">
                    <a:srgbClr val="FFFFFF"/>
                  </a:gs>
                </a:gsLst>
                <a:lin ang="5400000" scaled="0"/>
              </a:gradFill>
              <a:ea typeface="Segoe UI" pitchFamily="34" charset="0"/>
              <a:cs typeface="Segoe UI" pitchFamily="34" charset="0"/>
            </a:endParaRPr>
          </a:p>
          <a:p>
            <a:pPr algn="ctr" defTabSz="931935" fontAlgn="base">
              <a:lnSpc>
                <a:spcPct val="90000"/>
              </a:lnSpc>
              <a:defRPr/>
            </a:pPr>
            <a:endParaRPr lang="en-US" sz="1632" b="1" kern="0" dirty="0">
              <a:gradFill>
                <a:gsLst>
                  <a:gs pos="0">
                    <a:srgbClr val="FFFFFF"/>
                  </a:gs>
                  <a:gs pos="100000">
                    <a:srgbClr val="FFFFFF"/>
                  </a:gs>
                </a:gsLst>
                <a:lin ang="5400000" scaled="0"/>
              </a:gradFill>
              <a:ea typeface="Segoe UI" pitchFamily="34" charset="0"/>
              <a:cs typeface="Segoe UI" pitchFamily="34" charset="0"/>
            </a:endParaRPr>
          </a:p>
          <a:p>
            <a:pPr algn="ctr" defTabSz="931935" fontAlgn="base">
              <a:lnSpc>
                <a:spcPct val="90000"/>
              </a:lnSpc>
              <a:defRPr/>
            </a:pPr>
            <a:endParaRPr lang="en-US" sz="1632" b="1" kern="0" dirty="0">
              <a:gradFill>
                <a:gsLst>
                  <a:gs pos="0">
                    <a:srgbClr val="FFFFFF"/>
                  </a:gs>
                  <a:gs pos="100000">
                    <a:srgbClr val="FFFFFF"/>
                  </a:gs>
                </a:gsLst>
                <a:lin ang="5400000" scaled="0"/>
              </a:gradFill>
              <a:ea typeface="Segoe UI" pitchFamily="34" charset="0"/>
              <a:cs typeface="Segoe UI" pitchFamily="34" charset="0"/>
            </a:endParaRPr>
          </a:p>
          <a:p>
            <a:pPr algn="ctr" defTabSz="931935" fontAlgn="base">
              <a:lnSpc>
                <a:spcPct val="90000"/>
              </a:lnSpc>
              <a:defRPr/>
            </a:pPr>
            <a:endParaRPr lang="en-US" sz="1632" b="1" kern="0" dirty="0">
              <a:gradFill>
                <a:gsLst>
                  <a:gs pos="0">
                    <a:srgbClr val="FFFFFF"/>
                  </a:gs>
                  <a:gs pos="100000">
                    <a:srgbClr val="FFFFFF"/>
                  </a:gs>
                </a:gsLst>
                <a:lin ang="5400000" scaled="0"/>
              </a:gradFill>
              <a:ea typeface="Segoe UI" pitchFamily="34" charset="0"/>
              <a:cs typeface="Segoe UI" pitchFamily="34" charset="0"/>
            </a:endParaRPr>
          </a:p>
          <a:p>
            <a:pPr algn="ctr" defTabSz="931935" fontAlgn="base">
              <a:lnSpc>
                <a:spcPct val="90000"/>
              </a:lnSpc>
              <a:defRPr/>
            </a:pPr>
            <a:endParaRPr lang="en-US" sz="2000" b="1" kern="0" dirty="0">
              <a:gradFill>
                <a:gsLst>
                  <a:gs pos="0">
                    <a:srgbClr val="FFFFFF"/>
                  </a:gs>
                  <a:gs pos="100000">
                    <a:srgbClr val="FFFFFF"/>
                  </a:gs>
                </a:gsLst>
                <a:lin ang="5400000" scaled="0"/>
              </a:gradFill>
              <a:ea typeface="Segoe UI" pitchFamily="34" charset="0"/>
              <a:cs typeface="Segoe UI" pitchFamily="34" charset="0"/>
            </a:endParaRPr>
          </a:p>
          <a:p>
            <a:pPr algn="ctr" defTabSz="931935" fontAlgn="base">
              <a:lnSpc>
                <a:spcPct val="90000"/>
              </a:lnSpc>
              <a:defRPr/>
            </a:pPr>
            <a:r>
              <a:rPr lang="en-US" sz="1632"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63" name="Rectangle 62"/>
          <p:cNvSpPr/>
          <p:nvPr/>
        </p:nvSpPr>
        <p:spPr bwMode="auto">
          <a:xfrm>
            <a:off x="9117692" y="2043401"/>
            <a:ext cx="2129603" cy="1505605"/>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935" fontAlgn="base">
              <a:lnSpc>
                <a:spcPct val="90000"/>
              </a:lnSpc>
              <a:defRPr/>
            </a:pPr>
            <a:r>
              <a:rPr lang="en-US" sz="1600" kern="0" dirty="0" smtClean="0">
                <a:gradFill>
                  <a:gsLst>
                    <a:gs pos="0">
                      <a:srgbClr val="FFFFFF"/>
                    </a:gs>
                    <a:gs pos="100000">
                      <a:srgbClr val="FFFFFF"/>
                    </a:gs>
                  </a:gsLst>
                  <a:lin ang="5400000" scaled="0"/>
                </a:gradFill>
                <a:ea typeface="Segoe UI" pitchFamily="34" charset="0"/>
                <a:cs typeface="Segoe UI" pitchFamily="34" charset="0"/>
              </a:rPr>
              <a:t>Platform </a:t>
            </a:r>
          </a:p>
          <a:p>
            <a:pPr algn="ctr" defTabSz="931935" fontAlgn="base">
              <a:lnSpc>
                <a:spcPct val="90000"/>
              </a:lnSpc>
              <a:defRPr/>
            </a:pPr>
            <a:r>
              <a:rPr lang="en-US" sz="1600" kern="0" dirty="0" smtClean="0">
                <a:gradFill>
                  <a:gsLst>
                    <a:gs pos="0">
                      <a:srgbClr val="FFFFFF"/>
                    </a:gs>
                    <a:gs pos="100000">
                      <a:srgbClr val="FFFFFF"/>
                    </a:gs>
                  </a:gsLst>
                  <a:lin ang="5400000" scaled="0"/>
                </a:gradFill>
                <a:ea typeface="Segoe UI" pitchFamily="34" charset="0"/>
                <a:cs typeface="Segoe UI" pitchFamily="34" charset="0"/>
              </a:rPr>
              <a:t>Services</a:t>
            </a: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p:cNvSpPr/>
          <p:nvPr/>
        </p:nvSpPr>
        <p:spPr bwMode="auto">
          <a:xfrm>
            <a:off x="8479726" y="3536209"/>
            <a:ext cx="3399310" cy="756532"/>
          </a:xfrm>
          <a:prstGeom prst="rect">
            <a:avLst/>
          </a:prstGeom>
          <a:solidFill>
            <a:schemeClr val="tx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1935" fontAlgn="base">
              <a:lnSpc>
                <a:spcPct val="90000"/>
              </a:lnSpc>
            </a:pPr>
            <a:r>
              <a:rPr lang="en-US" sz="1400" kern="0" dirty="0" smtClean="0">
                <a:gradFill>
                  <a:gsLst>
                    <a:gs pos="0">
                      <a:srgbClr val="FFFFFF"/>
                    </a:gs>
                    <a:gs pos="100000">
                      <a:srgbClr val="FFFFFF"/>
                    </a:gs>
                  </a:gsLst>
                  <a:lin ang="5400000" scaled="0"/>
                </a:gradFill>
                <a:ea typeface="Segoe UI" pitchFamily="34" charset="0"/>
                <a:cs typeface="Segoe UI" pitchFamily="34" charset="0"/>
              </a:rPr>
              <a:t>Infrastructure Services</a:t>
            </a:r>
            <a:endParaRPr lang="en-US" sz="1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p:cNvSpPr/>
          <p:nvPr/>
        </p:nvSpPr>
        <p:spPr bwMode="auto">
          <a:xfrm>
            <a:off x="8682442" y="3887322"/>
            <a:ext cx="924854" cy="344530"/>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146241" rIns="91440" bIns="146241" numCol="1" spcCol="0" rtlCol="0" fromWordArt="0" anchor="ctr" anchorCtr="0" forceAA="0" compatLnSpc="1">
            <a:prstTxWarp prst="textNoShape">
              <a:avLst/>
            </a:prstTxWarp>
            <a:noAutofit/>
          </a:bodyPr>
          <a:lstStyle/>
          <a:p>
            <a:pPr algn="ctr" defTabSz="931935" fontAlgn="base">
              <a:lnSpc>
                <a:spcPct val="90000"/>
              </a:lnSpc>
              <a:defRPr/>
            </a:pPr>
            <a:r>
              <a:rPr lang="en-US" sz="1200" kern="0" dirty="0" smtClean="0">
                <a:gradFill>
                  <a:gsLst>
                    <a:gs pos="0">
                      <a:srgbClr val="FFFFFF"/>
                    </a:gs>
                    <a:gs pos="100000">
                      <a:srgbClr val="FFFFFF"/>
                    </a:gs>
                  </a:gsLst>
                  <a:lin ang="5400000" scaled="0"/>
                </a:gradFill>
                <a:ea typeface="Segoe UI" pitchFamily="34" charset="0"/>
                <a:cs typeface="Segoe UI" pitchFamily="34" charset="0"/>
              </a:rPr>
              <a:t>Compute</a:t>
            </a:r>
            <a:endParaRPr lang="en-US" sz="1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p:cNvSpPr/>
          <p:nvPr/>
        </p:nvSpPr>
        <p:spPr bwMode="auto">
          <a:xfrm>
            <a:off x="9708899" y="3887322"/>
            <a:ext cx="924854" cy="344530"/>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146241" rIns="91440" bIns="146241" numCol="1" spcCol="0" rtlCol="0" fromWordArt="0" anchor="ctr" anchorCtr="0" forceAA="0" compatLnSpc="1">
            <a:prstTxWarp prst="textNoShape">
              <a:avLst/>
            </a:prstTxWarp>
            <a:noAutofit/>
          </a:bodyPr>
          <a:lstStyle/>
          <a:p>
            <a:pPr algn="ctr" defTabSz="931935" fontAlgn="base">
              <a:lnSpc>
                <a:spcPct val="90000"/>
              </a:lnSpc>
              <a:defRPr/>
            </a:pPr>
            <a:r>
              <a:rPr lang="en-US" sz="1200" kern="0" dirty="0" smtClean="0">
                <a:gradFill>
                  <a:gsLst>
                    <a:gs pos="0">
                      <a:srgbClr val="FFFFFF"/>
                    </a:gs>
                    <a:gs pos="100000">
                      <a:srgbClr val="FFFFFF"/>
                    </a:gs>
                  </a:gsLst>
                  <a:lin ang="5400000" scaled="0"/>
                </a:gradFill>
                <a:ea typeface="Segoe UI" pitchFamily="34" charset="0"/>
                <a:cs typeface="Segoe UI" pitchFamily="34" charset="0"/>
              </a:rPr>
              <a:t>Storage</a:t>
            </a:r>
            <a:endParaRPr lang="en-US" sz="1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10709566" y="3887322"/>
            <a:ext cx="924854" cy="344530"/>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146241" rIns="91440" bIns="146241" numCol="1" spcCol="0" rtlCol="0" fromWordArt="0" anchor="ctr" anchorCtr="0" forceAA="0" compatLnSpc="1">
            <a:prstTxWarp prst="textNoShape">
              <a:avLst/>
            </a:prstTxWarp>
            <a:noAutofit/>
          </a:bodyPr>
          <a:lstStyle/>
          <a:p>
            <a:pPr algn="ctr" defTabSz="931935" fontAlgn="base">
              <a:lnSpc>
                <a:spcPct val="90000"/>
              </a:lnSpc>
              <a:defRPr/>
            </a:pPr>
            <a:r>
              <a:rPr lang="en-US" sz="1200" kern="0" dirty="0" smtClean="0">
                <a:gradFill>
                  <a:gsLst>
                    <a:gs pos="0">
                      <a:srgbClr val="FFFFFF"/>
                    </a:gs>
                    <a:gs pos="100000">
                      <a:srgbClr val="FFFFFF"/>
                    </a:gs>
                  </a:gsLst>
                  <a:lin ang="5400000" scaled="0"/>
                </a:gradFill>
                <a:ea typeface="Segoe UI" pitchFamily="34" charset="0"/>
                <a:cs typeface="Segoe UI" pitchFamily="34" charset="0"/>
              </a:rPr>
              <a:t>Network</a:t>
            </a:r>
            <a:endParaRPr lang="en-US" sz="1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p:cNvSpPr/>
          <p:nvPr/>
        </p:nvSpPr>
        <p:spPr bwMode="auto">
          <a:xfrm rot="16200000">
            <a:off x="8059788" y="2474562"/>
            <a:ext cx="1441199" cy="578878"/>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smtClean="0">
                <a:solidFill>
                  <a:schemeClr val="bg1"/>
                </a:solidFill>
                <a:ea typeface="Segoe UI" pitchFamily="34" charset="0"/>
                <a:cs typeface="Segoe UI" pitchFamily="34" charset="0"/>
              </a:rPr>
              <a:t>Security &amp; Management</a:t>
            </a:r>
            <a:endParaRPr lang="en-US" sz="1200" b="1" kern="0" dirty="0">
              <a:solidFill>
                <a:schemeClr val="bg1"/>
              </a:solidFill>
              <a:ea typeface="Segoe UI" pitchFamily="34" charset="0"/>
              <a:cs typeface="Segoe UI" pitchFamily="34" charset="0"/>
            </a:endParaRPr>
          </a:p>
        </p:txBody>
      </p:sp>
      <p:grpSp>
        <p:nvGrpSpPr>
          <p:cNvPr id="24" name="Group 23"/>
          <p:cNvGrpSpPr/>
          <p:nvPr/>
        </p:nvGrpSpPr>
        <p:grpSpPr>
          <a:xfrm>
            <a:off x="5261924" y="3024884"/>
            <a:ext cx="2846040" cy="1325155"/>
            <a:chOff x="10321857" y="263351"/>
            <a:chExt cx="1952660" cy="909184"/>
          </a:xfrm>
        </p:grpSpPr>
        <p:sp>
          <p:nvSpPr>
            <p:cNvPr id="155" name="Rounded Rectangle 154"/>
            <p:cNvSpPr/>
            <p:nvPr/>
          </p:nvSpPr>
          <p:spPr bwMode="auto">
            <a:xfrm>
              <a:off x="10598856" y="263351"/>
              <a:ext cx="1391120" cy="909184"/>
            </a:xfrm>
            <a:prstGeom prst="roundRect">
              <a:avLst>
                <a:gd name="adj" fmla="val 642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smtClean="0">
                  <a:solidFill>
                    <a:schemeClr val="bg1"/>
                  </a:solidFill>
                  <a:latin typeface="+mj-lt"/>
                  <a:ea typeface="Segoe UI" pitchFamily="34" charset="0"/>
                  <a:cs typeface="Segoe UI" pitchFamily="34" charset="0"/>
                </a:rPr>
                <a:t>SaaS</a:t>
              </a:r>
            </a:p>
            <a:p>
              <a:pPr algn="ctr" defTabSz="932472" fontAlgn="base">
                <a:lnSpc>
                  <a:spcPct val="90000"/>
                </a:lnSpc>
                <a:spcBef>
                  <a:spcPct val="0"/>
                </a:spcBef>
                <a:spcAft>
                  <a:spcPct val="0"/>
                </a:spcAft>
              </a:pPr>
              <a:r>
                <a:rPr lang="en-US" sz="1400" dirty="0" smtClean="0">
                  <a:solidFill>
                    <a:schemeClr val="bg1"/>
                  </a:solidFill>
                  <a:latin typeface="+mj-lt"/>
                  <a:ea typeface="Segoe UI" pitchFamily="34" charset="0"/>
                  <a:cs typeface="Segoe UI" pitchFamily="34" charset="0"/>
                </a:rPr>
                <a:t>(Software as a Service)</a:t>
              </a:r>
            </a:p>
            <a:p>
              <a:pPr algn="ctr" defTabSz="932472" fontAlgn="base">
                <a:lnSpc>
                  <a:spcPct val="90000"/>
                </a:lnSpc>
                <a:spcBef>
                  <a:spcPct val="0"/>
                </a:spcBef>
                <a:spcAft>
                  <a:spcPct val="0"/>
                </a:spcAft>
              </a:pPr>
              <a:r>
                <a:rPr lang="en-US" sz="1400" dirty="0" smtClean="0">
                  <a:solidFill>
                    <a:schemeClr val="bg1"/>
                  </a:solidFill>
                  <a:latin typeface="+mj-lt"/>
                  <a:ea typeface="Segoe UI" pitchFamily="34" charset="0"/>
                  <a:cs typeface="Segoe UI" pitchFamily="34" charset="0"/>
                </a:rPr>
                <a:t>O365, CRM, VSO etc…</a:t>
              </a:r>
            </a:p>
            <a:p>
              <a:pPr algn="ctr" defTabSz="932472" fontAlgn="base">
                <a:lnSpc>
                  <a:spcPct val="90000"/>
                </a:lnSpc>
                <a:spcBef>
                  <a:spcPct val="0"/>
                </a:spcBef>
                <a:spcAft>
                  <a:spcPct val="0"/>
                </a:spcAft>
              </a:pPr>
              <a:r>
                <a:rPr lang="en-US" sz="1400" dirty="0" smtClean="0">
                  <a:solidFill>
                    <a:schemeClr val="bg1"/>
                  </a:solidFill>
                  <a:latin typeface="+mj-lt"/>
                  <a:ea typeface="Segoe UI" pitchFamily="34" charset="0"/>
                  <a:cs typeface="Segoe UI" pitchFamily="34" charset="0"/>
                </a:rPr>
                <a:t>+</a:t>
              </a:r>
            </a:p>
            <a:p>
              <a:pPr algn="ctr" defTabSz="932472" fontAlgn="base">
                <a:lnSpc>
                  <a:spcPct val="90000"/>
                </a:lnSpc>
                <a:spcBef>
                  <a:spcPct val="0"/>
                </a:spcBef>
                <a:spcAft>
                  <a:spcPct val="0"/>
                </a:spcAft>
              </a:pPr>
              <a:r>
                <a:rPr lang="en-US" sz="1400" dirty="0" smtClean="0">
                  <a:solidFill>
                    <a:schemeClr val="bg1"/>
                  </a:solidFill>
                  <a:latin typeface="+mj-lt"/>
                  <a:ea typeface="Segoe UI" pitchFamily="34" charset="0"/>
                  <a:cs typeface="Segoe UI" pitchFamily="34" charset="0"/>
                </a:rPr>
                <a:t>3</a:t>
              </a:r>
              <a:r>
                <a:rPr lang="en-US" sz="1400" baseline="30000" dirty="0" smtClean="0">
                  <a:solidFill>
                    <a:schemeClr val="bg1"/>
                  </a:solidFill>
                  <a:latin typeface="+mj-lt"/>
                  <a:ea typeface="Segoe UI" pitchFamily="34" charset="0"/>
                  <a:cs typeface="Segoe UI" pitchFamily="34" charset="0"/>
                </a:rPr>
                <a:t>rd</a:t>
              </a:r>
              <a:r>
                <a:rPr lang="en-US" sz="1400" dirty="0" smtClean="0">
                  <a:solidFill>
                    <a:schemeClr val="bg1"/>
                  </a:solidFill>
                  <a:latin typeface="+mj-lt"/>
                  <a:ea typeface="Segoe UI" pitchFamily="34" charset="0"/>
                  <a:cs typeface="Segoe UI" pitchFamily="34" charset="0"/>
                </a:rPr>
                <a:t> Party SaaS Solutions</a:t>
              </a:r>
              <a:endParaRPr lang="en-US" sz="1800" dirty="0" smtClean="0">
                <a:solidFill>
                  <a:schemeClr val="bg1"/>
                </a:solidFill>
                <a:latin typeface="+mj-lt"/>
                <a:ea typeface="Segoe UI" pitchFamily="34" charset="0"/>
                <a:cs typeface="Segoe UI" pitchFamily="34" charset="0"/>
              </a:endParaRPr>
            </a:p>
          </p:txBody>
        </p:sp>
        <p:sp>
          <p:nvSpPr>
            <p:cNvPr id="23" name="Down Arrow 22"/>
            <p:cNvSpPr/>
            <p:nvPr/>
          </p:nvSpPr>
          <p:spPr bwMode="auto">
            <a:xfrm rot="5400000">
              <a:off x="10349429" y="568481"/>
              <a:ext cx="279002" cy="334146"/>
            </a:xfrm>
            <a:prstGeom prst="downArrow">
              <a:avLst>
                <a:gd name="adj1" fmla="val 33149"/>
                <a:gd name="adj2" fmla="val 50209"/>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100" name="Down Arrow 99"/>
            <p:cNvSpPr/>
            <p:nvPr/>
          </p:nvSpPr>
          <p:spPr bwMode="auto">
            <a:xfrm rot="16200000">
              <a:off x="11965550" y="569202"/>
              <a:ext cx="279002" cy="338932"/>
            </a:xfrm>
            <a:prstGeom prst="downArrow">
              <a:avLst>
                <a:gd name="adj1" fmla="val 33149"/>
                <a:gd name="adj2" fmla="val 50209"/>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sp>
        <p:nvSpPr>
          <p:cNvPr id="72" name="Rounded Rectangle 71"/>
          <p:cNvSpPr/>
          <p:nvPr/>
        </p:nvSpPr>
        <p:spPr bwMode="auto">
          <a:xfrm>
            <a:off x="7752498" y="1043047"/>
            <a:ext cx="1139998" cy="822080"/>
          </a:xfrm>
          <a:prstGeom prst="roundRect">
            <a:avLst>
              <a:gd name="adj" fmla="val 642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solidFill>
                  <a:schemeClr val="bg1"/>
                </a:solidFill>
                <a:latin typeface="+mj-lt"/>
                <a:ea typeface="Segoe UI" pitchFamily="34" charset="0"/>
                <a:cs typeface="Segoe UI" pitchFamily="34" charset="0"/>
              </a:rPr>
              <a:t>Public Cloud Platform</a:t>
            </a:r>
          </a:p>
        </p:txBody>
      </p:sp>
      <p:grpSp>
        <p:nvGrpSpPr>
          <p:cNvPr id="6" name="Group 5"/>
          <p:cNvGrpSpPr/>
          <p:nvPr/>
        </p:nvGrpSpPr>
        <p:grpSpPr>
          <a:xfrm>
            <a:off x="8298345" y="4435855"/>
            <a:ext cx="3734851" cy="958577"/>
            <a:chOff x="8086497" y="4583089"/>
            <a:chExt cx="3734851" cy="958577"/>
          </a:xfrm>
        </p:grpSpPr>
        <p:sp>
          <p:nvSpPr>
            <p:cNvPr id="53" name="Rectangle 52"/>
            <p:cNvSpPr/>
            <p:nvPr/>
          </p:nvSpPr>
          <p:spPr bwMode="auto">
            <a:xfrm>
              <a:off x="8086497" y="4583089"/>
              <a:ext cx="3734851" cy="958223"/>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algn="ctr" defTabSz="913927" fontAlgn="base">
                <a:lnSpc>
                  <a:spcPct val="90000"/>
                </a:lnSpc>
              </a:pPr>
              <a:r>
                <a:rPr lang="en-US" sz="1400" kern="0" dirty="0" smtClean="0">
                  <a:gradFill>
                    <a:gsLst>
                      <a:gs pos="0">
                        <a:srgbClr val="FFFFFF"/>
                      </a:gs>
                      <a:gs pos="100000">
                        <a:srgbClr val="FFFFFF"/>
                      </a:gs>
                    </a:gsLst>
                    <a:lin ang="5400000" scaled="0"/>
                  </a:gradFill>
                  <a:ea typeface="Segoe UI" pitchFamily="34" charset="0"/>
                  <a:cs typeface="Segoe UI" pitchFamily="34" charset="0"/>
                </a:rPr>
                <a:t>Azure Global Datacenters</a:t>
              </a:r>
              <a:endParaRPr lang="en-US" sz="14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rotWithShape="1">
            <a:blip r:embed="rId6"/>
            <a:srcRect l="3547" r="4666" b="20410"/>
            <a:stretch/>
          </p:blipFill>
          <p:spPr>
            <a:xfrm>
              <a:off x="8088410" y="4954547"/>
              <a:ext cx="3732415" cy="587119"/>
            </a:xfrm>
            <a:prstGeom prst="rect">
              <a:avLst/>
            </a:prstGeom>
          </p:spPr>
        </p:pic>
      </p:grpSp>
      <p:grpSp>
        <p:nvGrpSpPr>
          <p:cNvPr id="101" name="Group 100"/>
          <p:cNvGrpSpPr/>
          <p:nvPr/>
        </p:nvGrpSpPr>
        <p:grpSpPr>
          <a:xfrm>
            <a:off x="1667435" y="4744658"/>
            <a:ext cx="3207044" cy="1393488"/>
            <a:chOff x="6781940" y="5965738"/>
            <a:chExt cx="3207044" cy="1393488"/>
          </a:xfrm>
        </p:grpSpPr>
        <p:sp>
          <p:nvSpPr>
            <p:cNvPr id="102" name="Rectangle 101"/>
            <p:cNvSpPr/>
            <p:nvPr/>
          </p:nvSpPr>
          <p:spPr bwMode="auto">
            <a:xfrm>
              <a:off x="6781940" y="5965738"/>
              <a:ext cx="3207044" cy="1393488"/>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algn="ctr" defTabSz="913927" fontAlgn="base">
                <a:lnSpc>
                  <a:spcPct val="90000"/>
                </a:lnSpc>
              </a:pPr>
              <a:r>
                <a:rPr lang="en-US" sz="1400" kern="0" dirty="0" smtClean="0">
                  <a:gradFill>
                    <a:gsLst>
                      <a:gs pos="0">
                        <a:srgbClr val="FFFFFF"/>
                      </a:gs>
                      <a:gs pos="100000">
                        <a:srgbClr val="FFFFFF"/>
                      </a:gs>
                    </a:gsLst>
                    <a:lin ang="5400000" scaled="0"/>
                  </a:gradFill>
                  <a:ea typeface="Segoe UI" pitchFamily="34" charset="0"/>
                  <a:cs typeface="Segoe UI" pitchFamily="34" charset="0"/>
                </a:rPr>
                <a:t>Your Datacenter Infrastructure</a:t>
              </a:r>
              <a:endParaRPr lang="en-US" sz="14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03" name="Picture 102"/>
            <p:cNvPicPr>
              <a:picLocks noChangeAspect="1"/>
            </p:cNvPicPr>
            <p:nvPr/>
          </p:nvPicPr>
          <p:blipFill>
            <a:blip r:embed="rId7"/>
            <a:stretch>
              <a:fillRect/>
            </a:stretch>
          </p:blipFill>
          <p:spPr>
            <a:xfrm>
              <a:off x="6891976" y="6280878"/>
              <a:ext cx="1501850" cy="579797"/>
            </a:xfrm>
            <a:prstGeom prst="rect">
              <a:avLst/>
            </a:prstGeom>
          </p:spPr>
        </p:pic>
        <p:pic>
          <p:nvPicPr>
            <p:cNvPr id="104" name="Picture 103"/>
            <p:cNvPicPr>
              <a:picLocks noChangeAspect="1"/>
            </p:cNvPicPr>
            <p:nvPr/>
          </p:nvPicPr>
          <p:blipFill>
            <a:blip r:embed="rId7"/>
            <a:stretch>
              <a:fillRect/>
            </a:stretch>
          </p:blipFill>
          <p:spPr>
            <a:xfrm>
              <a:off x="8389565" y="6280878"/>
              <a:ext cx="1501850" cy="579797"/>
            </a:xfrm>
            <a:prstGeom prst="rect">
              <a:avLst/>
            </a:prstGeom>
          </p:spPr>
        </p:pic>
        <p:pic>
          <p:nvPicPr>
            <p:cNvPr id="105" name="Picture 104"/>
            <p:cNvPicPr>
              <a:picLocks noChangeAspect="1"/>
            </p:cNvPicPr>
            <p:nvPr/>
          </p:nvPicPr>
          <p:blipFill>
            <a:blip r:embed="rId7"/>
            <a:stretch>
              <a:fillRect/>
            </a:stretch>
          </p:blipFill>
          <p:spPr>
            <a:xfrm>
              <a:off x="6891976" y="6779429"/>
              <a:ext cx="1501850" cy="579797"/>
            </a:xfrm>
            <a:prstGeom prst="rect">
              <a:avLst/>
            </a:prstGeom>
          </p:spPr>
        </p:pic>
        <p:pic>
          <p:nvPicPr>
            <p:cNvPr id="106" name="Picture 105"/>
            <p:cNvPicPr>
              <a:picLocks noChangeAspect="1"/>
            </p:cNvPicPr>
            <p:nvPr/>
          </p:nvPicPr>
          <p:blipFill>
            <a:blip r:embed="rId7"/>
            <a:stretch>
              <a:fillRect/>
            </a:stretch>
          </p:blipFill>
          <p:spPr>
            <a:xfrm>
              <a:off x="8389565" y="6779429"/>
              <a:ext cx="1501850" cy="579797"/>
            </a:xfrm>
            <a:prstGeom prst="rect">
              <a:avLst/>
            </a:prstGeom>
          </p:spPr>
        </p:pic>
      </p:grpSp>
      <p:sp>
        <p:nvSpPr>
          <p:cNvPr id="49" name="Rectangle 48"/>
          <p:cNvSpPr/>
          <p:nvPr/>
        </p:nvSpPr>
        <p:spPr bwMode="auto">
          <a:xfrm rot="5400000">
            <a:off x="10867033" y="2474562"/>
            <a:ext cx="1441199" cy="578878"/>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a:solidFill>
                  <a:schemeClr val="bg1"/>
                </a:solidFill>
                <a:ea typeface="Segoe UI" pitchFamily="34" charset="0"/>
                <a:cs typeface="Segoe UI" pitchFamily="34" charset="0"/>
              </a:rPr>
              <a:t>Hybrid</a:t>
            </a:r>
          </a:p>
          <a:p>
            <a:pPr algn="ctr" defTabSz="913927" fontAlgn="base">
              <a:lnSpc>
                <a:spcPct val="90000"/>
              </a:lnSpc>
            </a:pPr>
            <a:r>
              <a:rPr lang="en-US" sz="1200" b="1" kern="0" dirty="0">
                <a:solidFill>
                  <a:schemeClr val="bg1"/>
                </a:solidFill>
                <a:ea typeface="Segoe UI" pitchFamily="34" charset="0"/>
                <a:cs typeface="Segoe UI" pitchFamily="34" charset="0"/>
              </a:rPr>
              <a:t>Operations</a:t>
            </a:r>
          </a:p>
        </p:txBody>
      </p:sp>
      <p:sp>
        <p:nvSpPr>
          <p:cNvPr id="51" name="Rectangle 50"/>
          <p:cNvSpPr/>
          <p:nvPr/>
        </p:nvSpPr>
        <p:spPr bwMode="auto">
          <a:xfrm rot="16200000">
            <a:off x="1269172" y="2479343"/>
            <a:ext cx="1441199" cy="578878"/>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smtClean="0">
                <a:solidFill>
                  <a:schemeClr val="bg1"/>
                </a:solidFill>
                <a:ea typeface="Segoe UI" pitchFamily="34" charset="0"/>
                <a:cs typeface="Segoe UI" pitchFamily="34" charset="0"/>
              </a:rPr>
              <a:t>Security &amp; Management</a:t>
            </a:r>
            <a:endParaRPr lang="en-US" sz="1200" b="1" kern="0" dirty="0">
              <a:solidFill>
                <a:schemeClr val="bg1"/>
              </a:solidFill>
              <a:ea typeface="Segoe UI" pitchFamily="34" charset="0"/>
              <a:cs typeface="Segoe UI" pitchFamily="34" charset="0"/>
            </a:endParaRPr>
          </a:p>
        </p:txBody>
      </p:sp>
      <p:sp>
        <p:nvSpPr>
          <p:cNvPr id="52" name="Rectangle 51"/>
          <p:cNvSpPr/>
          <p:nvPr/>
        </p:nvSpPr>
        <p:spPr bwMode="auto">
          <a:xfrm rot="5400000">
            <a:off x="3824486" y="2479343"/>
            <a:ext cx="1441199" cy="578878"/>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a:solidFill>
                  <a:schemeClr val="bg1"/>
                </a:solidFill>
                <a:ea typeface="Segoe UI" pitchFamily="34" charset="0"/>
                <a:cs typeface="Segoe UI" pitchFamily="34" charset="0"/>
              </a:rPr>
              <a:t>Hybrid</a:t>
            </a:r>
          </a:p>
          <a:p>
            <a:pPr algn="ctr" defTabSz="913927" fontAlgn="base">
              <a:lnSpc>
                <a:spcPct val="90000"/>
              </a:lnSpc>
            </a:pPr>
            <a:r>
              <a:rPr lang="en-US" sz="1200" b="1" kern="0" dirty="0">
                <a:solidFill>
                  <a:schemeClr val="bg1"/>
                </a:solidFill>
                <a:ea typeface="Segoe UI" pitchFamily="34" charset="0"/>
                <a:cs typeface="Segoe UI" pitchFamily="34" charset="0"/>
              </a:rPr>
              <a:t>Operations</a:t>
            </a:r>
          </a:p>
        </p:txBody>
      </p:sp>
    </p:spTree>
    <p:extLst>
      <p:ext uri="{BB962C8B-B14F-4D97-AF65-F5344CB8AC3E}">
        <p14:creationId xmlns:p14="http://schemas.microsoft.com/office/powerpoint/2010/main" val="28452381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200"/>
                                        <p:tgtEl>
                                          <p:spTgt spid="47"/>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200"/>
                                        <p:tgtEl>
                                          <p:spTgt spid="3"/>
                                        </p:tgtEl>
                                      </p:cBhvr>
                                    </p:animEffect>
                                  </p:childTnLst>
                                </p:cTn>
                              </p:par>
                            </p:childTnLst>
                          </p:cTn>
                        </p:par>
                        <p:par>
                          <p:cTn id="11" fill="hold">
                            <p:stCondLst>
                              <p:cond delay="1200"/>
                            </p:stCondLst>
                            <p:childTnLst>
                              <p:par>
                                <p:cTn id="12" presetID="10" presetClass="entr" presetSubtype="0" fill="hold" nodeType="afterEffect">
                                  <p:stCondLst>
                                    <p:cond delay="0"/>
                                  </p:stCondLst>
                                  <p:childTnLst>
                                    <p:set>
                                      <p:cBhvr>
                                        <p:cTn id="13" dur="1" fill="hold">
                                          <p:stCondLst>
                                            <p:cond delay="0"/>
                                          </p:stCondLst>
                                        </p:cTn>
                                        <p:tgtEl>
                                          <p:spTgt spid="113"/>
                                        </p:tgtEl>
                                        <p:attrNameLst>
                                          <p:attrName>style.visibility</p:attrName>
                                        </p:attrNameLst>
                                      </p:cBhvr>
                                      <p:to>
                                        <p:strVal val="visible"/>
                                      </p:to>
                                    </p:set>
                                    <p:animEffect transition="in" filter="fade">
                                      <p:cBhvr>
                                        <p:cTn id="14" dur="200"/>
                                        <p:tgtEl>
                                          <p:spTgt spid="113"/>
                                        </p:tgtEl>
                                      </p:cBhvr>
                                    </p:animEffect>
                                  </p:childTnLst>
                                </p:cTn>
                              </p:par>
                            </p:childTnLst>
                          </p:cTn>
                        </p:par>
                        <p:par>
                          <p:cTn id="15" fill="hold">
                            <p:stCondLst>
                              <p:cond delay="1400"/>
                            </p:stCondLst>
                            <p:childTnLst>
                              <p:par>
                                <p:cTn id="16" presetID="10" presetClass="entr" presetSubtype="0" fill="hold" nodeType="after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fade">
                                      <p:cBhvr>
                                        <p:cTn id="18" dur="200"/>
                                        <p:tgtEl>
                                          <p:spTgt spid="114"/>
                                        </p:tgtEl>
                                      </p:cBhvr>
                                    </p:animEffect>
                                  </p:childTnLst>
                                </p:cTn>
                              </p:par>
                            </p:childTnLst>
                          </p:cTn>
                        </p:par>
                        <p:par>
                          <p:cTn id="19" fill="hold">
                            <p:stCondLst>
                              <p:cond delay="1600"/>
                            </p:stCondLst>
                            <p:childTnLst>
                              <p:par>
                                <p:cTn id="20" presetID="10" presetClass="entr" presetSubtype="0" fill="hold" nodeType="afterEffect">
                                  <p:stCondLst>
                                    <p:cond delay="0"/>
                                  </p:stCondLst>
                                  <p:childTnLst>
                                    <p:set>
                                      <p:cBhvr>
                                        <p:cTn id="21" dur="1" fill="hold">
                                          <p:stCondLst>
                                            <p:cond delay="0"/>
                                          </p:stCondLst>
                                        </p:cTn>
                                        <p:tgtEl>
                                          <p:spTgt spid="116"/>
                                        </p:tgtEl>
                                        <p:attrNameLst>
                                          <p:attrName>style.visibility</p:attrName>
                                        </p:attrNameLst>
                                      </p:cBhvr>
                                      <p:to>
                                        <p:strVal val="visible"/>
                                      </p:to>
                                    </p:set>
                                    <p:animEffect transition="in" filter="fade">
                                      <p:cBhvr>
                                        <p:cTn id="22" dur="500"/>
                                        <p:tgtEl>
                                          <p:spTgt spid="116"/>
                                        </p:tgtEl>
                                      </p:cBhvr>
                                    </p:animEffect>
                                  </p:childTnLst>
                                </p:cTn>
                              </p:par>
                            </p:childTnLst>
                          </p:cTn>
                        </p:par>
                        <p:par>
                          <p:cTn id="23" fill="hold">
                            <p:stCondLst>
                              <p:cond delay="2100"/>
                            </p:stCondLst>
                            <p:childTnLst>
                              <p:par>
                                <p:cTn id="24" presetID="22" presetClass="entr" presetSubtype="4" fill="hold" nodeType="afterEffect">
                                  <p:stCondLst>
                                    <p:cond delay="0"/>
                                  </p:stCondLst>
                                  <p:childTnLst>
                                    <p:set>
                                      <p:cBhvr>
                                        <p:cTn id="25" dur="1" fill="hold">
                                          <p:stCondLst>
                                            <p:cond delay="0"/>
                                          </p:stCondLst>
                                        </p:cTn>
                                        <p:tgtEl>
                                          <p:spTgt spid="101"/>
                                        </p:tgtEl>
                                        <p:attrNameLst>
                                          <p:attrName>style.visibility</p:attrName>
                                        </p:attrNameLst>
                                      </p:cBhvr>
                                      <p:to>
                                        <p:strVal val="visible"/>
                                      </p:to>
                                    </p:set>
                                    <p:animEffect transition="in" filter="wipe(down)">
                                      <p:cBhvr>
                                        <p:cTn id="26" dur="500"/>
                                        <p:tgtEl>
                                          <p:spTgt spid="101"/>
                                        </p:tgtEl>
                                      </p:cBhvr>
                                    </p:animEffect>
                                  </p:childTnLst>
                                </p:cTn>
                              </p:par>
                            </p:childTnLst>
                          </p:cTn>
                        </p:par>
                        <p:par>
                          <p:cTn id="27" fill="hold">
                            <p:stCondLst>
                              <p:cond delay="2600"/>
                            </p:stCondLst>
                            <p:childTnLst>
                              <p:par>
                                <p:cTn id="28" presetID="10" presetClass="entr" presetSubtype="0" fill="hold" grpId="0" nodeType="afterEffect">
                                  <p:stCondLst>
                                    <p:cond delay="0"/>
                                  </p:stCondLst>
                                  <p:childTnLst>
                                    <p:set>
                                      <p:cBhvr>
                                        <p:cTn id="29" dur="1" fill="hold">
                                          <p:stCondLst>
                                            <p:cond delay="0"/>
                                          </p:stCondLst>
                                        </p:cTn>
                                        <p:tgtEl>
                                          <p:spTgt spid="119"/>
                                        </p:tgtEl>
                                        <p:attrNameLst>
                                          <p:attrName>style.visibility</p:attrName>
                                        </p:attrNameLst>
                                      </p:cBhvr>
                                      <p:to>
                                        <p:strVal val="visible"/>
                                      </p:to>
                                    </p:set>
                                    <p:animEffect transition="in" filter="fade">
                                      <p:cBhvr>
                                        <p:cTn id="30" dur="200"/>
                                        <p:tgtEl>
                                          <p:spTgt spid="119"/>
                                        </p:tgtEl>
                                      </p:cBhvr>
                                    </p:animEffect>
                                  </p:childTnLst>
                                </p:cTn>
                              </p:par>
                              <p:par>
                                <p:cTn id="31" presetID="10" presetClass="entr" presetSubtype="0" fill="hold" grpId="0" nodeType="withEffect">
                                  <p:stCondLst>
                                    <p:cond delay="250"/>
                                  </p:stCondLst>
                                  <p:childTnLst>
                                    <p:set>
                                      <p:cBhvr>
                                        <p:cTn id="32" dur="1" fill="hold">
                                          <p:stCondLst>
                                            <p:cond delay="0"/>
                                          </p:stCondLst>
                                        </p:cTn>
                                        <p:tgtEl>
                                          <p:spTgt spid="120"/>
                                        </p:tgtEl>
                                        <p:attrNameLst>
                                          <p:attrName>style.visibility</p:attrName>
                                        </p:attrNameLst>
                                      </p:cBhvr>
                                      <p:to>
                                        <p:strVal val="visible"/>
                                      </p:to>
                                    </p:set>
                                    <p:animEffect transition="in" filter="fade">
                                      <p:cBhvr>
                                        <p:cTn id="33" dur="200"/>
                                        <p:tgtEl>
                                          <p:spTgt spid="120"/>
                                        </p:tgtEl>
                                      </p:cBhvr>
                                    </p:animEffect>
                                  </p:childTnLst>
                                </p:cTn>
                              </p:par>
                            </p:childTnLst>
                          </p:cTn>
                        </p:par>
                        <p:par>
                          <p:cTn id="34" fill="hold">
                            <p:stCondLst>
                              <p:cond delay="3050"/>
                            </p:stCondLst>
                            <p:childTnLst>
                              <p:par>
                                <p:cTn id="35" presetID="10" presetClass="entr" presetSubtype="0" fill="hold" grpId="0" nodeType="after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500"/>
                                        <p:tgtEl>
                                          <p:spTgt spid="7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par>
                          <p:cTn id="47" fill="hold">
                            <p:stCondLst>
                              <p:cond delay="1500"/>
                            </p:stCondLst>
                            <p:childTnLst>
                              <p:par>
                                <p:cTn id="48" presetID="10" presetClass="entr" presetSubtype="0" fill="hold" grpId="0" nodeType="after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500"/>
                                        <p:tgtEl>
                                          <p:spTgt spid="6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1"/>
                                        </p:tgtEl>
                                        <p:attrNameLst>
                                          <p:attrName>style.visibility</p:attrName>
                                        </p:attrNameLst>
                                      </p:cBhvr>
                                      <p:to>
                                        <p:strVal val="visible"/>
                                      </p:to>
                                    </p:set>
                                    <p:animEffect transition="in" filter="fade">
                                      <p:cBhvr>
                                        <p:cTn id="53" dur="500"/>
                                        <p:tgtEl>
                                          <p:spTgt spid="1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2"/>
                                        </p:tgtEl>
                                        <p:attrNameLst>
                                          <p:attrName>style.visibility</p:attrName>
                                        </p:attrNameLst>
                                      </p:cBhvr>
                                      <p:to>
                                        <p:strVal val="visible"/>
                                      </p:to>
                                    </p:set>
                                    <p:animEffect transition="in" filter="fade">
                                      <p:cBhvr>
                                        <p:cTn id="56" dur="500"/>
                                        <p:tgtEl>
                                          <p:spTgt spid="1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3"/>
                                        </p:tgtEl>
                                        <p:attrNameLst>
                                          <p:attrName>style.visibility</p:attrName>
                                        </p:attrNameLst>
                                      </p:cBhvr>
                                      <p:to>
                                        <p:strVal val="visible"/>
                                      </p:to>
                                    </p:set>
                                    <p:animEffect transition="in" filter="fade">
                                      <p:cBhvr>
                                        <p:cTn id="59" dur="500"/>
                                        <p:tgtEl>
                                          <p:spTgt spid="133"/>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65"/>
                                        </p:tgtEl>
                                        <p:attrNameLst>
                                          <p:attrName>style.visibility</p:attrName>
                                        </p:attrNameLst>
                                      </p:cBhvr>
                                      <p:to>
                                        <p:strVal val="visible"/>
                                      </p:to>
                                    </p:set>
                                    <p:animEffect transition="in" filter="wipe(down)">
                                      <p:cBhvr>
                                        <p:cTn id="64" dur="1000"/>
                                        <p:tgtEl>
                                          <p:spTgt spid="65"/>
                                        </p:tgtEl>
                                      </p:cBhvr>
                                    </p:animEffect>
                                  </p:childTnLst>
                                </p:cTn>
                              </p:par>
                              <p:par>
                                <p:cTn id="65" presetID="10" presetClass="entr" presetSubtype="0" fill="hold" grpId="0" nodeType="withEffect">
                                  <p:stCondLst>
                                    <p:cond delay="500"/>
                                  </p:stCondLst>
                                  <p:childTnLst>
                                    <p:set>
                                      <p:cBhvr>
                                        <p:cTn id="66" dur="1" fill="hold">
                                          <p:stCondLst>
                                            <p:cond delay="0"/>
                                          </p:stCondLst>
                                        </p:cTn>
                                        <p:tgtEl>
                                          <p:spTgt spid="63"/>
                                        </p:tgtEl>
                                        <p:attrNameLst>
                                          <p:attrName>style.visibility</p:attrName>
                                        </p:attrNameLst>
                                      </p:cBhvr>
                                      <p:to>
                                        <p:strVal val="visible"/>
                                      </p:to>
                                    </p:set>
                                    <p:animEffect transition="in" filter="fade">
                                      <p:cBhvr>
                                        <p:cTn id="67" dur="500"/>
                                        <p:tgtEl>
                                          <p:spTgt spid="63"/>
                                        </p:tgtEl>
                                      </p:cBhvr>
                                    </p:animEffect>
                                  </p:childTnLst>
                                </p:cTn>
                              </p:par>
                            </p:childTnLst>
                          </p:cTn>
                        </p:par>
                        <p:par>
                          <p:cTn id="68" fill="hold">
                            <p:stCondLst>
                              <p:cond delay="1000"/>
                            </p:stCondLst>
                            <p:childTnLst>
                              <p:par>
                                <p:cTn id="69" presetID="10" presetClass="entr" presetSubtype="0" fill="hold" grpId="0" nodeType="after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fade">
                                      <p:cBhvr>
                                        <p:cTn id="71" dur="500"/>
                                        <p:tgtEl>
                                          <p:spTgt spid="107"/>
                                        </p:tgtEl>
                                      </p:cBhvr>
                                    </p:animEffect>
                                  </p:childTnLst>
                                </p:cTn>
                              </p:par>
                            </p:childTnLst>
                          </p:cTn>
                        </p:par>
                        <p:par>
                          <p:cTn id="72" fill="hold">
                            <p:stCondLst>
                              <p:cond delay="1500"/>
                            </p:stCondLst>
                            <p:childTnLst>
                              <p:par>
                                <p:cTn id="73" presetID="10" presetClass="entr" presetSubtype="0" fill="hold" grpId="0" nodeType="after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fade">
                                      <p:cBhvr>
                                        <p:cTn id="83" dur="500"/>
                                        <p:tgtEl>
                                          <p:spTgt spid="5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1"/>
                                        </p:tgtEl>
                                        <p:attrNameLst>
                                          <p:attrName>style.visibility</p:attrName>
                                        </p:attrNameLst>
                                      </p:cBhvr>
                                      <p:to>
                                        <p:strVal val="visible"/>
                                      </p:to>
                                    </p:set>
                                    <p:animEffect transition="in" filter="fade">
                                      <p:cBhvr>
                                        <p:cTn id="86" dur="500"/>
                                        <p:tgtEl>
                                          <p:spTgt spid="5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2"/>
                                        </p:tgtEl>
                                        <p:attrNameLst>
                                          <p:attrName>style.visibility</p:attrName>
                                        </p:attrNameLst>
                                      </p:cBhvr>
                                      <p:to>
                                        <p:strVal val="visible"/>
                                      </p:to>
                                    </p:set>
                                    <p:animEffect transition="in" filter="fade">
                                      <p:cBhvr>
                                        <p:cTn id="89" dur="500"/>
                                        <p:tgtEl>
                                          <p:spTgt spid="52"/>
                                        </p:tgtEl>
                                      </p:cBhvr>
                                    </p:animEffect>
                                  </p:childTnLst>
                                </p:cTn>
                              </p:par>
                            </p:childTnLst>
                          </p:cTn>
                        </p:par>
                        <p:par>
                          <p:cTn id="90" fill="hold">
                            <p:stCondLst>
                              <p:cond delay="500"/>
                            </p:stCondLst>
                            <p:childTnLst>
                              <p:par>
                                <p:cTn id="91" presetID="10" presetClass="entr" presetSubtype="0" fill="hold" grpId="0" nodeType="afterEffect">
                                  <p:stCondLst>
                                    <p:cond delay="0"/>
                                  </p:stCondLst>
                                  <p:childTnLst>
                                    <p:set>
                                      <p:cBhvr>
                                        <p:cTn id="92" dur="1" fill="hold">
                                          <p:stCondLst>
                                            <p:cond delay="0"/>
                                          </p:stCondLst>
                                        </p:cTn>
                                        <p:tgtEl>
                                          <p:spTgt spid="112"/>
                                        </p:tgtEl>
                                        <p:attrNameLst>
                                          <p:attrName>style.visibility</p:attrName>
                                        </p:attrNameLst>
                                      </p:cBhvr>
                                      <p:to>
                                        <p:strVal val="visible"/>
                                      </p:to>
                                    </p:set>
                                    <p:animEffect transition="in" filter="fade">
                                      <p:cBhvr>
                                        <p:cTn id="93" dur="500"/>
                                        <p:tgtEl>
                                          <p:spTgt spid="112"/>
                                        </p:tgtEl>
                                      </p:cBhvr>
                                    </p:animEffect>
                                  </p:childTnLst>
                                </p:cTn>
                              </p:par>
                            </p:childTnLst>
                          </p:cTn>
                        </p:par>
                        <p:par>
                          <p:cTn id="94" fill="hold">
                            <p:stCondLst>
                              <p:cond delay="1000"/>
                            </p:stCondLst>
                            <p:childTnLst>
                              <p:par>
                                <p:cTn id="95" presetID="10" presetClass="entr" presetSubtype="0" fill="hold" nodeType="afterEffect">
                                  <p:stCondLst>
                                    <p:cond delay="0"/>
                                  </p:stCondLst>
                                  <p:childTnLst>
                                    <p:set>
                                      <p:cBhvr>
                                        <p:cTn id="96" dur="1" fill="hold">
                                          <p:stCondLst>
                                            <p:cond delay="0"/>
                                          </p:stCondLst>
                                        </p:cTn>
                                        <p:tgtEl>
                                          <p:spTgt spid="118"/>
                                        </p:tgtEl>
                                        <p:attrNameLst>
                                          <p:attrName>style.visibility</p:attrName>
                                        </p:attrNameLst>
                                      </p:cBhvr>
                                      <p:to>
                                        <p:strVal val="visible"/>
                                      </p:to>
                                    </p:set>
                                    <p:animEffect transition="in" filter="fade">
                                      <p:cBhvr>
                                        <p:cTn id="97" dur="500"/>
                                        <p:tgtEl>
                                          <p:spTgt spid="118"/>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nodeType="clickEffect">
                                  <p:stCondLst>
                                    <p:cond delay="0"/>
                                  </p:stCondLst>
                                  <p:childTnLst>
                                    <p:animEffect transition="out" filter="fade">
                                      <p:cBhvr>
                                        <p:cTn id="101" dur="500"/>
                                        <p:tgtEl>
                                          <p:spTgt spid="118"/>
                                        </p:tgtEl>
                                      </p:cBhvr>
                                    </p:animEffect>
                                    <p:set>
                                      <p:cBhvr>
                                        <p:cTn id="102" dur="1" fill="hold">
                                          <p:stCondLst>
                                            <p:cond delay="499"/>
                                          </p:stCondLst>
                                        </p:cTn>
                                        <p:tgtEl>
                                          <p:spTgt spid="118"/>
                                        </p:tgtEl>
                                        <p:attrNameLst>
                                          <p:attrName>style.visibility</p:attrName>
                                        </p:attrNameLst>
                                      </p:cBhvr>
                                      <p:to>
                                        <p:strVal val="hidden"/>
                                      </p:to>
                                    </p:set>
                                  </p:childTnLst>
                                </p:cTn>
                              </p:par>
                            </p:childTnLst>
                          </p:cTn>
                        </p:par>
                        <p:par>
                          <p:cTn id="103" fill="hold">
                            <p:stCondLst>
                              <p:cond delay="500"/>
                            </p:stCondLst>
                            <p:childTnLst>
                              <p:par>
                                <p:cTn id="104" presetID="10" presetClass="entr" presetSubtype="0" fill="hold" nodeType="afterEffect">
                                  <p:stCondLst>
                                    <p:cond delay="0"/>
                                  </p:stCondLst>
                                  <p:childTnLst>
                                    <p:set>
                                      <p:cBhvr>
                                        <p:cTn id="105" dur="1" fill="hold">
                                          <p:stCondLst>
                                            <p:cond delay="0"/>
                                          </p:stCondLst>
                                        </p:cTn>
                                        <p:tgtEl>
                                          <p:spTgt spid="24"/>
                                        </p:tgtEl>
                                        <p:attrNameLst>
                                          <p:attrName>style.visibility</p:attrName>
                                        </p:attrNameLst>
                                      </p:cBhvr>
                                      <p:to>
                                        <p:strVal val="visible"/>
                                      </p:to>
                                    </p:set>
                                    <p:animEffect transition="in" filter="fade">
                                      <p:cBhvr>
                                        <p:cTn id="10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119" grpId="0" animBg="1"/>
      <p:bldP spid="47" grpId="0" animBg="1"/>
      <p:bldP spid="45" grpId="0"/>
      <p:bldP spid="112" grpId="0"/>
      <p:bldP spid="120" grpId="0" animBg="1"/>
      <p:bldP spid="65" grpId="0" animBg="1"/>
      <p:bldP spid="63" grpId="0" animBg="1"/>
      <p:bldP spid="66" grpId="0" animBg="1"/>
      <p:bldP spid="131" grpId="0" animBg="1"/>
      <p:bldP spid="132" grpId="0" animBg="1"/>
      <p:bldP spid="133" grpId="0" animBg="1"/>
      <p:bldP spid="107" grpId="0" animBg="1"/>
      <p:bldP spid="72" grpId="0" animBg="1"/>
      <p:bldP spid="49" grpId="0" animBg="1"/>
      <p:bldP spid="51" grpId="0" animBg="1"/>
      <p:bldP spid="5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887" y="502"/>
            <a:ext cx="3341614" cy="6994023"/>
            <a:chOff x="887" y="502"/>
            <a:chExt cx="3341614" cy="6994023"/>
          </a:xfrm>
        </p:grpSpPr>
        <p:sp>
          <p:nvSpPr>
            <p:cNvPr id="17" name="Rectangle 16"/>
            <p:cNvSpPr/>
            <p:nvPr/>
          </p:nvSpPr>
          <p:spPr bwMode="auto">
            <a:xfrm>
              <a:off x="887" y="502"/>
              <a:ext cx="3341614" cy="6994023"/>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pic>
          <p:nvPicPr>
            <p:cNvPr id="16" name="Picture 15"/>
            <p:cNvPicPr>
              <a:picLocks noChangeAspect="1"/>
            </p:cNvPicPr>
            <p:nvPr/>
          </p:nvPicPr>
          <p:blipFill rotWithShape="1">
            <a:blip r:embed="rId3" cstate="screen">
              <a:extLst>
                <a:ext uri="{28A0092B-C50C-407E-A947-70E740481C1C}">
                  <a14:useLocalDpi xmlns:a14="http://schemas.microsoft.com/office/drawing/2010/main" val="0"/>
                </a:ext>
              </a:extLst>
            </a:blip>
            <a:srcRect b="279"/>
            <a:stretch/>
          </p:blipFill>
          <p:spPr>
            <a:xfrm>
              <a:off x="5979" y="1486511"/>
              <a:ext cx="2547299" cy="4352973"/>
            </a:xfrm>
            <a:prstGeom prst="rect">
              <a:avLst/>
            </a:prstGeom>
          </p:spPr>
        </p:pic>
      </p:grpSp>
      <p:grpSp>
        <p:nvGrpSpPr>
          <p:cNvPr id="39" name="Group 38"/>
          <p:cNvGrpSpPr/>
          <p:nvPr/>
        </p:nvGrpSpPr>
        <p:grpSpPr>
          <a:xfrm>
            <a:off x="887" y="3331029"/>
            <a:ext cx="12308442" cy="3663496"/>
            <a:chOff x="-115546" y="3394616"/>
            <a:chExt cx="12308442" cy="3663496"/>
          </a:xfrm>
        </p:grpSpPr>
        <p:sp>
          <p:nvSpPr>
            <p:cNvPr id="9" name="Rectangle 8"/>
            <p:cNvSpPr/>
            <p:nvPr/>
          </p:nvSpPr>
          <p:spPr bwMode="auto">
            <a:xfrm>
              <a:off x="-115546" y="3394616"/>
              <a:ext cx="12308442" cy="366349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11" name="Rectangle 10"/>
            <p:cNvSpPr/>
            <p:nvPr/>
          </p:nvSpPr>
          <p:spPr>
            <a:xfrm>
              <a:off x="886" y="3408576"/>
              <a:ext cx="11771916" cy="572445"/>
            </a:xfrm>
            <a:prstGeom prst="rect">
              <a:avLst/>
            </a:prstGeom>
            <a:solidFill>
              <a:srgbClr val="FFFFFF"/>
            </a:solidFill>
          </p:spPr>
          <p:txBody>
            <a:bodyPr wrap="square" lIns="182854" tIns="137141" rIns="182854">
              <a:spAutoFit/>
            </a:bodyPr>
            <a:lstStyle/>
            <a:p>
              <a:pPr marL="0" marR="0" lvl="0" indent="0" algn="l" defTabSz="932246"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0072C6">
                      <a:lumMod val="50000"/>
                    </a:srgbClr>
                  </a:solidFill>
                  <a:effectLst/>
                  <a:uLnTx/>
                  <a:uFillTx/>
                  <a:latin typeface="Segoe UI Light"/>
                  <a:ea typeface="MS PGothic" panose="020B0600070205080204" pitchFamily="34" charset="-128"/>
                  <a:cs typeface="+mn-cs"/>
                </a:rPr>
                <a:t>Microsoft leads in core technologies, IaaS, PaaS, Private and Public Clouds  </a:t>
              </a:r>
              <a:endParaRPr kumimoji="0" lang="en-US" sz="2800" b="0" i="0" u="none" strike="noStrike" kern="1200" cap="none" spc="0" normalizeH="0" baseline="0" noProof="0" dirty="0">
                <a:ln>
                  <a:noFill/>
                </a:ln>
                <a:solidFill>
                  <a:srgbClr val="0072C6">
                    <a:lumMod val="50000"/>
                  </a:srgbClr>
                </a:solidFill>
                <a:effectLst/>
                <a:uLnTx/>
                <a:uFillTx/>
                <a:latin typeface="Segoe UI Light"/>
                <a:ea typeface="MS PGothic" panose="020B0600070205080204" pitchFamily="34" charset="-128"/>
                <a:cs typeface="+mn-cs"/>
              </a:endParaRPr>
            </a:p>
          </p:txBody>
        </p:sp>
      </p:gr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39127" y="4222165"/>
            <a:ext cx="2060867" cy="2060867"/>
          </a:xfrm>
          <a:prstGeom prst="rect">
            <a:avLst/>
          </a:prstGeom>
        </p:spPr>
      </p:pic>
      <p:grpSp>
        <p:nvGrpSpPr>
          <p:cNvPr id="18" name="Group 17"/>
          <p:cNvGrpSpPr/>
          <p:nvPr/>
        </p:nvGrpSpPr>
        <p:grpSpPr>
          <a:xfrm>
            <a:off x="3946880" y="137238"/>
            <a:ext cx="4282720" cy="3040306"/>
            <a:chOff x="5104039" y="2548633"/>
            <a:chExt cx="5560090" cy="3947112"/>
          </a:xfrm>
        </p:grpSpPr>
        <p:sp>
          <p:nvSpPr>
            <p:cNvPr id="19" name="Rectangle 18"/>
            <p:cNvSpPr/>
            <p:nvPr/>
          </p:nvSpPr>
          <p:spPr>
            <a:xfrm>
              <a:off x="5104039" y="4300343"/>
              <a:ext cx="5560090" cy="453334"/>
            </a:xfrm>
            <a:prstGeom prst="rect">
              <a:avLst/>
            </a:prstGeom>
            <a:solidFill>
              <a:srgbClr val="BAD80A"/>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3269" tIns="46634" rIns="93269" bIns="46634" anchor="ctr"/>
            <a:lstStyle/>
            <a:p>
              <a:pPr marL="0" marR="0" lvl="0" indent="0" algn="ctr" defTabSz="9324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pic>
          <p:nvPicPr>
            <p:cNvPr id="20" name="Picture 19"/>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bwMode="auto">
            <a:xfrm>
              <a:off x="5408989" y="4753677"/>
              <a:ext cx="4946650" cy="1742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20"/>
            <p:cNvPicPr>
              <a:picLocks noChangeAspect="1"/>
            </p:cNvPicPr>
            <p:nvPr/>
          </p:nvPicPr>
          <p:blipFill rotWithShape="1">
            <a:blip r:embed="rId6">
              <a:extLst>
                <a:ext uri="{28A0092B-C50C-407E-A947-70E740481C1C}">
                  <a14:useLocalDpi xmlns:a14="http://schemas.microsoft.com/office/drawing/2010/main" val="0"/>
                </a:ext>
              </a:extLst>
            </a:blip>
            <a:srcRect/>
            <a:stretch/>
          </p:blipFill>
          <p:spPr bwMode="auto">
            <a:xfrm>
              <a:off x="5408989" y="4427765"/>
              <a:ext cx="4946650" cy="205481"/>
            </a:xfrm>
            <a:prstGeom prst="rect">
              <a:avLst/>
            </a:prstGeom>
            <a:noFill/>
            <a:ln>
              <a:noFill/>
            </a:ln>
            <a:effectLst>
              <a:outerShdw dist="50800" dir="2700000" algn="tl" rotWithShape="0">
                <a:prstClr val="black">
                  <a:alpha val="2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p:cNvPicPr>
              <a:picLocks noChangeAspect="1"/>
            </p:cNvPicPr>
            <p:nvPr/>
          </p:nvPicPr>
          <p:blipFill rotWithShape="1">
            <a:blip r:embed="rId7">
              <a:extLst>
                <a:ext uri="{28A0092B-C50C-407E-A947-70E740481C1C}">
                  <a14:useLocalDpi xmlns:a14="http://schemas.microsoft.com/office/drawing/2010/main" val="0"/>
                </a:ext>
              </a:extLst>
            </a:blip>
            <a:srcRect t="-1526"/>
            <a:stretch/>
          </p:blipFill>
          <p:spPr bwMode="auto">
            <a:xfrm>
              <a:off x="5408989" y="2548633"/>
              <a:ext cx="4946650" cy="17517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3" name="Rectangle 8"/>
          <p:cNvSpPr>
            <a:spLocks noChangeArrowheads="1"/>
          </p:cNvSpPr>
          <p:nvPr/>
        </p:nvSpPr>
        <p:spPr bwMode="auto">
          <a:xfrm>
            <a:off x="8319342" y="414186"/>
            <a:ext cx="3989100" cy="23409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3269" tIns="46634" rIns="93269" bIns="46634">
            <a:spAutoFit/>
          </a:bodyPr>
          <a:lstStyle/>
          <a:p>
            <a:pPr marL="91440" marR="0" lvl="0" indent="-548640" algn="l" defTabSz="9324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50"/>
                </a:solidFill>
                <a:effectLst/>
                <a:uLnTx/>
                <a:uFillTx/>
                <a:latin typeface="Segoe UI Light"/>
                <a:ea typeface="MS PGothic" panose="020B0600070205080204" pitchFamily="34" charset="-128"/>
                <a:cs typeface="Segoe UI Light"/>
              </a:rPr>
              <a:t>"Microsoft’s comprehensive hybrid story, which spans applications and platforms as well as infrastructure, is highly attractive to many companies, drawing them towards </a:t>
            </a:r>
            <a:r>
              <a:rPr kumimoji="0" lang="en-US" sz="1800" b="0" i="0" u="none" strike="noStrike" kern="1200" cap="none" spc="0" normalizeH="0" baseline="0" noProof="0" dirty="0" smtClean="0">
                <a:ln>
                  <a:noFill/>
                </a:ln>
                <a:solidFill>
                  <a:srgbClr val="002050"/>
                </a:solidFill>
                <a:effectLst/>
                <a:uLnTx/>
                <a:uFillTx/>
                <a:latin typeface="Segoe UI Light"/>
                <a:ea typeface="MS PGothic" panose="020B0600070205080204" pitchFamily="34" charset="-128"/>
                <a:cs typeface="Segoe UI Light"/>
              </a:rPr>
              <a:t>the </a:t>
            </a:r>
            <a:r>
              <a:rPr kumimoji="0" lang="en-US" sz="1800" b="0" i="0" u="none" strike="noStrike" kern="1200" cap="none" spc="0" normalizeH="0" baseline="0" noProof="0" dirty="0">
                <a:ln>
                  <a:noFill/>
                </a:ln>
                <a:solidFill>
                  <a:srgbClr val="002050"/>
                </a:solidFill>
                <a:effectLst/>
                <a:uLnTx/>
                <a:uFillTx/>
                <a:latin typeface="Segoe UI Light"/>
                <a:ea typeface="MS PGothic" panose="020B0600070205080204" pitchFamily="34" charset="-128"/>
                <a:cs typeface="Segoe UI Light"/>
              </a:rPr>
              <a:t>cloud in general</a:t>
            </a:r>
            <a:r>
              <a:rPr kumimoji="0" lang="en-US" sz="1800" b="0" i="0" u="none" strike="noStrike" kern="1200" cap="none" spc="0" normalizeH="0" baseline="0" noProof="0" dirty="0" smtClean="0">
                <a:ln>
                  <a:noFill/>
                </a:ln>
                <a:solidFill>
                  <a:srgbClr val="002050"/>
                </a:solidFill>
                <a:effectLst/>
                <a:uLnTx/>
                <a:uFillTx/>
                <a:latin typeface="Segoe UI Light"/>
                <a:ea typeface="MS PGothic" panose="020B0600070205080204" pitchFamily="34" charset="-128"/>
                <a:cs typeface="Segoe UI Light"/>
              </a:rPr>
              <a:t>.”</a:t>
            </a:r>
          </a:p>
          <a:p>
            <a:pPr marL="91440" marR="0" lvl="0" indent="-548640" algn="l" defTabSz="9324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505050"/>
              </a:solidFill>
              <a:effectLst/>
              <a:uLnTx/>
              <a:uFillTx/>
              <a:latin typeface="Segoe UI Light"/>
              <a:ea typeface="MS PGothic" panose="020B0600070205080204" pitchFamily="34" charset="-128"/>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all" spc="0" normalizeH="0" baseline="0" noProof="0" dirty="0">
                <a:ln>
                  <a:noFill/>
                </a:ln>
                <a:solidFill>
                  <a:srgbClr val="505050"/>
                </a:solidFill>
                <a:effectLst/>
                <a:uLnTx/>
                <a:uFillTx/>
                <a:latin typeface="Segoe UI"/>
                <a:ea typeface="MS PGothic" panose="020B0600070205080204" pitchFamily="34" charset="-128"/>
                <a:cs typeface="+mn-cs"/>
              </a:rPr>
              <a:t> </a:t>
            </a:r>
            <a:r>
              <a:rPr kumimoji="0" lang="en-US" sz="1000" b="1" i="0" u="none" strike="noStrike" kern="1200" cap="all" spc="0" normalizeH="0" baseline="0" noProof="0" dirty="0" smtClean="0">
                <a:ln>
                  <a:noFill/>
                </a:ln>
                <a:solidFill>
                  <a:srgbClr val="505050"/>
                </a:solidFill>
                <a:effectLst/>
                <a:uLnTx/>
                <a:uFillTx/>
                <a:latin typeface="Segoe UI"/>
                <a:ea typeface="MS PGothic" panose="020B0600070205080204" pitchFamily="34" charset="-128"/>
                <a:cs typeface="+mn-cs"/>
              </a:rPr>
              <a:t>  LYDIA </a:t>
            </a:r>
            <a:r>
              <a:rPr kumimoji="0" lang="en-US" sz="1000" b="1" i="0" u="none" strike="noStrike" kern="1200" cap="all" spc="0" normalizeH="0" baseline="0" noProof="0" dirty="0">
                <a:ln>
                  <a:noFill/>
                </a:ln>
                <a:solidFill>
                  <a:srgbClr val="505050"/>
                </a:solidFill>
                <a:effectLst/>
                <a:uLnTx/>
                <a:uFillTx/>
                <a:latin typeface="Segoe UI"/>
                <a:ea typeface="MS PGothic" panose="020B0600070205080204" pitchFamily="34" charset="-128"/>
                <a:cs typeface="+mn-cs"/>
              </a:rPr>
              <a:t>LEONG, </a:t>
            </a:r>
            <a:br>
              <a:rPr kumimoji="0" lang="en-US" sz="1000" b="1" i="0" u="none" strike="noStrike" kern="1200" cap="all" spc="0" normalizeH="0" baseline="0" noProof="0" dirty="0">
                <a:ln>
                  <a:noFill/>
                </a:ln>
                <a:solidFill>
                  <a:srgbClr val="505050"/>
                </a:solidFill>
                <a:effectLst/>
                <a:uLnTx/>
                <a:uFillTx/>
                <a:latin typeface="Segoe UI"/>
                <a:ea typeface="MS PGothic" panose="020B0600070205080204" pitchFamily="34" charset="-128"/>
                <a:cs typeface="+mn-cs"/>
              </a:rPr>
            </a:br>
            <a:r>
              <a:rPr kumimoji="0" lang="en-US" sz="1000" b="1" i="0" u="none" strike="noStrike" kern="1200" cap="all" spc="0" normalizeH="0" baseline="0" noProof="0" dirty="0" smtClean="0">
                <a:ln>
                  <a:noFill/>
                </a:ln>
                <a:solidFill>
                  <a:srgbClr val="505050"/>
                </a:solidFill>
                <a:effectLst/>
                <a:uLnTx/>
                <a:uFillTx/>
                <a:latin typeface="Segoe UI"/>
                <a:ea typeface="MS PGothic" panose="020B0600070205080204" pitchFamily="34" charset="-128"/>
                <a:cs typeface="+mn-cs"/>
              </a:rPr>
              <a:t>   </a:t>
            </a:r>
            <a:r>
              <a:rPr kumimoji="0" lang="en-US" sz="1000" b="0" i="0" u="none" strike="noStrike" kern="1200" cap="all" spc="0" normalizeH="0" baseline="0" noProof="0" dirty="0" smtClean="0">
                <a:ln>
                  <a:noFill/>
                </a:ln>
                <a:solidFill>
                  <a:srgbClr val="505050"/>
                </a:solidFill>
                <a:effectLst/>
                <a:uLnTx/>
                <a:uFillTx/>
                <a:latin typeface="Segoe UI"/>
                <a:ea typeface="MS PGothic" panose="020B0600070205080204" pitchFamily="34" charset="-128"/>
                <a:cs typeface="+mn-cs"/>
              </a:rPr>
              <a:t>Gartner</a:t>
            </a:r>
            <a:endParaRPr kumimoji="0" lang="en-US" sz="1000" b="0" i="0" u="none" strike="noStrike" kern="1200" cap="all" spc="0" normalizeH="0" baseline="0" noProof="0" dirty="0">
              <a:ln>
                <a:noFill/>
              </a:ln>
              <a:solidFill>
                <a:srgbClr val="505050"/>
              </a:solidFill>
              <a:effectLst/>
              <a:uLnTx/>
              <a:uFillTx/>
              <a:latin typeface="Segoe UI"/>
              <a:ea typeface="MS PGothic" panose="020B0600070205080204" pitchFamily="34" charset="-128"/>
              <a:cs typeface="+mn-cs"/>
            </a:endParaRPr>
          </a:p>
        </p:txBody>
      </p:sp>
      <p:sp>
        <p:nvSpPr>
          <p:cNvPr id="2" name="Rectangle 1"/>
          <p:cNvSpPr/>
          <p:nvPr/>
        </p:nvSpPr>
        <p:spPr bwMode="auto">
          <a:xfrm>
            <a:off x="4196126" y="3973293"/>
            <a:ext cx="2692844" cy="24247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p:txBody>
      </p:sp>
      <p:sp>
        <p:nvSpPr>
          <p:cNvPr id="15" name="Rectangle 14"/>
          <p:cNvSpPr/>
          <p:nvPr/>
        </p:nvSpPr>
        <p:spPr bwMode="auto">
          <a:xfrm>
            <a:off x="43760" y="-20129"/>
            <a:ext cx="3388483" cy="1429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28" tIns="137160" rIns="182828" bIns="146262"/>
          <a:lstStyle/>
          <a:p>
            <a:pPr marL="0" marR="0" lvl="0" indent="0" algn="l" defTabSz="932114" rtl="0" eaLnBrk="1" fontAlgn="base" latinLnBrk="0" hangingPunct="1">
              <a:lnSpc>
                <a:spcPct val="90000"/>
              </a:lnSpc>
              <a:spcBef>
                <a:spcPct val="0"/>
              </a:spcBef>
              <a:spcAft>
                <a:spcPts val="1200"/>
              </a:spcAft>
              <a:buClrTx/>
              <a:buSzTx/>
              <a:buFontTx/>
              <a:buNone/>
              <a:tabLst/>
              <a:defRPr/>
            </a:pPr>
            <a:r>
              <a:rPr kumimoji="0" lang="en-US" sz="4400" b="0" i="0" u="none" strike="noStrike" kern="1200" cap="none" spc="0" normalizeH="0" baseline="0" noProof="0" dirty="0" smtClean="0">
                <a:ln>
                  <a:noFill/>
                </a:ln>
                <a:solidFill>
                  <a:srgbClr val="FFFFFF"/>
                </a:solidFill>
                <a:effectLst/>
                <a:uLnTx/>
                <a:uFillTx/>
                <a:latin typeface="Segoe UI Light"/>
                <a:ea typeface="+mn-ea"/>
                <a:cs typeface="+mn-cs"/>
              </a:rPr>
              <a:t>What about</a:t>
            </a:r>
            <a:br>
              <a:rPr kumimoji="0" lang="en-US" sz="4400" b="0" i="0" u="none" strike="noStrike" kern="1200" cap="none" spc="0" normalizeH="0" baseline="0" noProof="0" dirty="0" smtClean="0">
                <a:ln>
                  <a:noFill/>
                </a:ln>
                <a:solidFill>
                  <a:srgbClr val="FFFFFF"/>
                </a:solidFill>
                <a:effectLst/>
                <a:uLnTx/>
                <a:uFillTx/>
                <a:latin typeface="Segoe UI Light"/>
                <a:ea typeface="+mn-ea"/>
                <a:cs typeface="+mn-cs"/>
              </a:rPr>
            </a:br>
            <a:r>
              <a:rPr kumimoji="0" lang="en-US" sz="4400" b="0" i="0" u="none" strike="noStrike" kern="1200" cap="none" spc="0" normalizeH="0" baseline="0" noProof="0" dirty="0" smtClean="0">
                <a:ln>
                  <a:noFill/>
                </a:ln>
                <a:solidFill>
                  <a:srgbClr val="FFFFFF"/>
                </a:solidFill>
                <a:effectLst/>
                <a:uLnTx/>
                <a:uFillTx/>
                <a:latin typeface="Segoe UI Light"/>
                <a:ea typeface="+mn-ea"/>
                <a:cs typeface="+mn-cs"/>
              </a:rPr>
              <a:t>Microsoft..?</a:t>
            </a:r>
          </a:p>
        </p:txBody>
      </p:sp>
      <p:grpSp>
        <p:nvGrpSpPr>
          <p:cNvPr id="7" name="Group 6"/>
          <p:cNvGrpSpPr/>
          <p:nvPr/>
        </p:nvGrpSpPr>
        <p:grpSpPr>
          <a:xfrm>
            <a:off x="123088" y="3954462"/>
            <a:ext cx="12075024" cy="2347291"/>
            <a:chOff x="112221" y="4096101"/>
            <a:chExt cx="12075024" cy="2347291"/>
          </a:xfrm>
        </p:grpSpPr>
        <p:grpSp>
          <p:nvGrpSpPr>
            <p:cNvPr id="52" name="Group 51"/>
            <p:cNvGrpSpPr/>
            <p:nvPr/>
          </p:nvGrpSpPr>
          <p:grpSpPr>
            <a:xfrm>
              <a:off x="112221" y="4096101"/>
              <a:ext cx="12075024" cy="2302652"/>
              <a:chOff x="112221" y="4096101"/>
              <a:chExt cx="12075024" cy="2302652"/>
            </a:xfrm>
          </p:grpSpPr>
          <p:grpSp>
            <p:nvGrpSpPr>
              <p:cNvPr id="40" name="Group 39"/>
              <p:cNvGrpSpPr/>
              <p:nvPr/>
            </p:nvGrpSpPr>
            <p:grpSpPr>
              <a:xfrm>
                <a:off x="112221" y="4143558"/>
                <a:ext cx="2708366" cy="2244177"/>
                <a:chOff x="112221" y="4143558"/>
                <a:chExt cx="2708366" cy="2244177"/>
              </a:xfrm>
            </p:grpSpPr>
            <p:pic>
              <p:nvPicPr>
                <p:cNvPr id="24" name="Picture 23"/>
                <p:cNvPicPr>
                  <a:picLocks noChangeAspect="1"/>
                </p:cNvPicPr>
                <p:nvPr/>
              </p:nvPicPr>
              <p:blipFill>
                <a:blip r:embed="rId8"/>
                <a:stretch>
                  <a:fillRect/>
                </a:stretch>
              </p:blipFill>
              <p:spPr>
                <a:xfrm>
                  <a:off x="112221" y="4343847"/>
                  <a:ext cx="2057560" cy="2043888"/>
                </a:xfrm>
                <a:prstGeom prst="rect">
                  <a:avLst/>
                </a:prstGeom>
              </p:spPr>
            </p:pic>
            <p:sp>
              <p:nvSpPr>
                <p:cNvPr id="25" name="Rectangle 24"/>
                <p:cNvSpPr/>
                <p:nvPr/>
              </p:nvSpPr>
              <p:spPr>
                <a:xfrm>
                  <a:off x="235027" y="4143558"/>
                  <a:ext cx="2585560" cy="152349"/>
                </a:xfrm>
                <a:prstGeom prst="rect">
                  <a:avLst/>
                </a:prstGeom>
              </p:spPr>
              <p:txBody>
                <a:bodyPr wrap="square" lIns="0" tIns="0" rIns="0" bIns="0">
                  <a:spAutoFit/>
                </a:bodyPr>
                <a:lstStyle/>
                <a:p>
                  <a:pPr marL="0" marR="0" lvl="0" indent="0" algn="l" defTabSz="932246"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rgbClr val="0072C6">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Public Cloud </a:t>
                  </a:r>
                  <a:r>
                    <a:rPr kumimoji="0" lang="en-US" sz="1100" b="0" i="0" u="none" strike="noStrike" kern="1200" cap="none" spc="0" normalizeH="0" baseline="0" noProof="0" dirty="0" err="1" smtClean="0">
                      <a:ln>
                        <a:noFill/>
                      </a:ln>
                      <a:solidFill>
                        <a:srgbClr val="0072C6">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IaaS</a:t>
                  </a:r>
                  <a:r>
                    <a:rPr kumimoji="0" lang="en-US" sz="1100" b="0" i="0" u="none" strike="noStrike" kern="1200" cap="none" spc="0" normalizeH="0" baseline="0" noProof="0" dirty="0" smtClean="0">
                      <a:ln>
                        <a:noFill/>
                      </a:ln>
                      <a:solidFill>
                        <a:srgbClr val="0072C6">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(May 2015)</a:t>
                  </a:r>
                  <a:endParaRPr kumimoji="0" lang="en-US" sz="1100" b="0" i="0" u="none" strike="noStrike" kern="1200" cap="none" spc="0" normalizeH="0" baseline="0" noProof="0" dirty="0">
                    <a:ln>
                      <a:noFill/>
                    </a:ln>
                    <a:solidFill>
                      <a:srgbClr val="0072C6">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grpSp>
            <p:nvGrpSpPr>
              <p:cNvPr id="41" name="Group 40"/>
              <p:cNvGrpSpPr/>
              <p:nvPr/>
            </p:nvGrpSpPr>
            <p:grpSpPr>
              <a:xfrm>
                <a:off x="2487167" y="4147166"/>
                <a:ext cx="2664129" cy="2222179"/>
                <a:chOff x="2487167" y="4147166"/>
                <a:chExt cx="2664129" cy="2222179"/>
              </a:xfrm>
            </p:grpSpPr>
            <p:sp>
              <p:nvSpPr>
                <p:cNvPr id="27" name="Rectangle 26"/>
                <p:cNvSpPr/>
                <p:nvPr/>
              </p:nvSpPr>
              <p:spPr>
                <a:xfrm>
                  <a:off x="2565736" y="4147166"/>
                  <a:ext cx="2585560" cy="152349"/>
                </a:xfrm>
                <a:prstGeom prst="rect">
                  <a:avLst/>
                </a:prstGeom>
              </p:spPr>
              <p:txBody>
                <a:bodyPr wrap="square" lIns="0" tIns="0" rIns="0" bIns="0">
                  <a:spAutoFit/>
                </a:bodyPr>
                <a:lstStyle/>
                <a:p>
                  <a:pPr marL="0" marR="0" lvl="0" indent="0" algn="l" defTabSz="932246"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rgbClr val="0072C6">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Cloud Storage (June 2015)</a:t>
                  </a:r>
                  <a:endParaRPr kumimoji="0" lang="en-US" sz="1100" b="0" i="0" u="none" strike="noStrike" kern="1200" cap="none" spc="0" normalizeH="0" baseline="0" noProof="0" dirty="0">
                    <a:ln>
                      <a:noFill/>
                    </a:ln>
                    <a:solidFill>
                      <a:srgbClr val="0072C6">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4" name="Picture 3"/>
                <p:cNvPicPr>
                  <a:picLocks noChangeAspect="1"/>
                </p:cNvPicPr>
                <p:nvPr/>
              </p:nvPicPr>
              <p:blipFill>
                <a:blip r:embed="rId9"/>
                <a:stretch>
                  <a:fillRect/>
                </a:stretch>
              </p:blipFill>
              <p:spPr>
                <a:xfrm>
                  <a:off x="2487167" y="4337829"/>
                  <a:ext cx="2008468" cy="2031516"/>
                </a:xfrm>
                <a:prstGeom prst="rect">
                  <a:avLst/>
                </a:prstGeom>
              </p:spPr>
            </p:pic>
          </p:grpSp>
          <p:sp>
            <p:nvSpPr>
              <p:cNvPr id="28" name="Rectangle 27"/>
              <p:cNvSpPr/>
              <p:nvPr/>
            </p:nvSpPr>
            <p:spPr>
              <a:xfrm>
                <a:off x="4933049" y="4131453"/>
                <a:ext cx="2423579" cy="152349"/>
              </a:xfrm>
              <a:prstGeom prst="rect">
                <a:avLst/>
              </a:prstGeom>
            </p:spPr>
            <p:txBody>
              <a:bodyPr wrap="square" lIns="0" tIns="0" rIns="0" bIns="0">
                <a:spAutoFit/>
              </a:bodyPr>
              <a:lstStyle/>
              <a:p>
                <a:pPr marL="0" marR="0" lvl="0" indent="0" algn="l" defTabSz="932246"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rgbClr val="0072C6">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Enterprise App PaaS (Jan 2014)</a:t>
                </a:r>
                <a:endParaRPr kumimoji="0" lang="en-US" sz="1100" b="0" i="0" u="none" strike="noStrike" kern="1200" cap="none" spc="0" normalizeH="0" baseline="0" noProof="0" dirty="0">
                  <a:ln>
                    <a:noFill/>
                  </a:ln>
                  <a:solidFill>
                    <a:srgbClr val="0072C6">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50" name="Rectangle 49"/>
              <p:cNvSpPr/>
              <p:nvPr/>
            </p:nvSpPr>
            <p:spPr>
              <a:xfrm>
                <a:off x="9763666" y="4096101"/>
                <a:ext cx="2423579" cy="152349"/>
              </a:xfrm>
              <a:prstGeom prst="rect">
                <a:avLst/>
              </a:prstGeom>
            </p:spPr>
            <p:txBody>
              <a:bodyPr wrap="square" lIns="0" tIns="0" rIns="0" bIns="0">
                <a:spAutoFit/>
              </a:bodyPr>
              <a:lstStyle/>
              <a:p>
                <a:pPr marL="0" marR="0" lvl="0" indent="0" algn="l" defTabSz="932246"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rgbClr val="0072C6">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Operational DBMS Systems (Oct 2015)</a:t>
                </a:r>
                <a:endParaRPr kumimoji="0" lang="en-US" sz="1100" b="0" i="0" u="none" strike="noStrike" kern="1200" cap="none" spc="0" normalizeH="0" baseline="0" noProof="0" dirty="0">
                  <a:ln>
                    <a:noFill/>
                  </a:ln>
                  <a:solidFill>
                    <a:srgbClr val="0072C6">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nvGrpSpPr>
              <p:cNvPr id="43" name="Group 42"/>
              <p:cNvGrpSpPr/>
              <p:nvPr/>
            </p:nvGrpSpPr>
            <p:grpSpPr>
              <a:xfrm>
                <a:off x="7253770" y="4117382"/>
                <a:ext cx="2063020" cy="2281371"/>
                <a:chOff x="7253770" y="4117382"/>
                <a:chExt cx="2063020" cy="2281371"/>
              </a:xfrm>
            </p:grpSpPr>
            <p:sp>
              <p:nvSpPr>
                <p:cNvPr id="29" name="Rectangle 28"/>
                <p:cNvSpPr/>
                <p:nvPr/>
              </p:nvSpPr>
              <p:spPr>
                <a:xfrm>
                  <a:off x="7382599" y="4117382"/>
                  <a:ext cx="1859154" cy="152349"/>
                </a:xfrm>
                <a:prstGeom prst="rect">
                  <a:avLst/>
                </a:prstGeom>
              </p:spPr>
              <p:txBody>
                <a:bodyPr wrap="square" lIns="0" tIns="0" rIns="0" bIns="0">
                  <a:spAutoFit/>
                </a:bodyPr>
                <a:lstStyle/>
                <a:p>
                  <a:pPr marL="0" marR="0" lvl="0" indent="0" algn="l" defTabSz="932246"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rgbClr val="0072C6">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X86 Server </a:t>
                  </a:r>
                  <a:r>
                    <a:rPr kumimoji="0" lang="en-US" sz="1100" b="0" i="0" u="none" strike="noStrike" kern="1200" cap="none" spc="0" normalizeH="0" baseline="0" noProof="0" dirty="0" err="1" smtClean="0">
                      <a:ln>
                        <a:noFill/>
                      </a:ln>
                      <a:solidFill>
                        <a:srgbClr val="0072C6">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a:t>
                  </a:r>
                  <a:r>
                    <a:rPr kumimoji="0" lang="en-US" sz="1100" b="0" i="0" u="none" strike="noStrike" kern="1200" cap="none" spc="0" normalizeH="0" baseline="0" noProof="0" dirty="0" smtClean="0">
                      <a:ln>
                        <a:noFill/>
                      </a:ln>
                      <a:solidFill>
                        <a:srgbClr val="0072C6">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(July 2015)</a:t>
                  </a:r>
                  <a:endParaRPr kumimoji="0" lang="en-US" sz="1100" b="0" i="0" u="none" strike="noStrike" kern="1200" cap="none" spc="0" normalizeH="0" baseline="0" noProof="0" dirty="0">
                    <a:ln>
                      <a:noFill/>
                    </a:ln>
                    <a:solidFill>
                      <a:srgbClr val="0072C6">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6" name="Picture 5"/>
                <p:cNvPicPr>
                  <a:picLocks noChangeAspect="1"/>
                </p:cNvPicPr>
                <p:nvPr/>
              </p:nvPicPr>
              <p:blipFill>
                <a:blip r:embed="rId10"/>
                <a:stretch>
                  <a:fillRect/>
                </a:stretch>
              </p:blipFill>
              <p:spPr>
                <a:xfrm>
                  <a:off x="7253770" y="4335733"/>
                  <a:ext cx="2063020" cy="2063020"/>
                </a:xfrm>
                <a:prstGeom prst="rect">
                  <a:avLst/>
                </a:prstGeom>
              </p:spPr>
            </p:pic>
          </p:grpSp>
        </p:grpSp>
        <p:pic>
          <p:nvPicPr>
            <p:cNvPr id="53" name="Picture 1" descr="image002"/>
            <p:cNvPicPr>
              <a:picLocks noChangeAspect="1" noChangeArrowheads="1"/>
            </p:cNvPicPr>
            <p:nvPr/>
          </p:nvPicPr>
          <p:blipFill rotWithShape="1">
            <a:blip r:embed="rId11">
              <a:extLst>
                <a:ext uri="{28A0092B-C50C-407E-A947-70E740481C1C}">
                  <a14:useLocalDpi xmlns:a14="http://schemas.microsoft.com/office/drawing/2010/main" val="0"/>
                </a:ext>
              </a:extLst>
            </a:blip>
            <a:srcRect b="3527"/>
            <a:stretch/>
          </p:blipFill>
          <p:spPr bwMode="auto">
            <a:xfrm>
              <a:off x="9597759" y="4312246"/>
              <a:ext cx="2280609" cy="213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11"/>
          <p:cNvGrpSpPr/>
          <p:nvPr/>
        </p:nvGrpSpPr>
        <p:grpSpPr>
          <a:xfrm>
            <a:off x="3703637" y="4595813"/>
            <a:ext cx="915131" cy="340538"/>
            <a:chOff x="3703637" y="4728015"/>
            <a:chExt cx="915131" cy="340538"/>
          </a:xfrm>
        </p:grpSpPr>
        <p:sp>
          <p:nvSpPr>
            <p:cNvPr id="3" name="Rounded Rectangle 2"/>
            <p:cNvSpPr/>
            <p:nvPr/>
          </p:nvSpPr>
          <p:spPr bwMode="auto">
            <a:xfrm>
              <a:off x="3703637" y="4945062"/>
              <a:ext cx="492489" cy="123491"/>
            </a:xfrm>
            <a:prstGeom prst="roundRect">
              <a:avLst/>
            </a:prstGeom>
            <a:solidFill>
              <a:srgbClr val="F6F6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smtClean="0">
                <a:ln>
                  <a:noFill/>
                </a:ln>
                <a:solidFill>
                  <a:srgbClr val="EFEFEF"/>
                </a:solidFill>
                <a:effectLst/>
                <a:uLnTx/>
                <a:uFillTx/>
                <a:latin typeface="Segoe UI Light"/>
                <a:ea typeface="Segoe UI" pitchFamily="34" charset="0"/>
                <a:cs typeface="Segoe UI" pitchFamily="34" charset="0"/>
              </a:endParaRPr>
            </a:p>
          </p:txBody>
        </p:sp>
        <p:sp>
          <p:nvSpPr>
            <p:cNvPr id="51" name="Oval 50"/>
            <p:cNvSpPr/>
            <p:nvPr/>
          </p:nvSpPr>
          <p:spPr bwMode="auto">
            <a:xfrm>
              <a:off x="3825569" y="4945062"/>
              <a:ext cx="123494" cy="123491"/>
            </a:xfrm>
            <a:prstGeom prst="ellipse">
              <a:avLst/>
            </a:prstGeom>
            <a:solidFill>
              <a:srgbClr val="00B0F0"/>
            </a:solidFill>
            <a:ln w="13017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Box 4"/>
            <p:cNvSpPr txBox="1"/>
            <p:nvPr/>
          </p:nvSpPr>
          <p:spPr>
            <a:xfrm>
              <a:off x="3748078" y="4728015"/>
              <a:ext cx="870690" cy="304800"/>
            </a:xfrm>
            <a:prstGeom prst="rect">
              <a:avLst/>
            </a:prstGeom>
            <a:noFill/>
          </p:spPr>
          <p:txBody>
            <a:bodyPr wrap="none" lIns="182880" tIns="146304" rIns="182880" bIns="146304" rtlCol="0">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800" b="1" i="0" u="none" strike="noStrike" kern="1200" cap="none" spc="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Microsoft</a:t>
              </a:r>
            </a:p>
          </p:txBody>
        </p:sp>
      </p:grpSp>
      <p:grpSp>
        <p:nvGrpSpPr>
          <p:cNvPr id="61" name="Group 60"/>
          <p:cNvGrpSpPr/>
          <p:nvPr/>
        </p:nvGrpSpPr>
        <p:grpSpPr>
          <a:xfrm>
            <a:off x="6065106" y="4735683"/>
            <a:ext cx="915131" cy="340538"/>
            <a:chOff x="3703637" y="4728015"/>
            <a:chExt cx="915131" cy="340538"/>
          </a:xfrm>
        </p:grpSpPr>
        <p:sp>
          <p:nvSpPr>
            <p:cNvPr id="62" name="Rounded Rectangle 61"/>
            <p:cNvSpPr/>
            <p:nvPr/>
          </p:nvSpPr>
          <p:spPr bwMode="auto">
            <a:xfrm>
              <a:off x="3703637" y="4945062"/>
              <a:ext cx="492489" cy="123491"/>
            </a:xfrm>
            <a:prstGeom prst="roundRect">
              <a:avLst/>
            </a:prstGeom>
            <a:solidFill>
              <a:srgbClr val="F6F6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smtClean="0">
                <a:ln>
                  <a:noFill/>
                </a:ln>
                <a:solidFill>
                  <a:srgbClr val="EFEFEF"/>
                </a:solidFill>
                <a:effectLst/>
                <a:uLnTx/>
                <a:uFillTx/>
                <a:latin typeface="Segoe UI Light"/>
                <a:ea typeface="Segoe UI" pitchFamily="34" charset="0"/>
                <a:cs typeface="Segoe UI" pitchFamily="34" charset="0"/>
              </a:endParaRPr>
            </a:p>
          </p:txBody>
        </p:sp>
        <p:sp>
          <p:nvSpPr>
            <p:cNvPr id="63" name="Oval 62"/>
            <p:cNvSpPr/>
            <p:nvPr/>
          </p:nvSpPr>
          <p:spPr bwMode="auto">
            <a:xfrm>
              <a:off x="3825569" y="4945062"/>
              <a:ext cx="123494" cy="123491"/>
            </a:xfrm>
            <a:prstGeom prst="ellipse">
              <a:avLst/>
            </a:prstGeom>
            <a:solidFill>
              <a:srgbClr val="00B0F0"/>
            </a:solidFill>
            <a:ln w="13017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TextBox 63"/>
            <p:cNvSpPr txBox="1"/>
            <p:nvPr/>
          </p:nvSpPr>
          <p:spPr>
            <a:xfrm>
              <a:off x="3748078" y="4728015"/>
              <a:ext cx="870690" cy="304800"/>
            </a:xfrm>
            <a:prstGeom prst="rect">
              <a:avLst/>
            </a:prstGeom>
            <a:noFill/>
          </p:spPr>
          <p:txBody>
            <a:bodyPr wrap="none" lIns="182880" tIns="146304" rIns="182880" bIns="146304" rtlCol="0">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800" b="1" i="0" u="none" strike="noStrike" kern="1200" cap="none" spc="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Microsoft</a:t>
              </a:r>
            </a:p>
          </p:txBody>
        </p:sp>
      </p:grpSp>
      <p:grpSp>
        <p:nvGrpSpPr>
          <p:cNvPr id="74" name="Group 73"/>
          <p:cNvGrpSpPr/>
          <p:nvPr/>
        </p:nvGrpSpPr>
        <p:grpSpPr>
          <a:xfrm>
            <a:off x="8622573" y="4540806"/>
            <a:ext cx="940860" cy="304800"/>
            <a:chOff x="3703637" y="4807165"/>
            <a:chExt cx="940860" cy="304800"/>
          </a:xfrm>
        </p:grpSpPr>
        <p:sp>
          <p:nvSpPr>
            <p:cNvPr id="77" name="Rounded Rectangle 76"/>
            <p:cNvSpPr/>
            <p:nvPr/>
          </p:nvSpPr>
          <p:spPr bwMode="auto">
            <a:xfrm>
              <a:off x="3703637" y="4945062"/>
              <a:ext cx="492489" cy="123491"/>
            </a:xfrm>
            <a:prstGeom prst="roundRect">
              <a:avLst/>
            </a:prstGeom>
            <a:solidFill>
              <a:srgbClr val="F6F6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smtClean="0">
                <a:ln>
                  <a:noFill/>
                </a:ln>
                <a:solidFill>
                  <a:srgbClr val="EFEFEF"/>
                </a:solidFill>
                <a:effectLst/>
                <a:uLnTx/>
                <a:uFillTx/>
                <a:latin typeface="Segoe UI Light"/>
                <a:ea typeface="Segoe UI" pitchFamily="34" charset="0"/>
                <a:cs typeface="Segoe UI" pitchFamily="34" charset="0"/>
              </a:endParaRPr>
            </a:p>
          </p:txBody>
        </p:sp>
        <p:sp>
          <p:nvSpPr>
            <p:cNvPr id="78" name="Oval 77"/>
            <p:cNvSpPr/>
            <p:nvPr/>
          </p:nvSpPr>
          <p:spPr bwMode="auto">
            <a:xfrm>
              <a:off x="3825569" y="4945062"/>
              <a:ext cx="123494" cy="123491"/>
            </a:xfrm>
            <a:prstGeom prst="ellipse">
              <a:avLst/>
            </a:prstGeom>
            <a:solidFill>
              <a:srgbClr val="00B0F0"/>
            </a:solidFill>
            <a:ln w="13017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TextBox 78"/>
            <p:cNvSpPr txBox="1"/>
            <p:nvPr/>
          </p:nvSpPr>
          <p:spPr>
            <a:xfrm>
              <a:off x="3773807" y="4807165"/>
              <a:ext cx="870690" cy="304800"/>
            </a:xfrm>
            <a:prstGeom prst="rect">
              <a:avLst/>
            </a:prstGeom>
            <a:noFill/>
          </p:spPr>
          <p:txBody>
            <a:bodyPr wrap="none" lIns="182880" tIns="146304" rIns="182880" bIns="146304" rtlCol="0">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800" b="1" i="0" u="none" strike="noStrike" kern="1200" cap="none" spc="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Microsoft</a:t>
              </a:r>
            </a:p>
          </p:txBody>
        </p:sp>
      </p:grpSp>
      <p:grpSp>
        <p:nvGrpSpPr>
          <p:cNvPr id="80" name="Group 79"/>
          <p:cNvGrpSpPr/>
          <p:nvPr/>
        </p:nvGrpSpPr>
        <p:grpSpPr>
          <a:xfrm>
            <a:off x="10923076" y="4058248"/>
            <a:ext cx="870690" cy="373612"/>
            <a:chOff x="3142546" y="4750140"/>
            <a:chExt cx="870690" cy="373612"/>
          </a:xfrm>
        </p:grpSpPr>
        <p:sp>
          <p:nvSpPr>
            <p:cNvPr id="81" name="Rounded Rectangle 80"/>
            <p:cNvSpPr/>
            <p:nvPr/>
          </p:nvSpPr>
          <p:spPr bwMode="auto">
            <a:xfrm>
              <a:off x="3806266" y="5019728"/>
              <a:ext cx="147561" cy="104024"/>
            </a:xfrm>
            <a:prstGeom prst="roundRect">
              <a:avLst/>
            </a:prstGeom>
            <a:solidFill>
              <a:srgbClr val="F6F6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smtClean="0">
                <a:ln>
                  <a:noFill/>
                </a:ln>
                <a:solidFill>
                  <a:srgbClr val="EFEFEF"/>
                </a:solidFill>
                <a:effectLst/>
                <a:uLnTx/>
                <a:uFillTx/>
                <a:latin typeface="Segoe UI Light"/>
                <a:ea typeface="Segoe UI" pitchFamily="34" charset="0"/>
                <a:cs typeface="Segoe UI" pitchFamily="34" charset="0"/>
              </a:endParaRPr>
            </a:p>
          </p:txBody>
        </p:sp>
        <p:sp>
          <p:nvSpPr>
            <p:cNvPr id="82" name="Oval 81"/>
            <p:cNvSpPr/>
            <p:nvPr/>
          </p:nvSpPr>
          <p:spPr bwMode="auto">
            <a:xfrm>
              <a:off x="3809691" y="4927239"/>
              <a:ext cx="123494" cy="123491"/>
            </a:xfrm>
            <a:prstGeom prst="ellipse">
              <a:avLst/>
            </a:prstGeom>
            <a:solidFill>
              <a:srgbClr val="00B0F0"/>
            </a:solidFill>
            <a:ln w="13017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TextBox 82"/>
            <p:cNvSpPr txBox="1"/>
            <p:nvPr/>
          </p:nvSpPr>
          <p:spPr>
            <a:xfrm>
              <a:off x="3142546" y="4750140"/>
              <a:ext cx="870690" cy="304800"/>
            </a:xfrm>
            <a:prstGeom prst="rect">
              <a:avLst/>
            </a:prstGeom>
            <a:noFill/>
          </p:spPr>
          <p:txBody>
            <a:bodyPr wrap="none" lIns="182880" tIns="146304" rIns="182880" bIns="146304" rtlCol="0">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800" b="1" i="0" u="none" strike="noStrike" kern="1200" cap="none" spc="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Microsoft</a:t>
              </a:r>
            </a:p>
          </p:txBody>
        </p:sp>
      </p:grpSp>
      <p:grpSp>
        <p:nvGrpSpPr>
          <p:cNvPr id="84" name="Group 83"/>
          <p:cNvGrpSpPr/>
          <p:nvPr/>
        </p:nvGrpSpPr>
        <p:grpSpPr>
          <a:xfrm>
            <a:off x="1273311" y="4619753"/>
            <a:ext cx="870690" cy="352553"/>
            <a:chOff x="3214087" y="4716000"/>
            <a:chExt cx="870690" cy="352553"/>
          </a:xfrm>
        </p:grpSpPr>
        <p:sp>
          <p:nvSpPr>
            <p:cNvPr id="85" name="Rounded Rectangle 84"/>
            <p:cNvSpPr/>
            <p:nvPr/>
          </p:nvSpPr>
          <p:spPr bwMode="auto">
            <a:xfrm>
              <a:off x="3625891" y="4945062"/>
              <a:ext cx="392826" cy="123491"/>
            </a:xfrm>
            <a:prstGeom prst="roundRect">
              <a:avLst/>
            </a:prstGeom>
            <a:solidFill>
              <a:srgbClr val="F6F6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smtClean="0">
                <a:ln>
                  <a:noFill/>
                </a:ln>
                <a:solidFill>
                  <a:srgbClr val="EFEFEF"/>
                </a:solidFill>
                <a:effectLst/>
                <a:uLnTx/>
                <a:uFillTx/>
                <a:latin typeface="Segoe UI Light"/>
                <a:ea typeface="Segoe UI" pitchFamily="34" charset="0"/>
                <a:cs typeface="Segoe UI" pitchFamily="34" charset="0"/>
              </a:endParaRPr>
            </a:p>
          </p:txBody>
        </p:sp>
        <p:sp>
          <p:nvSpPr>
            <p:cNvPr id="86" name="Oval 85"/>
            <p:cNvSpPr/>
            <p:nvPr/>
          </p:nvSpPr>
          <p:spPr bwMode="auto">
            <a:xfrm>
              <a:off x="3825569" y="4945062"/>
              <a:ext cx="123494" cy="123491"/>
            </a:xfrm>
            <a:prstGeom prst="ellipse">
              <a:avLst/>
            </a:prstGeom>
            <a:solidFill>
              <a:srgbClr val="00B0F0"/>
            </a:solidFill>
            <a:ln w="13017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TextBox 86"/>
            <p:cNvSpPr txBox="1"/>
            <p:nvPr/>
          </p:nvSpPr>
          <p:spPr>
            <a:xfrm>
              <a:off x="3214087" y="4716000"/>
              <a:ext cx="870690" cy="304800"/>
            </a:xfrm>
            <a:prstGeom prst="rect">
              <a:avLst/>
            </a:prstGeom>
            <a:noFill/>
          </p:spPr>
          <p:txBody>
            <a:bodyPr wrap="none" lIns="182880" tIns="146304" rIns="182880" bIns="146304" rtlCol="0">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800" b="1" i="0" u="none" strike="noStrike" kern="1200" cap="none" spc="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Microsoft</a:t>
              </a:r>
            </a:p>
          </p:txBody>
        </p:sp>
      </p:grpSp>
      <p:sp>
        <p:nvSpPr>
          <p:cNvPr id="8" name="Rectangle 7"/>
          <p:cNvSpPr/>
          <p:nvPr/>
        </p:nvSpPr>
        <p:spPr>
          <a:xfrm>
            <a:off x="56966" y="6263889"/>
            <a:ext cx="11524020" cy="803297"/>
          </a:xfrm>
          <a:prstGeom prst="rect">
            <a:avLst/>
          </a:prstGeom>
        </p:spPr>
        <p:txBody>
          <a:bodyPr wrap="square">
            <a:spAutoFit/>
          </a:bodyPr>
          <a:lstStyle/>
          <a:p>
            <a:pPr marL="0" marR="0" lvl="0" indent="0" algn="l" defTabSz="932742" rtl="0" eaLnBrk="1" fontAlgn="auto" latinLnBrk="0" hangingPunct="1">
              <a:lnSpc>
                <a:spcPct val="14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*Gartner does not endorse any vendor, product or service depicted in its research publications, and does not advise technology users to select only those vendors with the highest ratings.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spTree>
    <p:extLst>
      <p:ext uri="{BB962C8B-B14F-4D97-AF65-F5344CB8AC3E}">
        <p14:creationId xmlns:p14="http://schemas.microsoft.com/office/powerpoint/2010/main" val="1226779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750"/>
                            </p:stCondLst>
                            <p:childTnLst>
                              <p:par>
                                <p:cTn id="9" presetID="10" presetClass="entr" presetSubtype="0" fill="hold" nodeType="afterEffect">
                                  <p:stCondLst>
                                    <p:cond delay="7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2500"/>
                            </p:stCondLst>
                            <p:childTnLst>
                              <p:par>
                                <p:cTn id="17" presetID="22" presetClass="entr" presetSubtype="8" fill="hold" nodeType="afterEffect">
                                  <p:stCondLst>
                                    <p:cond delay="200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500"/>
                                        <p:tgtEl>
                                          <p:spTgt spid="39"/>
                                        </p:tgtEl>
                                      </p:cBhvr>
                                    </p:animEffect>
                                  </p:childTnLst>
                                </p:cTn>
                              </p:par>
                            </p:childTnLst>
                          </p:cTn>
                        </p:par>
                        <p:par>
                          <p:cTn id="20" fill="hold">
                            <p:stCondLst>
                              <p:cond delay="50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22" presetClass="entr" presetSubtype="8"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par>
                          <p:cTn id="27" fill="hold">
                            <p:stCondLst>
                              <p:cond delay="5500"/>
                            </p:stCondLst>
                            <p:childTnLst>
                              <p:par>
                                <p:cTn id="28" presetID="22" presetClass="entr" presetSubtype="8" fill="hold" nodeType="after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wipe(left)">
                                      <p:cBhvr>
                                        <p:cTn id="30" dur="500"/>
                                        <p:tgtEl>
                                          <p:spTgt spid="84"/>
                                        </p:tgtEl>
                                      </p:cBhvr>
                                    </p:animEffect>
                                  </p:childTnLst>
                                </p:cTn>
                              </p:par>
                            </p:childTnLst>
                          </p:cTn>
                        </p:par>
                        <p:par>
                          <p:cTn id="31" fill="hold">
                            <p:stCondLst>
                              <p:cond delay="6000"/>
                            </p:stCondLst>
                            <p:childTnLst>
                              <p:par>
                                <p:cTn id="32" presetID="22" presetClass="entr" presetSubtype="8"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par>
                          <p:cTn id="35" fill="hold">
                            <p:stCondLst>
                              <p:cond delay="6500"/>
                            </p:stCondLst>
                            <p:childTnLst>
                              <p:par>
                                <p:cTn id="36" presetID="22" presetClass="entr" presetSubtype="8" fill="hold" nodeType="after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wipe(left)">
                                      <p:cBhvr>
                                        <p:cTn id="38" dur="500"/>
                                        <p:tgtEl>
                                          <p:spTgt spid="61"/>
                                        </p:tgtEl>
                                      </p:cBhvr>
                                    </p:animEffect>
                                  </p:childTnLst>
                                </p:cTn>
                              </p:par>
                            </p:childTnLst>
                          </p:cTn>
                        </p:par>
                        <p:par>
                          <p:cTn id="39" fill="hold">
                            <p:stCondLst>
                              <p:cond delay="7000"/>
                            </p:stCondLst>
                            <p:childTnLst>
                              <p:par>
                                <p:cTn id="40" presetID="22" presetClass="entr" presetSubtype="8" fill="hold" nodeType="after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wipe(left)">
                                      <p:cBhvr>
                                        <p:cTn id="42" dur="500"/>
                                        <p:tgtEl>
                                          <p:spTgt spid="74"/>
                                        </p:tgtEl>
                                      </p:cBhvr>
                                    </p:animEffect>
                                  </p:childTnLst>
                                </p:cTn>
                              </p:par>
                            </p:childTnLst>
                          </p:cTn>
                        </p:par>
                        <p:par>
                          <p:cTn id="43" fill="hold">
                            <p:stCondLst>
                              <p:cond delay="7500"/>
                            </p:stCondLst>
                            <p:childTnLst>
                              <p:par>
                                <p:cTn id="44" presetID="22" presetClass="entr" presetSubtype="8" fill="hold" nodeType="after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wipe(left)">
                                      <p:cBhvr>
                                        <p:cTn id="46"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rotWithShape="1">
          <a:blip r:embed="rId3" cstate="email">
            <a:extLst>
              <a:ext uri="{28A0092B-C50C-407E-A947-70E740481C1C}">
                <a14:useLocalDpi xmlns:a14="http://schemas.microsoft.com/office/drawing/2010/main"/>
              </a:ext>
            </a:extLst>
          </a:blip>
          <a:srcRect b="23496"/>
          <a:stretch/>
        </p:blipFill>
        <p:spPr>
          <a:xfrm>
            <a:off x="-337510" y="-61418"/>
            <a:ext cx="13001936" cy="6613083"/>
          </a:xfrm>
          <a:prstGeom prst="rect">
            <a:avLst/>
          </a:prstGeom>
        </p:spPr>
      </p:pic>
      <p:pic>
        <p:nvPicPr>
          <p:cNvPr id="53" name="World map" descr="world-map.png"/>
          <p:cNvPicPr>
            <a:picLocks noChangeAspect="1"/>
          </p:cNvPicPr>
          <p:nvPr/>
        </p:nvPicPr>
        <p:blipFill rotWithShape="1">
          <a:blip r:embed="rId4" cstate="email">
            <a:grayscl/>
            <a:extLst>
              <a:ext uri="{28A0092B-C50C-407E-A947-70E740481C1C}">
                <a14:useLocalDpi xmlns:a14="http://schemas.microsoft.com/office/drawing/2010/main"/>
              </a:ext>
            </a:extLst>
          </a:blip>
          <a:srcRect/>
          <a:stretch/>
        </p:blipFill>
        <p:spPr>
          <a:xfrm>
            <a:off x="-10943" y="792713"/>
            <a:ext cx="12424999" cy="6274443"/>
          </a:xfrm>
          <a:prstGeom prst="rect">
            <a:avLst/>
          </a:prstGeom>
          <a:noFill/>
          <a:ln>
            <a:noFill/>
          </a:ln>
        </p:spPr>
      </p:pic>
      <p:pic>
        <p:nvPicPr>
          <p:cNvPr id="173" name="Picture 17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15745" y="3050352"/>
            <a:ext cx="560155" cy="538044"/>
          </a:xfrm>
          <a:prstGeom prst="rect">
            <a:avLst/>
          </a:prstGeom>
          <a:effectLst>
            <a:outerShdw blurRad="63500" sx="102000" sy="102000" algn="ctr" rotWithShape="0">
              <a:prstClr val="black">
                <a:alpha val="40000"/>
              </a:prstClr>
            </a:outerShdw>
          </a:effectLst>
        </p:spPr>
      </p:pic>
      <p:sp>
        <p:nvSpPr>
          <p:cNvPr id="2" name="Title 1"/>
          <p:cNvSpPr>
            <a:spLocks noGrp="1"/>
          </p:cNvSpPr>
          <p:nvPr>
            <p:ph type="title"/>
          </p:nvPr>
        </p:nvSpPr>
        <p:spPr>
          <a:xfrm>
            <a:off x="74648" y="106438"/>
            <a:ext cx="11278512" cy="762588"/>
          </a:xfrm>
        </p:spPr>
        <p:txBody>
          <a:bodyPr/>
          <a:lstStyle/>
          <a:p>
            <a:r>
              <a:rPr lang="en-US" sz="4895" spc="-102" dirty="0" smtClean="0"/>
              <a:t>Hyper scale </a:t>
            </a:r>
            <a:r>
              <a:rPr lang="en-US" sz="4895" spc="-102" dirty="0"/>
              <a:t>I</a:t>
            </a:r>
            <a:r>
              <a:rPr lang="en-US" sz="4895" spc="-102" dirty="0" smtClean="0"/>
              <a:t>nfrastructure </a:t>
            </a:r>
            <a:r>
              <a:rPr lang="en-US" sz="4895" dirty="0" smtClean="0">
                <a:solidFill>
                  <a:srgbClr val="0070C0"/>
                </a:solidFill>
              </a:rPr>
              <a:t>is </a:t>
            </a:r>
            <a:r>
              <a:rPr lang="en-US" sz="4895" dirty="0">
                <a:solidFill>
                  <a:srgbClr val="0070C0"/>
                </a:solidFill>
              </a:rPr>
              <a:t>the enabler</a:t>
            </a:r>
          </a:p>
        </p:txBody>
      </p:sp>
      <p:sp>
        <p:nvSpPr>
          <p:cNvPr id="27" name="TextBox 26"/>
          <p:cNvSpPr txBox="1"/>
          <p:nvPr/>
        </p:nvSpPr>
        <p:spPr>
          <a:xfrm>
            <a:off x="409262" y="754092"/>
            <a:ext cx="11796050" cy="477994"/>
          </a:xfrm>
          <a:prstGeom prst="rect">
            <a:avLst/>
          </a:prstGeom>
          <a:ln>
            <a:noFill/>
            <a:tailEnd type="oval" w="med" len="med"/>
          </a:ln>
        </p:spPr>
        <p:style>
          <a:lnRef idx="1">
            <a:schemeClr val="accent1"/>
          </a:lnRef>
          <a:fillRef idx="0">
            <a:schemeClr val="accent1"/>
          </a:fillRef>
          <a:effectRef idx="0">
            <a:schemeClr val="accent1"/>
          </a:effectRef>
          <a:fontRef idx="minor">
            <a:schemeClr val="tx1"/>
          </a:fontRef>
        </p:style>
        <p:txBody>
          <a:bodyPr wrap="square" lIns="93203" tIns="46603" rIns="93203" bIns="46603" rtlCol="0">
            <a:spAutoFit/>
          </a:bodyPr>
          <a:lstStyle/>
          <a:p>
            <a:pPr marL="0" marR="0" lvl="0" indent="0" algn="l" defTabSz="1242571" rtl="0" eaLnBrk="1" fontAlgn="auto" latinLnBrk="0" hangingPunct="1">
              <a:lnSpc>
                <a:spcPct val="100000"/>
              </a:lnSpc>
              <a:spcBef>
                <a:spcPts val="0"/>
              </a:spcBef>
              <a:spcAft>
                <a:spcPts val="0"/>
              </a:spcAft>
              <a:buClrTx/>
              <a:buSzTx/>
              <a:buFontTx/>
              <a:buNone/>
              <a:tabLst/>
              <a:defRPr/>
            </a:pPr>
            <a:r>
              <a:rPr kumimoji="0" lang="en-US" sz="2446" b="0" i="0" u="none" strike="noStrike" kern="1200" cap="none" spc="-102" normalizeH="0" baseline="0" noProof="0" dirty="0" smtClean="0">
                <a:ln>
                  <a:noFill/>
                </a:ln>
                <a:solidFill>
                  <a:srgbClr val="FFB900">
                    <a:lumMod val="50000"/>
                  </a:srgbClr>
                </a:solidFill>
                <a:effectLst/>
                <a:uLnTx/>
                <a:uFillTx/>
                <a:latin typeface="Segoe UI Light"/>
                <a:ea typeface="+mn-ea"/>
                <a:cs typeface="+mn-cs"/>
              </a:rPr>
              <a:t>28 </a:t>
            </a:r>
            <a:r>
              <a:rPr kumimoji="0" lang="en-US" sz="2446" b="0" i="0" u="none" strike="noStrike" kern="1200" cap="none" spc="-102" normalizeH="0" baseline="0" noProof="0" dirty="0">
                <a:ln>
                  <a:noFill/>
                </a:ln>
                <a:solidFill>
                  <a:srgbClr val="FFB900">
                    <a:lumMod val="50000"/>
                  </a:srgbClr>
                </a:solidFill>
                <a:effectLst/>
                <a:uLnTx/>
                <a:uFillTx/>
                <a:latin typeface="Segoe UI Light"/>
                <a:ea typeface="+mn-ea"/>
                <a:cs typeface="+mn-cs"/>
              </a:rPr>
              <a:t>Regions Worldwide, </a:t>
            </a:r>
            <a:r>
              <a:rPr kumimoji="0" lang="en-US" sz="2446" b="0" i="0" u="none" strike="noStrike" kern="1200" cap="none" spc="-102" normalizeH="0" baseline="0" noProof="0" dirty="0" smtClean="0">
                <a:ln>
                  <a:noFill/>
                </a:ln>
                <a:solidFill>
                  <a:srgbClr val="FFB900">
                    <a:lumMod val="50000"/>
                  </a:srgbClr>
                </a:solidFill>
                <a:effectLst/>
                <a:uLnTx/>
                <a:uFillTx/>
                <a:latin typeface="Segoe UI Light"/>
                <a:ea typeface="+mn-ea"/>
                <a:cs typeface="+mn-cs"/>
              </a:rPr>
              <a:t>22 </a:t>
            </a:r>
            <a:r>
              <a:rPr kumimoji="0" lang="en-US" sz="2446" b="0" i="0" u="none" strike="noStrike" kern="1200" cap="none" spc="-102" normalizeH="0" baseline="0" noProof="0" dirty="0">
                <a:ln>
                  <a:noFill/>
                </a:ln>
                <a:solidFill>
                  <a:srgbClr val="FFB900">
                    <a:lumMod val="50000"/>
                  </a:srgbClr>
                </a:solidFill>
                <a:effectLst/>
                <a:uLnTx/>
                <a:uFillTx/>
                <a:latin typeface="Segoe UI Light"/>
                <a:ea typeface="+mn-ea"/>
                <a:cs typeface="+mn-cs"/>
              </a:rPr>
              <a:t>ONLINE…huge capacity around the world…growing every year</a:t>
            </a:r>
          </a:p>
        </p:txBody>
      </p:sp>
      <p:sp>
        <p:nvSpPr>
          <p:cNvPr id="3" name="Rectangle 2"/>
          <p:cNvSpPr/>
          <p:nvPr/>
        </p:nvSpPr>
        <p:spPr>
          <a:xfrm>
            <a:off x="25511" y="5713884"/>
            <a:ext cx="8137624" cy="1288836"/>
          </a:xfrm>
          <a:prstGeom prst="rect">
            <a:avLst/>
          </a:prstGeom>
          <a:noFill/>
        </p:spPr>
        <p:txBody>
          <a:bodyPr wrap="square">
            <a:spAutoFit/>
          </a:bodyPr>
          <a:lstStyle/>
          <a:p>
            <a:pPr marL="181338" marR="0" lvl="1" indent="-181338" algn="l" defTabSz="932151" rtl="0" eaLnBrk="1" fontAlgn="auto" latinLnBrk="0" hangingPunct="1">
              <a:lnSpc>
                <a:spcPct val="100000"/>
              </a:lnSpc>
              <a:spcBef>
                <a:spcPts val="0"/>
              </a:spcBef>
              <a:spcAft>
                <a:spcPts val="0"/>
              </a:spcAft>
              <a:buClrTx/>
              <a:buSzPct val="60000"/>
              <a:buFont typeface="Wingdings" panose="05000000000000000000" pitchFamily="2" charset="2"/>
              <a:buChar char=""/>
              <a:tabLst>
                <a:tab pos="181338" algn="l"/>
              </a:tabLst>
              <a:defRPr/>
            </a:pPr>
            <a:r>
              <a:rPr kumimoji="0" lang="en-US" sz="1903" b="0" i="0" u="none" strike="noStrike" kern="1200" cap="none" spc="-30"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100+ datacenters</a:t>
            </a:r>
          </a:p>
          <a:p>
            <a:pPr marL="181338" marR="0" lvl="1" indent="-181338" algn="l" defTabSz="932151" rtl="0" eaLnBrk="1" fontAlgn="auto" latinLnBrk="0" hangingPunct="1">
              <a:lnSpc>
                <a:spcPct val="100000"/>
              </a:lnSpc>
              <a:spcBef>
                <a:spcPts val="0"/>
              </a:spcBef>
              <a:spcAft>
                <a:spcPts val="0"/>
              </a:spcAft>
              <a:buClrTx/>
              <a:buSzPct val="60000"/>
              <a:buFont typeface="Wingdings" panose="05000000000000000000" pitchFamily="2" charset="2"/>
              <a:buChar char=""/>
              <a:tabLst>
                <a:tab pos="181338" algn="l"/>
              </a:tabLst>
              <a:defRPr/>
            </a:pPr>
            <a:r>
              <a:rPr kumimoji="0" lang="en-US" sz="1903" b="0" i="0" u="none" strike="noStrike" kern="1200" cap="none" spc="-30"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Top 3 networks in the world</a:t>
            </a:r>
          </a:p>
          <a:p>
            <a:pPr marL="181338" marR="0" lvl="1" indent="-181338" algn="l" defTabSz="932151" rtl="0" eaLnBrk="1" fontAlgn="auto" latinLnBrk="0" hangingPunct="1">
              <a:lnSpc>
                <a:spcPct val="100000"/>
              </a:lnSpc>
              <a:spcBef>
                <a:spcPts val="0"/>
              </a:spcBef>
              <a:spcAft>
                <a:spcPts val="0"/>
              </a:spcAft>
              <a:buClrTx/>
              <a:buSzPct val="60000"/>
              <a:buFont typeface="Wingdings" panose="05000000000000000000" pitchFamily="2" charset="2"/>
              <a:buChar char=""/>
              <a:tabLst>
                <a:tab pos="181338" algn="l"/>
              </a:tabLst>
              <a:defRPr/>
            </a:pPr>
            <a:r>
              <a:rPr kumimoji="0" lang="en-US" sz="1903" b="0" i="0" u="none" strike="noStrike" kern="1200" cap="none" spc="-30" normalizeH="0" baseline="0" noProof="0" dirty="0" smtClean="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2x </a:t>
            </a:r>
            <a:r>
              <a:rPr kumimoji="0" lang="en-US" sz="1903" b="0" i="0" u="none" strike="noStrike" kern="1200" cap="none" spc="-30"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AWS, </a:t>
            </a:r>
            <a:r>
              <a:rPr kumimoji="0" lang="en-US" sz="1903" b="0" i="0" u="none" strike="noStrike" kern="1200" cap="none" spc="-30" normalizeH="0" baseline="0" noProof="0" dirty="0" smtClean="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7x </a:t>
            </a:r>
            <a:r>
              <a:rPr kumimoji="0" lang="en-US" sz="1903" b="0" i="0" u="none" strike="noStrike" kern="1200" cap="none" spc="-30"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Google DC Regions</a:t>
            </a:r>
          </a:p>
          <a:p>
            <a:pPr marL="181338" marR="0" lvl="1" indent="-181338" algn="l" defTabSz="932151" rtl="0" eaLnBrk="1" fontAlgn="auto" latinLnBrk="0" hangingPunct="1">
              <a:lnSpc>
                <a:spcPct val="100000"/>
              </a:lnSpc>
              <a:spcBef>
                <a:spcPts val="0"/>
              </a:spcBef>
              <a:spcAft>
                <a:spcPts val="0"/>
              </a:spcAft>
              <a:buClrTx/>
              <a:buSzPct val="60000"/>
              <a:buFont typeface="Wingdings" panose="05000000000000000000" pitchFamily="2" charset="2"/>
              <a:buChar char=""/>
              <a:tabLst>
                <a:tab pos="181338" algn="l"/>
              </a:tabLst>
              <a:defRPr/>
            </a:pPr>
            <a:r>
              <a:rPr kumimoji="0" lang="en-US" sz="1903" b="0" i="0" u="none" strike="noStrike" kern="1200" cap="none" spc="-30"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G Series – Largest VM in World, 32 cores, 448GB Ram, SSD…</a:t>
            </a:r>
          </a:p>
        </p:txBody>
      </p:sp>
      <p:sp>
        <p:nvSpPr>
          <p:cNvPr id="67" name="Rectangle 66"/>
          <p:cNvSpPr/>
          <p:nvPr/>
        </p:nvSpPr>
        <p:spPr bwMode="auto">
          <a:xfrm>
            <a:off x="6730341" y="6457967"/>
            <a:ext cx="180038" cy="147965"/>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marL="0" marR="0" lvl="0" indent="0" algn="ctr" defTabSz="124257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102" normalizeH="0" baseline="0" noProof="0" dirty="0">
              <a:ln>
                <a:noFill/>
              </a:ln>
              <a:solidFill>
                <a:srgbClr val="FFFFFF"/>
              </a:solidFill>
              <a:effectLst/>
              <a:uLnTx/>
              <a:uFillTx/>
              <a:latin typeface="Segoe UI Light"/>
              <a:ea typeface="+mn-ea"/>
              <a:cs typeface="Segoe UI" pitchFamily="34" charset="0"/>
            </a:endParaRPr>
          </a:p>
        </p:txBody>
      </p:sp>
      <p:sp>
        <p:nvSpPr>
          <p:cNvPr id="68" name="Rectangle 67"/>
          <p:cNvSpPr/>
          <p:nvPr/>
        </p:nvSpPr>
        <p:spPr bwMode="auto">
          <a:xfrm>
            <a:off x="6735842" y="6187028"/>
            <a:ext cx="179849" cy="14613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marL="0" marR="0" lvl="0" indent="0" algn="ctr" defTabSz="124257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102" normalizeH="0" baseline="0" noProof="0" dirty="0">
              <a:ln>
                <a:noFill/>
              </a:ln>
              <a:solidFill>
                <a:srgbClr val="FFFFFF"/>
              </a:solidFill>
              <a:effectLst/>
              <a:uLnTx/>
              <a:uFillTx/>
              <a:latin typeface="Segoe UI"/>
              <a:ea typeface="+mn-ea"/>
              <a:cs typeface="Segoe UI" pitchFamily="34" charset="0"/>
            </a:endParaRPr>
          </a:p>
        </p:txBody>
      </p:sp>
      <p:sp>
        <p:nvSpPr>
          <p:cNvPr id="4" name="Rectangle 3"/>
          <p:cNvSpPr/>
          <p:nvPr/>
        </p:nvSpPr>
        <p:spPr>
          <a:xfrm>
            <a:off x="6867841" y="6080235"/>
            <a:ext cx="1202971" cy="350330"/>
          </a:xfrm>
          <a:prstGeom prst="rect">
            <a:avLst/>
          </a:prstGeom>
        </p:spPr>
        <p:txBody>
          <a:bodyPr wrap="none">
            <a:spAutoFit/>
          </a:bodyPr>
          <a:lstStyle/>
          <a:p>
            <a:pPr marL="0" marR="0" lvl="0" indent="0" algn="l" defTabSz="932441"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30"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Operational</a:t>
            </a:r>
            <a:endParaRPr kumimoji="0" lang="en-US" sz="1632" b="0" i="0" u="none" strike="noStrike" kern="1200" cap="none" spc="0" normalizeH="0" baseline="0" noProof="0" dirty="0">
              <a:ln>
                <a:noFill/>
              </a:ln>
              <a:solidFill>
                <a:srgbClr val="505050"/>
              </a:solidFill>
              <a:effectLst/>
              <a:uLnTx/>
              <a:uFillTx/>
              <a:latin typeface="Segoe UI"/>
              <a:ea typeface="+mn-ea"/>
              <a:cs typeface="+mn-cs"/>
            </a:endParaRPr>
          </a:p>
        </p:txBody>
      </p:sp>
      <p:sp>
        <p:nvSpPr>
          <p:cNvPr id="69" name="Rectangle 68"/>
          <p:cNvSpPr/>
          <p:nvPr/>
        </p:nvSpPr>
        <p:spPr>
          <a:xfrm>
            <a:off x="6876536" y="6345052"/>
            <a:ext cx="2653793" cy="350330"/>
          </a:xfrm>
          <a:prstGeom prst="rect">
            <a:avLst/>
          </a:prstGeom>
        </p:spPr>
        <p:txBody>
          <a:bodyPr wrap="none">
            <a:spAutoFit/>
          </a:bodyPr>
          <a:lstStyle/>
          <a:p>
            <a:pPr marL="0" marR="0" lvl="0" indent="0" algn="l" defTabSz="932441"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30"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Announced/Not Operational</a:t>
            </a:r>
            <a:endParaRPr kumimoji="0" lang="en-US" sz="163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4" name="Rectangle 73"/>
          <p:cNvSpPr/>
          <p:nvPr/>
        </p:nvSpPr>
        <p:spPr bwMode="auto">
          <a:xfrm>
            <a:off x="1875232" y="2377396"/>
            <a:ext cx="646157"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Central US</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Iowa</a:t>
            </a:r>
          </a:p>
        </p:txBody>
      </p:sp>
      <p:sp>
        <p:nvSpPr>
          <p:cNvPr id="57" name="Rectangle 56"/>
          <p:cNvSpPr/>
          <p:nvPr/>
        </p:nvSpPr>
        <p:spPr bwMode="auto">
          <a:xfrm>
            <a:off x="973962" y="3194050"/>
            <a:ext cx="615675"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West US</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California</a:t>
            </a:r>
          </a:p>
        </p:txBody>
      </p:sp>
      <p:sp>
        <p:nvSpPr>
          <p:cNvPr id="76" name="Rectangle 75"/>
          <p:cNvSpPr/>
          <p:nvPr/>
        </p:nvSpPr>
        <p:spPr bwMode="auto">
          <a:xfrm>
            <a:off x="4069676" y="3171018"/>
            <a:ext cx="580225"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East US</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Virginia</a:t>
            </a:r>
          </a:p>
        </p:txBody>
      </p:sp>
      <p:sp>
        <p:nvSpPr>
          <p:cNvPr id="78" name="Rectangle 77"/>
          <p:cNvSpPr/>
          <p:nvPr/>
        </p:nvSpPr>
        <p:spPr bwMode="auto">
          <a:xfrm>
            <a:off x="3508845" y="3800047"/>
            <a:ext cx="680753"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US </a:t>
            </a:r>
            <a:r>
              <a:rPr kumimoji="0" lang="en-US" sz="800" b="0" i="0" u="none" strike="noStrike" kern="1200" cap="none" spc="0" normalizeH="0" baseline="0" noProof="0" dirty="0" err="1">
                <a:ln>
                  <a:noFill/>
                </a:ln>
                <a:solidFill>
                  <a:srgbClr val="FFFFFF"/>
                </a:solidFill>
                <a:effectLst/>
                <a:uLnTx/>
                <a:uFillTx/>
                <a:latin typeface="Segoe UI Light"/>
                <a:ea typeface="Verdana" panose="020B0604030504040204" pitchFamily="34" charset="0"/>
                <a:cs typeface="Arial" panose="020B0604020202020204" pitchFamily="34" charset="0"/>
              </a:rPr>
              <a:t>Gov</a:t>
            </a:r>
            <a:endPar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endParaRP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Virginia</a:t>
            </a:r>
          </a:p>
        </p:txBody>
      </p:sp>
      <p:sp>
        <p:nvSpPr>
          <p:cNvPr id="85" name="Rectangle 84"/>
          <p:cNvSpPr/>
          <p:nvPr/>
        </p:nvSpPr>
        <p:spPr bwMode="auto">
          <a:xfrm>
            <a:off x="2275901" y="1863738"/>
            <a:ext cx="927478"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North Central US</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Illinois</a:t>
            </a:r>
          </a:p>
        </p:txBody>
      </p:sp>
      <p:sp>
        <p:nvSpPr>
          <p:cNvPr id="86" name="Rectangle 85"/>
          <p:cNvSpPr/>
          <p:nvPr/>
        </p:nvSpPr>
        <p:spPr bwMode="auto">
          <a:xfrm>
            <a:off x="1257350" y="2649129"/>
            <a:ext cx="536480"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US </a:t>
            </a:r>
            <a:r>
              <a:rPr kumimoji="0" lang="en-US" sz="800" b="0" i="0" u="none" strike="noStrike" kern="1200" cap="none" spc="0" normalizeH="0" baseline="0" noProof="0" dirty="0" err="1">
                <a:ln>
                  <a:noFill/>
                </a:ln>
                <a:solidFill>
                  <a:srgbClr val="FFFFFF"/>
                </a:solidFill>
                <a:effectLst/>
                <a:uLnTx/>
                <a:uFillTx/>
                <a:latin typeface="Segoe UI Light"/>
                <a:ea typeface="Verdana" panose="020B0604030504040204" pitchFamily="34" charset="0"/>
                <a:cs typeface="Arial" panose="020B0604020202020204" pitchFamily="34" charset="0"/>
              </a:rPr>
              <a:t>Gov</a:t>
            </a:r>
            <a:endPar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endParaRP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Iowa</a:t>
            </a:r>
          </a:p>
        </p:txBody>
      </p:sp>
      <p:sp>
        <p:nvSpPr>
          <p:cNvPr id="88" name="Rectangle 87"/>
          <p:cNvSpPr>
            <a:spLocks/>
          </p:cNvSpPr>
          <p:nvPr/>
        </p:nvSpPr>
        <p:spPr bwMode="auto">
          <a:xfrm>
            <a:off x="1385227" y="3708879"/>
            <a:ext cx="97194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South Central US</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Texas</a:t>
            </a:r>
          </a:p>
        </p:txBody>
      </p:sp>
      <p:sp>
        <p:nvSpPr>
          <p:cNvPr id="90" name="Rectangle 89"/>
          <p:cNvSpPr/>
          <p:nvPr/>
        </p:nvSpPr>
        <p:spPr bwMode="auto">
          <a:xfrm>
            <a:off x="4956915" y="5505650"/>
            <a:ext cx="861288"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Brazil South</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Sao </a:t>
            </a:r>
            <a:r>
              <a:rPr kumimoji="0" lang="en-US" sz="800" b="0" i="1" u="none" strike="noStrike" kern="1200" cap="none" spc="0" normalizeH="0" baseline="0" noProof="0" dirty="0" smtClean="0">
                <a:ln>
                  <a:noFill/>
                </a:ln>
                <a:solidFill>
                  <a:srgbClr val="FFFFFF"/>
                </a:solidFill>
                <a:effectLst/>
                <a:uLnTx/>
                <a:uFillTx/>
                <a:latin typeface="Segoe UI Light"/>
                <a:ea typeface="Verdana" panose="020B0604030504040204" pitchFamily="34" charset="0"/>
                <a:cs typeface="Arial" panose="020B0604020202020204" pitchFamily="34" charset="0"/>
              </a:rPr>
              <a:t>Paulo State</a:t>
            </a:r>
            <a:endPar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endParaRPr>
          </a:p>
        </p:txBody>
      </p:sp>
      <p:sp>
        <p:nvSpPr>
          <p:cNvPr id="92" name="Rectangle 91"/>
          <p:cNvSpPr/>
          <p:nvPr/>
        </p:nvSpPr>
        <p:spPr bwMode="auto">
          <a:xfrm>
            <a:off x="6200497" y="2119863"/>
            <a:ext cx="796080"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West Europe</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Netherlands</a:t>
            </a:r>
          </a:p>
        </p:txBody>
      </p:sp>
      <p:sp>
        <p:nvSpPr>
          <p:cNvPr id="94" name="Rectangle 93"/>
          <p:cNvSpPr/>
          <p:nvPr/>
        </p:nvSpPr>
        <p:spPr bwMode="auto">
          <a:xfrm>
            <a:off x="9688749" y="2559407"/>
            <a:ext cx="799080"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Light"/>
                <a:ea typeface="Verdana" panose="020B0604030504040204" pitchFamily="34" charset="0"/>
                <a:cs typeface="Arial" panose="020B0604020202020204" pitchFamily="34" charset="0"/>
              </a:rPr>
              <a:t>China North *</a:t>
            </a:r>
            <a:endPar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endParaRP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Beijing</a:t>
            </a:r>
          </a:p>
        </p:txBody>
      </p:sp>
      <p:sp>
        <p:nvSpPr>
          <p:cNvPr id="96" name="Rectangle 95"/>
          <p:cNvSpPr/>
          <p:nvPr/>
        </p:nvSpPr>
        <p:spPr bwMode="auto">
          <a:xfrm>
            <a:off x="8820698" y="2964307"/>
            <a:ext cx="777293"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China South *</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Shanghai</a:t>
            </a:r>
          </a:p>
        </p:txBody>
      </p:sp>
      <p:sp>
        <p:nvSpPr>
          <p:cNvPr id="98" name="Rectangle 97"/>
          <p:cNvSpPr/>
          <p:nvPr/>
        </p:nvSpPr>
        <p:spPr bwMode="auto">
          <a:xfrm>
            <a:off x="11080620" y="2876585"/>
            <a:ext cx="900315"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Japan East</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smtClean="0">
                <a:ln>
                  <a:noFill/>
                </a:ln>
                <a:solidFill>
                  <a:srgbClr val="FFFFFF"/>
                </a:solidFill>
                <a:effectLst/>
                <a:uLnTx/>
                <a:uFillTx/>
                <a:latin typeface="Segoe UI Light"/>
                <a:ea typeface="Verdana" panose="020B0604030504040204" pitchFamily="34" charset="0"/>
                <a:cs typeface="Arial" panose="020B0604020202020204" pitchFamily="34" charset="0"/>
              </a:rPr>
              <a:t>Tokyo, Saitama</a:t>
            </a:r>
            <a:endPar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endParaRPr>
          </a:p>
        </p:txBody>
      </p:sp>
      <p:sp>
        <p:nvSpPr>
          <p:cNvPr id="99" name="Rectangle 98"/>
          <p:cNvSpPr/>
          <p:nvPr/>
        </p:nvSpPr>
        <p:spPr bwMode="auto">
          <a:xfrm>
            <a:off x="11080620" y="3342906"/>
            <a:ext cx="736468"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Japan West</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Osaka</a:t>
            </a:r>
          </a:p>
        </p:txBody>
      </p:sp>
      <p:grpSp>
        <p:nvGrpSpPr>
          <p:cNvPr id="10" name="Group 9"/>
          <p:cNvGrpSpPr/>
          <p:nvPr/>
        </p:nvGrpSpPr>
        <p:grpSpPr>
          <a:xfrm>
            <a:off x="8473045" y="3746910"/>
            <a:ext cx="1086983" cy="749750"/>
            <a:chOff x="8473045" y="3746910"/>
            <a:chExt cx="1086983" cy="749750"/>
          </a:xfrm>
        </p:grpSpPr>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3045" y="3958616"/>
              <a:ext cx="560155" cy="538044"/>
            </a:xfrm>
            <a:prstGeom prst="rect">
              <a:avLst/>
            </a:prstGeom>
            <a:effectLst>
              <a:outerShdw blurRad="63500" sx="102000" sy="102000" algn="ctr" rotWithShape="0">
                <a:prstClr val="black">
                  <a:alpha val="40000"/>
                </a:prstClr>
              </a:outerShdw>
            </a:effectLst>
          </p:spPr>
        </p:pic>
        <p:sp>
          <p:nvSpPr>
            <p:cNvPr id="104" name="Rectangle 103"/>
            <p:cNvSpPr/>
            <p:nvPr/>
          </p:nvSpPr>
          <p:spPr bwMode="auto">
            <a:xfrm>
              <a:off x="8820698" y="3746910"/>
              <a:ext cx="739330"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India South</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Chennai</a:t>
              </a:r>
            </a:p>
          </p:txBody>
        </p:sp>
        <p:cxnSp>
          <p:nvCxnSpPr>
            <p:cNvPr id="107" name="Straight Connector 106"/>
            <p:cNvCxnSpPr>
              <a:stCxn id="104" idx="2"/>
            </p:cNvCxnSpPr>
            <p:nvPr/>
          </p:nvCxnSpPr>
          <p:spPr>
            <a:xfrm flipH="1">
              <a:off x="8751755" y="4027105"/>
              <a:ext cx="438608" cy="20687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110" name="Rectangle 109"/>
          <p:cNvSpPr/>
          <p:nvPr/>
        </p:nvSpPr>
        <p:spPr bwMode="auto">
          <a:xfrm>
            <a:off x="10184869" y="4010982"/>
            <a:ext cx="736184"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East Asia</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Hong Kong</a:t>
            </a:r>
          </a:p>
        </p:txBody>
      </p:sp>
      <p:sp>
        <p:nvSpPr>
          <p:cNvPr id="113" name="Rectangle 112"/>
          <p:cNvSpPr/>
          <p:nvPr/>
        </p:nvSpPr>
        <p:spPr bwMode="auto">
          <a:xfrm>
            <a:off x="8461181" y="4541235"/>
            <a:ext cx="63391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SE Asia</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Singapore</a:t>
            </a:r>
          </a:p>
        </p:txBody>
      </p:sp>
      <p:sp>
        <p:nvSpPr>
          <p:cNvPr id="118" name="Rectangle 117"/>
          <p:cNvSpPr/>
          <p:nvPr/>
        </p:nvSpPr>
        <p:spPr bwMode="auto">
          <a:xfrm>
            <a:off x="9328826" y="5621744"/>
            <a:ext cx="1036408"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Australia South East</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Victoria</a:t>
            </a:r>
          </a:p>
        </p:txBody>
      </p:sp>
      <p:sp>
        <p:nvSpPr>
          <p:cNvPr id="119" name="Rectangle 118"/>
          <p:cNvSpPr/>
          <p:nvPr/>
        </p:nvSpPr>
        <p:spPr bwMode="auto">
          <a:xfrm>
            <a:off x="10868284" y="5054910"/>
            <a:ext cx="948804"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Australia East</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New South Wales</a:t>
            </a:r>
          </a:p>
        </p:txBody>
      </p:sp>
      <p:sp>
        <p:nvSpPr>
          <p:cNvPr id="8" name="Rectangle 7"/>
          <p:cNvSpPr/>
          <p:nvPr/>
        </p:nvSpPr>
        <p:spPr>
          <a:xfrm>
            <a:off x="6714946" y="6595035"/>
            <a:ext cx="5765809" cy="343492"/>
          </a:xfrm>
          <a:prstGeom prst="rect">
            <a:avLst/>
          </a:prstGeom>
        </p:spPr>
        <p:txBody>
          <a:bodyPr wrap="none">
            <a:spAutoFit/>
          </a:bodyPr>
          <a:lstStyle/>
          <a:p>
            <a:pPr marL="0" marR="0" lvl="1" indent="0" algn="l" defTabSz="932151" rtl="0" eaLnBrk="1" fontAlgn="auto" latinLnBrk="0" hangingPunct="1">
              <a:lnSpc>
                <a:spcPct val="100000"/>
              </a:lnSpc>
              <a:spcBef>
                <a:spcPts val="0"/>
              </a:spcBef>
              <a:spcAft>
                <a:spcPts val="0"/>
              </a:spcAft>
              <a:buClrTx/>
              <a:buSzPct val="100000"/>
              <a:buFontTx/>
              <a:buNone/>
              <a:tabLst/>
              <a:defRPr/>
            </a:pPr>
            <a:r>
              <a:rPr kumimoji="0" lang="en-US" sz="1632" b="0" i="0" u="none" strike="noStrike" kern="1200" cap="none" spc="-3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 Operated by </a:t>
            </a:r>
            <a:r>
              <a:rPr kumimoji="0" lang="en-US" sz="1632" b="0" i="0" u="none" strike="noStrike" kern="1200" cap="none" spc="-30" normalizeH="0" baseline="0" noProof="0" dirty="0" smtClean="0">
                <a:ln>
                  <a:noFill/>
                </a:ln>
                <a:solidFill>
                  <a:srgbClr val="505050"/>
                </a:solidFill>
                <a:effectLst/>
                <a:uLnTx/>
                <a:uFillTx/>
                <a:latin typeface="Segoe UI Light" panose="020B0502040204020203" pitchFamily="34" charset="0"/>
                <a:ea typeface="+mn-ea"/>
                <a:cs typeface="Segoe UI Light" panose="020B0502040204020203" pitchFamily="34" charset="0"/>
              </a:rPr>
              <a:t>21Vianet  ** Data Stewardship by Deutsche Telekom</a:t>
            </a:r>
            <a:endParaRPr kumimoji="0" lang="en-US" sz="1632" b="0" i="0" u="none" strike="noStrike" kern="1200" cap="none" spc="-3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grpSp>
        <p:nvGrpSpPr>
          <p:cNvPr id="9" name="Group 8"/>
          <p:cNvGrpSpPr/>
          <p:nvPr/>
        </p:nvGrpSpPr>
        <p:grpSpPr>
          <a:xfrm>
            <a:off x="8211418" y="3419269"/>
            <a:ext cx="737169" cy="902781"/>
            <a:chOff x="8211418" y="3419269"/>
            <a:chExt cx="737169" cy="902781"/>
          </a:xfrm>
        </p:grpSpPr>
        <p:sp>
          <p:nvSpPr>
            <p:cNvPr id="121" name="Rectangle 120"/>
            <p:cNvSpPr/>
            <p:nvPr/>
          </p:nvSpPr>
          <p:spPr bwMode="auto">
            <a:xfrm>
              <a:off x="8211418" y="3419269"/>
              <a:ext cx="737169"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India Central</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Pune</a:t>
              </a:r>
            </a:p>
          </p:txBody>
        </p:sp>
        <p:pic>
          <p:nvPicPr>
            <p:cNvPr id="125" name="Picture 1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02437" y="3784006"/>
              <a:ext cx="560155" cy="538044"/>
            </a:xfrm>
            <a:prstGeom prst="rect">
              <a:avLst/>
            </a:prstGeom>
            <a:effectLst>
              <a:outerShdw blurRad="63500" sx="102000" sy="102000" algn="ctr" rotWithShape="0">
                <a:prstClr val="black">
                  <a:alpha val="40000"/>
                </a:prstClr>
              </a:outerShdw>
            </a:effectLst>
          </p:spPr>
        </p:pic>
        <p:cxnSp>
          <p:nvCxnSpPr>
            <p:cNvPr id="126" name="Straight Connector 125"/>
            <p:cNvCxnSpPr>
              <a:stCxn id="121" idx="2"/>
            </p:cNvCxnSpPr>
            <p:nvPr/>
          </p:nvCxnSpPr>
          <p:spPr>
            <a:xfrm>
              <a:off x="8580003" y="3699464"/>
              <a:ext cx="6574" cy="36005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pic>
        <p:nvPicPr>
          <p:cNvPr id="129" name="Picture 1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51382" y="4306256"/>
            <a:ext cx="560155" cy="538044"/>
          </a:xfrm>
          <a:prstGeom prst="rect">
            <a:avLst/>
          </a:prstGeom>
          <a:effectLst>
            <a:outerShdw blurRad="63500" sx="102000" sy="102000" algn="ctr" rotWithShape="0">
              <a:prstClr val="black">
                <a:alpha val="40000"/>
              </a:prstClr>
            </a:outerShdw>
          </a:effectLst>
        </p:spPr>
      </p:pic>
      <p:pic>
        <p:nvPicPr>
          <p:cNvPr id="131" name="Picture 1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60029" y="3653241"/>
            <a:ext cx="560155" cy="538044"/>
          </a:xfrm>
          <a:prstGeom prst="rect">
            <a:avLst/>
          </a:prstGeom>
          <a:effectLst>
            <a:outerShdw blurRad="63500" sx="102000" sy="102000" algn="ctr" rotWithShape="0">
              <a:prstClr val="black">
                <a:alpha val="40000"/>
              </a:prstClr>
            </a:outerShdw>
          </a:effectLst>
        </p:spPr>
      </p:pic>
      <p:pic>
        <p:nvPicPr>
          <p:cNvPr id="138" name="Picture 1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51836" y="5651343"/>
            <a:ext cx="560155" cy="538044"/>
          </a:xfrm>
          <a:prstGeom prst="rect">
            <a:avLst/>
          </a:prstGeom>
          <a:effectLst>
            <a:outerShdw blurRad="63500" sx="102000" sy="102000" algn="ctr" rotWithShape="0">
              <a:prstClr val="black">
                <a:alpha val="40000"/>
              </a:prstClr>
            </a:outerShdw>
          </a:effectLst>
        </p:spPr>
      </p:pic>
      <p:pic>
        <p:nvPicPr>
          <p:cNvPr id="139" name="Picture 13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871342" y="5522951"/>
            <a:ext cx="560155" cy="538044"/>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768455" y="3369652"/>
            <a:ext cx="560155" cy="538044"/>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32230" y="3068929"/>
            <a:ext cx="560155" cy="538044"/>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67820" y="3049191"/>
            <a:ext cx="560155" cy="538044"/>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77297" y="3194051"/>
            <a:ext cx="560155" cy="538044"/>
          </a:xfrm>
          <a:prstGeom prst="rect">
            <a:avLst/>
          </a:prstGeom>
          <a:effectLst>
            <a:outerShdw blurRad="63500" sx="102000" sy="102000" algn="ctr" rotWithShape="0">
              <a:prstClr val="black">
                <a:alpha val="40000"/>
              </a:prstClr>
            </a:outerShdw>
          </a:effectLst>
        </p:spPr>
      </p:pic>
      <p:cxnSp>
        <p:nvCxnSpPr>
          <p:cNvPr id="114" name="Straight Connector 113"/>
          <p:cNvCxnSpPr>
            <a:stCxn id="113" idx="3"/>
          </p:cNvCxnSpPr>
          <p:nvPr/>
        </p:nvCxnSpPr>
        <p:spPr>
          <a:xfrm flipV="1">
            <a:off x="9095101" y="4579313"/>
            <a:ext cx="433992" cy="14834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0" idx="1"/>
          </p:cNvCxnSpPr>
          <p:nvPr/>
        </p:nvCxnSpPr>
        <p:spPr>
          <a:xfrm flipH="1" flipV="1">
            <a:off x="9833316" y="3926319"/>
            <a:ext cx="351552" cy="27108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6" idx="2"/>
          </p:cNvCxnSpPr>
          <p:nvPr/>
        </p:nvCxnSpPr>
        <p:spPr>
          <a:xfrm>
            <a:off x="9209345" y="3337155"/>
            <a:ext cx="839188" cy="30419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99" idx="1"/>
          </p:cNvCxnSpPr>
          <p:nvPr/>
        </p:nvCxnSpPr>
        <p:spPr>
          <a:xfrm flipH="1" flipV="1">
            <a:off x="10662355" y="3467442"/>
            <a:ext cx="418264" cy="6188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98" idx="1"/>
          </p:cNvCxnSpPr>
          <p:nvPr/>
        </p:nvCxnSpPr>
        <p:spPr>
          <a:xfrm flipH="1">
            <a:off x="10753382" y="3063009"/>
            <a:ext cx="327238" cy="26431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94" idx="2"/>
          </p:cNvCxnSpPr>
          <p:nvPr/>
        </p:nvCxnSpPr>
        <p:spPr>
          <a:xfrm flipH="1">
            <a:off x="9916699" y="2932255"/>
            <a:ext cx="171590" cy="40962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9" idx="2"/>
          </p:cNvCxnSpPr>
          <p:nvPr/>
        </p:nvCxnSpPr>
        <p:spPr>
          <a:xfrm flipH="1">
            <a:off x="11147019" y="5427759"/>
            <a:ext cx="195667" cy="36631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8" idx="3"/>
          </p:cNvCxnSpPr>
          <p:nvPr/>
        </p:nvCxnSpPr>
        <p:spPr>
          <a:xfrm>
            <a:off x="10365234" y="5808168"/>
            <a:ext cx="562856" cy="11662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73070" y="2560029"/>
            <a:ext cx="560155" cy="538044"/>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37367" y="2533535"/>
            <a:ext cx="560155" cy="538044"/>
          </a:xfrm>
          <a:prstGeom prst="rect">
            <a:avLst/>
          </a:prstGeom>
          <a:effectLst>
            <a:outerShdw blurRad="63500" sx="102000" sy="102000" algn="ctr" rotWithShape="0">
              <a:prstClr val="black">
                <a:alpha val="40000"/>
              </a:prstClr>
            </a:outerShdw>
          </a:effectLst>
        </p:spPr>
      </p:pic>
      <p:cxnSp>
        <p:nvCxnSpPr>
          <p:cNvPr id="144" name="Straight Connector 143"/>
          <p:cNvCxnSpPr>
            <a:stCxn id="92" idx="2"/>
          </p:cNvCxnSpPr>
          <p:nvPr/>
        </p:nvCxnSpPr>
        <p:spPr>
          <a:xfrm flipH="1">
            <a:off x="6257349" y="2492711"/>
            <a:ext cx="341188" cy="34093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82" idx="0"/>
          </p:cNvCxnSpPr>
          <p:nvPr/>
        </p:nvCxnSpPr>
        <p:spPr>
          <a:xfrm flipV="1">
            <a:off x="5316502" y="2807089"/>
            <a:ext cx="501701" cy="12516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1589636" y="3325377"/>
            <a:ext cx="402706" cy="5509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40318" y="3481445"/>
            <a:ext cx="560155" cy="538044"/>
          </a:xfrm>
          <a:prstGeom prst="rect">
            <a:avLst/>
          </a:prstGeom>
          <a:effectLst>
            <a:outerShdw blurRad="63500" sx="102000" sy="102000" algn="ctr" rotWithShape="0">
              <a:prstClr val="black">
                <a:alpha val="40000"/>
              </a:prstClr>
            </a:outerShdw>
          </a:effectLst>
        </p:spPr>
      </p:pic>
      <p:pic>
        <p:nvPicPr>
          <p:cNvPr id="177" name="Picture 17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84997" y="2937124"/>
            <a:ext cx="560155" cy="538044"/>
          </a:xfrm>
          <a:prstGeom prst="rect">
            <a:avLst/>
          </a:prstGeom>
          <a:effectLst>
            <a:outerShdw blurRad="63500" sx="102000" sy="102000" algn="ctr" rotWithShape="0">
              <a:prstClr val="black">
                <a:alpha val="40000"/>
              </a:prstClr>
            </a:outerShdw>
          </a:effectLst>
        </p:spPr>
      </p:pic>
      <p:pic>
        <p:nvPicPr>
          <p:cNvPr id="178" name="Picture 17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16914" y="3018449"/>
            <a:ext cx="560155" cy="538044"/>
          </a:xfrm>
          <a:prstGeom prst="rect">
            <a:avLst/>
          </a:prstGeom>
          <a:effectLst>
            <a:outerShdw blurRad="63500" sx="102000" sy="102000" algn="ctr" rotWithShape="0">
              <a:prstClr val="black">
                <a:alpha val="40000"/>
              </a:prstClr>
            </a:outerShdw>
          </a:effectLst>
        </p:spPr>
      </p:pic>
      <p:pic>
        <p:nvPicPr>
          <p:cNvPr id="181" name="Picture 18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22927" y="3146055"/>
            <a:ext cx="560155" cy="538044"/>
          </a:xfrm>
          <a:prstGeom prst="rect">
            <a:avLst/>
          </a:prstGeom>
          <a:effectLst>
            <a:outerShdw blurRad="63500" sx="102000" sy="102000" algn="ctr" rotWithShape="0">
              <a:prstClr val="black">
                <a:alpha val="40000"/>
              </a:prstClr>
            </a:outerShdw>
          </a:effectLst>
        </p:spPr>
      </p:pic>
      <p:pic>
        <p:nvPicPr>
          <p:cNvPr id="182" name="Picture 18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00595" y="5146049"/>
            <a:ext cx="560155" cy="538044"/>
          </a:xfrm>
          <a:prstGeom prst="rect">
            <a:avLst/>
          </a:prstGeom>
          <a:effectLst>
            <a:outerShdw blurRad="63500" sx="102000" sy="102000" algn="ctr" rotWithShape="0">
              <a:prstClr val="black">
                <a:alpha val="40000"/>
              </a:prstClr>
            </a:outerShdw>
          </a:effectLst>
        </p:spPr>
      </p:pic>
      <p:cxnSp>
        <p:nvCxnSpPr>
          <p:cNvPr id="149" name="Straight Connector 148"/>
          <p:cNvCxnSpPr>
            <a:stCxn id="76" idx="1"/>
          </p:cNvCxnSpPr>
          <p:nvPr/>
        </p:nvCxnSpPr>
        <p:spPr>
          <a:xfrm flipH="1">
            <a:off x="3400736" y="3357442"/>
            <a:ext cx="668940" cy="6182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468676" y="2334779"/>
            <a:ext cx="1316279" cy="912414"/>
            <a:chOff x="3468676" y="2334779"/>
            <a:chExt cx="1316279" cy="912414"/>
          </a:xfrm>
        </p:grpSpPr>
        <p:sp>
          <p:nvSpPr>
            <p:cNvPr id="109" name="Rectangle 108"/>
            <p:cNvSpPr/>
            <p:nvPr/>
          </p:nvSpPr>
          <p:spPr bwMode="auto">
            <a:xfrm>
              <a:off x="3950139" y="2334779"/>
              <a:ext cx="834816"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Canada East</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Quebec City</a:t>
              </a:r>
            </a:p>
          </p:txBody>
        </p:sp>
        <p:pic>
          <p:nvPicPr>
            <p:cNvPr id="180" name="Picture 17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68676" y="2709149"/>
              <a:ext cx="560155" cy="538044"/>
            </a:xfrm>
            <a:prstGeom prst="rect">
              <a:avLst/>
            </a:prstGeom>
            <a:effectLst>
              <a:outerShdw blurRad="63500" sx="102000" sy="102000" algn="ctr" rotWithShape="0">
                <a:prstClr val="black">
                  <a:alpha val="40000"/>
                </a:prstClr>
              </a:outerShdw>
            </a:effectLst>
          </p:spPr>
        </p:pic>
        <p:cxnSp>
          <p:nvCxnSpPr>
            <p:cNvPr id="150" name="Straight Connector 149"/>
            <p:cNvCxnSpPr>
              <a:stCxn id="109" idx="2"/>
            </p:cNvCxnSpPr>
            <p:nvPr/>
          </p:nvCxnSpPr>
          <p:spPr>
            <a:xfrm flipH="1">
              <a:off x="3745379" y="2707627"/>
              <a:ext cx="622168" cy="275059"/>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2967704" y="2281069"/>
            <a:ext cx="937436" cy="1104163"/>
            <a:chOff x="2967704" y="2281069"/>
            <a:chExt cx="937436" cy="1104163"/>
          </a:xfrm>
        </p:grpSpPr>
        <p:sp>
          <p:nvSpPr>
            <p:cNvPr id="108" name="Rectangle 107"/>
            <p:cNvSpPr/>
            <p:nvPr/>
          </p:nvSpPr>
          <p:spPr bwMode="auto">
            <a:xfrm>
              <a:off x="2967704" y="2281069"/>
              <a:ext cx="937436" cy="33060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Canada Central</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Toronto</a:t>
              </a:r>
            </a:p>
          </p:txBody>
        </p:sp>
        <p:pic>
          <p:nvPicPr>
            <p:cNvPr id="179" name="Picture 1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151" name="Straight Connector 150"/>
            <p:cNvCxnSpPr/>
            <p:nvPr/>
          </p:nvCxnSpPr>
          <p:spPr>
            <a:xfrm>
              <a:off x="3431924" y="2607412"/>
              <a:ext cx="14024" cy="50968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152" name="Straight Connector 151"/>
          <p:cNvCxnSpPr>
            <a:stCxn id="85" idx="2"/>
          </p:cNvCxnSpPr>
          <p:nvPr/>
        </p:nvCxnSpPr>
        <p:spPr>
          <a:xfrm>
            <a:off x="2739640" y="2236586"/>
            <a:ext cx="359621" cy="105771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74" idx="2"/>
          </p:cNvCxnSpPr>
          <p:nvPr/>
        </p:nvCxnSpPr>
        <p:spPr>
          <a:xfrm>
            <a:off x="2198311" y="2750245"/>
            <a:ext cx="769394" cy="45966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88" idx="3"/>
          </p:cNvCxnSpPr>
          <p:nvPr/>
        </p:nvCxnSpPr>
        <p:spPr>
          <a:xfrm flipV="1">
            <a:off x="2357176" y="3755003"/>
            <a:ext cx="460468" cy="14030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86" idx="3"/>
          </p:cNvCxnSpPr>
          <p:nvPr/>
        </p:nvCxnSpPr>
        <p:spPr>
          <a:xfrm>
            <a:off x="1793830" y="2835554"/>
            <a:ext cx="1165017" cy="37436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77" idx="1"/>
          </p:cNvCxnSpPr>
          <p:nvPr/>
        </p:nvCxnSpPr>
        <p:spPr>
          <a:xfrm flipH="1" flipV="1">
            <a:off x="3400736" y="3421679"/>
            <a:ext cx="956770" cy="35198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78" idx="0"/>
          </p:cNvCxnSpPr>
          <p:nvPr/>
        </p:nvCxnSpPr>
        <p:spPr>
          <a:xfrm flipH="1" flipV="1">
            <a:off x="3400738" y="3421679"/>
            <a:ext cx="448484" cy="37836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90" idx="1"/>
          </p:cNvCxnSpPr>
          <p:nvPr/>
        </p:nvCxnSpPr>
        <p:spPr>
          <a:xfrm flipH="1" flipV="1">
            <a:off x="4577785" y="5422724"/>
            <a:ext cx="379130" cy="26935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7606465" y="3738529"/>
            <a:ext cx="1188239" cy="538044"/>
            <a:chOff x="7606465" y="3738529"/>
            <a:chExt cx="1188239" cy="538044"/>
          </a:xfrm>
        </p:grpSpPr>
        <p:pic>
          <p:nvPicPr>
            <p:cNvPr id="89" name="Picture 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34549" y="3738529"/>
              <a:ext cx="560155" cy="538044"/>
            </a:xfrm>
            <a:prstGeom prst="rect">
              <a:avLst/>
            </a:prstGeom>
            <a:effectLst>
              <a:outerShdw blurRad="63500" sx="102000" sy="102000" algn="ctr" rotWithShape="0">
                <a:prstClr val="black">
                  <a:alpha val="40000"/>
                </a:prstClr>
              </a:outerShdw>
            </a:effectLst>
          </p:spPr>
        </p:pic>
        <p:sp>
          <p:nvSpPr>
            <p:cNvPr id="91" name="Rectangle 90"/>
            <p:cNvSpPr/>
            <p:nvPr/>
          </p:nvSpPr>
          <p:spPr bwMode="auto">
            <a:xfrm>
              <a:off x="7606465" y="3913029"/>
              <a:ext cx="693614"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India West</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Mumbai</a:t>
              </a:r>
            </a:p>
          </p:txBody>
        </p:sp>
        <p:cxnSp>
          <p:nvCxnSpPr>
            <p:cNvPr id="93" name="Straight Connector 92"/>
            <p:cNvCxnSpPr>
              <a:stCxn id="91" idx="3"/>
            </p:cNvCxnSpPr>
            <p:nvPr/>
          </p:nvCxnSpPr>
          <p:spPr>
            <a:xfrm flipV="1">
              <a:off x="8300078" y="4009260"/>
              <a:ext cx="215625" cy="4386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95" name="Rectangle 94"/>
          <p:cNvSpPr/>
          <p:nvPr/>
        </p:nvSpPr>
        <p:spPr bwMode="auto">
          <a:xfrm>
            <a:off x="7039160" y="2458634"/>
            <a:ext cx="1172258"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Germany North </a:t>
            </a:r>
            <a:r>
              <a:rPr kumimoji="0" lang="en-US" sz="800" b="0" i="0" u="none" strike="noStrike" kern="1200" cap="none" spc="0" normalizeH="0" baseline="0" noProof="0" dirty="0" smtClean="0">
                <a:ln>
                  <a:noFill/>
                </a:ln>
                <a:solidFill>
                  <a:srgbClr val="FFFFFF"/>
                </a:solidFill>
                <a:effectLst/>
                <a:uLnTx/>
                <a:uFillTx/>
                <a:latin typeface="Segoe UI Light"/>
                <a:ea typeface="Verdana" panose="020B0604030504040204" pitchFamily="34" charset="0"/>
                <a:cs typeface="Arial" panose="020B0604020202020204" pitchFamily="34" charset="0"/>
              </a:rPr>
              <a:t>East **</a:t>
            </a:r>
            <a:endPar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endParaRP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Magdeburg</a:t>
            </a:r>
          </a:p>
        </p:txBody>
      </p:sp>
      <p:pic>
        <p:nvPicPr>
          <p:cNvPr id="97" name="Picture 9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46810" y="2577482"/>
            <a:ext cx="560155" cy="538044"/>
          </a:xfrm>
          <a:prstGeom prst="rect">
            <a:avLst/>
          </a:prstGeom>
          <a:effectLst>
            <a:outerShdw blurRad="63500" sx="102000" sy="102000" algn="ctr" rotWithShape="0">
              <a:prstClr val="black">
                <a:alpha val="40000"/>
              </a:prstClr>
            </a:outerShdw>
          </a:effectLst>
        </p:spPr>
      </p:pic>
      <p:cxnSp>
        <p:nvCxnSpPr>
          <p:cNvPr id="100" name="Straight Connector 99"/>
          <p:cNvCxnSpPr>
            <a:stCxn id="95" idx="1"/>
          </p:cNvCxnSpPr>
          <p:nvPr/>
        </p:nvCxnSpPr>
        <p:spPr>
          <a:xfrm flipH="1">
            <a:off x="6528978" y="2645058"/>
            <a:ext cx="510182" cy="206885"/>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bwMode="auto">
          <a:xfrm>
            <a:off x="6936959" y="2906708"/>
            <a:ext cx="1039114"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Germany </a:t>
            </a:r>
            <a:r>
              <a:rPr kumimoji="0" lang="en-US" sz="800" b="0" i="0" u="none" strike="noStrike" kern="1200" cap="none" spc="0" normalizeH="0" baseline="0" noProof="0" dirty="0" smtClean="0">
                <a:ln>
                  <a:noFill/>
                </a:ln>
                <a:solidFill>
                  <a:srgbClr val="FFFFFF"/>
                </a:solidFill>
                <a:effectLst/>
                <a:uLnTx/>
                <a:uFillTx/>
                <a:latin typeface="Segoe UI Light"/>
                <a:ea typeface="Verdana" panose="020B0604030504040204" pitchFamily="34" charset="0"/>
                <a:cs typeface="Arial" panose="020B0604020202020204" pitchFamily="34" charset="0"/>
              </a:rPr>
              <a:t>Central **</a:t>
            </a:r>
            <a:endPar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endParaRP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Frankfurt</a:t>
            </a:r>
          </a:p>
        </p:txBody>
      </p:sp>
      <p:pic>
        <p:nvPicPr>
          <p:cNvPr id="103" name="Picture 10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02673" y="2668501"/>
            <a:ext cx="560155" cy="538044"/>
          </a:xfrm>
          <a:prstGeom prst="rect">
            <a:avLst/>
          </a:prstGeom>
          <a:effectLst>
            <a:outerShdw blurRad="63500" sx="102000" sy="102000" algn="ctr" rotWithShape="0">
              <a:prstClr val="black">
                <a:alpha val="40000"/>
              </a:prstClr>
            </a:outerShdw>
          </a:effectLst>
        </p:spPr>
      </p:pic>
      <p:cxnSp>
        <p:nvCxnSpPr>
          <p:cNvPr id="102" name="Straight Connector 101"/>
          <p:cNvCxnSpPr>
            <a:stCxn id="101" idx="1"/>
          </p:cNvCxnSpPr>
          <p:nvPr/>
        </p:nvCxnSpPr>
        <p:spPr>
          <a:xfrm flipH="1" flipV="1">
            <a:off x="6387253" y="2937086"/>
            <a:ext cx="549706" cy="156046"/>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pic>
        <p:nvPicPr>
          <p:cNvPr id="106" name="Picture 10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51354" y="2522790"/>
            <a:ext cx="560155" cy="538044"/>
          </a:xfrm>
          <a:prstGeom prst="rect">
            <a:avLst/>
          </a:prstGeom>
          <a:effectLst>
            <a:outerShdw blurRad="63500" sx="102000" sy="102000" algn="ctr" rotWithShape="0">
              <a:prstClr val="black">
                <a:alpha val="40000"/>
              </a:prstClr>
            </a:outerShdw>
          </a:effectLst>
        </p:spPr>
      </p:pic>
      <p:cxnSp>
        <p:nvCxnSpPr>
          <p:cNvPr id="111" name="Straight Connector 110"/>
          <p:cNvCxnSpPr/>
          <p:nvPr/>
        </p:nvCxnSpPr>
        <p:spPr>
          <a:xfrm>
            <a:off x="5572317" y="2542468"/>
            <a:ext cx="457512" cy="251563"/>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bwMode="auto">
          <a:xfrm>
            <a:off x="4905782" y="2932255"/>
            <a:ext cx="82143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North Europe</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Ireland</a:t>
            </a:r>
          </a:p>
        </p:txBody>
      </p:sp>
      <p:sp>
        <p:nvSpPr>
          <p:cNvPr id="77" name="Rectangle 76"/>
          <p:cNvSpPr/>
          <p:nvPr/>
        </p:nvSpPr>
        <p:spPr bwMode="auto">
          <a:xfrm>
            <a:off x="4357506" y="3587235"/>
            <a:ext cx="646593"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East US 2</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Virginia</a:t>
            </a:r>
          </a:p>
        </p:txBody>
      </p:sp>
      <p:sp>
        <p:nvSpPr>
          <p:cNvPr id="112" name="Rectangle 111"/>
          <p:cNvSpPr/>
          <p:nvPr/>
        </p:nvSpPr>
        <p:spPr bwMode="auto">
          <a:xfrm>
            <a:off x="4965381" y="2093732"/>
            <a:ext cx="905760" cy="372848"/>
          </a:xfrm>
          <a:prstGeom prst="rect">
            <a:avLst/>
          </a:prstGeom>
          <a:solidFill>
            <a:srgbClr val="6D9E00"/>
          </a:solidFill>
          <a:ln>
            <a:solidFill>
              <a:srgbClr val="78B203"/>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algn="ctr" defTabSz="1242571"/>
            <a:r>
              <a:rPr lang="en-US" sz="800" dirty="0">
                <a:solidFill>
                  <a:srgbClr val="FFFFFF"/>
                </a:solidFill>
                <a:latin typeface="Segoe UI Light"/>
                <a:ea typeface="Verdana" panose="020B0604030504040204" pitchFamily="34" charset="0"/>
                <a:cs typeface="Arial" panose="020B0604020202020204" pitchFamily="34" charset="0"/>
              </a:rPr>
              <a:t>United Kingdom</a:t>
            </a:r>
          </a:p>
          <a:p>
            <a:pPr algn="ctr" defTabSz="1242571"/>
            <a:r>
              <a:rPr lang="en-US" sz="800" dirty="0" smtClean="0">
                <a:solidFill>
                  <a:srgbClr val="FFFFFF"/>
                </a:solidFill>
                <a:latin typeface="Segoe UI Light"/>
                <a:ea typeface="Verdana" panose="020B0604030504040204" pitchFamily="34" charset="0"/>
                <a:cs typeface="Arial" panose="020B0604020202020204" pitchFamily="34" charset="0"/>
              </a:rPr>
              <a:t>Regions</a:t>
            </a:r>
            <a:endParaRPr lang="en-US" sz="800" dirty="0">
              <a:solidFill>
                <a:srgbClr val="FFFFFF"/>
              </a:solidFill>
              <a:latin typeface="Segoe UI Light"/>
              <a:ea typeface="Verdana" panose="020B0604030504040204" pitchFamily="34" charset="0"/>
              <a:cs typeface="Arial" panose="020B0604020202020204" pitchFamily="34" charset="0"/>
            </a:endParaRPr>
          </a:p>
        </p:txBody>
      </p:sp>
      <p:sp>
        <p:nvSpPr>
          <p:cNvPr id="105" name="Rectangle 104"/>
          <p:cNvSpPr/>
          <p:nvPr/>
        </p:nvSpPr>
        <p:spPr bwMode="auto">
          <a:xfrm>
            <a:off x="5041740" y="2170507"/>
            <a:ext cx="905760" cy="372848"/>
          </a:xfrm>
          <a:prstGeom prst="rect">
            <a:avLst/>
          </a:prstGeom>
          <a:solidFill>
            <a:srgbClr val="7FBA00"/>
          </a:solidFill>
          <a:ln>
            <a:solidFill>
              <a:srgbClr val="78B203"/>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algn="ctr" defTabSz="1242571"/>
            <a:r>
              <a:rPr lang="en-US" sz="800" dirty="0">
                <a:solidFill>
                  <a:srgbClr val="FFFFFF"/>
                </a:solidFill>
                <a:latin typeface="Segoe UI Light"/>
                <a:ea typeface="Verdana" panose="020B0604030504040204" pitchFamily="34" charset="0"/>
                <a:cs typeface="Arial" panose="020B0604020202020204" pitchFamily="34" charset="0"/>
              </a:rPr>
              <a:t>United Kingdom</a:t>
            </a:r>
          </a:p>
          <a:p>
            <a:pPr algn="ctr" defTabSz="1242571"/>
            <a:r>
              <a:rPr lang="en-US" sz="800" dirty="0" smtClean="0">
                <a:solidFill>
                  <a:srgbClr val="FFFFFF"/>
                </a:solidFill>
                <a:latin typeface="Segoe UI Light"/>
                <a:ea typeface="Verdana" panose="020B0604030504040204" pitchFamily="34" charset="0"/>
                <a:cs typeface="Arial" panose="020B0604020202020204" pitchFamily="34" charset="0"/>
              </a:rPr>
              <a:t>Regions</a:t>
            </a:r>
            <a:endParaRPr lang="en-US" sz="800" dirty="0">
              <a:solidFill>
                <a:srgbClr val="FFFFFF"/>
              </a:solidFill>
              <a:latin typeface="Segoe UI Light"/>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3709125197"/>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18900000">
            <a:off x="3368751" y="2963342"/>
            <a:ext cx="1162810" cy="11628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884" y="497"/>
            <a:ext cx="4388497"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p:cNvGraphicFramePr>
            <a:graphicFrameLocks noGrp="1"/>
          </p:cNvGraphicFramePr>
          <p:nvPr>
            <p:extLst/>
          </p:nvPr>
        </p:nvGraphicFramePr>
        <p:xfrm>
          <a:off x="5075399" y="-49480215"/>
          <a:ext cx="7360194" cy="57212629"/>
        </p:xfrm>
        <a:graphic>
          <a:graphicData uri="http://schemas.openxmlformats.org/drawingml/2006/table">
            <a:tbl>
              <a:tblPr/>
              <a:tblGrid>
                <a:gridCol w="7360194">
                  <a:extLst>
                    <a:ext uri="{9D8B030D-6E8A-4147-A177-3AD203B41FA5}">
                      <a16:colId xmlns:a16="http://schemas.microsoft.com/office/drawing/2014/main" val="1075190229"/>
                    </a:ext>
                  </a:extLst>
                </a:gridCol>
              </a:tblGrid>
              <a:tr h="493722">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StorSimple</a:t>
                      </a:r>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82854">
                    <a:lnL>
                      <a:noFill/>
                    </a:lnL>
                    <a:lnR>
                      <a:noFill/>
                    </a:lnR>
                    <a:lnT>
                      <a:noFill/>
                    </a:lnT>
                    <a:lnB>
                      <a:noFill/>
                    </a:lnB>
                  </a:tcPr>
                </a:tc>
                <a:extLst>
                  <a:ext uri="{0D108BD9-81ED-4DB2-BD59-A6C34878D82A}">
                    <a16:rowId xmlns:a16="http://schemas.microsoft.com/office/drawing/2014/main" val="369021685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 Open</a:t>
                      </a:r>
                    </a:p>
                  </a:txBody>
                  <a:tcPr marL="0" marR="0" marT="0" marB="182854">
                    <a:lnL>
                      <a:noFill/>
                    </a:lnL>
                    <a:lnR>
                      <a:noFill/>
                    </a:lnR>
                    <a:lnT>
                      <a:noFill/>
                    </a:lnT>
                    <a:lnB>
                      <a:noFill/>
                    </a:lnB>
                  </a:tcPr>
                </a:tc>
                <a:extLst>
                  <a:ext uri="{0D108BD9-81ED-4DB2-BD59-A6C34878D82A}">
                    <a16:rowId xmlns:a16="http://schemas.microsoft.com/office/drawing/2014/main" val="207610893"/>
                  </a:ext>
                </a:extLst>
              </a:tr>
              <a:tr h="493722">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Government</a:t>
                      </a:r>
                    </a:p>
                  </a:txBody>
                  <a:tcPr marL="0" marR="0" marT="0" marB="182854">
                    <a:lnL>
                      <a:noFill/>
                    </a:lnL>
                    <a:lnR>
                      <a:noFill/>
                    </a:lnR>
                    <a:lnT>
                      <a:noFill/>
                    </a:lnT>
                    <a:lnB>
                      <a:noFill/>
                    </a:lnB>
                  </a:tcPr>
                </a:tc>
                <a:extLst>
                  <a:ext uri="{0D108BD9-81ED-4DB2-BD59-A6C34878D82A}">
                    <a16:rowId xmlns:a16="http://schemas.microsoft.com/office/drawing/2014/main" val="225434435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a:t>
                      </a:r>
                    </a:p>
                  </a:txBody>
                  <a:tcPr marL="0" marR="0" marT="0" marB="182854">
                    <a:lnL>
                      <a:noFill/>
                    </a:lnL>
                    <a:lnR>
                      <a:noFill/>
                    </a:lnR>
                    <a:lnT>
                      <a:noFill/>
                    </a:lnT>
                    <a:lnB>
                      <a:noFill/>
                    </a:lnB>
                  </a:tcPr>
                </a:tc>
                <a:extLst>
                  <a:ext uri="{0D108BD9-81ED-4DB2-BD59-A6C34878D82A}">
                    <a16:rowId xmlns:a16="http://schemas.microsoft.com/office/drawing/2014/main" val="260792523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Rights Management (RMS)</a:t>
                      </a:r>
                    </a:p>
                  </a:txBody>
                  <a:tcPr marL="0" marR="0" marT="0" marB="182854">
                    <a:lnL>
                      <a:noFill/>
                    </a:lnL>
                    <a:lnR>
                      <a:noFill/>
                    </a:lnR>
                    <a:lnT>
                      <a:noFill/>
                    </a:lnT>
                    <a:lnB>
                      <a:noFill/>
                    </a:lnB>
                  </a:tcPr>
                </a:tc>
                <a:extLst>
                  <a:ext uri="{0D108BD9-81ED-4DB2-BD59-A6C34878D82A}">
                    <a16:rowId xmlns:a16="http://schemas.microsoft.com/office/drawing/2014/main" val="306710287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a:t>
                      </a:r>
                    </a:p>
                  </a:txBody>
                  <a:tcPr marL="0" marR="0" marT="0" marB="182854">
                    <a:lnL>
                      <a:noFill/>
                    </a:lnL>
                    <a:lnR>
                      <a:noFill/>
                    </a:lnR>
                    <a:lnT>
                      <a:noFill/>
                    </a:lnT>
                    <a:lnB>
                      <a:noFill/>
                    </a:lnB>
                  </a:tcPr>
                </a:tc>
                <a:extLst>
                  <a:ext uri="{0D108BD9-81ED-4DB2-BD59-A6C34878D82A}">
                    <a16:rowId xmlns:a16="http://schemas.microsoft.com/office/drawing/2014/main" val="156887356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a:t>
                      </a:r>
                    </a:p>
                  </a:txBody>
                  <a:tcPr marL="0" marR="0" marT="0" marB="182854">
                    <a:lnL>
                      <a:noFill/>
                    </a:lnL>
                    <a:lnR>
                      <a:noFill/>
                    </a:lnR>
                    <a:lnT>
                      <a:noFill/>
                    </a:lnT>
                    <a:lnB>
                      <a:noFill/>
                    </a:lnB>
                  </a:tcPr>
                </a:tc>
                <a:extLst>
                  <a:ext uri="{0D108BD9-81ED-4DB2-BD59-A6C34878D82A}">
                    <a16:rowId xmlns:a16="http://schemas.microsoft.com/office/drawing/2014/main" val="309320623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Automation</a:t>
                      </a:r>
                    </a:p>
                  </a:txBody>
                  <a:tcPr marL="0" marR="0" marT="0" marB="182854">
                    <a:lnL>
                      <a:noFill/>
                    </a:lnL>
                    <a:lnR>
                      <a:noFill/>
                    </a:lnR>
                    <a:lnT>
                      <a:noFill/>
                    </a:lnT>
                    <a:lnB>
                      <a:noFill/>
                    </a:lnB>
                  </a:tcPr>
                </a:tc>
                <a:extLst>
                  <a:ext uri="{0D108BD9-81ED-4DB2-BD59-A6C34878D82A}">
                    <a16:rowId xmlns:a16="http://schemas.microsoft.com/office/drawing/2014/main" val="74575224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Instance Level Public Ips</a:t>
                      </a:r>
                    </a:p>
                  </a:txBody>
                  <a:tcPr marL="0" marR="0" marT="0" marB="182854">
                    <a:lnL>
                      <a:noFill/>
                    </a:lnL>
                    <a:lnR>
                      <a:noFill/>
                    </a:lnR>
                    <a:lnT>
                      <a:noFill/>
                    </a:lnT>
                    <a:lnB>
                      <a:noFill/>
                    </a:lnB>
                  </a:tcPr>
                </a:tc>
                <a:extLst>
                  <a:ext uri="{0D108BD9-81ED-4DB2-BD59-A6C34878D82A}">
                    <a16:rowId xmlns:a16="http://schemas.microsoft.com/office/drawing/2014/main" val="236137786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Redis Cache</a:t>
                      </a:r>
                    </a:p>
                  </a:txBody>
                  <a:tcPr marL="0" marR="0" marT="0" marB="182854">
                    <a:lnL>
                      <a:noFill/>
                    </a:lnL>
                    <a:lnR>
                      <a:noFill/>
                    </a:lnR>
                    <a:lnT>
                      <a:noFill/>
                    </a:lnT>
                    <a:lnB>
                      <a:noFill/>
                    </a:lnB>
                  </a:tcPr>
                </a:tc>
                <a:extLst>
                  <a:ext uri="{0D108BD9-81ED-4DB2-BD59-A6C34878D82A}">
                    <a16:rowId xmlns:a16="http://schemas.microsoft.com/office/drawing/2014/main" val="6046463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Batch</a:t>
                      </a:r>
                    </a:p>
                  </a:txBody>
                  <a:tcPr marL="0" marR="0" marT="0" marB="182854">
                    <a:lnL>
                      <a:noFill/>
                    </a:lnL>
                    <a:lnR>
                      <a:noFill/>
                    </a:lnR>
                    <a:lnT>
                      <a:noFill/>
                    </a:lnT>
                    <a:lnB>
                      <a:noFill/>
                    </a:lnB>
                  </a:tcPr>
                </a:tc>
                <a:extLst>
                  <a:ext uri="{0D108BD9-81ED-4DB2-BD59-A6C34878D82A}">
                    <a16:rowId xmlns:a16="http://schemas.microsoft.com/office/drawing/2014/main" val="285574281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Marketplace</a:t>
                      </a:r>
                    </a:p>
                  </a:txBody>
                  <a:tcPr marL="0" marR="0" marT="0" marB="182854">
                    <a:lnL>
                      <a:noFill/>
                    </a:lnL>
                    <a:lnR>
                      <a:noFill/>
                    </a:lnR>
                    <a:lnT>
                      <a:noFill/>
                    </a:lnT>
                    <a:lnB>
                      <a:noFill/>
                    </a:lnB>
                  </a:tcPr>
                </a:tc>
                <a:extLst>
                  <a:ext uri="{0D108BD9-81ED-4DB2-BD59-A6C34878D82A}">
                    <a16:rowId xmlns:a16="http://schemas.microsoft.com/office/drawing/2014/main" val="118008672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Data Factory</a:t>
                      </a:r>
                    </a:p>
                  </a:txBody>
                  <a:tcPr marL="0" marR="0" marT="0" marB="182854">
                    <a:lnL>
                      <a:noFill/>
                    </a:lnL>
                    <a:lnR>
                      <a:noFill/>
                    </a:lnR>
                    <a:lnT>
                      <a:noFill/>
                    </a:lnT>
                    <a:lnB>
                      <a:noFill/>
                    </a:lnB>
                  </a:tcPr>
                </a:tc>
                <a:extLst>
                  <a:ext uri="{0D108BD9-81ED-4DB2-BD59-A6C34878D82A}">
                    <a16:rowId xmlns:a16="http://schemas.microsoft.com/office/drawing/2014/main" val="312588191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Stream Analytics</a:t>
                      </a:r>
                    </a:p>
                  </a:txBody>
                  <a:tcPr marL="0" marR="0" marT="0" marB="182854">
                    <a:lnL>
                      <a:noFill/>
                    </a:lnL>
                    <a:lnR>
                      <a:noFill/>
                    </a:lnR>
                    <a:lnT>
                      <a:noFill/>
                    </a:lnT>
                    <a:lnB>
                      <a:noFill/>
                    </a:lnB>
                  </a:tcPr>
                </a:tc>
                <a:extLst>
                  <a:ext uri="{0D108BD9-81ED-4DB2-BD59-A6C34878D82A}">
                    <a16:rowId xmlns:a16="http://schemas.microsoft.com/office/drawing/2014/main" val="262174363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Event Hubs</a:t>
                      </a:r>
                    </a:p>
                  </a:txBody>
                  <a:tcPr marL="0" marR="0" marT="0" marB="182854">
                    <a:lnL>
                      <a:noFill/>
                    </a:lnL>
                    <a:lnR>
                      <a:noFill/>
                    </a:lnR>
                    <a:lnT>
                      <a:noFill/>
                    </a:lnT>
                    <a:lnB>
                      <a:noFill/>
                    </a:lnB>
                  </a:tcPr>
                </a:tc>
                <a:extLst>
                  <a:ext uri="{0D108BD9-81ED-4DB2-BD59-A6C34878D82A}">
                    <a16:rowId xmlns:a16="http://schemas.microsoft.com/office/drawing/2014/main" val="52403889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Operational Insights</a:t>
                      </a:r>
                    </a:p>
                  </a:txBody>
                  <a:tcPr marL="0" marR="0" marT="0" marB="182854">
                    <a:lnL>
                      <a:noFill/>
                    </a:lnL>
                    <a:lnR>
                      <a:noFill/>
                    </a:lnR>
                    <a:lnT>
                      <a:noFill/>
                    </a:lnT>
                    <a:lnB>
                      <a:noFill/>
                    </a:lnB>
                  </a:tcPr>
                </a:tc>
                <a:extLst>
                  <a:ext uri="{0D108BD9-81ED-4DB2-BD59-A6C34878D82A}">
                    <a16:rowId xmlns:a16="http://schemas.microsoft.com/office/drawing/2014/main" val="347061320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Premium Storage</a:t>
                      </a:r>
                    </a:p>
                  </a:txBody>
                  <a:tcPr marL="0" marR="0" marT="0" marB="182854">
                    <a:lnL>
                      <a:noFill/>
                    </a:lnL>
                    <a:lnR>
                      <a:noFill/>
                    </a:lnR>
                    <a:lnT>
                      <a:noFill/>
                    </a:lnT>
                    <a:lnB>
                      <a:noFill/>
                    </a:lnB>
                  </a:tcPr>
                </a:tc>
                <a:extLst>
                  <a:ext uri="{0D108BD9-81ED-4DB2-BD59-A6C34878D82A}">
                    <a16:rowId xmlns:a16="http://schemas.microsoft.com/office/drawing/2014/main" val="305011708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Virtual Machine Converter 3.0</a:t>
                      </a:r>
                    </a:p>
                  </a:txBody>
                  <a:tcPr marL="0" marR="0" marT="0" marB="182854">
                    <a:lnL>
                      <a:noFill/>
                    </a:lnL>
                    <a:lnR>
                      <a:noFill/>
                    </a:lnR>
                    <a:lnT>
                      <a:noFill/>
                    </a:lnT>
                    <a:lnB>
                      <a:noFill/>
                    </a:lnB>
                  </a:tcPr>
                </a:tc>
                <a:extLst>
                  <a:ext uri="{0D108BD9-81ED-4DB2-BD59-A6C34878D82A}">
                    <a16:rowId xmlns:a16="http://schemas.microsoft.com/office/drawing/2014/main" val="188851639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 Platform System (CPS)</a:t>
                      </a:r>
                    </a:p>
                  </a:txBody>
                  <a:tcPr marL="0" marR="0" marT="0" marB="182854">
                    <a:lnL>
                      <a:noFill/>
                    </a:lnL>
                    <a:lnR>
                      <a:noFill/>
                    </a:lnR>
                    <a:lnT>
                      <a:noFill/>
                    </a:lnT>
                    <a:lnB>
                      <a:noFill/>
                    </a:lnB>
                  </a:tcPr>
                </a:tc>
                <a:extLst>
                  <a:ext uri="{0D108BD9-81ED-4DB2-BD59-A6C34878D82A}">
                    <a16:rowId xmlns:a16="http://schemas.microsoft.com/office/drawing/2014/main" val="399913837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Antimalware for Cloud Services and VMs</a:t>
                      </a:r>
                    </a:p>
                  </a:txBody>
                  <a:tcPr marL="0" marR="0" marT="0" marB="182854">
                    <a:lnL>
                      <a:noFill/>
                    </a:lnL>
                    <a:lnR>
                      <a:noFill/>
                    </a:lnR>
                    <a:lnT>
                      <a:noFill/>
                    </a:lnT>
                    <a:lnB>
                      <a:noFill/>
                    </a:lnB>
                  </a:tcPr>
                </a:tc>
                <a:extLst>
                  <a:ext uri="{0D108BD9-81ED-4DB2-BD59-A6C34878D82A}">
                    <a16:rowId xmlns:a16="http://schemas.microsoft.com/office/drawing/2014/main" val="55902130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Identity Manager vNext</a:t>
                      </a:r>
                    </a:p>
                  </a:txBody>
                  <a:tcPr marL="0" marR="0" marT="0" marB="182854">
                    <a:lnL>
                      <a:noFill/>
                    </a:lnL>
                    <a:lnR>
                      <a:noFill/>
                    </a:lnR>
                    <a:lnT>
                      <a:noFill/>
                    </a:lnT>
                    <a:lnB>
                      <a:noFill/>
                    </a:lnB>
                  </a:tcPr>
                </a:tc>
                <a:extLst>
                  <a:ext uri="{0D108BD9-81ED-4DB2-BD59-A6C34878D82A}">
                    <a16:rowId xmlns:a16="http://schemas.microsoft.com/office/drawing/2014/main" val="77651219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Analytics Platform System (APS)</a:t>
                      </a:r>
                    </a:p>
                  </a:txBody>
                  <a:tcPr marL="0" marR="0" marT="0" marB="182854">
                    <a:lnL>
                      <a:noFill/>
                    </a:lnL>
                    <a:lnR>
                      <a:noFill/>
                    </a:lnR>
                    <a:lnT>
                      <a:noFill/>
                    </a:lnT>
                    <a:lnB>
                      <a:noFill/>
                    </a:lnB>
                  </a:tcPr>
                </a:tc>
                <a:extLst>
                  <a:ext uri="{0D108BD9-81ED-4DB2-BD59-A6C34878D82A}">
                    <a16:rowId xmlns:a16="http://schemas.microsoft.com/office/drawing/2014/main" val="38804490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Community 2013</a:t>
                      </a:r>
                    </a:p>
                  </a:txBody>
                  <a:tcPr marL="0" marR="0" marT="0" marB="182854">
                    <a:lnL>
                      <a:noFill/>
                    </a:lnL>
                    <a:lnR>
                      <a:noFill/>
                    </a:lnR>
                    <a:lnT>
                      <a:noFill/>
                    </a:lnT>
                    <a:lnB>
                      <a:noFill/>
                    </a:lnB>
                  </a:tcPr>
                </a:tc>
                <a:extLst>
                  <a:ext uri="{0D108BD9-81ED-4DB2-BD59-A6C34878D82A}">
                    <a16:rowId xmlns:a16="http://schemas.microsoft.com/office/drawing/2014/main" val="412904395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2015 Preview</a:t>
                      </a:r>
                    </a:p>
                  </a:txBody>
                  <a:tcPr marL="0" marR="0" marT="0" marB="182854">
                    <a:lnL>
                      <a:noFill/>
                    </a:lnL>
                    <a:lnR>
                      <a:noFill/>
                    </a:lnR>
                    <a:lnT>
                      <a:noFill/>
                    </a:lnT>
                    <a:lnB>
                      <a:noFill/>
                    </a:lnB>
                  </a:tcPr>
                </a:tc>
                <a:extLst>
                  <a:ext uri="{0D108BD9-81ED-4DB2-BD59-A6C34878D82A}">
                    <a16:rowId xmlns:a16="http://schemas.microsoft.com/office/drawing/2014/main" val="179642918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.NET 2015</a:t>
                      </a:r>
                    </a:p>
                  </a:txBody>
                  <a:tcPr marL="0" marR="0" marT="0" marB="182854">
                    <a:lnL>
                      <a:noFill/>
                    </a:lnL>
                    <a:lnR>
                      <a:noFill/>
                    </a:lnR>
                    <a:lnT>
                      <a:noFill/>
                    </a:lnT>
                    <a:lnB>
                      <a:noFill/>
                    </a:lnB>
                  </a:tcPr>
                </a:tc>
                <a:extLst>
                  <a:ext uri="{0D108BD9-81ED-4DB2-BD59-A6C34878D82A}">
                    <a16:rowId xmlns:a16="http://schemas.microsoft.com/office/drawing/2014/main" val="394230297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RemoteApp</a:t>
                      </a:r>
                    </a:p>
                  </a:txBody>
                  <a:tcPr marL="0" marR="0" marT="0" marB="182854">
                    <a:lnL>
                      <a:noFill/>
                    </a:lnL>
                    <a:lnR>
                      <a:noFill/>
                    </a:lnR>
                    <a:lnT>
                      <a:noFill/>
                    </a:lnT>
                    <a:lnB>
                      <a:noFill/>
                    </a:lnB>
                  </a:tcPr>
                </a:tc>
                <a:extLst>
                  <a:ext uri="{0D108BD9-81ED-4DB2-BD59-A6C34878D82A}">
                    <a16:rowId xmlns:a16="http://schemas.microsoft.com/office/drawing/2014/main" val="293677287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Basic</a:t>
                      </a:r>
                    </a:p>
                  </a:txBody>
                  <a:tcPr marL="0" marR="0" marT="0" marB="182854">
                    <a:lnL>
                      <a:noFill/>
                    </a:lnL>
                    <a:lnR>
                      <a:noFill/>
                    </a:lnR>
                    <a:lnT>
                      <a:noFill/>
                    </a:lnT>
                    <a:lnB>
                      <a:noFill/>
                    </a:lnB>
                  </a:tcPr>
                </a:tc>
                <a:extLst>
                  <a:ext uri="{0D108BD9-81ED-4DB2-BD59-A6C34878D82A}">
                    <a16:rowId xmlns:a16="http://schemas.microsoft.com/office/drawing/2014/main" val="50981323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SSD-based instances for Microsoft Azure VMs and Cloud Services</a:t>
                      </a:r>
                    </a:p>
                  </a:txBody>
                  <a:tcPr marL="0" marR="0" marT="0" marB="182854">
                    <a:lnL>
                      <a:noFill/>
                    </a:lnL>
                    <a:lnR>
                      <a:noFill/>
                    </a:lnR>
                    <a:lnT>
                      <a:noFill/>
                    </a:lnT>
                    <a:lnB>
                      <a:noFill/>
                    </a:lnB>
                  </a:tcPr>
                </a:tc>
                <a:extLst>
                  <a:ext uri="{0D108BD9-81ED-4DB2-BD59-A6C34878D82A}">
                    <a16:rowId xmlns:a16="http://schemas.microsoft.com/office/drawing/2014/main" val="251041159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Auditing</a:t>
                      </a:r>
                    </a:p>
                  </a:txBody>
                  <a:tcPr marL="0" marR="0" marT="0" marB="182854">
                    <a:lnL>
                      <a:noFill/>
                    </a:lnL>
                    <a:lnR>
                      <a:noFill/>
                    </a:lnR>
                    <a:lnT>
                      <a:noFill/>
                    </a:lnT>
                    <a:lnB>
                      <a:noFill/>
                    </a:lnB>
                  </a:tcPr>
                </a:tc>
                <a:extLst>
                  <a:ext uri="{0D108BD9-81ED-4DB2-BD59-A6C34878D82A}">
                    <a16:rowId xmlns:a16="http://schemas.microsoft.com/office/drawing/2014/main" val="12146514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Live Channels for Azure Media Services</a:t>
                      </a:r>
                    </a:p>
                  </a:txBody>
                  <a:tcPr marL="0" marR="0" marT="0" marB="182854">
                    <a:lnL>
                      <a:noFill/>
                    </a:lnL>
                    <a:lnR>
                      <a:noFill/>
                    </a:lnR>
                    <a:lnT>
                      <a:noFill/>
                    </a:lnT>
                    <a:lnB>
                      <a:noFill/>
                    </a:lnB>
                  </a:tcPr>
                </a:tc>
                <a:extLst>
                  <a:ext uri="{0D108BD9-81ED-4DB2-BD59-A6C34878D82A}">
                    <a16:rowId xmlns:a16="http://schemas.microsoft.com/office/drawing/2014/main" val="218382876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AAD Application Proxy</a:t>
                      </a:r>
                    </a:p>
                  </a:txBody>
                  <a:tcPr marL="0" marR="0" marT="0" marB="182854">
                    <a:lnL>
                      <a:noFill/>
                    </a:lnL>
                    <a:lnR>
                      <a:noFill/>
                    </a:lnR>
                    <a:lnT>
                      <a:noFill/>
                    </a:lnT>
                    <a:lnB>
                      <a:noFill/>
                    </a:lnB>
                  </a:tcPr>
                </a:tc>
                <a:extLst>
                  <a:ext uri="{0D108BD9-81ED-4DB2-BD59-A6C34878D82A}">
                    <a16:rowId xmlns:a16="http://schemas.microsoft.com/office/drawing/2014/main" val="241181833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New experiences in Power BI</a:t>
                      </a:r>
                    </a:p>
                  </a:txBody>
                  <a:tcPr marL="0" marR="0" marT="0" marB="182854">
                    <a:lnL>
                      <a:noFill/>
                    </a:lnL>
                    <a:lnR>
                      <a:noFill/>
                    </a:lnR>
                    <a:lnT>
                      <a:noFill/>
                    </a:lnT>
                    <a:lnB>
                      <a:noFill/>
                    </a:lnB>
                  </a:tcPr>
                </a:tc>
                <a:extLst>
                  <a:ext uri="{0D108BD9-81ED-4DB2-BD59-A6C34878D82A}">
                    <a16:rowId xmlns:a16="http://schemas.microsoft.com/office/drawing/2014/main" val="258466476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a:t>
                      </a:r>
                    </a:p>
                  </a:txBody>
                  <a:tcPr marL="0" marR="0" marT="0" marB="182854">
                    <a:lnL>
                      <a:noFill/>
                    </a:lnL>
                    <a:lnR>
                      <a:noFill/>
                    </a:lnR>
                    <a:lnT>
                      <a:noFill/>
                    </a:lnT>
                    <a:lnB>
                      <a:noFill/>
                    </a:lnB>
                  </a:tcPr>
                </a:tc>
                <a:extLst>
                  <a:ext uri="{0D108BD9-81ED-4DB2-BD59-A6C34878D82A}">
                    <a16:rowId xmlns:a16="http://schemas.microsoft.com/office/drawing/2014/main" val="70778567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Search</a:t>
                      </a:r>
                    </a:p>
                  </a:txBody>
                  <a:tcPr marL="0" marR="0" marT="0" marB="182854">
                    <a:lnL>
                      <a:noFill/>
                    </a:lnL>
                    <a:lnR>
                      <a:noFill/>
                    </a:lnR>
                    <a:lnT>
                      <a:noFill/>
                    </a:lnT>
                    <a:lnB>
                      <a:noFill/>
                    </a:lnB>
                  </a:tcPr>
                </a:tc>
                <a:extLst>
                  <a:ext uri="{0D108BD9-81ED-4DB2-BD59-A6C34878D82A}">
                    <a16:rowId xmlns:a16="http://schemas.microsoft.com/office/drawing/2014/main" val="323753880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Storm Public Preview &amp; GA</a:t>
                      </a:r>
                    </a:p>
                  </a:txBody>
                  <a:tcPr marL="0" marR="0" marT="0" marB="182854">
                    <a:lnL>
                      <a:noFill/>
                    </a:lnL>
                    <a:lnR>
                      <a:noFill/>
                    </a:lnR>
                    <a:lnT>
                      <a:noFill/>
                    </a:lnT>
                    <a:lnB>
                      <a:noFill/>
                    </a:lnB>
                  </a:tcPr>
                </a:tc>
                <a:extLst>
                  <a:ext uri="{0D108BD9-81ED-4DB2-BD59-A6C34878D82A}">
                    <a16:rowId xmlns:a16="http://schemas.microsoft.com/office/drawing/2014/main" val="100551809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Zone Redundant Storage</a:t>
                      </a:r>
                    </a:p>
                  </a:txBody>
                  <a:tcPr marL="0" marR="0" marT="0" marB="182854">
                    <a:lnL>
                      <a:noFill/>
                    </a:lnL>
                    <a:lnR>
                      <a:noFill/>
                    </a:lnR>
                    <a:lnT>
                      <a:noFill/>
                    </a:lnT>
                    <a:lnB>
                      <a:noFill/>
                    </a:lnB>
                  </a:tcPr>
                </a:tc>
                <a:extLst>
                  <a:ext uri="{0D108BD9-81ED-4DB2-BD59-A6C34878D82A}">
                    <a16:rowId xmlns:a16="http://schemas.microsoft.com/office/drawing/2014/main" val="357035653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Hbase</a:t>
                      </a:r>
                    </a:p>
                  </a:txBody>
                  <a:tcPr marL="0" marR="0" marT="0" marB="182854">
                    <a:lnL>
                      <a:noFill/>
                    </a:lnL>
                    <a:lnR>
                      <a:noFill/>
                    </a:lnR>
                    <a:lnT>
                      <a:noFill/>
                    </a:lnT>
                    <a:lnB>
                      <a:noFill/>
                    </a:lnB>
                  </a:tcPr>
                </a:tc>
                <a:extLst>
                  <a:ext uri="{0D108BD9-81ED-4DB2-BD59-A6C34878D82A}">
                    <a16:rowId xmlns:a16="http://schemas.microsoft.com/office/drawing/2014/main" val="261617544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vNext tech preview</a:t>
                      </a:r>
                    </a:p>
                  </a:txBody>
                  <a:tcPr marL="0" marR="0" marT="0" marB="182854">
                    <a:lnL>
                      <a:noFill/>
                    </a:lnL>
                    <a:lnR>
                      <a:noFill/>
                    </a:lnR>
                    <a:lnT>
                      <a:noFill/>
                    </a:lnT>
                    <a:lnB>
                      <a:noFill/>
                    </a:lnB>
                  </a:tcPr>
                </a:tc>
                <a:extLst>
                  <a:ext uri="{0D108BD9-81ED-4DB2-BD59-A6C34878D82A}">
                    <a16:rowId xmlns:a16="http://schemas.microsoft.com/office/drawing/2014/main" val="35266305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Content Protection pub preview</a:t>
                      </a:r>
                    </a:p>
                  </a:txBody>
                  <a:tcPr marL="0" marR="0" marT="0" marB="182854">
                    <a:lnL>
                      <a:noFill/>
                    </a:lnL>
                    <a:lnR>
                      <a:noFill/>
                    </a:lnR>
                    <a:lnT>
                      <a:noFill/>
                    </a:lnT>
                    <a:lnB>
                      <a:noFill/>
                    </a:lnB>
                  </a:tcPr>
                </a:tc>
                <a:extLst>
                  <a:ext uri="{0D108BD9-81ED-4DB2-BD59-A6C34878D82A}">
                    <a16:rowId xmlns:a16="http://schemas.microsoft.com/office/drawing/2014/main" val="201956781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Intune - Nov update and Dec update</a:t>
                      </a:r>
                    </a:p>
                  </a:txBody>
                  <a:tcPr marL="0" marR="0" marT="0" marB="182854">
                    <a:lnL>
                      <a:noFill/>
                    </a:lnL>
                    <a:lnR>
                      <a:noFill/>
                    </a:lnR>
                    <a:lnT>
                      <a:noFill/>
                    </a:lnT>
                    <a:lnB>
                      <a:noFill/>
                    </a:lnB>
                  </a:tcPr>
                </a:tc>
                <a:extLst>
                  <a:ext uri="{0D108BD9-81ED-4DB2-BD59-A6C34878D82A}">
                    <a16:rowId xmlns:a16="http://schemas.microsoft.com/office/drawing/2014/main" val="19492337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AAD premium features</a:t>
                      </a:r>
                    </a:p>
                  </a:txBody>
                  <a:tcPr marL="0" marR="0" marT="0" marB="182854">
                    <a:lnL>
                      <a:noFill/>
                    </a:lnL>
                    <a:lnR>
                      <a:noFill/>
                    </a:lnR>
                    <a:lnT>
                      <a:noFill/>
                    </a:lnT>
                    <a:lnB>
                      <a:noFill/>
                    </a:lnB>
                  </a:tcPr>
                </a:tc>
                <a:extLst>
                  <a:ext uri="{0D108BD9-81ED-4DB2-BD59-A6C34878D82A}">
                    <a16:rowId xmlns:a16="http://schemas.microsoft.com/office/drawing/2014/main" val="140324891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Multi-Factor Auth enhancements</a:t>
                      </a:r>
                    </a:p>
                  </a:txBody>
                  <a:tcPr marL="0" marR="0" marT="0" marB="182854">
                    <a:lnL>
                      <a:noFill/>
                    </a:lnL>
                    <a:lnR>
                      <a:noFill/>
                    </a:lnR>
                    <a:lnT>
                      <a:noFill/>
                    </a:lnT>
                    <a:lnB>
                      <a:noFill/>
                    </a:lnB>
                  </a:tcPr>
                </a:tc>
                <a:extLst>
                  <a:ext uri="{0D108BD9-81ED-4DB2-BD59-A6C34878D82A}">
                    <a16:rowId xmlns:a16="http://schemas.microsoft.com/office/drawing/2014/main" val="766608160"/>
                  </a:ext>
                </a:extLst>
              </a:tr>
              <a:tr h="493722">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Cloudera and Hortonworks on clustered Azure VMs</a:t>
                      </a:r>
                    </a:p>
                  </a:txBody>
                  <a:tcPr marL="0" marR="0" marT="0" marB="182854">
                    <a:lnL>
                      <a:noFill/>
                    </a:lnL>
                    <a:lnR>
                      <a:noFill/>
                    </a:lnR>
                    <a:lnT>
                      <a:noFill/>
                    </a:lnT>
                    <a:lnB>
                      <a:noFill/>
                    </a:lnB>
                  </a:tcPr>
                </a:tc>
                <a:extLst>
                  <a:ext uri="{0D108BD9-81ED-4DB2-BD59-A6C34878D82A}">
                    <a16:rowId xmlns:a16="http://schemas.microsoft.com/office/drawing/2014/main" val="154787292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Instance level IP</a:t>
                      </a:r>
                    </a:p>
                  </a:txBody>
                  <a:tcPr marL="0" marR="0" marT="0" marB="182854">
                    <a:lnL>
                      <a:noFill/>
                    </a:lnL>
                    <a:lnR>
                      <a:noFill/>
                    </a:lnR>
                    <a:lnT>
                      <a:noFill/>
                    </a:lnT>
                    <a:lnB>
                      <a:noFill/>
                    </a:lnB>
                  </a:tcPr>
                </a:tc>
                <a:extLst>
                  <a:ext uri="{0D108BD9-81ED-4DB2-BD59-A6C34878D82A}">
                    <a16:rowId xmlns:a16="http://schemas.microsoft.com/office/drawing/2014/main" val="219421554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Role Based Access Controls</a:t>
                      </a:r>
                    </a:p>
                  </a:txBody>
                  <a:tcPr marL="0" marR="0" marT="0" marB="182854">
                    <a:lnL>
                      <a:noFill/>
                    </a:lnL>
                    <a:lnR>
                      <a:noFill/>
                    </a:lnR>
                    <a:lnT>
                      <a:noFill/>
                    </a:lnT>
                    <a:lnB>
                      <a:noFill/>
                    </a:lnB>
                  </a:tcPr>
                </a:tc>
                <a:extLst>
                  <a:ext uri="{0D108BD9-81ED-4DB2-BD59-A6C34878D82A}">
                    <a16:rowId xmlns:a16="http://schemas.microsoft.com/office/drawing/2014/main" val="109982369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VPN support pub preview</a:t>
                      </a:r>
                    </a:p>
                  </a:txBody>
                  <a:tcPr marL="0" marR="0" marT="0" marB="182854">
                    <a:lnL>
                      <a:noFill/>
                    </a:lnL>
                    <a:lnR>
                      <a:noFill/>
                    </a:lnR>
                    <a:lnT>
                      <a:noFill/>
                    </a:lnT>
                    <a:lnB>
                      <a:noFill/>
                    </a:lnB>
                  </a:tcPr>
                </a:tc>
                <a:extLst>
                  <a:ext uri="{0D108BD9-81ED-4DB2-BD59-A6C34878D82A}">
                    <a16:rowId xmlns:a16="http://schemas.microsoft.com/office/drawing/2014/main" val="57832444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TiP Testing pub preview</a:t>
                      </a:r>
                    </a:p>
                  </a:txBody>
                  <a:tcPr marL="0" marR="0" marT="0" marB="182854">
                    <a:lnL>
                      <a:noFill/>
                    </a:lnL>
                    <a:lnR>
                      <a:noFill/>
                    </a:lnR>
                    <a:lnT>
                      <a:noFill/>
                    </a:lnT>
                    <a:lnB>
                      <a:noFill/>
                    </a:lnB>
                  </a:tcPr>
                </a:tc>
                <a:extLst>
                  <a:ext uri="{0D108BD9-81ED-4DB2-BD59-A6C34878D82A}">
                    <a16:rowId xmlns:a16="http://schemas.microsoft.com/office/drawing/2014/main" val="1303947148"/>
                  </a:ext>
                </a:extLst>
              </a:tr>
              <a:tr h="493722">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Workday A148 Integration</a:t>
                      </a:r>
                    </a:p>
                  </a:txBody>
                  <a:tcPr marL="0" marR="0" marT="0" marB="182854">
                    <a:lnL>
                      <a:noFill/>
                    </a:lnL>
                    <a:lnR>
                      <a:noFill/>
                    </a:lnR>
                    <a:lnT>
                      <a:noFill/>
                    </a:lnT>
                    <a:lnB>
                      <a:noFill/>
                    </a:lnB>
                  </a:tcPr>
                </a:tc>
                <a:extLst>
                  <a:ext uri="{0D108BD9-81ED-4DB2-BD59-A6C34878D82A}">
                    <a16:rowId xmlns:a16="http://schemas.microsoft.com/office/drawing/2014/main" val="77978728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Standard SSG </a:t>
                      </a:r>
                    </a:p>
                  </a:txBody>
                  <a:tcPr marL="0" marR="0" marT="0" marB="182854">
                    <a:lnL>
                      <a:noFill/>
                    </a:lnL>
                    <a:lnR>
                      <a:noFill/>
                    </a:lnR>
                    <a:lnT>
                      <a:noFill/>
                    </a:lnT>
                    <a:lnB>
                      <a:noFill/>
                    </a:lnB>
                  </a:tcPr>
                </a:tc>
                <a:extLst>
                  <a:ext uri="{0D108BD9-81ED-4DB2-BD59-A6C34878D82A}">
                    <a16:rowId xmlns:a16="http://schemas.microsoft.com/office/drawing/2014/main" val="38650842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S2S, P2S GA</a:t>
                      </a:r>
                    </a:p>
                  </a:txBody>
                  <a:tcPr marL="0" marR="0" marT="0" marB="182854">
                    <a:lnL>
                      <a:noFill/>
                    </a:lnL>
                    <a:lnR>
                      <a:noFill/>
                    </a:lnR>
                    <a:lnT>
                      <a:noFill/>
                    </a:lnT>
                    <a:lnB>
                      <a:noFill/>
                    </a:lnB>
                  </a:tcPr>
                </a:tc>
                <a:extLst>
                  <a:ext uri="{0D108BD9-81ED-4DB2-BD59-A6C34878D82A}">
                    <a16:rowId xmlns:a16="http://schemas.microsoft.com/office/drawing/2014/main" val="227115162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Multiple NICs</a:t>
                      </a:r>
                    </a:p>
                  </a:txBody>
                  <a:tcPr marL="0" marR="0" marT="0" marB="182854">
                    <a:lnL>
                      <a:noFill/>
                    </a:lnL>
                    <a:lnR>
                      <a:noFill/>
                    </a:lnR>
                    <a:lnT>
                      <a:noFill/>
                    </a:lnT>
                    <a:lnB>
                      <a:noFill/>
                    </a:lnB>
                  </a:tcPr>
                </a:tc>
                <a:extLst>
                  <a:ext uri="{0D108BD9-81ED-4DB2-BD59-A6C34878D82A}">
                    <a16:rowId xmlns:a16="http://schemas.microsoft.com/office/drawing/2014/main" val="257447707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Networking Appliances</a:t>
                      </a:r>
                    </a:p>
                  </a:txBody>
                  <a:tcPr marL="0" marR="0" marT="0" marB="182854">
                    <a:lnL>
                      <a:noFill/>
                    </a:lnL>
                    <a:lnR>
                      <a:noFill/>
                    </a:lnR>
                    <a:lnT>
                      <a:noFill/>
                    </a:lnT>
                    <a:lnB>
                      <a:noFill/>
                    </a:lnB>
                  </a:tcPr>
                </a:tc>
                <a:extLst>
                  <a:ext uri="{0D108BD9-81ED-4DB2-BD59-A6C34878D82A}">
                    <a16:rowId xmlns:a16="http://schemas.microsoft.com/office/drawing/2014/main" val="190733246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Traffic Manager Nested policies</a:t>
                      </a:r>
                    </a:p>
                  </a:txBody>
                  <a:tcPr marL="0" marR="0" marT="0" marB="182854">
                    <a:lnL>
                      <a:noFill/>
                    </a:lnL>
                    <a:lnR>
                      <a:noFill/>
                    </a:lnR>
                    <a:lnT>
                      <a:noFill/>
                    </a:lnT>
                    <a:lnB>
                      <a:noFill/>
                    </a:lnB>
                  </a:tcPr>
                </a:tc>
                <a:extLst>
                  <a:ext uri="{0D108BD9-81ED-4DB2-BD59-A6C34878D82A}">
                    <a16:rowId xmlns:a16="http://schemas.microsoft.com/office/drawing/2014/main" val="103058457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VM Image Gallery expansion</a:t>
                      </a:r>
                    </a:p>
                  </a:txBody>
                  <a:tcPr marL="0" marR="0" marT="0" marB="182854">
                    <a:lnL>
                      <a:noFill/>
                    </a:lnL>
                    <a:lnR>
                      <a:noFill/>
                    </a:lnR>
                    <a:lnT>
                      <a:noFill/>
                    </a:lnT>
                    <a:lnB>
                      <a:noFill/>
                    </a:lnB>
                  </a:tcPr>
                </a:tc>
                <a:extLst>
                  <a:ext uri="{0D108BD9-81ED-4DB2-BD59-A6C34878D82A}">
                    <a16:rowId xmlns:a16="http://schemas.microsoft.com/office/drawing/2014/main" val="372630879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Vnet</a:t>
                      </a:r>
                    </a:p>
                  </a:txBody>
                  <a:tcPr marL="0" marR="0" marT="0" marB="182854">
                    <a:lnL>
                      <a:noFill/>
                    </a:lnL>
                    <a:lnR>
                      <a:noFill/>
                    </a:lnR>
                    <a:lnT>
                      <a:noFill/>
                    </a:lnT>
                    <a:lnB>
                      <a:noFill/>
                    </a:lnB>
                  </a:tcPr>
                </a:tc>
                <a:extLst>
                  <a:ext uri="{0D108BD9-81ED-4DB2-BD59-A6C34878D82A}">
                    <a16:rowId xmlns:a16="http://schemas.microsoft.com/office/drawing/2014/main" val="318783375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Web Jobs</a:t>
                      </a:r>
                    </a:p>
                  </a:txBody>
                  <a:tcPr marL="0" marR="0" marT="0" marB="182854">
                    <a:lnL>
                      <a:noFill/>
                    </a:lnL>
                    <a:lnR>
                      <a:noFill/>
                    </a:lnR>
                    <a:lnT>
                      <a:noFill/>
                    </a:lnT>
                    <a:lnB>
                      <a:noFill/>
                    </a:lnB>
                  </a:tcPr>
                </a:tc>
                <a:extLst>
                  <a:ext uri="{0D108BD9-81ED-4DB2-BD59-A6C34878D82A}">
                    <a16:rowId xmlns:a16="http://schemas.microsoft.com/office/drawing/2014/main" val="282110557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datacenter expansion</a:t>
                      </a:r>
                    </a:p>
                  </a:txBody>
                  <a:tcPr marL="0" marR="0" marT="0" marB="182854">
                    <a:lnL>
                      <a:noFill/>
                    </a:lnL>
                    <a:lnR>
                      <a:noFill/>
                    </a:lnR>
                    <a:lnT>
                      <a:noFill/>
                    </a:lnT>
                    <a:lnB>
                      <a:noFill/>
                    </a:lnB>
                  </a:tcPr>
                </a:tc>
                <a:extLst>
                  <a:ext uri="{0D108BD9-81ED-4DB2-BD59-A6C34878D82A}">
                    <a16:rowId xmlns:a16="http://schemas.microsoft.com/office/drawing/2014/main" val="118500922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REST Hooks pub preview</a:t>
                      </a:r>
                    </a:p>
                  </a:txBody>
                  <a:tcPr marL="0" marR="0" marT="0" marB="182854">
                    <a:lnL>
                      <a:noFill/>
                    </a:lnL>
                    <a:lnR>
                      <a:noFill/>
                    </a:lnR>
                    <a:lnT>
                      <a:noFill/>
                    </a:lnT>
                    <a:lnB>
                      <a:noFill/>
                    </a:lnB>
                  </a:tcPr>
                </a:tc>
                <a:extLst>
                  <a:ext uri="{0D108BD9-81ED-4DB2-BD59-A6C34878D82A}">
                    <a16:rowId xmlns:a16="http://schemas.microsoft.com/office/drawing/2014/main" val="3284757338"/>
                  </a:ext>
                </a:extLst>
              </a:tr>
              <a:tr h="493722">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Australia datacenter </a:t>
                      </a:r>
                    </a:p>
                  </a:txBody>
                  <a:tcPr marL="0" marR="0" marT="0" marB="182854">
                    <a:lnL>
                      <a:noFill/>
                    </a:lnL>
                    <a:lnR>
                      <a:noFill/>
                    </a:lnR>
                    <a:lnT>
                      <a:noFill/>
                    </a:lnT>
                    <a:lnB>
                      <a:noFill/>
                    </a:lnB>
                  </a:tcPr>
                </a:tc>
                <a:extLst>
                  <a:ext uri="{0D108BD9-81ED-4DB2-BD59-A6C34878D82A}">
                    <a16:rowId xmlns:a16="http://schemas.microsoft.com/office/drawing/2014/main" val="150772316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Forced Tunneling</a:t>
                      </a:r>
                    </a:p>
                  </a:txBody>
                  <a:tcPr marL="0" marR="0" marT="0" marB="182854">
                    <a:lnL>
                      <a:noFill/>
                    </a:lnL>
                    <a:lnR>
                      <a:noFill/>
                    </a:lnR>
                    <a:lnT>
                      <a:noFill/>
                    </a:lnT>
                    <a:lnB>
                      <a:noFill/>
                    </a:lnB>
                  </a:tcPr>
                </a:tc>
                <a:extLst>
                  <a:ext uri="{0D108BD9-81ED-4DB2-BD59-A6C34878D82A}">
                    <a16:rowId xmlns:a16="http://schemas.microsoft.com/office/drawing/2014/main" val="59328964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Azure Packs</a:t>
                      </a:r>
                    </a:p>
                  </a:txBody>
                  <a:tcPr marL="0" marR="0" marT="0" marB="182854">
                    <a:lnL>
                      <a:noFill/>
                    </a:lnL>
                    <a:lnR>
                      <a:noFill/>
                    </a:lnR>
                    <a:lnT>
                      <a:noFill/>
                    </a:lnT>
                    <a:lnB>
                      <a:noFill/>
                    </a:lnB>
                  </a:tcPr>
                </a:tc>
                <a:extLst>
                  <a:ext uri="{0D108BD9-81ED-4DB2-BD59-A6C34878D82A}">
                    <a16:rowId xmlns:a16="http://schemas.microsoft.com/office/drawing/2014/main" val="387449310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G-Serves Instances</a:t>
                      </a:r>
                    </a:p>
                  </a:txBody>
                  <a:tcPr marL="0" marR="0" marT="0" marB="182854">
                    <a:lnL>
                      <a:noFill/>
                    </a:lnL>
                    <a:lnR>
                      <a:noFill/>
                    </a:lnR>
                    <a:lnT>
                      <a:noFill/>
                    </a:lnT>
                    <a:lnB>
                      <a:noFill/>
                    </a:lnB>
                  </a:tcPr>
                </a:tc>
                <a:extLst>
                  <a:ext uri="{0D108BD9-81ED-4DB2-BD59-A6C34878D82A}">
                    <a16:rowId xmlns:a16="http://schemas.microsoft.com/office/drawing/2014/main" val="244217063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Key Vault</a:t>
                      </a:r>
                    </a:p>
                  </a:txBody>
                  <a:tcPr marL="0" marR="0" marT="0" marB="182854">
                    <a:lnL>
                      <a:noFill/>
                    </a:lnL>
                    <a:lnR>
                      <a:noFill/>
                    </a:lnR>
                    <a:lnT>
                      <a:noFill/>
                    </a:lnT>
                    <a:lnB>
                      <a:noFill/>
                    </a:lnB>
                  </a:tcPr>
                </a:tc>
                <a:extLst>
                  <a:ext uri="{0D108BD9-81ED-4DB2-BD59-A6C34878D82A}">
                    <a16:rowId xmlns:a16="http://schemas.microsoft.com/office/drawing/2014/main" val="2470675249"/>
                  </a:ext>
                </a:extLst>
              </a:tr>
              <a:tr h="493722">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Drivers for SQL Server</a:t>
                      </a:r>
                    </a:p>
                  </a:txBody>
                  <a:tcPr marL="0" marR="0" marT="0" marB="182854">
                    <a:lnL>
                      <a:noFill/>
                    </a:lnL>
                    <a:lnR>
                      <a:noFill/>
                    </a:lnR>
                    <a:lnT>
                      <a:noFill/>
                    </a:lnT>
                    <a:lnB>
                      <a:noFill/>
                    </a:lnB>
                  </a:tcPr>
                </a:tc>
                <a:extLst>
                  <a:ext uri="{0D108BD9-81ED-4DB2-BD59-A6C34878D82A}">
                    <a16:rowId xmlns:a16="http://schemas.microsoft.com/office/drawing/2014/main" val="1910180780"/>
                  </a:ext>
                </a:extLst>
              </a:tr>
              <a:tr h="493722">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MDM for Office 365 public preview and GA</a:t>
                      </a:r>
                    </a:p>
                  </a:txBody>
                  <a:tcPr marL="0" marR="0" marT="0" marB="182854">
                    <a:lnL>
                      <a:noFill/>
                    </a:lnL>
                    <a:lnR>
                      <a:noFill/>
                    </a:lnR>
                    <a:lnT>
                      <a:noFill/>
                    </a:lnT>
                    <a:lnB>
                      <a:noFill/>
                    </a:lnB>
                  </a:tcPr>
                </a:tc>
                <a:extLst>
                  <a:ext uri="{0D108BD9-81ED-4DB2-BD59-A6C34878D82A}">
                    <a16:rowId xmlns:a16="http://schemas.microsoft.com/office/drawing/2014/main" val="4272584413"/>
                  </a:ext>
                </a:extLst>
              </a:tr>
              <a:tr h="493722">
                <a:tc>
                  <a:txBody>
                    <a:bodyPr/>
                    <a:lstStyle/>
                    <a:p>
                      <a:pPr algn="l" fontAlgn="b"/>
                      <a:r>
                        <a:rPr lang="fr-FR" sz="2000" b="0" i="0" u="none" strike="noStrike">
                          <a:solidFill>
                            <a:schemeClr val="tx1"/>
                          </a:solidFill>
                          <a:effectLst/>
                          <a:latin typeface="Segoe UI Semilight" panose="020B0402040204020203" pitchFamily="34" charset="0"/>
                          <a:cs typeface="Segoe UI Semilight" panose="020B0402040204020203" pitchFamily="34" charset="0"/>
                        </a:rPr>
                        <a:t>Azure Media Services Content Protection</a:t>
                      </a:r>
                    </a:p>
                  </a:txBody>
                  <a:tcPr marL="0" marR="0" marT="0" marB="182854">
                    <a:lnL>
                      <a:noFill/>
                    </a:lnL>
                    <a:lnR>
                      <a:noFill/>
                    </a:lnR>
                    <a:lnT>
                      <a:noFill/>
                    </a:lnT>
                    <a:lnB>
                      <a:noFill/>
                    </a:lnB>
                  </a:tcPr>
                </a:tc>
                <a:extLst>
                  <a:ext uri="{0D108BD9-81ED-4DB2-BD59-A6C34878D82A}">
                    <a16:rowId xmlns:a16="http://schemas.microsoft.com/office/drawing/2014/main" val="50926787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Mobile Engagement</a:t>
                      </a:r>
                    </a:p>
                  </a:txBody>
                  <a:tcPr marL="0" marR="0" marT="0" marB="182854">
                    <a:lnL>
                      <a:noFill/>
                    </a:lnL>
                    <a:lnR>
                      <a:noFill/>
                    </a:lnR>
                    <a:lnT>
                      <a:noFill/>
                    </a:lnT>
                    <a:lnB>
                      <a:noFill/>
                    </a:lnB>
                  </a:tcPr>
                </a:tc>
                <a:extLst>
                  <a:ext uri="{0D108BD9-81ED-4DB2-BD59-A6C34878D82A}">
                    <a16:rowId xmlns:a16="http://schemas.microsoft.com/office/drawing/2014/main" val="27111377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Node.js Tools for Visual Studio</a:t>
                      </a:r>
                    </a:p>
                  </a:txBody>
                  <a:tcPr marL="0" marR="0" marT="0" marB="182854">
                    <a:lnL>
                      <a:noFill/>
                    </a:lnL>
                    <a:lnR>
                      <a:noFill/>
                    </a:lnR>
                    <a:lnT>
                      <a:noFill/>
                    </a:lnT>
                    <a:lnB>
                      <a:noFill/>
                    </a:lnB>
                  </a:tcPr>
                </a:tc>
                <a:extLst>
                  <a:ext uri="{0D108BD9-81ED-4DB2-BD59-A6C34878D82A}">
                    <a16:rowId xmlns:a16="http://schemas.microsoft.com/office/drawing/2014/main" val="393775443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2013 updates</a:t>
                      </a:r>
                    </a:p>
                  </a:txBody>
                  <a:tcPr marL="0" marR="0" marT="0" marB="182854">
                    <a:lnL>
                      <a:noFill/>
                    </a:lnL>
                    <a:lnR>
                      <a:noFill/>
                    </a:lnR>
                    <a:lnT>
                      <a:noFill/>
                    </a:lnT>
                    <a:lnB>
                      <a:noFill/>
                    </a:lnB>
                  </a:tcPr>
                </a:tc>
                <a:extLst>
                  <a:ext uri="{0D108BD9-81ED-4DB2-BD59-A6C34878D82A}">
                    <a16:rowId xmlns:a16="http://schemas.microsoft.com/office/drawing/2014/main" val="24176658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Auto-HA for SQL Server VM</a:t>
                      </a:r>
                    </a:p>
                  </a:txBody>
                  <a:tcPr marL="0" marR="0" marT="0" marB="182854">
                    <a:lnL>
                      <a:noFill/>
                    </a:lnL>
                    <a:lnR>
                      <a:noFill/>
                    </a:lnR>
                    <a:lnT>
                      <a:noFill/>
                    </a:lnT>
                    <a:lnB>
                      <a:noFill/>
                    </a:lnB>
                  </a:tcPr>
                </a:tc>
                <a:extLst>
                  <a:ext uri="{0D108BD9-81ED-4DB2-BD59-A6C34878D82A}">
                    <a16:rowId xmlns:a16="http://schemas.microsoft.com/office/drawing/2014/main" val="23083609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Auto-Patching and Backup for SQL Server VMs</a:t>
                      </a:r>
                    </a:p>
                  </a:txBody>
                  <a:tcPr marL="0" marR="0" marT="0" marB="182854">
                    <a:lnL>
                      <a:noFill/>
                    </a:lnL>
                    <a:lnR>
                      <a:noFill/>
                    </a:lnR>
                    <a:lnT>
                      <a:noFill/>
                    </a:lnT>
                    <a:lnB>
                      <a:noFill/>
                    </a:lnB>
                  </a:tcPr>
                </a:tc>
                <a:extLst>
                  <a:ext uri="{0D108BD9-81ED-4DB2-BD59-A6C34878D82A}">
                    <a16:rowId xmlns:a16="http://schemas.microsoft.com/office/drawing/2014/main" val="302979554"/>
                  </a:ext>
                </a:extLst>
              </a:tr>
              <a:tr h="493722">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Increased Compatibility</a:t>
                      </a:r>
                    </a:p>
                  </a:txBody>
                  <a:tcPr marL="0" marR="0" marT="0" marB="182854">
                    <a:lnL>
                      <a:noFill/>
                    </a:lnL>
                    <a:lnR>
                      <a:noFill/>
                    </a:lnR>
                    <a:lnT>
                      <a:noFill/>
                    </a:lnT>
                    <a:lnB>
                      <a:noFill/>
                    </a:lnB>
                  </a:tcPr>
                </a:tc>
                <a:extLst>
                  <a:ext uri="{0D108BD9-81ED-4DB2-BD59-A6C34878D82A}">
                    <a16:rowId xmlns:a16="http://schemas.microsoft.com/office/drawing/2014/main" val="2228604224"/>
                  </a:ext>
                </a:extLst>
              </a:tr>
              <a:tr h="493722">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Connect Health pub preview</a:t>
                      </a:r>
                    </a:p>
                  </a:txBody>
                  <a:tcPr marL="0" marR="0" marT="0" marB="182854">
                    <a:lnL>
                      <a:noFill/>
                    </a:lnL>
                    <a:lnR>
                      <a:noFill/>
                    </a:lnR>
                    <a:lnT>
                      <a:noFill/>
                    </a:lnT>
                    <a:lnB>
                      <a:noFill/>
                    </a:lnB>
                  </a:tcPr>
                </a:tc>
                <a:extLst>
                  <a:ext uri="{0D108BD9-81ED-4DB2-BD59-A6C34878D82A}">
                    <a16:rowId xmlns:a16="http://schemas.microsoft.com/office/drawing/2014/main" val="1181534194"/>
                  </a:ext>
                </a:extLst>
              </a:tr>
              <a:tr h="493722">
                <a:tc>
                  <a:txBody>
                    <a:bodyPr/>
                    <a:lstStyle/>
                    <a:p>
                      <a:pPr algn="l" fontAlgn="b"/>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AD MFA Per App / Conditional access pub preview</a:t>
                      </a:r>
                    </a:p>
                  </a:txBody>
                  <a:tcPr marL="0" marR="0" marT="0" marB="182854">
                    <a:lnL>
                      <a:noFill/>
                    </a:lnL>
                    <a:lnR>
                      <a:noFill/>
                    </a:lnR>
                    <a:lnT>
                      <a:noFill/>
                    </a:lnT>
                    <a:lnB>
                      <a:noFill/>
                    </a:lnB>
                  </a:tcPr>
                </a:tc>
                <a:extLst>
                  <a:ext uri="{0D108BD9-81ED-4DB2-BD59-A6C34878D82A}">
                    <a16:rowId xmlns:a16="http://schemas.microsoft.com/office/drawing/2014/main" val="205994442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controlled user deployment</a:t>
                      </a:r>
                    </a:p>
                  </a:txBody>
                  <a:tcPr marL="0" marR="0" marT="0" marB="182854">
                    <a:lnL>
                      <a:noFill/>
                    </a:lnL>
                    <a:lnR>
                      <a:noFill/>
                    </a:lnR>
                    <a:lnT>
                      <a:noFill/>
                    </a:lnT>
                    <a:lnB>
                      <a:noFill/>
                    </a:lnB>
                  </a:tcPr>
                </a:tc>
                <a:extLst>
                  <a:ext uri="{0D108BD9-81ED-4DB2-BD59-A6C34878D82A}">
                    <a16:rowId xmlns:a16="http://schemas.microsoft.com/office/drawing/2014/main" val="410513663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departmental templates pub preview</a:t>
                      </a:r>
                    </a:p>
                  </a:txBody>
                  <a:tcPr marL="0" marR="0" marT="0" marB="182854">
                    <a:lnL>
                      <a:noFill/>
                    </a:lnL>
                    <a:lnR>
                      <a:noFill/>
                    </a:lnR>
                    <a:lnT>
                      <a:noFill/>
                    </a:lnT>
                    <a:lnB>
                      <a:noFill/>
                    </a:lnB>
                  </a:tcPr>
                </a:tc>
                <a:extLst>
                  <a:ext uri="{0D108BD9-81ED-4DB2-BD59-A6C34878D82A}">
                    <a16:rowId xmlns:a16="http://schemas.microsoft.com/office/drawing/2014/main" val="319528391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SAN Replication</a:t>
                      </a:r>
                    </a:p>
                  </a:txBody>
                  <a:tcPr marL="0" marR="0" marT="0" marB="182854">
                    <a:lnL>
                      <a:noFill/>
                    </a:lnL>
                    <a:lnR>
                      <a:noFill/>
                    </a:lnR>
                    <a:lnT>
                      <a:noFill/>
                    </a:lnT>
                    <a:lnB>
                      <a:noFill/>
                    </a:lnB>
                  </a:tcPr>
                </a:tc>
                <a:extLst>
                  <a:ext uri="{0D108BD9-81ED-4DB2-BD59-A6C34878D82A}">
                    <a16:rowId xmlns:a16="http://schemas.microsoft.com/office/drawing/2014/main" val="3542346788"/>
                  </a:ext>
                </a:extLst>
              </a:tr>
              <a:tr h="493722">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ASP.NET 5 Preview</a:t>
                      </a:r>
                    </a:p>
                  </a:txBody>
                  <a:tcPr marL="0" marR="0" marT="0" marB="182854">
                    <a:lnL>
                      <a:noFill/>
                    </a:lnL>
                    <a:lnR>
                      <a:noFill/>
                    </a:lnR>
                    <a:lnT>
                      <a:noFill/>
                    </a:lnT>
                    <a:lnB>
                      <a:noFill/>
                    </a:lnB>
                  </a:tcPr>
                </a:tc>
                <a:extLst>
                  <a:ext uri="{0D108BD9-81ED-4DB2-BD59-A6C34878D82A}">
                    <a16:rowId xmlns:a16="http://schemas.microsoft.com/office/drawing/2014/main" val="122967885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SDK 2.5.1</a:t>
                      </a:r>
                    </a:p>
                  </a:txBody>
                  <a:tcPr marL="0" marR="0" marT="0" marB="182854">
                    <a:lnL>
                      <a:noFill/>
                    </a:lnL>
                    <a:lnR>
                      <a:noFill/>
                    </a:lnR>
                    <a:lnT>
                      <a:noFill/>
                    </a:lnT>
                    <a:lnB>
                      <a:noFill/>
                    </a:lnB>
                  </a:tcPr>
                </a:tc>
                <a:extLst>
                  <a:ext uri="{0D108BD9-81ED-4DB2-BD59-A6C34878D82A}">
                    <a16:rowId xmlns:a16="http://schemas.microsoft.com/office/drawing/2014/main" val="282177608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Team Foundation Server 2015 preview</a:t>
                      </a:r>
                    </a:p>
                  </a:txBody>
                  <a:tcPr marL="0" marR="0" marT="0" marB="182854">
                    <a:lnL>
                      <a:noFill/>
                    </a:lnL>
                    <a:lnR>
                      <a:noFill/>
                    </a:lnR>
                    <a:lnT>
                      <a:noFill/>
                    </a:lnT>
                    <a:lnB>
                      <a:noFill/>
                    </a:lnB>
                  </a:tcPr>
                </a:tc>
                <a:extLst>
                  <a:ext uri="{0D108BD9-81ED-4DB2-BD59-A6C34878D82A}">
                    <a16:rowId xmlns:a16="http://schemas.microsoft.com/office/drawing/2014/main" val="117092781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Machine Learning GA</a:t>
                      </a:r>
                    </a:p>
                  </a:txBody>
                  <a:tcPr marL="0" marR="0" marT="0" marB="182854">
                    <a:lnL>
                      <a:noFill/>
                    </a:lnL>
                    <a:lnR>
                      <a:noFill/>
                    </a:lnR>
                    <a:lnT>
                      <a:noFill/>
                    </a:lnT>
                    <a:lnB>
                      <a:noFill/>
                    </a:lnB>
                  </a:tcPr>
                </a:tc>
                <a:extLst>
                  <a:ext uri="{0D108BD9-81ED-4DB2-BD59-A6C34878D82A}">
                    <a16:rowId xmlns:a16="http://schemas.microsoft.com/office/drawing/2014/main" val="289655011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for Linux Pub Preview</a:t>
                      </a:r>
                    </a:p>
                  </a:txBody>
                  <a:tcPr marL="0" marR="0" marT="0" marB="182854">
                    <a:lnL>
                      <a:noFill/>
                    </a:lnL>
                    <a:lnR>
                      <a:noFill/>
                    </a:lnR>
                    <a:lnT>
                      <a:noFill/>
                    </a:lnT>
                    <a:lnB>
                      <a:noFill/>
                    </a:lnB>
                  </a:tcPr>
                </a:tc>
                <a:extLst>
                  <a:ext uri="{0D108BD9-81ED-4DB2-BD59-A6C34878D82A}">
                    <a16:rowId xmlns:a16="http://schemas.microsoft.com/office/drawing/2014/main" val="309361559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Hadoop 2.6 pub preview</a:t>
                      </a:r>
                    </a:p>
                  </a:txBody>
                  <a:tcPr marL="0" marR="0" marT="0" marB="182854">
                    <a:lnL>
                      <a:noFill/>
                    </a:lnL>
                    <a:lnR>
                      <a:noFill/>
                    </a:lnR>
                    <a:lnT>
                      <a:noFill/>
                    </a:lnT>
                    <a:lnB>
                      <a:noFill/>
                    </a:lnB>
                  </a:tcPr>
                </a:tc>
                <a:extLst>
                  <a:ext uri="{0D108BD9-81ED-4DB2-BD59-A6C34878D82A}">
                    <a16:rowId xmlns:a16="http://schemas.microsoft.com/office/drawing/2014/main" val="384768540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 - Data Masking pub preview</a:t>
                      </a:r>
                    </a:p>
                  </a:txBody>
                  <a:tcPr marL="0" marR="0" marT="0" marB="182854">
                    <a:lnL>
                      <a:noFill/>
                    </a:lnL>
                    <a:lnR>
                      <a:noFill/>
                    </a:lnR>
                    <a:lnT>
                      <a:noFill/>
                    </a:lnT>
                    <a:lnB>
                      <a:noFill/>
                    </a:lnB>
                  </a:tcPr>
                </a:tc>
                <a:extLst>
                  <a:ext uri="{0D108BD9-81ED-4DB2-BD59-A6C34878D82A}">
                    <a16:rowId xmlns:a16="http://schemas.microsoft.com/office/drawing/2014/main" val="3575823102"/>
                  </a:ext>
                </a:extLst>
              </a:tr>
              <a:tr h="493722">
                <a:tc>
                  <a:txBody>
                    <a:bodyPr/>
                    <a:lstStyle/>
                    <a:p>
                      <a:pPr algn="l" fontAlgn="b"/>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SQL Database security features - Encryption</a:t>
                      </a:r>
                    </a:p>
                  </a:txBody>
                  <a:tcPr marL="0" marR="0" marT="0" marB="182854">
                    <a:lnL>
                      <a:noFill/>
                    </a:lnL>
                    <a:lnR>
                      <a:noFill/>
                    </a:lnR>
                    <a:lnT>
                      <a:noFill/>
                    </a:lnT>
                    <a:lnB>
                      <a:noFill/>
                    </a:lnB>
                  </a:tcPr>
                </a:tc>
                <a:extLst>
                  <a:ext uri="{0D108BD9-81ED-4DB2-BD59-A6C34878D82A}">
                    <a16:rowId xmlns:a16="http://schemas.microsoft.com/office/drawing/2014/main" val="2349930998"/>
                  </a:ext>
                </a:extLst>
              </a:tr>
              <a:tr h="493722">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security features - Row Level security</a:t>
                      </a:r>
                    </a:p>
                  </a:txBody>
                  <a:tcPr marL="0" marR="0" marT="0" marB="182854">
                    <a:lnL>
                      <a:noFill/>
                    </a:lnL>
                    <a:lnR>
                      <a:noFill/>
                    </a:lnR>
                    <a:lnT>
                      <a:noFill/>
                    </a:lnT>
                    <a:lnB>
                      <a:noFill/>
                    </a:lnB>
                  </a:tcPr>
                </a:tc>
                <a:extLst>
                  <a:ext uri="{0D108BD9-81ED-4DB2-BD59-A6C34878D82A}">
                    <a16:rowId xmlns:a16="http://schemas.microsoft.com/office/drawing/2014/main" val="45793672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API for SIEM</a:t>
                      </a:r>
                    </a:p>
                  </a:txBody>
                  <a:tcPr marL="0" marR="0" marT="0" marB="182854">
                    <a:lnL>
                      <a:noFill/>
                    </a:lnL>
                    <a:lnR>
                      <a:noFill/>
                    </a:lnR>
                    <a:lnT>
                      <a:noFill/>
                    </a:lnT>
                    <a:lnB>
                      <a:noFill/>
                    </a:lnB>
                  </a:tcPr>
                </a:tc>
                <a:extLst>
                  <a:ext uri="{0D108BD9-81ED-4DB2-BD59-A6C34878D82A}">
                    <a16:rowId xmlns:a16="http://schemas.microsoft.com/office/drawing/2014/main" val="286881192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Microsoft Intune monthly updates</a:t>
                      </a:r>
                    </a:p>
                  </a:txBody>
                  <a:tcPr marL="0" marR="0" marT="0" marB="182854">
                    <a:lnL>
                      <a:noFill/>
                    </a:lnL>
                    <a:lnR>
                      <a:noFill/>
                    </a:lnR>
                    <a:lnT>
                      <a:noFill/>
                    </a:lnT>
                    <a:lnB>
                      <a:noFill/>
                    </a:lnB>
                  </a:tcPr>
                </a:tc>
                <a:extLst>
                  <a:ext uri="{0D108BD9-81ED-4DB2-BD59-A6C34878D82A}">
                    <a16:rowId xmlns:a16="http://schemas.microsoft.com/office/drawing/2014/main" val="410373499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Client for Windows Phone 8.1</a:t>
                      </a:r>
                    </a:p>
                  </a:txBody>
                  <a:tcPr marL="0" marR="0" marT="0" marB="182854">
                    <a:lnL>
                      <a:noFill/>
                    </a:lnL>
                    <a:lnR>
                      <a:noFill/>
                    </a:lnR>
                    <a:lnT>
                      <a:noFill/>
                    </a:lnT>
                    <a:lnB>
                      <a:noFill/>
                    </a:lnB>
                  </a:tcPr>
                </a:tc>
                <a:extLst>
                  <a:ext uri="{0D108BD9-81ED-4DB2-BD59-A6C34878D82A}">
                    <a16:rowId xmlns:a16="http://schemas.microsoft.com/office/drawing/2014/main" val="264301713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App Service</a:t>
                      </a:r>
                    </a:p>
                  </a:txBody>
                  <a:tcPr marL="0" marR="0" marT="0" marB="182854">
                    <a:lnL>
                      <a:noFill/>
                    </a:lnL>
                    <a:lnR>
                      <a:noFill/>
                    </a:lnR>
                    <a:lnT>
                      <a:noFill/>
                    </a:lnT>
                    <a:lnB>
                      <a:noFill/>
                    </a:lnB>
                  </a:tcPr>
                </a:tc>
                <a:extLst>
                  <a:ext uri="{0D108BD9-81ED-4DB2-BD59-A6C34878D82A}">
                    <a16:rowId xmlns:a16="http://schemas.microsoft.com/office/drawing/2014/main" val="165694706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CDN Integration</a:t>
                      </a:r>
                    </a:p>
                  </a:txBody>
                  <a:tcPr marL="0" marR="0" marT="0" marB="182854">
                    <a:lnL>
                      <a:noFill/>
                    </a:lnL>
                    <a:lnR>
                      <a:noFill/>
                    </a:lnR>
                    <a:lnT>
                      <a:noFill/>
                    </a:lnT>
                    <a:lnB>
                      <a:noFill/>
                    </a:lnB>
                  </a:tcPr>
                </a:tc>
                <a:extLst>
                  <a:ext uri="{0D108BD9-81ED-4DB2-BD59-A6C34878D82A}">
                    <a16:rowId xmlns:a16="http://schemas.microsoft.com/office/drawing/2014/main" val="333031851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Encoder Premium</a:t>
                      </a:r>
                    </a:p>
                  </a:txBody>
                  <a:tcPr marL="0" marR="0" marT="0" marB="182854">
                    <a:lnL>
                      <a:noFill/>
                    </a:lnL>
                    <a:lnR>
                      <a:noFill/>
                    </a:lnR>
                    <a:lnT>
                      <a:noFill/>
                    </a:lnT>
                    <a:lnB>
                      <a:noFill/>
                    </a:lnB>
                  </a:tcPr>
                </a:tc>
                <a:extLst>
                  <a:ext uri="{0D108BD9-81ED-4DB2-BD59-A6C34878D82A}">
                    <a16:rowId xmlns:a16="http://schemas.microsoft.com/office/drawing/2014/main" val="407700051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Premium &amp; Basic in CSP</a:t>
                      </a:r>
                    </a:p>
                  </a:txBody>
                  <a:tcPr marL="0" marR="0" marT="0" marB="182854">
                    <a:lnL>
                      <a:noFill/>
                    </a:lnL>
                    <a:lnR>
                      <a:noFill/>
                    </a:lnR>
                    <a:lnT>
                      <a:noFill/>
                    </a:lnT>
                    <a:lnB>
                      <a:noFill/>
                    </a:lnB>
                  </a:tcPr>
                </a:tc>
                <a:extLst>
                  <a:ext uri="{0D108BD9-81ED-4DB2-BD59-A6C34878D82A}">
                    <a16:rowId xmlns:a16="http://schemas.microsoft.com/office/drawing/2014/main" val="219227356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IoT Suite</a:t>
                      </a:r>
                    </a:p>
                  </a:txBody>
                  <a:tcPr marL="0" marR="0" marT="0" marB="182854">
                    <a:lnL>
                      <a:noFill/>
                    </a:lnL>
                    <a:lnR>
                      <a:noFill/>
                    </a:lnR>
                    <a:lnT>
                      <a:noFill/>
                    </a:lnT>
                    <a:lnB>
                      <a:noFill/>
                    </a:lnB>
                  </a:tcPr>
                </a:tc>
                <a:extLst>
                  <a:ext uri="{0D108BD9-81ED-4DB2-BD59-A6C34878D82A}">
                    <a16:rowId xmlns:a16="http://schemas.microsoft.com/office/drawing/2014/main" val="338743237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Containers</a:t>
                      </a:r>
                    </a:p>
                  </a:txBody>
                  <a:tcPr marL="0" marR="0" marT="0" marB="182854">
                    <a:lnL>
                      <a:noFill/>
                    </a:lnL>
                    <a:lnR>
                      <a:noFill/>
                    </a:lnR>
                    <a:lnT>
                      <a:noFill/>
                    </a:lnT>
                    <a:lnB>
                      <a:noFill/>
                    </a:lnB>
                  </a:tcPr>
                </a:tc>
                <a:extLst>
                  <a:ext uri="{0D108BD9-81ED-4DB2-BD59-A6C34878D82A}">
                    <a16:rowId xmlns:a16="http://schemas.microsoft.com/office/drawing/2014/main" val="428386418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Hyper-V Containers</a:t>
                      </a:r>
                    </a:p>
                  </a:txBody>
                  <a:tcPr marL="0" marR="0" marT="0" marB="182854">
                    <a:lnL>
                      <a:noFill/>
                    </a:lnL>
                    <a:lnR>
                      <a:noFill/>
                    </a:lnR>
                    <a:lnT>
                      <a:noFill/>
                    </a:lnT>
                    <a:lnB>
                      <a:noFill/>
                    </a:lnB>
                  </a:tcPr>
                </a:tc>
                <a:extLst>
                  <a:ext uri="{0D108BD9-81ED-4DB2-BD59-A6C34878D82A}">
                    <a16:rowId xmlns:a16="http://schemas.microsoft.com/office/drawing/2014/main" val="360149481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Nano Server</a:t>
                      </a:r>
                    </a:p>
                  </a:txBody>
                  <a:tcPr marL="0" marR="0" marT="0" marB="182854">
                    <a:lnL>
                      <a:noFill/>
                    </a:lnL>
                    <a:lnR>
                      <a:noFill/>
                    </a:lnR>
                    <a:lnT>
                      <a:noFill/>
                    </a:lnT>
                    <a:lnB>
                      <a:noFill/>
                    </a:lnB>
                  </a:tcPr>
                </a:tc>
                <a:extLst>
                  <a:ext uri="{0D108BD9-81ED-4DB2-BD59-A6C34878D82A}">
                    <a16:rowId xmlns:a16="http://schemas.microsoft.com/office/drawing/2014/main" val="4240528429"/>
                  </a:ext>
                </a:extLst>
              </a:tr>
              <a:tr h="493722">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Media Player GA</a:t>
                      </a:r>
                    </a:p>
                  </a:txBody>
                  <a:tcPr marL="0" marR="0" marT="0" marB="182854">
                    <a:lnL>
                      <a:noFill/>
                    </a:lnL>
                    <a:lnR>
                      <a:noFill/>
                    </a:lnR>
                    <a:lnT>
                      <a:noFill/>
                    </a:lnT>
                    <a:lnB>
                      <a:noFill/>
                    </a:lnB>
                  </a:tcPr>
                </a:tc>
                <a:extLst>
                  <a:ext uri="{0D108BD9-81ED-4DB2-BD59-A6C34878D82A}">
                    <a16:rowId xmlns:a16="http://schemas.microsoft.com/office/drawing/2014/main" val="376967056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Service Fabric</a:t>
                      </a:r>
                    </a:p>
                  </a:txBody>
                  <a:tcPr marL="0" marR="0" marT="0" marB="182854">
                    <a:lnL>
                      <a:noFill/>
                    </a:lnL>
                    <a:lnR>
                      <a:noFill/>
                    </a:lnR>
                    <a:lnT>
                      <a:noFill/>
                    </a:lnT>
                    <a:lnB>
                      <a:noFill/>
                    </a:lnB>
                  </a:tcPr>
                </a:tc>
                <a:extLst>
                  <a:ext uri="{0D108BD9-81ED-4DB2-BD59-A6C34878D82A}">
                    <a16:rowId xmlns:a16="http://schemas.microsoft.com/office/drawing/2014/main" val="3327252242"/>
                  </a:ext>
                </a:extLst>
              </a:tr>
              <a:tr h="493722">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IoT</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 Suite</a:t>
                      </a:r>
                    </a:p>
                  </a:txBody>
                  <a:tcPr marL="0" marR="0" marT="0" marB="182854">
                    <a:lnL>
                      <a:noFill/>
                    </a:lnL>
                    <a:lnR>
                      <a:noFill/>
                    </a:lnR>
                    <a:lnT>
                      <a:noFill/>
                    </a:lnT>
                    <a:lnB>
                      <a:noFill/>
                    </a:lnB>
                  </a:tcPr>
                </a:tc>
                <a:extLst>
                  <a:ext uri="{0D108BD9-81ED-4DB2-BD59-A6C34878D82A}">
                    <a16:rowId xmlns:a16="http://schemas.microsoft.com/office/drawing/2014/main" val="2898087214"/>
                  </a:ext>
                </a:extLst>
              </a:tr>
              <a:tr h="804590">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Site Recovery: Protect VMWare and Physical Servers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
                      </a:r>
                      <a:b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in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Public Preview</a:t>
                      </a:r>
                    </a:p>
                  </a:txBody>
                  <a:tcPr marL="0" marR="0" marT="0" marB="182854">
                    <a:lnL>
                      <a:noFill/>
                    </a:lnL>
                    <a:lnR>
                      <a:noFill/>
                    </a:lnR>
                    <a:lnT>
                      <a:noFill/>
                    </a:lnT>
                    <a:lnB>
                      <a:noFill/>
                    </a:lnB>
                  </a:tcPr>
                </a:tc>
                <a:extLst>
                  <a:ext uri="{0D108BD9-81ED-4DB2-BD59-A6C34878D82A}">
                    <a16:rowId xmlns:a16="http://schemas.microsoft.com/office/drawing/2014/main" val="186997105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Backup Generally Available </a:t>
                      </a:r>
                    </a:p>
                  </a:txBody>
                  <a:tcPr marL="0" marR="0" marT="0" marB="182854">
                    <a:lnL>
                      <a:noFill/>
                    </a:lnL>
                    <a:lnR>
                      <a:noFill/>
                    </a:lnR>
                    <a:lnT>
                      <a:noFill/>
                    </a:lnT>
                    <a:lnB>
                      <a:noFill/>
                    </a:lnB>
                  </a:tcPr>
                </a:tc>
                <a:extLst>
                  <a:ext uri="{0D108BD9-81ED-4DB2-BD59-A6C34878D82A}">
                    <a16:rowId xmlns:a16="http://schemas.microsoft.com/office/drawing/2014/main" val="2932680333"/>
                  </a:ext>
                </a:extLst>
              </a:tr>
              <a:tr h="804590">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 Premium simplifies high availability and massive scale for APIs</a:t>
                      </a:r>
                    </a:p>
                  </a:txBody>
                  <a:tcPr marL="0" marR="0" marT="0" marB="182854">
                    <a:lnL>
                      <a:noFill/>
                    </a:lnL>
                    <a:lnR>
                      <a:noFill/>
                    </a:lnR>
                    <a:lnT>
                      <a:noFill/>
                    </a:lnT>
                    <a:lnB>
                      <a:noFill/>
                    </a:lnB>
                  </a:tcPr>
                </a:tc>
                <a:extLst>
                  <a:ext uri="{0D108BD9-81ED-4DB2-BD59-A6C34878D82A}">
                    <a16:rowId xmlns:a16="http://schemas.microsoft.com/office/drawing/2014/main" val="49569833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for Office 365</a:t>
                      </a:r>
                    </a:p>
                  </a:txBody>
                  <a:tcPr marL="0" marR="0" marT="0" marB="182854">
                    <a:lnL>
                      <a:noFill/>
                    </a:lnL>
                    <a:lnR>
                      <a:noFill/>
                    </a:lnR>
                    <a:lnT>
                      <a:noFill/>
                    </a:lnT>
                    <a:lnB>
                      <a:noFill/>
                    </a:lnB>
                  </a:tcPr>
                </a:tc>
                <a:extLst>
                  <a:ext uri="{0D108BD9-81ED-4DB2-BD59-A6C34878D82A}">
                    <a16:rowId xmlns:a16="http://schemas.microsoft.com/office/drawing/2014/main" val="55436561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Active Directory Dynamic Membership For Groups</a:t>
                      </a:r>
                    </a:p>
                  </a:txBody>
                  <a:tcPr marL="0" marR="0" marT="0" marB="182854">
                    <a:lnL>
                      <a:noFill/>
                    </a:lnL>
                    <a:lnR>
                      <a:noFill/>
                    </a:lnR>
                    <a:lnT>
                      <a:noFill/>
                    </a:lnT>
                    <a:lnB>
                      <a:noFill/>
                    </a:lnB>
                  </a:tcPr>
                </a:tc>
                <a:extLst>
                  <a:ext uri="{0D108BD9-81ED-4DB2-BD59-A6C34878D82A}">
                    <a16:rowId xmlns:a16="http://schemas.microsoft.com/office/drawing/2014/main" val="11612026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Automatic Password Change for Social Media Shared Accounts</a:t>
                      </a:r>
                    </a:p>
                  </a:txBody>
                  <a:tcPr marL="0" marR="0" marT="0" marB="182854">
                    <a:lnL>
                      <a:noFill/>
                    </a:lnL>
                    <a:lnR>
                      <a:noFill/>
                    </a:lnR>
                    <a:lnT>
                      <a:noFill/>
                    </a:lnT>
                    <a:lnB>
                      <a:noFill/>
                    </a:lnB>
                  </a:tcPr>
                </a:tc>
                <a:extLst>
                  <a:ext uri="{0D108BD9-81ED-4DB2-BD59-A6C34878D82A}">
                    <a16:rowId xmlns:a16="http://schemas.microsoft.com/office/drawing/2014/main" val="158170420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Compute-Intensive A10 and A11 Virtual Machine Instances</a:t>
                      </a:r>
                    </a:p>
                  </a:txBody>
                  <a:tcPr marL="0" marR="0" marT="0" marB="182854">
                    <a:lnL>
                      <a:noFill/>
                    </a:lnL>
                    <a:lnR>
                      <a:noFill/>
                    </a:lnR>
                    <a:lnT>
                      <a:noFill/>
                    </a:lnT>
                    <a:lnB>
                      <a:noFill/>
                    </a:lnB>
                  </a:tcPr>
                </a:tc>
                <a:extLst>
                  <a:ext uri="{0D108BD9-81ED-4DB2-BD59-A6C34878D82A}">
                    <a16:rowId xmlns:a16="http://schemas.microsoft.com/office/drawing/2014/main" val="1301369183"/>
                  </a:ext>
                </a:extLst>
              </a:tr>
              <a:tr h="804590">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Desktop app for Windows Phone support for Gateway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
                      </a:r>
                      <a:b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and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Resources</a:t>
                      </a:r>
                    </a:p>
                  </a:txBody>
                  <a:tcPr marL="0" marR="0" marT="0" marB="182854">
                    <a:lnL>
                      <a:noFill/>
                    </a:lnL>
                    <a:lnR>
                      <a:noFill/>
                    </a:lnR>
                    <a:lnT>
                      <a:noFill/>
                    </a:lnT>
                    <a:lnB>
                      <a:noFill/>
                    </a:lnB>
                  </a:tcPr>
                </a:tc>
                <a:extLst>
                  <a:ext uri="{0D108BD9-81ED-4DB2-BD59-A6C34878D82A}">
                    <a16:rowId xmlns:a16="http://schemas.microsoft.com/office/drawing/2014/main" val="1709837304"/>
                  </a:ext>
                </a:extLst>
              </a:tr>
              <a:tr h="804590">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Informatica Cloud Agent availability in Linux and Windows Virtual Machines</a:t>
                      </a:r>
                    </a:p>
                  </a:txBody>
                  <a:tcPr marL="0" marR="0" marT="0" marB="182854">
                    <a:lnL>
                      <a:noFill/>
                    </a:lnL>
                    <a:lnR>
                      <a:noFill/>
                    </a:lnR>
                    <a:lnT>
                      <a:noFill/>
                    </a:lnT>
                    <a:lnB>
                      <a:noFill/>
                    </a:lnB>
                  </a:tcPr>
                </a:tc>
                <a:extLst>
                  <a:ext uri="{0D108BD9-81ED-4DB2-BD59-A6C34878D82A}">
                    <a16:rowId xmlns:a16="http://schemas.microsoft.com/office/drawing/2014/main" val="17922410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 Hadoop Connector</a:t>
                      </a:r>
                    </a:p>
                  </a:txBody>
                  <a:tcPr marL="0" marR="0" marT="0" marB="182854">
                    <a:lnL>
                      <a:noFill/>
                    </a:lnL>
                    <a:lnR>
                      <a:noFill/>
                    </a:lnR>
                    <a:lnT>
                      <a:noFill/>
                    </a:lnT>
                    <a:lnB>
                      <a:noFill/>
                    </a:lnB>
                  </a:tcPr>
                </a:tc>
                <a:extLst>
                  <a:ext uri="{0D108BD9-81ED-4DB2-BD59-A6C34878D82A}">
                    <a16:rowId xmlns:a16="http://schemas.microsoft.com/office/drawing/2014/main" val="144955989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more VM sizes</a:t>
                      </a:r>
                    </a:p>
                  </a:txBody>
                  <a:tcPr marL="0" marR="0" marT="0" marB="182854">
                    <a:lnL>
                      <a:noFill/>
                    </a:lnL>
                    <a:lnR>
                      <a:noFill/>
                    </a:lnR>
                    <a:lnT>
                      <a:noFill/>
                    </a:lnT>
                    <a:lnB>
                      <a:noFill/>
                    </a:lnB>
                  </a:tcPr>
                </a:tc>
                <a:extLst>
                  <a:ext uri="{0D108BD9-81ED-4DB2-BD59-A6C34878D82A}">
                    <a16:rowId xmlns:a16="http://schemas.microsoft.com/office/drawing/2014/main" val="2013597603"/>
                  </a:ext>
                </a:extLst>
              </a:tr>
              <a:tr h="1166015">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Enterprise-Grade Array-Based Replication and Disaster Recovery with ASR and System Center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GA</a:t>
                      </a:r>
                    </a:p>
                    <a:p>
                      <a:pPr algn="l" fontAlgn="b"/>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82854">
                    <a:lnL>
                      <a:noFill/>
                    </a:lnL>
                    <a:lnR>
                      <a:noFill/>
                    </a:lnR>
                    <a:lnT>
                      <a:noFill/>
                    </a:lnT>
                    <a:lnB>
                      <a:noFill/>
                    </a:lnB>
                  </a:tcPr>
                </a:tc>
                <a:extLst>
                  <a:ext uri="{0D108BD9-81ED-4DB2-BD59-A6C34878D82A}">
                    <a16:rowId xmlns:a16="http://schemas.microsoft.com/office/drawing/2014/main" val="1566536340"/>
                  </a:ext>
                </a:extLst>
              </a:tr>
            </a:tbl>
          </a:graphicData>
        </a:graphic>
      </p:graphicFrame>
      <p:grpSp>
        <p:nvGrpSpPr>
          <p:cNvPr id="8" name="Group 7"/>
          <p:cNvGrpSpPr/>
          <p:nvPr/>
        </p:nvGrpSpPr>
        <p:grpSpPr>
          <a:xfrm>
            <a:off x="-576953" y="2123097"/>
            <a:ext cx="5611626" cy="3681719"/>
            <a:chOff x="152506" y="2264943"/>
            <a:chExt cx="5612422" cy="3682241"/>
          </a:xfrm>
        </p:grpSpPr>
        <p:sp>
          <p:nvSpPr>
            <p:cNvPr id="9" name="Title 1"/>
            <p:cNvSpPr txBox="1">
              <a:spLocks/>
            </p:cNvSpPr>
            <p:nvPr/>
          </p:nvSpPr>
          <p:spPr>
            <a:xfrm>
              <a:off x="736218" y="2264943"/>
              <a:ext cx="4648198" cy="160020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sz="13797" spc="-30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500+</a:t>
              </a:r>
            </a:p>
          </p:txBody>
        </p:sp>
        <p:sp>
          <p:nvSpPr>
            <p:cNvPr id="10" name="Title 1"/>
            <p:cNvSpPr txBox="1">
              <a:spLocks/>
            </p:cNvSpPr>
            <p:nvPr/>
          </p:nvSpPr>
          <p:spPr>
            <a:xfrm>
              <a:off x="152506" y="4346984"/>
              <a:ext cx="5612422" cy="160020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sz="3599" spc="-5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New releases in</a:t>
              </a:r>
            </a:p>
            <a:p>
              <a:pPr algn="ctr"/>
              <a:r>
                <a:rPr sz="3599" spc="-5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the last 12 months</a:t>
              </a:r>
            </a:p>
          </p:txBody>
        </p:sp>
      </p:grpSp>
      <p:cxnSp>
        <p:nvCxnSpPr>
          <p:cNvPr id="13" name="Straight Connector 12"/>
          <p:cNvCxnSpPr/>
          <p:nvPr/>
        </p:nvCxnSpPr>
        <p:spPr>
          <a:xfrm>
            <a:off x="883" y="4069282"/>
            <a:ext cx="12434711"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981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2" presetClass="entr" presetSubtype="8" fill="hold" grpId="0" nodeType="withEffect">
                                  <p:stCondLst>
                                    <p:cond delay="7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ppt_x</p:attrName>
                                        </p:attrNameLst>
                                      </p:cBhvr>
                                      <p:tavLst>
                                        <p:tav tm="0">
                                          <p:val>
                                            <p:strVal val="#ppt_x-#ppt_w*1.125000"/>
                                          </p:val>
                                        </p:tav>
                                        <p:tav tm="100000">
                                          <p:val>
                                            <p:strVal val="#ppt_x"/>
                                          </p:val>
                                        </p:tav>
                                      </p:tavLst>
                                    </p:anim>
                                    <p:animEffect transition="in" filter="wipe(right)">
                                      <p:cBhvr>
                                        <p:cTn id="15" dur="500"/>
                                        <p:tgtEl>
                                          <p:spTgt spid="5"/>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750"/>
                                        <p:tgtEl>
                                          <p:spTgt spid="6"/>
                                        </p:tgtEl>
                                      </p:cBhvr>
                                    </p:animEffect>
                                  </p:childTnLst>
                                </p:cTn>
                              </p:par>
                              <p:par>
                                <p:cTn id="19" presetID="2" presetClass="entr" presetSubtype="4"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2000" fill="hold"/>
                                        <p:tgtEl>
                                          <p:spTgt spid="6"/>
                                        </p:tgtEl>
                                        <p:attrNameLst>
                                          <p:attrName>ppt_x</p:attrName>
                                        </p:attrNameLst>
                                      </p:cBhvr>
                                      <p:tavLst>
                                        <p:tav tm="0">
                                          <p:val>
                                            <p:strVal val="#ppt_x"/>
                                          </p:val>
                                        </p:tav>
                                        <p:tav tm="100000">
                                          <p:val>
                                            <p:strVal val="#ppt_x"/>
                                          </p:val>
                                        </p:tav>
                                      </p:tavLst>
                                    </p:anim>
                                    <p:anim calcmode="lin" valueType="num">
                                      <p:cBhvr additive="base">
                                        <p:cTn id="22" dur="12000" fill="hold"/>
                                        <p:tgtEl>
                                          <p:spTgt spid="6"/>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9500"/>
                                  </p:stCondLst>
                                  <p:childTnLst>
                                    <p:animEffect transition="out" filter="fade">
                                      <p:cBhvr>
                                        <p:cTn id="24" dur="2500"/>
                                        <p:tgtEl>
                                          <p:spTgt spid="6"/>
                                        </p:tgtEl>
                                      </p:cBhvr>
                                    </p:animEffect>
                                    <p:set>
                                      <p:cBhvr>
                                        <p:cTn id="25" dur="1" fill="hold">
                                          <p:stCondLst>
                                            <p:cond delay="2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950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10250"/>
                                  </p:stCondLst>
                                  <p:childTnLst>
                                    <p:animEffect transition="out" filter="fade">
                                      <p:cBhvr>
                                        <p:cTn id="30" dur="1250"/>
                                        <p:tgtEl>
                                          <p:spTgt spid="11"/>
                                        </p:tgtEl>
                                      </p:cBhvr>
                                    </p:animEffect>
                                    <p:set>
                                      <p:cBhvr>
                                        <p:cTn id="31" dur="1" fill="hold">
                                          <p:stCondLst>
                                            <p:cond delay="1249"/>
                                          </p:stCondLst>
                                        </p:cTn>
                                        <p:tgtEl>
                                          <p:spTgt spid="11"/>
                                        </p:tgtEl>
                                        <p:attrNameLst>
                                          <p:attrName>style.visibility</p:attrName>
                                        </p:attrNameLst>
                                      </p:cBhvr>
                                      <p:to>
                                        <p:strVal val="hidden"/>
                                      </p:to>
                                    </p:set>
                                  </p:childTnLst>
                                </p:cTn>
                              </p:par>
                              <p:par>
                                <p:cTn id="32" presetID="63" presetClass="path" presetSubtype="0" accel="50000" decel="50000" fill="hold" nodeType="withEffect">
                                  <p:stCondLst>
                                    <p:cond delay="11750"/>
                                  </p:stCondLst>
                                  <p:childTnLst>
                                    <p:animMotion origin="layout" path="M -1.14118E-6 2.8098E-6 L 0.3227 2.8098E-6 " pathEditMode="relative" rAng="0" ptsTypes="AA">
                                      <p:cBhvr>
                                        <p:cTn id="33" dur="2000" fill="hold"/>
                                        <p:tgtEl>
                                          <p:spTgt spid="8"/>
                                        </p:tgtEl>
                                        <p:attrNameLst>
                                          <p:attrName>ppt_x</p:attrName>
                                          <p:attrName>ppt_y</p:attrName>
                                        </p:attrNameLst>
                                      </p:cBhvr>
                                      <p:rCtr x="16135" y="0"/>
                                    </p:animMotion>
                                  </p:childTnLst>
                                </p:cTn>
                              </p:par>
                              <p:par>
                                <p:cTn id="34" presetID="16" presetClass="entr" presetSubtype="37" fill="hold" nodeType="withEffect">
                                  <p:stCondLst>
                                    <p:cond delay="13250"/>
                                  </p:stCondLst>
                                  <p:childTnLst>
                                    <p:set>
                                      <p:cBhvr>
                                        <p:cTn id="35" dur="1" fill="hold">
                                          <p:stCondLst>
                                            <p:cond delay="0"/>
                                          </p:stCondLst>
                                        </p:cTn>
                                        <p:tgtEl>
                                          <p:spTgt spid="13"/>
                                        </p:tgtEl>
                                        <p:attrNameLst>
                                          <p:attrName>style.visibility</p:attrName>
                                        </p:attrNameLst>
                                      </p:cBhvr>
                                      <p:to>
                                        <p:strVal val="visible"/>
                                      </p:to>
                                    </p:set>
                                    <p:animEffect transition="in" filter="barn(outVertical)">
                                      <p:cBhvr>
                                        <p:cTn id="36" dur="1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1"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248"/>
          <p:cNvGrpSpPr/>
          <p:nvPr/>
        </p:nvGrpSpPr>
        <p:grpSpPr>
          <a:xfrm>
            <a:off x="-251368" y="0"/>
            <a:ext cx="12855263" cy="7073174"/>
            <a:chOff x="-251368" y="0"/>
            <a:chExt cx="12855263" cy="7073174"/>
          </a:xfrm>
        </p:grpSpPr>
        <p:sp>
          <p:nvSpPr>
            <p:cNvPr id="76" name="Rectangle 75"/>
            <p:cNvSpPr/>
            <p:nvPr/>
          </p:nvSpPr>
          <p:spPr bwMode="auto">
            <a:xfrm>
              <a:off x="-1" y="0"/>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78" name="Rectangle 77"/>
            <p:cNvSpPr/>
            <p:nvPr/>
          </p:nvSpPr>
          <p:spPr bwMode="auto">
            <a:xfrm>
              <a:off x="127272" y="92468"/>
              <a:ext cx="12115666" cy="446531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400" b="1" kern="0" dirty="0" smtClean="0">
                  <a:solidFill>
                    <a:srgbClr val="FFFF00"/>
                  </a:solidFill>
                  <a:ea typeface="Segoe UI" pitchFamily="34" charset="0"/>
                  <a:cs typeface="Segoe UI" pitchFamily="34" charset="0"/>
                </a:rPr>
                <a:t>Platform Services</a:t>
              </a:r>
              <a:endParaRPr lang="en-US" sz="1400" b="1" kern="0" dirty="0">
                <a:solidFill>
                  <a:srgbClr val="FFFF00"/>
                </a:solidFill>
                <a:ea typeface="Segoe UI" pitchFamily="34" charset="0"/>
                <a:cs typeface="Segoe UI" pitchFamily="34" charset="0"/>
              </a:endParaRPr>
            </a:p>
          </p:txBody>
        </p:sp>
        <p:sp>
          <p:nvSpPr>
            <p:cNvPr id="87" name="Rectangle 86"/>
            <p:cNvSpPr/>
            <p:nvPr/>
          </p:nvSpPr>
          <p:spPr bwMode="auto">
            <a:xfrm>
              <a:off x="-1" y="4557779"/>
              <a:ext cx="12436475" cy="2453056"/>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algn="ctr" defTabSz="913927" fontAlgn="base">
                <a:lnSpc>
                  <a:spcPct val="90000"/>
                </a:lnSpc>
              </a:pPr>
              <a:r>
                <a:rPr lang="en-US" sz="1400" b="1" kern="0" dirty="0" smtClean="0">
                  <a:solidFill>
                    <a:srgbClr val="FFFF00"/>
                  </a:solidFill>
                  <a:ea typeface="Segoe UI" pitchFamily="34" charset="0"/>
                  <a:cs typeface="Segoe UI" pitchFamily="34" charset="0"/>
                </a:rPr>
                <a:t>Infrastructure Services</a:t>
              </a:r>
              <a:endParaRPr lang="en-US" sz="1400" b="1" kern="0" dirty="0">
                <a:solidFill>
                  <a:srgbClr val="FFFF00"/>
                </a:solidFill>
                <a:ea typeface="Segoe UI" pitchFamily="34" charset="0"/>
                <a:cs typeface="Segoe UI" pitchFamily="34" charset="0"/>
              </a:endParaRPr>
            </a:p>
          </p:txBody>
        </p:sp>
        <p:sp>
          <p:nvSpPr>
            <p:cNvPr id="31" name="Rectangle 30"/>
            <p:cNvSpPr/>
            <p:nvPr/>
          </p:nvSpPr>
          <p:spPr bwMode="auto">
            <a:xfrm>
              <a:off x="127272" y="4931023"/>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smtClean="0">
                  <a:gradFill>
                    <a:gsLst>
                      <a:gs pos="0">
                        <a:srgbClr val="FFFFFF"/>
                      </a:gs>
                      <a:gs pos="100000">
                        <a:srgbClr val="FFFFFF"/>
                      </a:gs>
                    </a:gsLst>
                    <a:lin ang="5400000" scaled="0"/>
                  </a:gradFill>
                  <a:ea typeface="Segoe UI" pitchFamily="34" charset="0"/>
                  <a:cs typeface="Segoe UI" pitchFamily="34" charset="0"/>
                </a:rPr>
                <a:t>OS/Server Compute</a:t>
              </a:r>
              <a:endParaRPr lang="en-US" sz="1200" b="1" kern="0"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2937660" y="4931023"/>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smtClean="0">
                  <a:gradFill>
                    <a:gsLst>
                      <a:gs pos="0">
                        <a:srgbClr val="FFFFFF"/>
                      </a:gs>
                      <a:gs pos="100000">
                        <a:srgbClr val="FFFFFF"/>
                      </a:gs>
                    </a:gsLst>
                    <a:lin ang="5400000" scaled="0"/>
                  </a:gradFill>
                  <a:ea typeface="Segoe UI" pitchFamily="34" charset="0"/>
                  <a:cs typeface="Segoe UI" pitchFamily="34" charset="0"/>
                </a:rPr>
                <a:t>Storage</a:t>
              </a:r>
              <a:endParaRPr lang="en-US" sz="1200" b="1" kern="0" dirty="0">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bwMode="auto">
            <a:xfrm>
              <a:off x="-143214" y="5849560"/>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algn="ctr" defTabSz="913927" fontAlgn="base">
                <a:lnSpc>
                  <a:spcPct val="90000"/>
                </a:lnSpc>
              </a:pPr>
              <a:r>
                <a:rPr lang="en-US" sz="1400" b="1" kern="0" dirty="0" smtClean="0">
                  <a:gradFill>
                    <a:gsLst>
                      <a:gs pos="0">
                        <a:srgbClr val="FFFFFF"/>
                      </a:gs>
                      <a:gs pos="100000">
                        <a:srgbClr val="FFFFFF"/>
                      </a:gs>
                    </a:gsLst>
                    <a:lin ang="5400000" scaled="0"/>
                  </a:gradFill>
                  <a:ea typeface="Segoe UI" pitchFamily="34" charset="0"/>
                  <a:cs typeface="Segoe UI" pitchFamily="34" charset="0"/>
                </a:rPr>
                <a:t>Datacenter Infrastructure (28 Regions, 22 Online)</a:t>
              </a:r>
              <a:endParaRPr lang="en-US" sz="1400"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251368" y="6292884"/>
              <a:ext cx="12855263" cy="780290"/>
              <a:chOff x="-224921" y="6392494"/>
              <a:chExt cx="12855263" cy="780290"/>
            </a:xfrm>
          </p:grpSpPr>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236559" y="541203"/>
              <a:ext cx="2378439" cy="2370050"/>
              <a:chOff x="5259761" y="1539578"/>
              <a:chExt cx="2378439" cy="2370050"/>
            </a:xfrm>
          </p:grpSpPr>
          <p:sp>
            <p:nvSpPr>
              <p:cNvPr id="41" name="Rectangle 40"/>
              <p:cNvSpPr/>
              <p:nvPr/>
            </p:nvSpPr>
            <p:spPr bwMode="auto">
              <a:xfrm>
                <a:off x="5259761" y="1539578"/>
                <a:ext cx="2378439" cy="23700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smtClean="0">
                    <a:gradFill>
                      <a:gsLst>
                        <a:gs pos="0">
                          <a:srgbClr val="FFFFFF"/>
                        </a:gs>
                        <a:gs pos="100000">
                          <a:srgbClr val="FFFFFF"/>
                        </a:gs>
                      </a:gsLst>
                      <a:lin ang="5400000" scaled="0"/>
                    </a:gradFill>
                    <a:ea typeface="Segoe UI" pitchFamily="34" charset="0"/>
                    <a:cs typeface="Segoe UI" pitchFamily="34" charset="0"/>
                  </a:rPr>
                  <a:t>Web and Mobile</a:t>
                </a:r>
                <a:endParaRPr lang="en-US" sz="1200"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7" name="Group 136"/>
              <p:cNvGrpSpPr/>
              <p:nvPr/>
            </p:nvGrpSpPr>
            <p:grpSpPr>
              <a:xfrm>
                <a:off x="5446969" y="2007908"/>
                <a:ext cx="1008542" cy="316971"/>
                <a:chOff x="5446969" y="2007908"/>
                <a:chExt cx="1008542" cy="316971"/>
              </a:xfrm>
            </p:grpSpPr>
            <p:sp>
              <p:nvSpPr>
                <p:cNvPr id="151" name="TextBox 150"/>
                <p:cNvSpPr txBox="1"/>
                <p:nvPr/>
              </p:nvSpPr>
              <p:spPr>
                <a:xfrm>
                  <a:off x="5796355" y="2023773"/>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t>
                  </a: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a:p>
                  <a:pPr defTabSz="932317" eaLnBrk="0" fontAlgn="base" hangingPunct="0">
                    <a:lnSpc>
                      <a:spcPts val="816"/>
                    </a:lnSpc>
                    <a:spcBef>
                      <a:spcPct val="0"/>
                    </a:spcBef>
                    <a:spcAft>
                      <a:spcPct val="0"/>
                    </a:spcAft>
                  </a:pP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446969" y="2007908"/>
                  <a:ext cx="286784" cy="286785"/>
                </a:xfrm>
                <a:prstGeom prst="rect">
                  <a:avLst/>
                </a:prstGeom>
              </p:spPr>
            </p:pic>
          </p:grpSp>
          <p:grpSp>
            <p:nvGrpSpPr>
              <p:cNvPr id="138" name="Group 137"/>
              <p:cNvGrpSpPr/>
              <p:nvPr/>
            </p:nvGrpSpPr>
            <p:grpSpPr>
              <a:xfrm>
                <a:off x="5414050" y="2639356"/>
                <a:ext cx="1016034" cy="291093"/>
                <a:chOff x="5414050" y="2639356"/>
                <a:chExt cx="1016034" cy="291093"/>
              </a:xfrm>
            </p:grpSpPr>
            <p:sp>
              <p:nvSpPr>
                <p:cNvPr id="153" name="TextBox 152"/>
                <p:cNvSpPr txBox="1"/>
                <p:nvPr/>
              </p:nvSpPr>
              <p:spPr>
                <a:xfrm>
                  <a:off x="5770928" y="2665660"/>
                  <a:ext cx="659156" cy="26163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414050" y="2639356"/>
                  <a:ext cx="291092" cy="291093"/>
                </a:xfrm>
                <a:prstGeom prst="rect">
                  <a:avLst/>
                </a:prstGeom>
              </p:spPr>
            </p:pic>
          </p:grpSp>
          <p:grpSp>
            <p:nvGrpSpPr>
              <p:cNvPr id="141" name="Group 140"/>
              <p:cNvGrpSpPr/>
              <p:nvPr/>
            </p:nvGrpSpPr>
            <p:grpSpPr>
              <a:xfrm>
                <a:off x="5399198" y="3283698"/>
                <a:ext cx="1007917" cy="339779"/>
                <a:chOff x="5399198" y="3283698"/>
                <a:chExt cx="1007917" cy="339779"/>
              </a:xfrm>
            </p:grpSpPr>
            <p:sp>
              <p:nvSpPr>
                <p:cNvPr id="155" name="TextBox 154"/>
                <p:cNvSpPr txBox="1"/>
                <p:nvPr/>
              </p:nvSpPr>
              <p:spPr>
                <a:xfrm>
                  <a:off x="5747959" y="3322371"/>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399198" y="3283698"/>
                  <a:ext cx="291545" cy="291546"/>
                </a:xfrm>
                <a:prstGeom prst="rect">
                  <a:avLst/>
                </a:prstGeom>
              </p:spPr>
            </p:pic>
          </p:grpSp>
          <p:grpSp>
            <p:nvGrpSpPr>
              <p:cNvPr id="139" name="Group 138"/>
              <p:cNvGrpSpPr/>
              <p:nvPr/>
            </p:nvGrpSpPr>
            <p:grpSpPr>
              <a:xfrm>
                <a:off x="6529080" y="2014604"/>
                <a:ext cx="1018326" cy="294805"/>
                <a:chOff x="6529080" y="2014604"/>
                <a:chExt cx="1018326" cy="294805"/>
              </a:xfrm>
            </p:grpSpPr>
            <p:sp>
              <p:nvSpPr>
                <p:cNvPr id="157" name="TextBox 156"/>
                <p:cNvSpPr txBox="1"/>
                <p:nvPr/>
              </p:nvSpPr>
              <p:spPr>
                <a:xfrm>
                  <a:off x="6888250" y="2034330"/>
                  <a:ext cx="659156" cy="256602"/>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App</a:t>
                  </a: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a:t>
                  </a:r>
                  <a:endPar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9080" y="2014604"/>
                  <a:ext cx="294804" cy="294805"/>
                </a:xfrm>
                <a:prstGeom prst="rect">
                  <a:avLst/>
                </a:prstGeom>
              </p:spPr>
            </p:pic>
          </p:grpSp>
          <p:grpSp>
            <p:nvGrpSpPr>
              <p:cNvPr id="140" name="Group 139"/>
              <p:cNvGrpSpPr/>
              <p:nvPr/>
            </p:nvGrpSpPr>
            <p:grpSpPr>
              <a:xfrm>
                <a:off x="6521410" y="2663908"/>
                <a:ext cx="1008542" cy="308500"/>
                <a:chOff x="6521410" y="2663908"/>
                <a:chExt cx="1008542" cy="308500"/>
              </a:xfrm>
            </p:grpSpPr>
            <p:sp>
              <p:nvSpPr>
                <p:cNvPr id="159" name="TextBox 158"/>
                <p:cNvSpPr txBox="1"/>
                <p:nvPr/>
              </p:nvSpPr>
              <p:spPr>
                <a:xfrm>
                  <a:off x="6870796" y="2671302"/>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 Apps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60" name="Picture 1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21410" y="2663908"/>
                  <a:ext cx="292423" cy="292423"/>
                </a:xfrm>
                <a:prstGeom prst="rect">
                  <a:avLst/>
                </a:prstGeom>
              </p:spPr>
            </p:pic>
          </p:grpSp>
          <p:grpSp>
            <p:nvGrpSpPr>
              <p:cNvPr id="142" name="Group 141"/>
              <p:cNvGrpSpPr/>
              <p:nvPr/>
            </p:nvGrpSpPr>
            <p:grpSpPr>
              <a:xfrm>
                <a:off x="6549176" y="3327450"/>
                <a:ext cx="1003560" cy="328116"/>
                <a:chOff x="6549176" y="3327450"/>
                <a:chExt cx="1003560" cy="328116"/>
              </a:xfrm>
            </p:grpSpPr>
            <p:sp>
              <p:nvSpPr>
                <p:cNvPr id="161" name="TextBox 160"/>
                <p:cNvSpPr txBox="1"/>
                <p:nvPr/>
              </p:nvSpPr>
              <p:spPr>
                <a:xfrm>
                  <a:off x="6893580" y="3354460"/>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 </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62" name="Picture 16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6549176" y="3327450"/>
                  <a:ext cx="289263" cy="289263"/>
                </a:xfrm>
                <a:prstGeom prst="rect">
                  <a:avLst/>
                </a:prstGeom>
              </p:spPr>
            </p:pic>
          </p:grpSp>
        </p:grpSp>
        <p:grpSp>
          <p:nvGrpSpPr>
            <p:cNvPr id="395" name="Group 394"/>
            <p:cNvGrpSpPr/>
            <p:nvPr/>
          </p:nvGrpSpPr>
          <p:grpSpPr>
            <a:xfrm>
              <a:off x="2015082" y="3603662"/>
              <a:ext cx="2091038" cy="840484"/>
              <a:chOff x="2392678" y="3336393"/>
              <a:chExt cx="2091038" cy="840484"/>
            </a:xfrm>
          </p:grpSpPr>
          <p:sp>
            <p:nvSpPr>
              <p:cNvPr id="38" name="Rectangle 37"/>
              <p:cNvSpPr/>
              <p:nvPr/>
            </p:nvSpPr>
            <p:spPr bwMode="auto">
              <a:xfrm>
                <a:off x="2392678" y="3336393"/>
                <a:ext cx="209103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143428" rIns="91440"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smtClean="0">
                    <a:gradFill>
                      <a:gsLst>
                        <a:gs pos="0">
                          <a:srgbClr val="FFFFFF"/>
                        </a:gs>
                        <a:gs pos="100000">
                          <a:srgbClr val="FFFFFF"/>
                        </a:gs>
                      </a:gsLst>
                      <a:lin ang="5400000" scaled="0"/>
                    </a:gradFill>
                    <a:ea typeface="Segoe UI" pitchFamily="34" charset="0"/>
                    <a:cs typeface="Segoe UI" pitchFamily="34" charset="0"/>
                  </a:rPr>
                  <a:t>Media &amp; CDN</a:t>
                </a:r>
                <a:endParaRPr lang="en-US" sz="1200"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43" name="Group 342"/>
              <p:cNvGrpSpPr/>
              <p:nvPr/>
            </p:nvGrpSpPr>
            <p:grpSpPr>
              <a:xfrm>
                <a:off x="3310370" y="3744970"/>
                <a:ext cx="1046674" cy="309905"/>
                <a:chOff x="3485028" y="3744970"/>
                <a:chExt cx="1046674" cy="309905"/>
              </a:xfrm>
            </p:grpSpPr>
            <p:sp>
              <p:nvSpPr>
                <p:cNvPr id="163" name="TextBox 162"/>
                <p:cNvSpPr txBox="1"/>
                <p:nvPr/>
              </p:nvSpPr>
              <p:spPr>
                <a:xfrm>
                  <a:off x="3872546" y="3744970"/>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800" dirty="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t>Content </a:t>
                  </a:r>
                  <a:r>
                    <a:rPr lang="en-US" sz="800" dirty="0" smtClean="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t/>
                  </a:r>
                  <a:br>
                    <a:rPr lang="en-US" sz="800" dirty="0" smtClean="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br>
                  <a:r>
                    <a:rPr lang="en-US" sz="800" dirty="0" smtClean="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t>Delivery</a:t>
                  </a:r>
                  <a:endParaRPr lang="en-US" sz="800" dirty="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pPr>
                  <a:r>
                    <a:rPr lang="en-US" sz="800" dirty="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485028" y="3758708"/>
                  <a:ext cx="296167" cy="296167"/>
                </a:xfrm>
                <a:prstGeom prst="rect">
                  <a:avLst/>
                </a:prstGeom>
              </p:spPr>
            </p:pic>
          </p:grpSp>
          <p:grpSp>
            <p:nvGrpSpPr>
              <p:cNvPr id="342" name="Group 341"/>
              <p:cNvGrpSpPr/>
              <p:nvPr/>
            </p:nvGrpSpPr>
            <p:grpSpPr>
              <a:xfrm>
                <a:off x="2501312" y="3748786"/>
                <a:ext cx="997180" cy="301105"/>
                <a:chOff x="2850632" y="3748786"/>
                <a:chExt cx="997180" cy="301105"/>
              </a:xfrm>
            </p:grpSpPr>
            <p:sp>
              <p:nvSpPr>
                <p:cNvPr id="165" name="TextBox 164"/>
                <p:cNvSpPr txBox="1"/>
                <p:nvPr/>
              </p:nvSpPr>
              <p:spPr>
                <a:xfrm>
                  <a:off x="3188656" y="3748786"/>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66" name="Picture 165"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850632" y="3758615"/>
                  <a:ext cx="282134" cy="282134"/>
                </a:xfrm>
                <a:prstGeom prst="rect">
                  <a:avLst/>
                </a:prstGeom>
              </p:spPr>
            </p:pic>
          </p:grpSp>
        </p:grpSp>
        <p:grpSp>
          <p:nvGrpSpPr>
            <p:cNvPr id="380" name="Group 379"/>
            <p:cNvGrpSpPr/>
            <p:nvPr/>
          </p:nvGrpSpPr>
          <p:grpSpPr>
            <a:xfrm>
              <a:off x="1997902" y="2112859"/>
              <a:ext cx="2188719" cy="1351020"/>
              <a:chOff x="3326868" y="2362886"/>
              <a:chExt cx="2188719" cy="1351020"/>
            </a:xfrm>
          </p:grpSpPr>
          <p:sp>
            <p:nvSpPr>
              <p:cNvPr id="40" name="Rectangle 39"/>
              <p:cNvSpPr/>
              <p:nvPr/>
            </p:nvSpPr>
            <p:spPr bwMode="auto">
              <a:xfrm>
                <a:off x="3326868" y="2362886"/>
                <a:ext cx="210821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smtClean="0">
                    <a:gradFill>
                      <a:gsLst>
                        <a:gs pos="0">
                          <a:srgbClr val="FFFFFF"/>
                        </a:gs>
                        <a:gs pos="100000">
                          <a:srgbClr val="FFFFFF"/>
                        </a:gs>
                      </a:gsLst>
                      <a:lin ang="5400000" scaled="0"/>
                    </a:gradFill>
                    <a:ea typeface="Segoe UI" pitchFamily="34" charset="0"/>
                    <a:cs typeface="Segoe UI" pitchFamily="34" charset="0"/>
                  </a:rPr>
                  <a:t>Integration</a:t>
                </a:r>
                <a:endParaRPr lang="en-US" sz="1200"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77" name="Group 376"/>
              <p:cNvGrpSpPr/>
              <p:nvPr/>
            </p:nvGrpSpPr>
            <p:grpSpPr>
              <a:xfrm>
                <a:off x="4508812" y="2773724"/>
                <a:ext cx="1005586" cy="311924"/>
                <a:chOff x="4508812" y="2773724"/>
                <a:chExt cx="1005586" cy="311924"/>
              </a:xfrm>
            </p:grpSpPr>
            <p:sp>
              <p:nvSpPr>
                <p:cNvPr id="214" name="TextBox 213"/>
                <p:cNvSpPr txBox="1"/>
                <p:nvPr/>
              </p:nvSpPr>
              <p:spPr>
                <a:xfrm>
                  <a:off x="4855242" y="2784543"/>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15" name="Picture 214" descr="BizTalk Service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78" name="Group 377"/>
              <p:cNvGrpSpPr/>
              <p:nvPr/>
            </p:nvGrpSpPr>
            <p:grpSpPr>
              <a:xfrm>
                <a:off x="3483444" y="3313178"/>
                <a:ext cx="1008307" cy="316721"/>
                <a:chOff x="3483444" y="3313178"/>
                <a:chExt cx="1008307" cy="316721"/>
              </a:xfrm>
            </p:grpSpPr>
            <p:sp>
              <p:nvSpPr>
                <p:cNvPr id="216" name="TextBox 215"/>
                <p:cNvSpPr txBox="1"/>
                <p:nvPr/>
              </p:nvSpPr>
              <p:spPr>
                <a:xfrm>
                  <a:off x="3832595" y="3328794"/>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3483444" y="3313178"/>
                  <a:ext cx="292125" cy="292125"/>
                </a:xfrm>
                <a:prstGeom prst="rect">
                  <a:avLst/>
                </a:prstGeom>
              </p:spPr>
            </p:pic>
          </p:grpSp>
          <p:grpSp>
            <p:nvGrpSpPr>
              <p:cNvPr id="379" name="Group 378"/>
              <p:cNvGrpSpPr/>
              <p:nvPr/>
            </p:nvGrpSpPr>
            <p:grpSpPr>
              <a:xfrm>
                <a:off x="4517160" y="3306133"/>
                <a:ext cx="998427" cy="323766"/>
                <a:chOff x="4517160" y="3306133"/>
                <a:chExt cx="998427" cy="323766"/>
              </a:xfrm>
            </p:grpSpPr>
            <p:sp>
              <p:nvSpPr>
                <p:cNvPr id="218" name="TextBox 217"/>
                <p:cNvSpPr txBox="1"/>
                <p:nvPr/>
              </p:nvSpPr>
              <p:spPr>
                <a:xfrm>
                  <a:off x="4856431" y="3328794"/>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219" name="Picture 218" descr="Service Bu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grpSp>
            <p:nvGrpSpPr>
              <p:cNvPr id="376" name="Group 375"/>
              <p:cNvGrpSpPr/>
              <p:nvPr/>
            </p:nvGrpSpPr>
            <p:grpSpPr>
              <a:xfrm>
                <a:off x="3477054" y="2774918"/>
                <a:ext cx="1004745" cy="319522"/>
                <a:chOff x="3477054" y="2774918"/>
                <a:chExt cx="1004745" cy="319522"/>
              </a:xfrm>
            </p:grpSpPr>
            <p:sp>
              <p:nvSpPr>
                <p:cNvPr id="220" name="TextBox 219"/>
                <p:cNvSpPr txBox="1"/>
                <p:nvPr/>
              </p:nvSpPr>
              <p:spPr>
                <a:xfrm>
                  <a:off x="3822643" y="2793335"/>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21" name="Picture 220" descr="Storage queu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3477054" y="2774918"/>
                  <a:ext cx="292620" cy="292620"/>
                </a:xfrm>
                <a:prstGeom prst="rect">
                  <a:avLst/>
                </a:prstGeom>
              </p:spPr>
            </p:pic>
          </p:grpSp>
        </p:grpSp>
        <p:sp>
          <p:nvSpPr>
            <p:cNvPr id="71" name="Rectangle 70"/>
            <p:cNvSpPr/>
            <p:nvPr/>
          </p:nvSpPr>
          <p:spPr bwMode="auto">
            <a:xfrm>
              <a:off x="10439349" y="541203"/>
              <a:ext cx="1569938" cy="4109043"/>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a:solidFill>
                    <a:schemeClr val="bg1"/>
                  </a:solidFill>
                  <a:ea typeface="Segoe UI" pitchFamily="34" charset="0"/>
                  <a:cs typeface="Segoe UI" pitchFamily="34" charset="0"/>
                </a:rPr>
                <a:t>Hybrid</a:t>
              </a:r>
            </a:p>
            <a:p>
              <a:pPr algn="ctr" defTabSz="913927" fontAlgn="base">
                <a:lnSpc>
                  <a:spcPct val="90000"/>
                </a:lnSpc>
              </a:pPr>
              <a:r>
                <a:rPr lang="en-US" sz="1200" b="1" kern="0" dirty="0">
                  <a:solidFill>
                    <a:schemeClr val="bg1"/>
                  </a:solidFill>
                  <a:ea typeface="Segoe UI" pitchFamily="34" charset="0"/>
                  <a:cs typeface="Segoe UI" pitchFamily="34" charset="0"/>
                </a:rPr>
                <a:t>Operations</a:t>
              </a:r>
              <a:endParaRPr lang="en-US" sz="1300" b="1" kern="0" dirty="0">
                <a:solidFill>
                  <a:schemeClr val="bg1"/>
                </a:solidFill>
                <a:ea typeface="Segoe UI" pitchFamily="34" charset="0"/>
                <a:cs typeface="Segoe UI" pitchFamily="34" charset="0"/>
              </a:endParaRPr>
            </a:p>
          </p:txBody>
        </p:sp>
        <p:grpSp>
          <p:nvGrpSpPr>
            <p:cNvPr id="338" name="Group 337"/>
            <p:cNvGrpSpPr/>
            <p:nvPr/>
          </p:nvGrpSpPr>
          <p:grpSpPr>
            <a:xfrm>
              <a:off x="10697439" y="2501233"/>
              <a:ext cx="1011251" cy="332229"/>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7" name="Picture 206" descr="Backup Servic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680232" y="4278043"/>
              <a:ext cx="1005745" cy="331029"/>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pP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685147" y="3870457"/>
              <a:ext cx="1003279" cy="345563"/>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Site</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 </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11" name="Picture 210" descr="Site Recove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699392" y="3426129"/>
              <a:ext cx="996976" cy="321164"/>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13" name="Picture 212" descr="Storage (Azur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6023314" y="4931023"/>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smtClean="0">
                  <a:gradFill>
                    <a:gsLst>
                      <a:gs pos="0">
                        <a:srgbClr val="FFFFFF"/>
                      </a:gs>
                      <a:gs pos="100000">
                        <a:srgbClr val="FFFFFF"/>
                      </a:gs>
                    </a:gsLst>
                    <a:lin ang="5400000" scaled="0"/>
                  </a:gradFill>
                  <a:ea typeface="Segoe UI" pitchFamily="34" charset="0"/>
                  <a:cs typeface="Segoe UI" pitchFamily="34" charset="0"/>
                </a:rPr>
                <a:t>Networking</a:t>
              </a:r>
              <a:endParaRPr lang="en-US" sz="1200"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94" name="Group 393"/>
            <p:cNvGrpSpPr/>
            <p:nvPr/>
          </p:nvGrpSpPr>
          <p:grpSpPr>
            <a:xfrm>
              <a:off x="6742271" y="545953"/>
              <a:ext cx="3539738" cy="1755683"/>
              <a:chOff x="8289832" y="2910817"/>
              <a:chExt cx="3539738" cy="1755683"/>
            </a:xfrm>
          </p:grpSpPr>
          <p:sp>
            <p:nvSpPr>
              <p:cNvPr id="37" name="Rectangle 36"/>
              <p:cNvSpPr/>
              <p:nvPr/>
            </p:nvSpPr>
            <p:spPr bwMode="auto">
              <a:xfrm>
                <a:off x="8289832" y="2910817"/>
                <a:ext cx="3539738" cy="1755683"/>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smtClean="0">
                    <a:gradFill>
                      <a:gsLst>
                        <a:gs pos="0">
                          <a:srgbClr val="FFFFFF"/>
                        </a:gs>
                        <a:gs pos="100000">
                          <a:srgbClr val="FFFFFF"/>
                        </a:gs>
                      </a:gsLst>
                      <a:lin ang="5400000" scaled="0"/>
                    </a:gradFill>
                    <a:ea typeface="Segoe UI" pitchFamily="34" charset="0"/>
                    <a:cs typeface="Segoe UI" pitchFamily="34" charset="0"/>
                  </a:rPr>
                  <a:t>Data</a:t>
                </a:r>
                <a:endParaRPr lang="en-US" sz="1200"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2" name="Picture 171"/>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10786523" y="3477738"/>
                <a:ext cx="1029708" cy="308738"/>
                <a:chOff x="10786523" y="3477738"/>
                <a:chExt cx="1029708" cy="308738"/>
              </a:xfrm>
            </p:grpSpPr>
            <p:sp>
              <p:nvSpPr>
                <p:cNvPr id="173" name="TextBox 172"/>
                <p:cNvSpPr txBox="1"/>
                <p:nvPr/>
              </p:nvSpPr>
              <p:spPr>
                <a:xfrm>
                  <a:off x="11157075" y="3477738"/>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786523" y="3495857"/>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24689"/>
                <a:chOff x="9789813" y="4065697"/>
                <a:chExt cx="1011560" cy="324689"/>
              </a:xfrm>
            </p:grpSpPr>
            <p:sp>
              <p:nvSpPr>
                <p:cNvPr id="177" name="TextBox 176"/>
                <p:cNvSpPr txBox="1"/>
                <p:nvPr/>
              </p:nvSpPr>
              <p:spPr>
                <a:xfrm>
                  <a:off x="10142217" y="4089281"/>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pP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10784365" y="4081793"/>
                <a:ext cx="1014773" cy="304510"/>
                <a:chOff x="10784365" y="4081793"/>
                <a:chExt cx="1014773" cy="304510"/>
              </a:xfrm>
            </p:grpSpPr>
            <p:sp>
              <p:nvSpPr>
                <p:cNvPr id="179" name="TextBox 178"/>
                <p:cNvSpPr txBox="1"/>
                <p:nvPr/>
              </p:nvSpPr>
              <p:spPr>
                <a:xfrm>
                  <a:off x="11139982" y="4085198"/>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0" name="Picture 179" descr="Storage table.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0784365" y="4081793"/>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25"/>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grpSp>
        </p:grpSp>
        <p:sp>
          <p:nvSpPr>
            <p:cNvPr id="9" name="Freeform 8"/>
            <p:cNvSpPr/>
            <p:nvPr/>
          </p:nvSpPr>
          <p:spPr bwMode="auto">
            <a:xfrm>
              <a:off x="11186102" y="2720692"/>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337" name="Group 336"/>
            <p:cNvGrpSpPr/>
            <p:nvPr/>
          </p:nvGrpSpPr>
          <p:grpSpPr>
            <a:xfrm>
              <a:off x="10717360" y="1154655"/>
              <a:ext cx="1011280" cy="334318"/>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Health Monitoring</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6071870" y="5231313"/>
              <a:ext cx="843562" cy="346180"/>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227" name="Picture 226"/>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535474" y="5217867"/>
              <a:ext cx="925510" cy="359540"/>
              <a:chOff x="8640978" y="5217867"/>
              <a:chExt cx="925510" cy="359540"/>
            </a:xfrm>
          </p:grpSpPr>
          <p:sp>
            <p:nvSpPr>
              <p:cNvPr id="27" name="Rectangle 26"/>
              <p:cNvSpPr/>
              <p:nvPr/>
            </p:nvSpPr>
            <p:spPr bwMode="auto">
              <a:xfrm>
                <a:off x="8640978" y="5230981"/>
                <a:ext cx="925510"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18288" rIns="0" bIns="91440" numCol="1" spcCol="0" rtlCol="0" fromWordArt="0" anchor="t" anchorCtr="0" forceAA="0" compatLnSpc="1">
                <a:prstTxWarp prst="textNoShape">
                  <a:avLst/>
                </a:prstTxWarp>
                <a:noAutofit/>
              </a:bodyPr>
              <a:lstStyle/>
              <a:p>
                <a:pPr defTabSz="913927" fontAlgn="base">
                  <a:lnSpc>
                    <a:spcPct val="90000"/>
                  </a:lnSpc>
                </a:pPr>
                <a:r>
                  <a:rPr lang="en-US" sz="800" kern="0" dirty="0" smtClean="0">
                    <a:gradFill>
                      <a:gsLst>
                        <a:gs pos="0">
                          <a:srgbClr val="FFFFFF"/>
                        </a:gs>
                        <a:gs pos="100000">
                          <a:srgbClr val="FFFFFF"/>
                        </a:gs>
                      </a:gsLst>
                      <a:lin ang="5400000" scaled="0"/>
                    </a:gradFill>
                    <a:ea typeface="Segoe UI" pitchFamily="34" charset="0"/>
                    <a:cs typeface="Segoe UI" pitchFamily="34" charset="0"/>
                  </a:rPr>
                  <a:t>Express</a:t>
                </a:r>
                <a:endParaRPr lang="en-US" sz="800" kern="0" dirty="0">
                  <a:gradFill>
                    <a:gsLst>
                      <a:gs pos="0">
                        <a:srgbClr val="FFFFFF"/>
                      </a:gs>
                      <a:gs pos="100000">
                        <a:srgbClr val="FFFFFF"/>
                      </a:gs>
                    </a:gsLst>
                    <a:lin ang="5400000" scaled="0"/>
                  </a:gradFill>
                  <a:ea typeface="Segoe UI" pitchFamily="34" charset="0"/>
                  <a:cs typeface="Segoe UI" pitchFamily="34" charset="0"/>
                </a:endParaRPr>
              </a:p>
              <a:p>
                <a:pPr defTabSz="913927" fontAlgn="base">
                  <a:lnSpc>
                    <a:spcPct val="90000"/>
                  </a:lnSpc>
                </a:pPr>
                <a:r>
                  <a:rPr lang="en-US" sz="800" kern="0" dirty="0" smtClean="0">
                    <a:gradFill>
                      <a:gsLst>
                        <a:gs pos="0">
                          <a:srgbClr val="FFFFFF"/>
                        </a:gs>
                        <a:gs pos="100000">
                          <a:srgbClr val="FFFFFF"/>
                        </a:gs>
                      </a:gsLst>
                      <a:lin ang="5400000" scaled="0"/>
                    </a:gradFill>
                    <a:ea typeface="Segoe UI" pitchFamily="34" charset="0"/>
                    <a:cs typeface="Segoe UI" pitchFamily="34" charset="0"/>
                  </a:rPr>
                  <a:t>Route</a:t>
                </a: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28" name="Picture 227"/>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3003353" y="5231315"/>
              <a:ext cx="915430" cy="363427"/>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pPr>
                <a:r>
                  <a:rPr lang="en-US" sz="800" kern="0" dirty="0" smtClean="0">
                    <a:gradFill>
                      <a:gsLst>
                        <a:gs pos="0">
                          <a:srgbClr val="FFFFFF"/>
                        </a:gs>
                        <a:gs pos="100000">
                          <a:srgbClr val="FFFFFF"/>
                        </a:gs>
                      </a:gsLst>
                      <a:lin ang="5400000" scaled="0"/>
                    </a:gradFill>
                    <a:ea typeface="Segoe UI" pitchFamily="34" charset="0"/>
                    <a:cs typeface="Segoe UI" pitchFamily="34" charset="0"/>
                  </a:rPr>
                  <a:t>BLOB Storage</a:t>
                </a: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32" name="Picture 231"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95042" y="5231314"/>
              <a:ext cx="835223" cy="363427"/>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pPr>
                <a:r>
                  <a:rPr lang="en-US" sz="800" kern="0" dirty="0" smtClean="0">
                    <a:gradFill>
                      <a:gsLst>
                        <a:gs pos="0">
                          <a:srgbClr val="FFFFFF"/>
                        </a:gs>
                        <a:gs pos="100000">
                          <a:srgbClr val="FFFFFF"/>
                        </a:gs>
                      </a:gsLst>
                      <a:lin ang="5400000" scaled="0"/>
                    </a:gradFill>
                    <a:ea typeface="Segoe UI" pitchFamily="34" charset="0"/>
                    <a:cs typeface="Segoe UI" pitchFamily="34" charset="0"/>
                  </a:rPr>
                  <a:t>Azure</a:t>
                </a:r>
              </a:p>
              <a:p>
                <a:pPr defTabSz="913927" fontAlgn="base">
                  <a:lnSpc>
                    <a:spcPct val="90000"/>
                  </a:lnSpc>
                </a:pPr>
                <a:r>
                  <a:rPr lang="en-US" sz="800" kern="0" dirty="0" smtClean="0">
                    <a:gradFill>
                      <a:gsLst>
                        <a:gs pos="0">
                          <a:srgbClr val="FFFFFF"/>
                        </a:gs>
                        <a:gs pos="100000">
                          <a:srgbClr val="FFFFFF"/>
                        </a:gs>
                      </a:gsLst>
                      <a:lin ang="5400000" scaled="0"/>
                    </a:gradFill>
                    <a:ea typeface="Segoe UI" pitchFamily="34" charset="0"/>
                    <a:cs typeface="Segoe UI" pitchFamily="34" charset="0"/>
                  </a:rPr>
                  <a:t>Files</a:t>
                </a: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33" name="Picture 232"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925592" y="5231313"/>
              <a:ext cx="836224" cy="363427"/>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pPr>
                <a:r>
                  <a:rPr lang="en-US" sz="800" kern="0" dirty="0" smtClean="0">
                    <a:gradFill>
                      <a:gsLst>
                        <a:gs pos="0">
                          <a:srgbClr val="FFFFFF"/>
                        </a:gs>
                        <a:gs pos="100000">
                          <a:srgbClr val="FFFFFF"/>
                        </a:gs>
                      </a:gsLst>
                      <a:lin ang="5400000" scaled="0"/>
                    </a:gradFill>
                    <a:ea typeface="Segoe UI" pitchFamily="34" charset="0"/>
                    <a:cs typeface="Segoe UI" pitchFamily="34" charset="0"/>
                  </a:rPr>
                  <a:t>Premium</a:t>
                </a:r>
              </a:p>
              <a:p>
                <a:pPr defTabSz="913927" fontAlgn="base">
                  <a:lnSpc>
                    <a:spcPct val="90000"/>
                  </a:lnSpc>
                </a:pPr>
                <a:r>
                  <a:rPr lang="en-US" sz="800" kern="0" dirty="0" smtClean="0">
                    <a:gradFill>
                      <a:gsLst>
                        <a:gs pos="0">
                          <a:srgbClr val="FFFFFF"/>
                        </a:gs>
                        <a:gs pos="100000">
                          <a:srgbClr val="FFFFFF"/>
                        </a:gs>
                      </a:gsLst>
                      <a:lin ang="5400000" scaled="0"/>
                    </a:gradFill>
                    <a:ea typeface="Segoe UI" pitchFamily="34" charset="0"/>
                    <a:cs typeface="Segoe UI" pitchFamily="34" charset="0"/>
                  </a:rPr>
                  <a:t>Storage</a:t>
                </a: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34" name="Picture 233"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47259" y="5237334"/>
              <a:ext cx="808197" cy="356066"/>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pPr>
                <a:r>
                  <a:rPr lang="en-US" sz="800" kern="0" dirty="0" smtClean="0">
                    <a:gradFill>
                      <a:gsLst>
                        <a:gs pos="0">
                          <a:srgbClr val="FFFFFF"/>
                        </a:gs>
                        <a:gs pos="100000">
                          <a:srgbClr val="FFFFFF"/>
                        </a:gs>
                      </a:gsLst>
                      <a:lin ang="5400000" scaled="0"/>
                    </a:gradFill>
                    <a:ea typeface="Segoe UI" pitchFamily="34" charset="0"/>
                    <a:cs typeface="Segoe UI" pitchFamily="34" charset="0"/>
                  </a:rPr>
                  <a:t>Virtual Machines</a:t>
                </a: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35" name="Picture 234"/>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747798" y="1566998"/>
              <a:ext cx="972163" cy="344145"/>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72" name="Picture 271"/>
              <p:cNvPicPr>
                <a:picLocks noChangeAspect="1"/>
              </p:cNvPicPr>
              <p:nvPr/>
            </p:nvPicPr>
            <p:blipFill>
              <a:blip r:embed="rId31"/>
              <a:stretch>
                <a:fillRect/>
              </a:stretch>
            </p:blipFill>
            <p:spPr>
              <a:xfrm>
                <a:off x="11248838" y="2615973"/>
                <a:ext cx="245456" cy="317924"/>
              </a:xfrm>
              <a:prstGeom prst="rect">
                <a:avLst/>
              </a:prstGeom>
            </p:spPr>
          </p:pic>
        </p:grpSp>
        <p:grpSp>
          <p:nvGrpSpPr>
            <p:cNvPr id="238" name="Group 237"/>
            <p:cNvGrpSpPr/>
            <p:nvPr/>
          </p:nvGrpSpPr>
          <p:grpSpPr>
            <a:xfrm>
              <a:off x="9495191" y="5230981"/>
              <a:ext cx="921643" cy="346426"/>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Traffic </a:t>
                </a:r>
                <a:r>
                  <a:rPr lang="en-US" sz="800" kern="0" dirty="0" smtClean="0">
                    <a:gradFill>
                      <a:gsLst>
                        <a:gs pos="0">
                          <a:srgbClr val="FFFFFF"/>
                        </a:gs>
                        <a:gs pos="100000">
                          <a:srgbClr val="FFFFFF"/>
                        </a:gs>
                      </a:gsLst>
                      <a:lin ang="5400000" scaled="0"/>
                    </a:gradFill>
                    <a:ea typeface="Segoe UI" pitchFamily="34" charset="0"/>
                    <a:cs typeface="Segoe UI" pitchFamily="34" charset="0"/>
                  </a:rPr>
                  <a:t>Manager</a:t>
                </a: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89" name="Picture 88"/>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372540" y="5230981"/>
              <a:ext cx="870398" cy="346426"/>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36576" rIns="0" bIns="143428" numCol="1" spcCol="0" rtlCol="0" fromWordArt="0" anchor="t" anchorCtr="0" forceAA="0" compatLnSpc="1">
                <a:prstTxWarp prst="textNoShape">
                  <a:avLst/>
                </a:prstTxWarp>
                <a:noAutofit/>
              </a:bodyPr>
              <a:lstStyle/>
              <a:p>
                <a:pPr defTabSz="913927" fontAlgn="base">
                  <a:lnSpc>
                    <a:spcPct val="90000"/>
                  </a:lnSpc>
                </a:pPr>
                <a:r>
                  <a:rPr lang="en-US" sz="800" kern="0" dirty="0" smtClean="0">
                    <a:gradFill>
                      <a:gsLst>
                        <a:gs pos="0">
                          <a:srgbClr val="FFFFFF"/>
                        </a:gs>
                        <a:gs pos="100000">
                          <a:srgbClr val="FFFFFF"/>
                        </a:gs>
                      </a:gsLst>
                      <a:lin ang="5400000" scaled="0"/>
                    </a:gradFill>
                    <a:ea typeface="Segoe UI" pitchFamily="34" charset="0"/>
                    <a:cs typeface="Segoe UI" pitchFamily="34" charset="0"/>
                  </a:rPr>
                  <a:t>App</a:t>
                </a:r>
              </a:p>
              <a:p>
                <a:pPr defTabSz="913927" fontAlgn="base">
                  <a:lnSpc>
                    <a:spcPct val="90000"/>
                  </a:lnSpc>
                </a:pPr>
                <a:r>
                  <a:rPr lang="en-US" sz="800" kern="0" dirty="0" smtClean="0">
                    <a:gradFill>
                      <a:gsLst>
                        <a:gs pos="0">
                          <a:srgbClr val="FFFFFF"/>
                        </a:gs>
                        <a:gs pos="100000">
                          <a:srgbClr val="FFFFFF"/>
                        </a:gs>
                      </a:gsLst>
                      <a:lin ang="5400000" scaled="0"/>
                    </a:gradFill>
                    <a:ea typeface="Segoe UI" pitchFamily="34" charset="0"/>
                    <a:cs typeface="Segoe UI" pitchFamily="34" charset="0"/>
                  </a:rPr>
                  <a:t>Gateway</a:t>
                </a: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grpSp>
          <p:nvGrpSpPr>
            <p:cNvPr id="339" name="Group 338"/>
            <p:cNvGrpSpPr/>
            <p:nvPr/>
          </p:nvGrpSpPr>
          <p:grpSpPr>
            <a:xfrm>
              <a:off x="10686829" y="2930978"/>
              <a:ext cx="1000917" cy="313970"/>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330" name="Picture 329" descr="Operational Insights.png"/>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2000198" y="532357"/>
              <a:ext cx="2108159" cy="143298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smtClean="0">
                    <a:gradFill>
                      <a:gsLst>
                        <a:gs pos="0">
                          <a:srgbClr val="FFFFFF"/>
                        </a:gs>
                        <a:gs pos="100000">
                          <a:srgbClr val="FFFFFF"/>
                        </a:gs>
                      </a:gsLst>
                      <a:lin ang="5400000" scaled="0"/>
                    </a:gradFill>
                    <a:ea typeface="Segoe UI" pitchFamily="34" charset="0"/>
                    <a:cs typeface="Segoe UI" pitchFamily="34" charset="0"/>
                  </a:rPr>
                  <a:t>Services Compute</a:t>
                </a:r>
                <a:endParaRPr lang="en-US" sz="1200"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 </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4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067950" y="1417769"/>
                <a:ext cx="1007741" cy="320053"/>
                <a:chOff x="3509738" y="2393814"/>
                <a:chExt cx="1007741" cy="320053"/>
              </a:xfrm>
            </p:grpSpPr>
            <p:sp>
              <p:nvSpPr>
                <p:cNvPr id="147" name="TextBox 146"/>
                <p:cNvSpPr txBox="1"/>
                <p:nvPr/>
              </p:nvSpPr>
              <p:spPr>
                <a:xfrm>
                  <a:off x="3858323" y="2393814"/>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48"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3509738"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RemoteApp</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0"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grpSp>
          <p:nvGrpSpPr>
            <p:cNvPr id="375" name="Group 374"/>
            <p:cNvGrpSpPr/>
            <p:nvPr/>
          </p:nvGrpSpPr>
          <p:grpSpPr>
            <a:xfrm>
              <a:off x="4231223" y="3019262"/>
              <a:ext cx="2355492" cy="1432988"/>
              <a:chOff x="8271660" y="469727"/>
              <a:chExt cx="2355492" cy="1432988"/>
            </a:xfrm>
          </p:grpSpPr>
          <p:sp>
            <p:nvSpPr>
              <p:cNvPr id="42" name="Rectangle 41"/>
              <p:cNvSpPr/>
              <p:nvPr/>
            </p:nvSpPr>
            <p:spPr bwMode="auto">
              <a:xfrm>
                <a:off x="8271660" y="469727"/>
                <a:ext cx="2355492"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smtClean="0">
                    <a:gradFill>
                      <a:gsLst>
                        <a:gs pos="0">
                          <a:srgbClr val="FFFFFF"/>
                        </a:gs>
                        <a:gs pos="100000">
                          <a:srgbClr val="FFFFFF"/>
                        </a:gs>
                      </a:gsLst>
                      <a:lin ang="5400000" scaled="0"/>
                    </a:gradFill>
                    <a:ea typeface="Segoe UI" pitchFamily="34" charset="0"/>
                    <a:cs typeface="Segoe UI" pitchFamily="34" charset="0"/>
                  </a:rPr>
                  <a:t>Developer Services</a:t>
                </a:r>
                <a:endParaRPr lang="en-US" sz="1200"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0"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894448"/>
                <a:ext cx="896892" cy="311069"/>
                <a:chOff x="10173117" y="1971218"/>
                <a:chExt cx="896892" cy="311069"/>
              </a:xfrm>
            </p:grpSpPr>
            <p:pic>
              <p:nvPicPr>
                <p:cNvPr id="273"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1971218"/>
                  <a:ext cx="541197" cy="250025"/>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SDK</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VS Online</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grpSp>
        <p:grpSp>
          <p:nvGrpSpPr>
            <p:cNvPr id="15" name="Group 14"/>
            <p:cNvGrpSpPr/>
            <p:nvPr/>
          </p:nvGrpSpPr>
          <p:grpSpPr>
            <a:xfrm>
              <a:off x="1525742" y="5237334"/>
              <a:ext cx="861746" cy="356066"/>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pPr>
                <a:r>
                  <a:rPr lang="en-US" sz="800" kern="0" dirty="0" smtClean="0">
                    <a:gradFill>
                      <a:gsLst>
                        <a:gs pos="0">
                          <a:srgbClr val="FFFFFF"/>
                        </a:gs>
                        <a:gs pos="100000">
                          <a:srgbClr val="FFFFFF"/>
                        </a:gs>
                      </a:gsLst>
                      <a:lin ang="5400000" scaled="0"/>
                    </a:gradFill>
                    <a:ea typeface="Segoe UI" pitchFamily="34" charset="0"/>
                    <a:cs typeface="Segoe UI" pitchFamily="34" charset="0"/>
                  </a:rPr>
                  <a:t>Container</a:t>
                </a:r>
              </a:p>
              <a:p>
                <a:pPr defTabSz="913927" fontAlgn="base">
                  <a:lnSpc>
                    <a:spcPct val="90000"/>
                  </a:lnSpc>
                </a:pPr>
                <a:r>
                  <a:rPr lang="en-US" sz="800" kern="0" dirty="0" smtClean="0">
                    <a:gradFill>
                      <a:gsLst>
                        <a:gs pos="0">
                          <a:srgbClr val="FFFFFF"/>
                        </a:gs>
                        <a:gs pos="100000">
                          <a:srgbClr val="FFFFFF"/>
                        </a:gs>
                      </a:gsLst>
                      <a:lin ang="5400000" scaled="0"/>
                    </a:gradFill>
                    <a:ea typeface="Segoe UI" pitchFamily="34" charset="0"/>
                    <a:cs typeface="Segoe UI" pitchFamily="34" charset="0"/>
                  </a:rPr>
                  <a:t>Service</a:t>
                </a: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grpSp>
        </p:grpSp>
        <p:grpSp>
          <p:nvGrpSpPr>
            <p:cNvPr id="23" name="Group 22"/>
            <p:cNvGrpSpPr/>
            <p:nvPr/>
          </p:nvGrpSpPr>
          <p:grpSpPr>
            <a:xfrm>
              <a:off x="7811112" y="5230981"/>
              <a:ext cx="691304" cy="346426"/>
              <a:chOff x="7811112" y="5230981"/>
              <a:chExt cx="691304" cy="346426"/>
            </a:xfrm>
          </p:grpSpPr>
          <p:sp>
            <p:nvSpPr>
              <p:cNvPr id="30" name="Rectangle 29"/>
              <p:cNvSpPr/>
              <p:nvPr/>
            </p:nvSpPr>
            <p:spPr bwMode="auto">
              <a:xfrm>
                <a:off x="7811112" y="5230981"/>
                <a:ext cx="691304"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 name="Picture 3"/>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458248" y="5230981"/>
              <a:ext cx="870398" cy="346426"/>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VPN Gateway</a:t>
                </a:r>
              </a:p>
            </p:txBody>
          </p:sp>
          <p:pic>
            <p:nvPicPr>
              <p:cNvPr id="10" name="Picture 9"/>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949070" y="5231313"/>
              <a:ext cx="829620" cy="346180"/>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pPr>
                <a:r>
                  <a:rPr lang="en-US" sz="800" kern="0" dirty="0" smtClean="0">
                    <a:gradFill>
                      <a:gsLst>
                        <a:gs pos="0">
                          <a:srgbClr val="FFFFFF"/>
                        </a:gs>
                        <a:gs pos="100000">
                          <a:srgbClr val="FFFFFF"/>
                        </a:gs>
                      </a:gsLst>
                      <a:lin ang="5400000" scaled="0"/>
                    </a:gradFill>
                    <a:ea typeface="Segoe UI" pitchFamily="34" charset="0"/>
                    <a:cs typeface="Segoe UI" pitchFamily="34" charset="0"/>
                  </a:rPr>
                  <a:t>Load </a:t>
                </a:r>
                <a:r>
                  <a:rPr lang="en-US" sz="800" kern="0" dirty="0">
                    <a:gradFill>
                      <a:gsLst>
                        <a:gs pos="0">
                          <a:srgbClr val="FFFFFF"/>
                        </a:gs>
                        <a:gs pos="100000">
                          <a:srgbClr val="FFFFFF"/>
                        </a:gs>
                      </a:gsLst>
                      <a:lin ang="5400000" scaled="0"/>
                    </a:gradFill>
                    <a:ea typeface="Segoe UI" pitchFamily="34" charset="0"/>
                    <a:cs typeface="Segoe UI" pitchFamily="34" charset="0"/>
                  </a:rPr>
                  <a:t>Balancer</a:t>
                </a:r>
              </a:p>
            </p:txBody>
          </p:sp>
          <p:pic>
            <p:nvPicPr>
              <p:cNvPr id="12" name="Picture 11"/>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grpSp>
          <p:nvGrpSpPr>
            <p:cNvPr id="243" name="Group 242"/>
            <p:cNvGrpSpPr/>
            <p:nvPr/>
          </p:nvGrpSpPr>
          <p:grpSpPr>
            <a:xfrm>
              <a:off x="10708345" y="2051336"/>
              <a:ext cx="1012582" cy="321430"/>
              <a:chOff x="6813227" y="457506"/>
              <a:chExt cx="1012582" cy="321430"/>
            </a:xfrm>
          </p:grpSpPr>
          <p:sp>
            <p:nvSpPr>
              <p:cNvPr id="244" name="TextBox 243"/>
              <p:cNvSpPr txBox="1"/>
              <p:nvPr/>
            </p:nvSpPr>
            <p:spPr>
              <a:xfrm>
                <a:off x="7166653" y="477831"/>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Domain Services </a:t>
                </a:r>
                <a:b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63" name="Group 62"/>
            <p:cNvGrpSpPr/>
            <p:nvPr/>
          </p:nvGrpSpPr>
          <p:grpSpPr>
            <a:xfrm>
              <a:off x="6746387" y="2470108"/>
              <a:ext cx="3718371" cy="1982142"/>
              <a:chOff x="6746387" y="2470108"/>
              <a:chExt cx="3718371" cy="1982142"/>
            </a:xfrm>
          </p:grpSpPr>
          <p:sp>
            <p:nvSpPr>
              <p:cNvPr id="39" name="Rectangle 38"/>
              <p:cNvSpPr/>
              <p:nvPr/>
            </p:nvSpPr>
            <p:spPr bwMode="auto">
              <a:xfrm>
                <a:off x="6746387" y="2470108"/>
                <a:ext cx="3525541" cy="1982142"/>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smtClean="0">
                    <a:gradFill>
                      <a:gsLst>
                        <a:gs pos="0">
                          <a:srgbClr val="FFFFFF"/>
                        </a:gs>
                        <a:gs pos="100000">
                          <a:srgbClr val="FFFFFF"/>
                        </a:gs>
                      </a:gsLst>
                      <a:lin ang="5400000" scaled="0"/>
                    </a:gradFill>
                    <a:ea typeface="Segoe UI" pitchFamily="34" charset="0"/>
                    <a:cs typeface="Segoe UI" pitchFamily="34" charset="0"/>
                  </a:rPr>
                  <a:t>Analytics &amp; </a:t>
                </a:r>
                <a:r>
                  <a:rPr lang="en-US" sz="1200" b="1" kern="0" dirty="0" err="1" smtClean="0">
                    <a:gradFill>
                      <a:gsLst>
                        <a:gs pos="0">
                          <a:srgbClr val="FFFFFF"/>
                        </a:gs>
                        <a:gs pos="100000">
                          <a:srgbClr val="FFFFFF"/>
                        </a:gs>
                      </a:gsLst>
                      <a:lin ang="5400000" scaled="0"/>
                    </a:gradFill>
                    <a:ea typeface="Segoe UI" pitchFamily="34" charset="0"/>
                    <a:cs typeface="Segoe UI" pitchFamily="34" charset="0"/>
                  </a:rPr>
                  <a:t>IoT</a:t>
                </a:r>
                <a:endParaRPr lang="en-US" sz="1200"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1" name="Group 380"/>
              <p:cNvGrpSpPr/>
              <p:nvPr/>
            </p:nvGrpSpPr>
            <p:grpSpPr>
              <a:xfrm>
                <a:off x="6882162" y="2915123"/>
                <a:ext cx="1011681" cy="347362"/>
                <a:chOff x="6000733" y="3432032"/>
                <a:chExt cx="1011681" cy="347362"/>
              </a:xfrm>
            </p:grpSpPr>
            <p:sp>
              <p:nvSpPr>
                <p:cNvPr id="181" name="TextBox 180"/>
                <p:cNvSpPr txBox="1"/>
                <p:nvPr/>
              </p:nvSpPr>
              <p:spPr>
                <a:xfrm>
                  <a:off x="6353258" y="3478289"/>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6000733" y="3432032"/>
                  <a:ext cx="296813" cy="296813"/>
                </a:xfrm>
                <a:prstGeom prst="rect">
                  <a:avLst/>
                </a:prstGeom>
              </p:spPr>
            </p:pic>
          </p:grpSp>
          <p:grpSp>
            <p:nvGrpSpPr>
              <p:cNvPr id="382" name="Group 381"/>
              <p:cNvGrpSpPr/>
              <p:nvPr/>
            </p:nvGrpSpPr>
            <p:grpSpPr>
              <a:xfrm>
                <a:off x="7737159" y="2963510"/>
                <a:ext cx="951185" cy="301105"/>
                <a:chOff x="6855730" y="3480419"/>
                <a:chExt cx="951185" cy="301105"/>
              </a:xfrm>
            </p:grpSpPr>
            <p:sp>
              <p:nvSpPr>
                <p:cNvPr id="183" name="TextBox 182"/>
                <p:cNvSpPr txBox="1"/>
                <p:nvPr/>
              </p:nvSpPr>
              <p:spPr>
                <a:xfrm>
                  <a:off x="7147759" y="3480419"/>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4" name="Picture 183"/>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6855730" y="3501575"/>
                  <a:ext cx="248544" cy="248544"/>
                </a:xfrm>
                <a:prstGeom prst="rect">
                  <a:avLst/>
                </a:prstGeom>
              </p:spPr>
            </p:pic>
          </p:grpSp>
          <p:grpSp>
            <p:nvGrpSpPr>
              <p:cNvPr id="7" name="Group 6"/>
              <p:cNvGrpSpPr/>
              <p:nvPr/>
            </p:nvGrpSpPr>
            <p:grpSpPr>
              <a:xfrm>
                <a:off x="8577295" y="2946728"/>
                <a:ext cx="1002732" cy="320341"/>
                <a:chOff x="8577295" y="3022928"/>
                <a:chExt cx="1002732" cy="320341"/>
              </a:xfrm>
            </p:grpSpPr>
            <p:sp>
              <p:nvSpPr>
                <p:cNvPr id="185" name="TextBox 184"/>
                <p:cNvSpPr txBox="1"/>
                <p:nvPr/>
              </p:nvSpPr>
              <p:spPr>
                <a:xfrm>
                  <a:off x="8920871" y="3042164"/>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6" name="Picture 18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8577295" y="3022928"/>
                  <a:ext cx="310547" cy="310546"/>
                </a:xfrm>
                <a:prstGeom prst="rect">
                  <a:avLst/>
                </a:prstGeom>
              </p:spPr>
            </p:pic>
          </p:grpSp>
          <p:grpSp>
            <p:nvGrpSpPr>
              <p:cNvPr id="14" name="Group 13"/>
              <p:cNvGrpSpPr/>
              <p:nvPr/>
            </p:nvGrpSpPr>
            <p:grpSpPr>
              <a:xfrm>
                <a:off x="7143622" y="3482597"/>
                <a:ext cx="1002965" cy="334571"/>
                <a:chOff x="6886447" y="3615947"/>
                <a:chExt cx="1002965" cy="334571"/>
              </a:xfrm>
            </p:grpSpPr>
            <p:sp>
              <p:nvSpPr>
                <p:cNvPr id="187" name="TextBox 186"/>
                <p:cNvSpPr txBox="1"/>
                <p:nvPr/>
              </p:nvSpPr>
              <p:spPr>
                <a:xfrm>
                  <a:off x="7230256" y="3649413"/>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8" name="Picture 18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6886447" y="3615947"/>
                  <a:ext cx="302121" cy="302121"/>
                </a:xfrm>
                <a:prstGeom prst="rect">
                  <a:avLst/>
                </a:prstGeom>
              </p:spPr>
            </p:pic>
          </p:grpSp>
          <p:grpSp>
            <p:nvGrpSpPr>
              <p:cNvPr id="385" name="Group 384"/>
              <p:cNvGrpSpPr/>
              <p:nvPr/>
            </p:nvGrpSpPr>
            <p:grpSpPr>
              <a:xfrm>
                <a:off x="7981457" y="3490536"/>
                <a:ext cx="1005670" cy="327678"/>
                <a:chOff x="6842853" y="4064595"/>
                <a:chExt cx="1005670" cy="327678"/>
              </a:xfrm>
            </p:grpSpPr>
            <p:sp>
              <p:nvSpPr>
                <p:cNvPr id="189" name="TextBox 188"/>
                <p:cNvSpPr txBox="1"/>
                <p:nvPr/>
              </p:nvSpPr>
              <p:spPr>
                <a:xfrm>
                  <a:off x="7189367" y="4091168"/>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90" name="Picture 18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6842853" y="4064595"/>
                  <a:ext cx="296417" cy="296417"/>
                </a:xfrm>
                <a:prstGeom prst="rect">
                  <a:avLst/>
                </a:prstGeom>
              </p:spPr>
            </p:pic>
          </p:grpSp>
          <p:grpSp>
            <p:nvGrpSpPr>
              <p:cNvPr id="386" name="Group 385"/>
              <p:cNvGrpSpPr/>
              <p:nvPr/>
            </p:nvGrpSpPr>
            <p:grpSpPr>
              <a:xfrm>
                <a:off x="8607766" y="4012490"/>
                <a:ext cx="989338" cy="296656"/>
                <a:chOff x="7373912" y="4453199"/>
                <a:chExt cx="989338" cy="296656"/>
              </a:xfrm>
            </p:grpSpPr>
            <p:sp>
              <p:nvSpPr>
                <p:cNvPr id="191" name="TextBox 190"/>
                <p:cNvSpPr txBox="1"/>
                <p:nvPr/>
              </p:nvSpPr>
              <p:spPr>
                <a:xfrm>
                  <a:off x="7704094" y="4468694"/>
                  <a:ext cx="659156" cy="258458"/>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92" name="Picture 19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7373912" y="4453199"/>
                  <a:ext cx="296656" cy="296656"/>
                </a:xfrm>
                <a:prstGeom prst="rect">
                  <a:avLst/>
                </a:prstGeom>
              </p:spPr>
            </p:pic>
          </p:grpSp>
          <p:grpSp>
            <p:nvGrpSpPr>
              <p:cNvPr id="8" name="Group 7"/>
              <p:cNvGrpSpPr/>
              <p:nvPr/>
            </p:nvGrpSpPr>
            <p:grpSpPr>
              <a:xfrm>
                <a:off x="9565545" y="2966401"/>
                <a:ext cx="899213" cy="301105"/>
                <a:chOff x="9565545" y="3042601"/>
                <a:chExt cx="899213" cy="301105"/>
              </a:xfrm>
            </p:grpSpPr>
            <p:sp>
              <p:nvSpPr>
                <p:cNvPr id="251" name="TextBox 250"/>
                <p:cNvSpPr txBox="1"/>
                <p:nvPr/>
              </p:nvSpPr>
              <p:spPr>
                <a:xfrm>
                  <a:off x="9805602" y="3042601"/>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Lake</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250" name="Freeform 249"/>
                <p:cNvSpPr/>
                <p:nvPr/>
              </p:nvSpPr>
              <p:spPr bwMode="auto">
                <a:xfrm>
                  <a:off x="9565545" y="3050497"/>
                  <a:ext cx="197023" cy="271168"/>
                </a:xfrm>
                <a:custGeom>
                  <a:avLst/>
                  <a:gdLst>
                    <a:gd name="connsiteX0" fmla="*/ 438796 w 667945"/>
                    <a:gd name="connsiteY0" fmla="*/ 474896 h 919312"/>
                    <a:gd name="connsiteX1" fmla="*/ 457731 w 667945"/>
                    <a:gd name="connsiteY1" fmla="*/ 501690 h 919312"/>
                    <a:gd name="connsiteX2" fmla="*/ 503146 w 667945"/>
                    <a:gd name="connsiteY2" fmla="*/ 530902 h 919312"/>
                    <a:gd name="connsiteX3" fmla="*/ 556703 w 667945"/>
                    <a:gd name="connsiteY3" fmla="*/ 541217 h 919312"/>
                    <a:gd name="connsiteX4" fmla="*/ 560815 w 667945"/>
                    <a:gd name="connsiteY4" fmla="*/ 541217 h 919312"/>
                    <a:gd name="connsiteX5" fmla="*/ 614373 w 667945"/>
                    <a:gd name="connsiteY5" fmla="*/ 530902 h 919312"/>
                    <a:gd name="connsiteX6" fmla="*/ 659787 w 667945"/>
                    <a:gd name="connsiteY6" fmla="*/ 501690 h 919312"/>
                    <a:gd name="connsiteX7" fmla="*/ 667943 w 667945"/>
                    <a:gd name="connsiteY7" fmla="*/ 490150 h 919312"/>
                    <a:gd name="connsiteX8" fmla="*/ 667943 w 667945"/>
                    <a:gd name="connsiteY8" fmla="*/ 804964 h 919312"/>
                    <a:gd name="connsiteX9" fmla="*/ 665702 w 667945"/>
                    <a:gd name="connsiteY9" fmla="*/ 804964 h 919312"/>
                    <a:gd name="connsiteX10" fmla="*/ 667944 w 667945"/>
                    <a:gd name="connsiteY10" fmla="*/ 812105 h 919312"/>
                    <a:gd name="connsiteX11" fmla="*/ 333972 w 667945"/>
                    <a:gd name="connsiteY11" fmla="*/ 919312 h 919312"/>
                    <a:gd name="connsiteX12" fmla="*/ 0 w 667945"/>
                    <a:gd name="connsiteY12" fmla="*/ 812105 h 919312"/>
                    <a:gd name="connsiteX13" fmla="*/ 2243 w 667945"/>
                    <a:gd name="connsiteY13" fmla="*/ 804964 h 919312"/>
                    <a:gd name="connsiteX14" fmla="*/ 0 w 667945"/>
                    <a:gd name="connsiteY14" fmla="*/ 804964 h 919312"/>
                    <a:gd name="connsiteX15" fmla="*/ 0 w 667945"/>
                    <a:gd name="connsiteY15" fmla="*/ 506436 h 919312"/>
                    <a:gd name="connsiteX16" fmla="*/ 38038 w 667945"/>
                    <a:gd name="connsiteY16" fmla="*/ 530902 h 919312"/>
                    <a:gd name="connsiteX17" fmla="*/ 91595 w 667945"/>
                    <a:gd name="connsiteY17" fmla="*/ 541217 h 919312"/>
                    <a:gd name="connsiteX18" fmla="*/ 95707 w 667945"/>
                    <a:gd name="connsiteY18" fmla="*/ 541217 h 919312"/>
                    <a:gd name="connsiteX19" fmla="*/ 149265 w 667945"/>
                    <a:gd name="connsiteY19" fmla="*/ 530902 h 919312"/>
                    <a:gd name="connsiteX20" fmla="*/ 194679 w 667945"/>
                    <a:gd name="connsiteY20" fmla="*/ 501690 h 919312"/>
                    <a:gd name="connsiteX21" fmla="*/ 206242 w 667945"/>
                    <a:gd name="connsiteY21" fmla="*/ 485329 h 919312"/>
                    <a:gd name="connsiteX22" fmla="*/ 217804 w 667945"/>
                    <a:gd name="connsiteY22" fmla="*/ 501690 h 919312"/>
                    <a:gd name="connsiteX23" fmla="*/ 263219 w 667945"/>
                    <a:gd name="connsiteY23" fmla="*/ 530902 h 919312"/>
                    <a:gd name="connsiteX24" fmla="*/ 316776 w 667945"/>
                    <a:gd name="connsiteY24" fmla="*/ 541217 h 919312"/>
                    <a:gd name="connsiteX25" fmla="*/ 320888 w 667945"/>
                    <a:gd name="connsiteY25" fmla="*/ 541217 h 919312"/>
                    <a:gd name="connsiteX26" fmla="*/ 374446 w 667945"/>
                    <a:gd name="connsiteY26" fmla="*/ 530902 h 919312"/>
                    <a:gd name="connsiteX27" fmla="*/ 419860 w 667945"/>
                    <a:gd name="connsiteY27" fmla="*/ 501690 h 919312"/>
                    <a:gd name="connsiteX28" fmla="*/ 333973 w 667945"/>
                    <a:gd name="connsiteY28" fmla="*/ 35821 h 919312"/>
                    <a:gd name="connsiteX29" fmla="*/ 95251 w 667945"/>
                    <a:gd name="connsiteY29" fmla="*/ 106570 h 919312"/>
                    <a:gd name="connsiteX30" fmla="*/ 333973 w 667945"/>
                    <a:gd name="connsiteY30" fmla="*/ 177319 h 919312"/>
                    <a:gd name="connsiteX31" fmla="*/ 572695 w 667945"/>
                    <a:gd name="connsiteY31" fmla="*/ 106570 h 919312"/>
                    <a:gd name="connsiteX32" fmla="*/ 333973 w 667945"/>
                    <a:gd name="connsiteY32" fmla="*/ 35821 h 919312"/>
                    <a:gd name="connsiteX33" fmla="*/ 333973 w 667945"/>
                    <a:gd name="connsiteY33" fmla="*/ 0 h 919312"/>
                    <a:gd name="connsiteX34" fmla="*/ 661160 w 667945"/>
                    <a:gd name="connsiteY34" fmla="*/ 85601 h 919312"/>
                    <a:gd name="connsiteX35" fmla="*/ 667213 w 667945"/>
                    <a:gd name="connsiteY35" fmla="*/ 104877 h 919312"/>
                    <a:gd name="connsiteX36" fmla="*/ 667943 w 667945"/>
                    <a:gd name="connsiteY36" fmla="*/ 104877 h 919312"/>
                    <a:gd name="connsiteX37" fmla="*/ 667943 w 667945"/>
                    <a:gd name="connsiteY37" fmla="*/ 107201 h 919312"/>
                    <a:gd name="connsiteX38" fmla="*/ 667945 w 667945"/>
                    <a:gd name="connsiteY38" fmla="*/ 107207 h 919312"/>
                    <a:gd name="connsiteX39" fmla="*/ 667943 w 667945"/>
                    <a:gd name="connsiteY39" fmla="*/ 107214 h 919312"/>
                    <a:gd name="connsiteX40" fmla="*/ 667943 w 667945"/>
                    <a:gd name="connsiteY40" fmla="*/ 410649 h 919312"/>
                    <a:gd name="connsiteX41" fmla="*/ 659788 w 667945"/>
                    <a:gd name="connsiteY41" fmla="*/ 422188 h 919312"/>
                    <a:gd name="connsiteX42" fmla="*/ 558760 w 667945"/>
                    <a:gd name="connsiteY42" fmla="*/ 462111 h 919312"/>
                    <a:gd name="connsiteX43" fmla="*/ 457732 w 667945"/>
                    <a:gd name="connsiteY43" fmla="*/ 422188 h 919312"/>
                    <a:gd name="connsiteX44" fmla="*/ 438797 w 667945"/>
                    <a:gd name="connsiteY44" fmla="*/ 395394 h 919312"/>
                    <a:gd name="connsiteX45" fmla="*/ 419861 w 667945"/>
                    <a:gd name="connsiteY45" fmla="*/ 422188 h 919312"/>
                    <a:gd name="connsiteX46" fmla="*/ 318833 w 667945"/>
                    <a:gd name="connsiteY46" fmla="*/ 462111 h 919312"/>
                    <a:gd name="connsiteX47" fmla="*/ 217805 w 667945"/>
                    <a:gd name="connsiteY47" fmla="*/ 422188 h 919312"/>
                    <a:gd name="connsiteX48" fmla="*/ 206243 w 667945"/>
                    <a:gd name="connsiteY48" fmla="*/ 405827 h 919312"/>
                    <a:gd name="connsiteX49" fmla="*/ 194680 w 667945"/>
                    <a:gd name="connsiteY49" fmla="*/ 422188 h 919312"/>
                    <a:gd name="connsiteX50" fmla="*/ 93652 w 667945"/>
                    <a:gd name="connsiteY50" fmla="*/ 462111 h 919312"/>
                    <a:gd name="connsiteX51" fmla="*/ 38039 w 667945"/>
                    <a:gd name="connsiteY51" fmla="*/ 451400 h 919312"/>
                    <a:gd name="connsiteX52" fmla="*/ 0 w 667945"/>
                    <a:gd name="connsiteY52" fmla="*/ 426933 h 919312"/>
                    <a:gd name="connsiteX53" fmla="*/ 0 w 667945"/>
                    <a:gd name="connsiteY53" fmla="*/ 104877 h 919312"/>
                    <a:gd name="connsiteX54" fmla="*/ 733 w 667945"/>
                    <a:gd name="connsiteY54" fmla="*/ 104877 h 919312"/>
                    <a:gd name="connsiteX55" fmla="*/ 6786 w 667945"/>
                    <a:gd name="connsiteY55" fmla="*/ 85601 h 919312"/>
                    <a:gd name="connsiteX56" fmla="*/ 333973 w 667945"/>
                    <a:gd name="connsiteY56" fmla="*/ 0 h 91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67945" h="919312">
                      <a:moveTo>
                        <a:pt x="438796" y="474896"/>
                      </a:moveTo>
                      <a:lnTo>
                        <a:pt x="457731" y="501690"/>
                      </a:lnTo>
                      <a:cubicBezTo>
                        <a:pt x="470659" y="514024"/>
                        <a:pt x="486052" y="524004"/>
                        <a:pt x="503146" y="530902"/>
                      </a:cubicBezTo>
                      <a:lnTo>
                        <a:pt x="556703" y="541217"/>
                      </a:lnTo>
                      <a:lnTo>
                        <a:pt x="560815" y="541217"/>
                      </a:lnTo>
                      <a:lnTo>
                        <a:pt x="614373" y="530902"/>
                      </a:lnTo>
                      <a:cubicBezTo>
                        <a:pt x="631466" y="524004"/>
                        <a:pt x="646860" y="514024"/>
                        <a:pt x="659787" y="501690"/>
                      </a:cubicBezTo>
                      <a:lnTo>
                        <a:pt x="667943" y="490150"/>
                      </a:lnTo>
                      <a:lnTo>
                        <a:pt x="667943" y="804964"/>
                      </a:lnTo>
                      <a:lnTo>
                        <a:pt x="665702" y="804964"/>
                      </a:lnTo>
                      <a:lnTo>
                        <a:pt x="667944" y="812105"/>
                      </a:lnTo>
                      <a:cubicBezTo>
                        <a:pt x="667944" y="871314"/>
                        <a:pt x="518420" y="919312"/>
                        <a:pt x="333972" y="919312"/>
                      </a:cubicBezTo>
                      <a:cubicBezTo>
                        <a:pt x="149524" y="919312"/>
                        <a:pt x="0" y="871314"/>
                        <a:pt x="0" y="812105"/>
                      </a:cubicBezTo>
                      <a:lnTo>
                        <a:pt x="2243" y="804964"/>
                      </a:lnTo>
                      <a:lnTo>
                        <a:pt x="0" y="804964"/>
                      </a:lnTo>
                      <a:lnTo>
                        <a:pt x="0" y="506436"/>
                      </a:lnTo>
                      <a:lnTo>
                        <a:pt x="38038" y="530902"/>
                      </a:lnTo>
                      <a:lnTo>
                        <a:pt x="91595" y="541217"/>
                      </a:lnTo>
                      <a:lnTo>
                        <a:pt x="95707" y="541217"/>
                      </a:lnTo>
                      <a:lnTo>
                        <a:pt x="149265" y="530902"/>
                      </a:lnTo>
                      <a:cubicBezTo>
                        <a:pt x="166358" y="524004"/>
                        <a:pt x="181752" y="514024"/>
                        <a:pt x="194679" y="501690"/>
                      </a:cubicBezTo>
                      <a:lnTo>
                        <a:pt x="206242" y="485329"/>
                      </a:lnTo>
                      <a:lnTo>
                        <a:pt x="217804" y="501690"/>
                      </a:lnTo>
                      <a:cubicBezTo>
                        <a:pt x="230732" y="514024"/>
                        <a:pt x="246125" y="524004"/>
                        <a:pt x="263219" y="530902"/>
                      </a:cubicBezTo>
                      <a:lnTo>
                        <a:pt x="316776" y="541217"/>
                      </a:lnTo>
                      <a:lnTo>
                        <a:pt x="320888" y="541217"/>
                      </a:lnTo>
                      <a:lnTo>
                        <a:pt x="374446" y="530902"/>
                      </a:lnTo>
                      <a:cubicBezTo>
                        <a:pt x="391539" y="524004"/>
                        <a:pt x="406933" y="514024"/>
                        <a:pt x="419860" y="501690"/>
                      </a:cubicBezTo>
                      <a:close/>
                      <a:moveTo>
                        <a:pt x="333973" y="35821"/>
                      </a:moveTo>
                      <a:cubicBezTo>
                        <a:pt x="202130" y="35821"/>
                        <a:pt x="95251" y="67496"/>
                        <a:pt x="95251" y="106570"/>
                      </a:cubicBezTo>
                      <a:cubicBezTo>
                        <a:pt x="95251" y="145644"/>
                        <a:pt x="202130" y="177319"/>
                        <a:pt x="333973" y="177319"/>
                      </a:cubicBezTo>
                      <a:cubicBezTo>
                        <a:pt x="465816" y="177319"/>
                        <a:pt x="572695" y="145644"/>
                        <a:pt x="572695" y="106570"/>
                      </a:cubicBezTo>
                      <a:cubicBezTo>
                        <a:pt x="572695" y="67496"/>
                        <a:pt x="465816" y="35821"/>
                        <a:pt x="333973" y="35821"/>
                      </a:cubicBezTo>
                      <a:close/>
                      <a:moveTo>
                        <a:pt x="333973" y="0"/>
                      </a:moveTo>
                      <a:cubicBezTo>
                        <a:pt x="495365" y="0"/>
                        <a:pt x="630018" y="36748"/>
                        <a:pt x="661160" y="85601"/>
                      </a:cubicBezTo>
                      <a:lnTo>
                        <a:pt x="667213" y="104877"/>
                      </a:lnTo>
                      <a:lnTo>
                        <a:pt x="667943" y="104877"/>
                      </a:lnTo>
                      <a:lnTo>
                        <a:pt x="667943" y="107201"/>
                      </a:lnTo>
                      <a:lnTo>
                        <a:pt x="667945" y="107207"/>
                      </a:lnTo>
                      <a:lnTo>
                        <a:pt x="667943" y="107214"/>
                      </a:lnTo>
                      <a:lnTo>
                        <a:pt x="667943" y="410649"/>
                      </a:lnTo>
                      <a:lnTo>
                        <a:pt x="659788" y="422188"/>
                      </a:lnTo>
                      <a:cubicBezTo>
                        <a:pt x="633933" y="446855"/>
                        <a:pt x="598214" y="462111"/>
                        <a:pt x="558760" y="462111"/>
                      </a:cubicBezTo>
                      <a:cubicBezTo>
                        <a:pt x="519306" y="462111"/>
                        <a:pt x="483587" y="446855"/>
                        <a:pt x="457732" y="422188"/>
                      </a:cubicBezTo>
                      <a:lnTo>
                        <a:pt x="438797" y="395394"/>
                      </a:lnTo>
                      <a:lnTo>
                        <a:pt x="419861" y="422188"/>
                      </a:lnTo>
                      <a:cubicBezTo>
                        <a:pt x="394006" y="446855"/>
                        <a:pt x="358287" y="462111"/>
                        <a:pt x="318833" y="462111"/>
                      </a:cubicBezTo>
                      <a:cubicBezTo>
                        <a:pt x="279379" y="462111"/>
                        <a:pt x="243660" y="446855"/>
                        <a:pt x="217805" y="422188"/>
                      </a:cubicBezTo>
                      <a:lnTo>
                        <a:pt x="206243" y="405827"/>
                      </a:lnTo>
                      <a:lnTo>
                        <a:pt x="194680" y="422188"/>
                      </a:lnTo>
                      <a:cubicBezTo>
                        <a:pt x="168825" y="446855"/>
                        <a:pt x="133106" y="462111"/>
                        <a:pt x="93652" y="462111"/>
                      </a:cubicBezTo>
                      <a:cubicBezTo>
                        <a:pt x="73925" y="462111"/>
                        <a:pt x="55132" y="458297"/>
                        <a:pt x="38039" y="451400"/>
                      </a:cubicBezTo>
                      <a:lnTo>
                        <a:pt x="0" y="426933"/>
                      </a:lnTo>
                      <a:lnTo>
                        <a:pt x="0" y="104877"/>
                      </a:lnTo>
                      <a:lnTo>
                        <a:pt x="733" y="104877"/>
                      </a:lnTo>
                      <a:lnTo>
                        <a:pt x="6786" y="85601"/>
                      </a:lnTo>
                      <a:cubicBezTo>
                        <a:pt x="37928" y="36748"/>
                        <a:pt x="172581" y="0"/>
                        <a:pt x="33397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grpSp>
            <p:nvGrpSpPr>
              <p:cNvPr id="255" name="Group 254"/>
              <p:cNvGrpSpPr/>
              <p:nvPr/>
            </p:nvGrpSpPr>
            <p:grpSpPr>
              <a:xfrm>
                <a:off x="7681297" y="3997243"/>
                <a:ext cx="737589" cy="366384"/>
                <a:chOff x="7328872" y="3997243"/>
                <a:chExt cx="737589" cy="366384"/>
              </a:xfrm>
            </p:grpSpPr>
            <p:pic>
              <p:nvPicPr>
                <p:cNvPr id="6" name="Picture 5"/>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7328872" y="3997243"/>
                  <a:ext cx="309231" cy="309231"/>
                </a:xfrm>
                <a:prstGeom prst="rect">
                  <a:avLst/>
                </a:prstGeom>
              </p:spPr>
            </p:pic>
            <p:sp>
              <p:nvSpPr>
                <p:cNvPr id="248" name="TextBox 247"/>
                <p:cNvSpPr txBox="1"/>
                <p:nvPr/>
              </p:nvSpPr>
              <p:spPr>
                <a:xfrm>
                  <a:off x="7699610" y="4049446"/>
                  <a:ext cx="366851" cy="314181"/>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a:t>
                  </a: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8911462" y="3483686"/>
                <a:ext cx="1033650" cy="325042"/>
                <a:chOff x="8882887" y="3483686"/>
                <a:chExt cx="1033650" cy="325042"/>
              </a:xfrm>
            </p:grpSpPr>
            <p:sp>
              <p:nvSpPr>
                <p:cNvPr id="260" name="TextBox 259"/>
                <p:cNvSpPr txBox="1"/>
                <p:nvPr/>
              </p:nvSpPr>
              <p:spPr>
                <a:xfrm>
                  <a:off x="9257381" y="3502246"/>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Catalog</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61" name="Picture 260"/>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8882887" y="3483686"/>
                  <a:ext cx="325042" cy="325042"/>
                </a:xfrm>
                <a:prstGeom prst="rect">
                  <a:avLst/>
                </a:prstGeom>
              </p:spPr>
            </p:pic>
          </p:grpSp>
        </p:grpSp>
        <p:sp>
          <p:nvSpPr>
            <p:cNvPr id="75" name="Rectangle 74"/>
            <p:cNvSpPr/>
            <p:nvPr/>
          </p:nvSpPr>
          <p:spPr bwMode="auto">
            <a:xfrm>
              <a:off x="355123" y="532357"/>
              <a:ext cx="1547714" cy="4154154"/>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400" b="1" kern="0" dirty="0" smtClean="0">
                  <a:solidFill>
                    <a:schemeClr val="bg1"/>
                  </a:solidFill>
                  <a:ea typeface="Segoe UI" pitchFamily="34" charset="0"/>
                  <a:cs typeface="Segoe UI" pitchFamily="34" charset="0"/>
                </a:rPr>
                <a:t>Security &amp; Management</a:t>
              </a:r>
              <a:endParaRPr lang="en-US" sz="1400" b="1" kern="0" dirty="0">
                <a:solidFill>
                  <a:schemeClr val="bg1"/>
                </a:solidFill>
                <a:ea typeface="Segoe UI" pitchFamily="34" charset="0"/>
                <a:cs typeface="Segoe UI" pitchFamily="34" charset="0"/>
              </a:endParaRPr>
            </a:p>
          </p:txBody>
        </p:sp>
        <p:grpSp>
          <p:nvGrpSpPr>
            <p:cNvPr id="334" name="Group 333"/>
            <p:cNvGrpSpPr/>
            <p:nvPr/>
          </p:nvGrpSpPr>
          <p:grpSpPr>
            <a:xfrm>
              <a:off x="559429" y="1513821"/>
              <a:ext cx="1012582" cy="321430"/>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Active</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94" name="Picture 193"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59429" y="2343272"/>
              <a:ext cx="974572" cy="311021"/>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59429" y="2732241"/>
              <a:ext cx="1008498" cy="337139"/>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99" name="Picture 198" descr="Azure automation.png"/>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59429" y="1128118"/>
              <a:ext cx="1000133" cy="348052"/>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59429" y="3509522"/>
              <a:ext cx="1006664" cy="360438"/>
              <a:chOff x="4552624" y="449871"/>
              <a:chExt cx="1006664" cy="360438"/>
            </a:xfrm>
          </p:grpSpPr>
          <p:sp>
            <p:nvSpPr>
              <p:cNvPr id="204" name="TextBox 203"/>
              <p:cNvSpPr txBox="1"/>
              <p:nvPr/>
            </p:nvSpPr>
            <p:spPr>
              <a:xfrm>
                <a:off x="4900132" y="509203"/>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5" name="Picture 204" descr="AzureKeyVault_icon_white.png"/>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552624" y="449871"/>
                <a:ext cx="235263" cy="261402"/>
              </a:xfrm>
              <a:prstGeom prst="rect">
                <a:avLst/>
              </a:prstGeom>
            </p:spPr>
          </p:pic>
        </p:grpSp>
        <p:grpSp>
          <p:nvGrpSpPr>
            <p:cNvPr id="336" name="Group 335"/>
            <p:cNvGrpSpPr/>
            <p:nvPr/>
          </p:nvGrpSpPr>
          <p:grpSpPr>
            <a:xfrm>
              <a:off x="559429" y="3887273"/>
              <a:ext cx="1024650" cy="317273"/>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31" name="Picture 230" descr="Azure Marketplace.png"/>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grpSp>
          <p:nvGrpSpPr>
            <p:cNvPr id="417" name="Group 416"/>
            <p:cNvGrpSpPr/>
            <p:nvPr/>
          </p:nvGrpSpPr>
          <p:grpSpPr>
            <a:xfrm>
              <a:off x="559429" y="4356417"/>
              <a:ext cx="1008388" cy="309244"/>
              <a:chOff x="559429" y="4065187"/>
              <a:chExt cx="1008388" cy="309244"/>
            </a:xfrm>
          </p:grpSpPr>
          <p:pic>
            <p:nvPicPr>
              <p:cNvPr id="413" name="Picture 412"/>
              <p:cNvPicPr>
                <a:picLocks noChangeAspect="1"/>
              </p:cNvPicPr>
              <p:nvPr/>
            </p:nvPicPr>
            <p:blipFill>
              <a:blip r:embed="rId56"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56" name="Group 255"/>
            <p:cNvGrpSpPr/>
            <p:nvPr/>
          </p:nvGrpSpPr>
          <p:grpSpPr>
            <a:xfrm>
              <a:off x="559429" y="1904238"/>
              <a:ext cx="1012582" cy="321430"/>
              <a:chOff x="6813227" y="457506"/>
              <a:chExt cx="1012582" cy="321430"/>
            </a:xfrm>
          </p:grpSpPr>
          <p:sp>
            <p:nvSpPr>
              <p:cNvPr id="257" name="TextBox 256"/>
              <p:cNvSpPr txBox="1"/>
              <p:nvPr/>
            </p:nvSpPr>
            <p:spPr>
              <a:xfrm>
                <a:off x="7166653" y="477831"/>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a:t>
                </a:r>
              </a:p>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B2C</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58" name="Picture 257"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44" name="Group 43"/>
            <p:cNvGrpSpPr/>
            <p:nvPr/>
          </p:nvGrpSpPr>
          <p:grpSpPr>
            <a:xfrm>
              <a:off x="532599" y="3107117"/>
              <a:ext cx="1025516" cy="333331"/>
              <a:chOff x="532599" y="3107117"/>
              <a:chExt cx="1025516" cy="333331"/>
            </a:xfrm>
          </p:grpSpPr>
          <p:pic>
            <p:nvPicPr>
              <p:cNvPr id="262" name="Picture 261"/>
              <p:cNvPicPr>
                <a:picLocks noChangeAspect="1"/>
              </p:cNvPicPr>
              <p:nvPr/>
            </p:nvPicPr>
            <p:blipFill>
              <a:blip r:embed="rId57" cstate="print">
                <a:biLevel thresh="25000"/>
                <a:extLst>
                  <a:ext uri="{28A0092B-C50C-407E-A947-70E740481C1C}">
                    <a14:useLocalDpi xmlns:a14="http://schemas.microsoft.com/office/drawing/2010/main" val="0"/>
                  </a:ext>
                </a:extLst>
              </a:blip>
              <a:stretch>
                <a:fillRect/>
              </a:stretch>
            </p:blipFill>
            <p:spPr>
              <a:xfrm>
                <a:off x="532599" y="3107117"/>
                <a:ext cx="333331" cy="333331"/>
              </a:xfrm>
              <a:prstGeom prst="rect">
                <a:avLst/>
              </a:prstGeom>
            </p:spPr>
          </p:pic>
          <p:sp>
            <p:nvSpPr>
              <p:cNvPr id="263" name="TextBox 262"/>
              <p:cNvSpPr txBox="1"/>
              <p:nvPr/>
            </p:nvSpPr>
            <p:spPr>
              <a:xfrm>
                <a:off x="898959" y="3138949"/>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grpSp>
      </p:grpSp>
    </p:spTree>
    <p:extLst>
      <p:ext uri="{BB962C8B-B14F-4D97-AF65-F5344CB8AC3E}">
        <p14:creationId xmlns:p14="http://schemas.microsoft.com/office/powerpoint/2010/main" val="17619640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2000"/>
                                        <p:tgtEl>
                                          <p:spTgt spid="249"/>
                                        </p:tgtEl>
                                      </p:cBhvr>
                                    </p:animEffect>
                                    <p:anim calcmode="lin" valueType="num">
                                      <p:cBhvr>
                                        <p:cTn id="8" dur="2000" fill="hold"/>
                                        <p:tgtEl>
                                          <p:spTgt spid="249"/>
                                        </p:tgtEl>
                                        <p:attrNameLst>
                                          <p:attrName>ppt_x</p:attrName>
                                        </p:attrNameLst>
                                      </p:cBhvr>
                                      <p:tavLst>
                                        <p:tav tm="0">
                                          <p:val>
                                            <p:strVal val="#ppt_x"/>
                                          </p:val>
                                        </p:tav>
                                        <p:tav tm="100000">
                                          <p:val>
                                            <p:strVal val="#ppt_x"/>
                                          </p:val>
                                        </p:tav>
                                      </p:tavLst>
                                    </p:anim>
                                    <p:anim calcmode="lin" valueType="num">
                                      <p:cBhvr>
                                        <p:cTn id="9" dur="2000" fill="hold"/>
                                        <p:tgtEl>
                                          <p:spTgt spid="2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a:t>
            </a:r>
            <a:r>
              <a:rPr lang="en-US" dirty="0" err="1" smtClean="0"/>
              <a:t>IaaS</a:t>
            </a:r>
            <a:endParaRPr lang="en-US" dirty="0"/>
          </a:p>
        </p:txBody>
      </p:sp>
    </p:spTree>
    <p:extLst>
      <p:ext uri="{BB962C8B-B14F-4D97-AF65-F5344CB8AC3E}">
        <p14:creationId xmlns:p14="http://schemas.microsoft.com/office/powerpoint/2010/main" val="146046641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57150">
          <a:solidFill>
            <a:schemeClr val="accent1"/>
          </a:solidFill>
          <a:headEnd type="none" w="med" len="med"/>
          <a:tailEnd type="none" w="med" len="med"/>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5.xml><?xml version="1.0" encoding="utf-8"?>
<a:theme xmlns:a="http://schemas.openxmlformats.org/drawingml/2006/main" name="3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1_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57150">
          <a:solidFill>
            <a:schemeClr val="accent1"/>
          </a:solidFill>
          <a:headEnd type="none" w="med" len="med"/>
          <a:tailEnd type="none" w="med" len="med"/>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3" ma:contentTypeDescription="A document content type used by Infopedia." ma:contentTypeScope="" ma:versionID="e5683f43106d76187b0e3e64cfc9184a">
  <xsd:schema xmlns:xsd="http://www.w3.org/2001/XMLSchema" xmlns:xs="http://www.w3.org/2001/XMLSchema" xmlns:p="http://schemas.microsoft.com/office/2006/metadata/properties" xmlns:ns1="http://schemas.microsoft.com/sharepoint/v3" xmlns:ns2="230e9df3-be65-4c73-a93b-d1236ebd677e" xmlns:ns3="230E9DF3-BE65-4C73-A93B-D1236EBD677E" targetNamespace="http://schemas.microsoft.com/office/2006/metadata/properties" ma:root="true" ma:fieldsID="f0b41eddb49bedc0a408dd18e526ebff" ns1:_="" ns2:_="" ns3:_="">
    <xsd:import namespace="http://schemas.microsoft.com/sharepoint/v3"/>
    <xsd:import namespace="230e9df3-be65-4c73-a93b-d1236ebd677e"/>
    <xsd:import namespace="230E9DF3-BE65-4C73-A93B-D1236EBD677E"/>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ma:readOnly="fals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5.xml><?xml version="1.0" encoding="utf-8"?>
<p:properties xmlns:p="http://schemas.microsoft.com/office/2006/metadata/properties" xmlns:xsi="http://www.w3.org/2001/XMLSchema-instance" xmlns:pc="http://schemas.microsoft.com/office/infopath/2007/PartnerControls">
  <documentManagement>
    <_dlc_DocId xmlns="230e9df3-be65-4c73-a93b-d1236ebd677e">G01KC-99682991-647</_dlc_DocId>
    <_dlc_DocIdUrl xmlns="230e9df3-be65-4c73-a93b-d1236ebd677e">
      <Url>https://microsoft.sharepoint.com/sites/Infopedia_G01KC/_layouts/15/DocIdRedir.aspx?ID=G01KC-99682991-647</Url>
      <Description>G01KC-99682991-647</Description>
    </_dlc_DocIdUrl>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Executive Briefing Center</TermName>
          <TermId xmlns="http://schemas.microsoft.com/office/infopath/2007/PartnerControls">f6f45d27-6c93-466a-8cd5-2846af886eb9</TermId>
        </TermInfo>
        <TermInfo xmlns="http://schemas.microsoft.com/office/infopath/2007/PartnerControls">
          <TermName xmlns="http://schemas.microsoft.com/office/infopath/2007/PartnerControls">Worldwide Inside Sales Readiness</TermName>
          <TermId xmlns="http://schemas.microsoft.com/office/infopath/2007/PartnerControls">3a4e01ea-907e-4f11-9b1b-2424e207e8d1</TermId>
        </TermInfo>
      </Terms>
    </i1b478372f814787abd313030b81fcb2>
    <ef109fd36bcf4bcd9dd945731030600b xmlns="230e9df3-be65-4c73-a93b-d1236ebd677e">
      <Terms xmlns="http://schemas.microsoft.com/office/infopath/2007/PartnerControls">
        <TermInfo xmlns="http://schemas.microsoft.com/office/infopath/2007/PartnerControls">
          <TermName xmlns="http://schemas.microsoft.com/office/infopath/2007/PartnerControls">China</TermName>
          <TermId xmlns="http://schemas.microsoft.com/office/infopath/2007/PartnerControls">0f275d9d-9fcb-4bdb-9fdc-f425e5d35066</TermId>
        </TermInfo>
      </Terms>
    </ef109fd36bcf4bcd9dd945731030600b>
    <ReportOwner xmlns="http://schemas.microsoft.com/sharepoint/v3">
      <UserInfo>
        <DisplayName/>
        <AccountId xsi:nil="true"/>
        <AccountType/>
      </UserInfo>
    </ReportOwner>
    <DocumentDescription xmlns="230e9df3-be65-4c73-a93b-d1236ebd677e">Present to Decision Makers to show and demonstrate the all-up Azure story and key differentiators. Typically used at the EBC, the deck &amp; supporting demo cover cloud platform strategy.</DocumentDescription>
    <k21a64daf20d4502b2796a1c6b8ce6c8 xmlns="230e9df3-be65-4c73-a93b-d1236ebd677e">
      <Terms xmlns="http://schemas.microsoft.com/office/infopath/2007/PartnerControls"/>
    </k21a64daf20d4502b2796a1c6b8ce6c8>
    <Coowner xmlns="230e9df3-be65-4c73-a93b-d1236ebd677e">
      <UserInfo>
        <DisplayName>i:0#.f|membership|v-brisch@microsoft.com</DisplayName>
        <AccountId>74</AccountId>
        <AccountType/>
      </UserInfo>
      <UserInfo>
        <DisplayName>i:0#.f|membership|meeryan@microsoft.com</DisplayName>
        <AccountId>37</AccountId>
        <AccountType/>
      </UserInfo>
      <UserInfo>
        <DisplayName>i:0#.f|membership|v-hesehg@microsoft.com</DisplayName>
        <AccountId>105</AccountId>
        <AccountType/>
      </UserInfo>
      <UserInfo>
        <DisplayName>i:0#.f|membership|v-anmarv@microsoft.com</DisplayName>
        <AccountId>45</AccountId>
        <AccountType/>
      </UserInfo>
    </Coowner>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product information</TermName>
          <TermId xmlns="http://schemas.microsoft.com/office/infopath/2007/PartnerControls">a62e948d-5e4b-4b97-9627-6d1d79eb3f6c</TermId>
        </TermInfo>
      </Terms>
    </hd9637eefc984b85b6097c6374e15725>
    <Thumbnail1 xmlns="230e9df3-be65-4c73-a93b-d1236ebd677e">
      <Url>https://microsoft.sharepoint.com/sites/Infopedia_G01KC/Media/Thumbnails/G01KC-99682991-305/azure.PNG</Url>
      <Description>https://microsoft.sharepoint.com/sites/Infopedia_G01KC/Media/Thumbnails/G01KC-99682991-305/azure.PNG</Description>
    </Thumbnail1>
    <TaxKeywordTaxHTField xmlns="230e9df3-be65-4c73-a93b-d1236ebd677e">
      <Terms xmlns="http://schemas.microsoft.com/office/infopath/2007/PartnerControls"/>
    </TaxKeywordTaxHTField>
    <ContentID xmlns="230e9df3-be65-4c73-a93b-d1236ebd677e">KC00-15-210934</ContentID>
    <PublishDate xmlns="230E9DF3-BE65-4C73-A93B-D1236EBD677E" xsi:nil="true"/>
    <b4224c12c78d42ea9b214de0badf8358 xmlns="230e9df3-be65-4c73-a93b-d1236ebd677e">
      <Terms xmlns="http://schemas.microsoft.com/office/infopath/2007/PartnerControls">
        <TermInfo xmlns="http://schemas.microsoft.com/office/infopath/2007/PartnerControls">
          <TermName xmlns="http://schemas.microsoft.com/office/infopath/2007/PartnerControls">SMSG Readiness</TermName>
          <TermId xmlns="http://schemas.microsoft.com/office/infopath/2007/PartnerControls">c6595b84-b463-470a-bb46-2a47364645be</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s>
    </b4224c12c78d42ea9b214de0badf8358>
    <GenericText2 xmlns="230e9df3-be65-4c73-a93b-d1236ebd677e">G01KC-1-305 KC00-15-107844</GenericText2>
    <Owner xmlns="230e9df3-be65-4c73-a93b-d1236ebd677e">
      <UserInfo>
        <DisplayName>Tony Meleg</DisplayName>
        <AccountId>219</AccountId>
        <AccountType/>
      </UserInfo>
    </Owner>
    <k20e0dfa74bf4e44818db03027b0ccd8 xmlns="230e9df3-be65-4c73-a93b-d1236ebd677e">
      <Terms xmlns="http://schemas.microsoft.com/office/infopath/2007/PartnerControls"/>
    </k20e0dfa74bf4e44818db03027b0ccd8>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Info xmlns="http://schemas.microsoft.com/office/infopath/2007/PartnerControls">
          <TermName xmlns="http://schemas.microsoft.com/office/infopath/2007/PartnerControls">Sales, Marketing, Services Group</TermName>
          <TermId xmlns="http://schemas.microsoft.com/office/infopath/2007/PartnerControls">ecda8836-afa0-40aa-878e-630e18c8fc5c</TermId>
        </TermInfo>
        <TermInfo xmlns="http://schemas.microsoft.com/office/infopath/2007/PartnerControls">
          <TermName xmlns="http://schemas.microsoft.com/office/infopath/2007/PartnerControls">Telesales Domain</TermName>
          <TermId xmlns="http://schemas.microsoft.com/office/infopath/2007/PartnerControls">04a5111f-c67b-4a6e-bf36-05714763ab37</TermId>
        </TermInfo>
        <TermInfo xmlns="http://schemas.microsoft.com/office/infopath/2007/PartnerControls">
          <TermName xmlns="http://schemas.microsoft.com/office/infopath/2007/PartnerControls">China Market Domain</TermName>
          <TermId xmlns="http://schemas.microsoft.com/office/infopath/2007/PartnerControls">01326006-a657-42bf-b23e-048a7db28273</TermId>
        </TermInfo>
      </Terms>
    </eb54ac91059940029a3cc8a4ff5af673>
    <PublishingPageContent xmlns="http://schemas.microsoft.com/sharepoint/v3" xsi:nil="true"/>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SMSG Readiness</TermName>
          <TermId xmlns="http://schemas.microsoft.com/office/infopath/2007/PartnerControls">c6595b84-b463-470a-bb46-2a47364645be</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GenericHTML1 xmlns="230e9df3-be65-4c73-a93b-d1236ebd677e" xsi:nil="true"/>
    <mb88723863e1404388ba3733387d48df xmlns="230e9df3-be65-4c73-a93b-d1236ebd677e">
      <Terms xmlns="http://schemas.microsoft.com/office/infopath/2007/PartnerControls"/>
    </mb88723863e1404388ba3733387d48df>
    <od9986d31974458fb3007746ec0bce5f xmlns="230e9df3-be65-4c73-a93b-d1236ebd677e">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cb91f272-ce4d-4a7e-9bbf-78b58e3d188d</TermId>
        </TermInfo>
      </Terms>
    </od9986d31974458fb3007746ec0bce5f>
    <kf34bcdc8fc34e479d3f94c6210e8e27 xmlns="230e9df3-be65-4c73-a93b-d1236ebd677e">
      <Terms xmlns="http://schemas.microsoft.com/office/infopath/2007/PartnerControls"/>
    </kf34bcdc8fc34e479d3f94c6210e8e27>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 platform</TermName>
          <TermId xmlns="http://schemas.microsoft.com/office/infopath/2007/PartnerControls">df6aaec2-d07c-4319-b510-15a691aea35b</TermId>
        </TermInfo>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s>
    </bf80e81150e248c48aa8cffdf0021a1f>
    <ApplyWorkflowRules xmlns="230E9DF3-BE65-4C73-A93B-D1236EBD677E">Yes</ApplyWorkflowRules>
    <TaxCatchAll xmlns="230e9df3-be65-4c73-a93b-d1236ebd677e">
      <Value>221</Value>
      <Value>34</Value>
      <Value>32</Value>
      <Value>222</Value>
      <Value>30</Value>
      <Value>31</Value>
      <Value>26</Value>
      <Value>580</Value>
      <Value>42</Value>
      <Value>23</Value>
      <Value>22</Value>
      <Value>21</Value>
      <Value>20</Value>
      <Value>128</Value>
      <Value>466</Value>
      <Value>310</Value>
      <Value>309</Value>
      <Value>603</Value>
      <Value>578</Value>
      <Value>465</Value>
      <Value>5</Value>
      <Value>80</Value>
      <Value>37</Value>
    </TaxCatchAll>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Info xmlns="http://schemas.microsoft.com/office/infopath/2007/PartnerControls">
          <TermName xmlns="http://schemas.microsoft.com/office/infopath/2007/PartnerControls">inside sales</TermName>
          <TermId xmlns="http://schemas.microsoft.com/office/infopath/2007/PartnerControls">7c476b68-6f84-4a80-9930-2286afc962a8</TermId>
        </TermInfo>
      </Terms>
    </m6c7b4717b6346e6a075a59dd47eac69>
    <m6d26e40ac264097a006193f92232ece xmlns="230e9df3-be65-4c73-a93b-d1236ebd677e">
      <Terms xmlns="http://schemas.microsoft.com/office/infopath/2007/PartnerControls"/>
    </m6d26e40ac264097a006193f92232ece>
    <Blog_x0020_Name xmlns="230e9df3-be65-4c73-a93b-d1236ebd677e" xsi:nil="true"/>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Cloud Platform (sales theme)</TermName>
          <TermId xmlns="http://schemas.microsoft.com/office/infopath/2007/PartnerControls">ec248454-62d9-485e-995d-0cfad61f7f4c</TermId>
        </TermInfo>
      </Terms>
    </i0d941ee1e744ffea7aeee9924c91cbb>
    <ec5b2ad5c27b45fb8a00a1f27c7ce1ae xmlns="230e9df3-be65-4c73-a93b-d1236ebd677e">
      <Terms xmlns="http://schemas.microsoft.com/office/infopath/2007/PartnerControls"/>
    </ec5b2ad5c27b45fb8a00a1f27c7ce1ae>
    <PublishingExpirationDate xmlns="http://schemas.microsoft.com/sharepoint/v3" xsi:nil="tru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Telesales Solution Specialist</TermName>
          <TermId xmlns="http://schemas.microsoft.com/office/infopath/2007/PartnerControls">a293ec10-2fac-46ec-98ae-6149da09be06</TermId>
        </TermInfo>
        <TermInfo xmlns="http://schemas.microsoft.com/office/infopath/2007/PartnerControls">
          <TermName xmlns="http://schemas.microsoft.com/office/infopath/2007/PartnerControls">Solution Sales</TermName>
          <TermId xmlns="http://schemas.microsoft.com/office/infopath/2007/PartnerControls">170353c6-5135-48bf-b60a-c3b55ac67d1c</TermId>
        </TermInfo>
      </Terms>
    </b60f8d2dbb984f349d80d8196897f4d3>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RatingCount xmlns="http://schemas.microsoft.com/sharepoint/v3" xsi:nil="true"/>
    <RoutingRuleDescription xmlns="http://schemas.microsoft.com/sharepoint/v3" xsi:nil="true"/>
    <AverageRating xmlns="http://schemas.microsoft.com/sharepoint/v3" xsi:nil="true"/>
  </documentManagement>
</p:properties>
</file>

<file path=customXml/itemProps1.xml><?xml version="1.0" encoding="utf-8"?>
<ds:datastoreItem xmlns:ds="http://schemas.openxmlformats.org/officeDocument/2006/customXml" ds:itemID="{1452733C-156A-41E1-B6A8-47A475BC433F}">
  <ds:schemaRefs>
    <ds:schemaRef ds:uri="http://schemas.microsoft.com/sharepoint/v3/contenttype/forms"/>
  </ds:schemaRefs>
</ds:datastoreItem>
</file>

<file path=customXml/itemProps2.xml><?xml version="1.0" encoding="utf-8"?>
<ds:datastoreItem xmlns:ds="http://schemas.openxmlformats.org/officeDocument/2006/customXml" ds:itemID="{5CA16650-3EF0-45C8-8C8D-A3746FB6EC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8AC4537-27BF-48DC-BBC0-41993A7979D9}">
  <ds:schemaRefs>
    <ds:schemaRef ds:uri="http://schemas.microsoft.com/sharepoint/events"/>
  </ds:schemaRefs>
</ds:datastoreItem>
</file>

<file path=customXml/itemProps4.xml><?xml version="1.0" encoding="utf-8"?>
<ds:datastoreItem xmlns:ds="http://schemas.openxmlformats.org/officeDocument/2006/customXml" ds:itemID="{581D3495-1CA4-4E60-B0EF-D9E482221DEC}">
  <ds:schemaRefs>
    <ds:schemaRef ds:uri="Microsoft.SharePoint.Taxonomy.ContentTypeSync"/>
  </ds:schemaRefs>
</ds:datastoreItem>
</file>

<file path=customXml/itemProps5.xml><?xml version="1.0" encoding="utf-8"?>
<ds:datastoreItem xmlns:ds="http://schemas.openxmlformats.org/officeDocument/2006/customXml" ds:itemID="{BA6E1594-1E07-45E8-822C-4F96068CFA3C}">
  <ds:schemaRefs>
    <ds:schemaRef ds:uri="http://schemas.openxmlformats.org/package/2006/metadata/core-properties"/>
    <ds:schemaRef ds:uri="http://purl.org/dc/terms/"/>
    <ds:schemaRef ds:uri="http://schemas.microsoft.com/office/2006/metadata/properties"/>
    <ds:schemaRef ds:uri="230e9df3-be65-4c73-a93b-d1236ebd677e"/>
    <ds:schemaRef ds:uri="http://purl.org/dc/dcmitype/"/>
    <ds:schemaRef ds:uri="http://schemas.microsoft.com/sharepoint/v3"/>
    <ds:schemaRef ds:uri="http://schemas.microsoft.com/office/2006/documentManagement/types"/>
    <ds:schemaRef ds:uri="230E9DF3-BE65-4C73-A93B-D1236EBD677E"/>
    <ds:schemaRef ds:uri="http://schemas.microsoft.com/office/infopath/2007/PartnerControl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21769</TotalTime>
  <Words>6722</Words>
  <Application>Microsoft Office PowerPoint</Application>
  <PresentationFormat>Custom</PresentationFormat>
  <Paragraphs>1223</Paragraphs>
  <Slides>32</Slides>
  <Notes>27</Notes>
  <HiddenSlides>0</HiddenSlides>
  <MMClips>0</MMClips>
  <ScaleCrop>false</ScaleCrop>
  <HeadingPairs>
    <vt:vector size="8" baseType="variant">
      <vt:variant>
        <vt:lpstr>Fonts Used</vt:lpstr>
      </vt:variant>
      <vt:variant>
        <vt:i4>16</vt:i4>
      </vt:variant>
      <vt:variant>
        <vt:lpstr>Theme</vt:lpstr>
      </vt:variant>
      <vt:variant>
        <vt:i4>6</vt:i4>
      </vt:variant>
      <vt:variant>
        <vt:lpstr>Embedded OLE Servers</vt:lpstr>
      </vt:variant>
      <vt:variant>
        <vt:i4>1</vt:i4>
      </vt:variant>
      <vt:variant>
        <vt:lpstr>Slide Titles</vt:lpstr>
      </vt:variant>
      <vt:variant>
        <vt:i4>32</vt:i4>
      </vt:variant>
    </vt:vector>
  </HeadingPairs>
  <TitlesOfParts>
    <vt:vector size="55" baseType="lpstr">
      <vt:lpstr>Arial Unicode MS</vt:lpstr>
      <vt:lpstr>Arial</vt:lpstr>
      <vt:lpstr>Arial Rounded MT Bold</vt:lpstr>
      <vt:lpstr>Calibri</vt:lpstr>
      <vt:lpstr>Consolas</vt:lpstr>
      <vt:lpstr>メイリオ</vt:lpstr>
      <vt:lpstr>MS PGothic</vt:lpstr>
      <vt:lpstr>MS PGothic</vt:lpstr>
      <vt:lpstr>Segoe Light</vt:lpstr>
      <vt:lpstr>Segoe UI</vt:lpstr>
      <vt:lpstr>Segoe UI Black</vt:lpstr>
      <vt:lpstr>Segoe UI Light</vt:lpstr>
      <vt:lpstr>Segoe UI Semibold</vt:lpstr>
      <vt:lpstr>Segoe UI Semilight</vt:lpstr>
      <vt:lpstr>Verdana</vt:lpstr>
      <vt:lpstr>Wingdings</vt:lpstr>
      <vt:lpstr>1_Azure_2015</vt:lpstr>
      <vt:lpstr>Microsoft AzureCon 2015 Template - Color</vt:lpstr>
      <vt:lpstr>1_5-30610_Microsoft_Ignite_Keynote_Template</vt:lpstr>
      <vt:lpstr>3-30070_Windows_Server_Management_Marketing_Template_16x9</vt:lpstr>
      <vt:lpstr>3_Azure_2015</vt:lpstr>
      <vt:lpstr>1_3-30070_Windows_Server_Management_Marketing_Template_16x9</vt:lpstr>
      <vt:lpstr>think-cell Slide</vt:lpstr>
      <vt:lpstr>The next strategic opportunity is here</vt:lpstr>
      <vt:lpstr>Business is powered by the cloud</vt:lpstr>
      <vt:lpstr>Cloud &amp; IT Strategy</vt:lpstr>
      <vt:lpstr>The Azure Platform Strategy</vt:lpstr>
      <vt:lpstr>PowerPoint Presentation</vt:lpstr>
      <vt:lpstr>Hyper scale Infrastructure is the enabler</vt:lpstr>
      <vt:lpstr>PowerPoint Presentation</vt:lpstr>
      <vt:lpstr>PowerPoint Presentation</vt:lpstr>
      <vt:lpstr>Demo: Azure IaaS</vt:lpstr>
      <vt:lpstr>PowerPoint Presentation</vt:lpstr>
      <vt:lpstr>Azure Compliance The largest compliance portfolio in the industry</vt:lpstr>
      <vt:lpstr>PowerPoint Presentation</vt:lpstr>
      <vt:lpstr>PowerPoint Presentation</vt:lpstr>
      <vt:lpstr>Getting started with Azure</vt:lpstr>
      <vt:lpstr>PowerPoint Presentation</vt:lpstr>
      <vt:lpstr>PowerPoint Presentation</vt:lpstr>
      <vt:lpstr>App Operations</vt:lpstr>
      <vt:lpstr>Business Continuity &amp; Disaster Recovery</vt:lpstr>
      <vt:lpstr>Packaged Apps</vt:lpstr>
      <vt:lpstr>New Business Applications</vt:lpstr>
      <vt:lpstr>Custom apps</vt:lpstr>
      <vt:lpstr>We want you to be at the center of application innovation</vt:lpstr>
      <vt:lpstr>PowerPoint Presentation</vt:lpstr>
      <vt:lpstr>PowerPoint Presentation</vt:lpstr>
      <vt:lpstr>The Microsoft Platform Strategy</vt:lpstr>
      <vt:lpstr>The Amazon Platform Strategy</vt:lpstr>
      <vt:lpstr>Azure and AWS Regions</vt:lpstr>
      <vt:lpstr>Trusted Cloud principles Key Differences compared to AWS</vt:lpstr>
      <vt:lpstr>Enterprises want a vendor they can trust …</vt:lpstr>
      <vt:lpstr>Enterprise Data Centers are here to stay Microsoft is helping improve them and connect them to the Cloud…</vt:lpstr>
      <vt:lpstr>Summary</vt:lpstr>
      <vt:lpstr>Getting Evidence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Overview</dc:title>
  <dc:creator>Tony.Meleg@microsoft.com</dc:creator>
  <cp:keywords/>
  <dc:description/>
  <cp:lastModifiedBy>Thuy Le</cp:lastModifiedBy>
  <cp:revision>552</cp:revision>
  <dcterms:created xsi:type="dcterms:W3CDTF">2015-03-02T23:11:00Z</dcterms:created>
  <dcterms:modified xsi:type="dcterms:W3CDTF">2016-02-29T22:36:52Z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axKeyword">
    <vt:lpwstr/>
  </property>
  <property fmtid="{D5CDD505-2E9C-101B-9397-08002B2CF9AE}" pid="3" name="i1b478372f814787abd313030b81fcb2">
    <vt:lpwstr>Executive Briefing Center|f6f45d27-6c93-466a-8cd5-2846af886eb9;Worldwide Inside Sales Readiness|3a4e01ea-907e-4f11-9b1b-2424e207e8d1</vt:lpwstr>
  </property>
  <property fmtid="{D5CDD505-2E9C-101B-9397-08002B2CF9AE}" pid="4" name="ef109fd36bcf4bcd9dd945731030600b">
    <vt:lpwstr>China|0f275d9d-9fcb-4bdb-9fdc-f425e5d35066</vt:lpwstr>
  </property>
  <property fmtid="{D5CDD505-2E9C-101B-9397-08002B2CF9AE}" pid="5" name="NewsType">
    <vt:lpwstr/>
  </property>
  <property fmtid="{D5CDD505-2E9C-101B-9397-08002B2CF9AE}" pid="6" name="Order">
    <vt:r8>20110500</vt:r8>
  </property>
  <property fmtid="{D5CDD505-2E9C-101B-9397-08002B2CF9AE}" pid="7" name="ReportOwner">
    <vt:lpwstr/>
  </property>
  <property fmtid="{D5CDD505-2E9C-101B-9397-08002B2CF9AE}" pid="8" name="k21a64daf20d4502b2796a1c6b8ce6c8">
    <vt:lpwstr/>
  </property>
  <property fmtid="{D5CDD505-2E9C-101B-9397-08002B2CF9AE}" pid="9" name="Coowner">
    <vt:lpwstr>74;#i:0#.f|membership|v-brisch@microsoft.com;#37;#i:0#.f|membership|meeryan@microsoft.com;#105;#i:0#.f|membership|v-hesehg@microsoft.com;#45;#i:0#.f|membership|v-anmarv@microsoft.com</vt:lpwstr>
  </property>
  <property fmtid="{D5CDD505-2E9C-101B-9397-08002B2CF9AE}" pid="10" name="hd9637eefc984b85b6097c6374e15725">
    <vt:lpwstr>feedback requests|00ce1828-98a3-430e-af54-eda270e1be04;customer presentations|18e9ae94-e321-4eea-82d2-ad5b2f470f3c</vt:lpwstr>
  </property>
  <property fmtid="{D5CDD505-2E9C-101B-9397-08002B2CF9AE}" pid="11" name="_dlc_policyId">
    <vt:lpwstr/>
  </property>
  <property fmtid="{D5CDD505-2E9C-101B-9397-08002B2CF9AE}" pid="12" name="Region">
    <vt:lpwstr>310;#China|0f275d9d-9fcb-4bdb-9fdc-f425e5d35066</vt:lpwstr>
  </property>
  <property fmtid="{D5CDD505-2E9C-101B-9397-08002B2CF9AE}" pid="13" name="Confidentiality">
    <vt:lpwstr>5;#Microsoft confidential|461efa83-0283-486a-a8d5-943328f3693f</vt:lpwstr>
  </property>
  <property fmtid="{D5CDD505-2E9C-101B-9397-08002B2CF9AE}" pid="14" name="ItemType">
    <vt:lpwstr>128;#product information|a62e948d-5e4b-4b97-9627-6d1d79eb3f6c</vt:lpwstr>
  </property>
  <property fmtid="{D5CDD505-2E9C-101B-9397-08002B2CF9AE}" pid="15" name="ContentTypeId">
    <vt:lpwstr>0x0101000E4CB7077FEE4FF7AE86D4A500EEC7800300F96E2758736AEF45AFCE0C190C2A9DEC00CC074746C0EF6D439A06F1AAD31A3C2B</vt:lpwstr>
  </property>
  <property fmtid="{D5CDD505-2E9C-101B-9397-08002B2CF9AE}" pid="16" name="Thumbnail1">
    <vt:lpwstr>https://microsoft.sharepoint.com/sites/Infopedia_G01KC/Media/Thumbnails/G01KC-99682991-305/azure.PNG, https://microsoft.sharepoint.com/sites/Infopedia_G01KC/Media/Thumbnails/G01KC-99682991-305/azure.PNG</vt:lpwstr>
  </property>
  <property fmtid="{D5CDD505-2E9C-101B-9397-08002B2CF9AE}" pid="17" name="ga0c0bf70a6644469c61b3efa7025301">
    <vt:lpwstr/>
  </property>
  <property fmtid="{D5CDD505-2E9C-101B-9397-08002B2CF9AE}" pid="18" name="Industries">
    <vt:lpwstr/>
  </property>
  <property fmtid="{D5CDD505-2E9C-101B-9397-08002B2CF9AE}" pid="19" name="TaxKeywordTaxHTField">
    <vt:lpwstr/>
  </property>
  <property fmtid="{D5CDD505-2E9C-101B-9397-08002B2CF9AE}" pid="20" name="MSProducts">
    <vt:lpwstr/>
  </property>
  <property fmtid="{D5CDD505-2E9C-101B-9397-08002B2CF9AE}" pid="21" name="Audience">
    <vt:lpwstr/>
  </property>
  <property fmtid="{D5CDD505-2E9C-101B-9397-08002B2CF9AE}" pid="22" name="SMSGDomain">
    <vt:lpwstr>20;#Microsoft Azure Domain|d600a391-d529-4311-892b-2c05c1ab2538;#21;#Cloud and Enterprise|adc2fe87-c79a-4ded-a449-3f86b954069d;#22;#Server and Tools Business|6783548d-8609-4f97-be4a-4ca2616905a6;#37;#Sales, Marketing, Services Group|ecda8836-afa0-40aa-878</vt:lpwstr>
  </property>
  <property fmtid="{D5CDD505-2E9C-101B-9397-08002B2CF9AE}" pid="23" name="Competitors">
    <vt:lpwstr/>
  </property>
  <property fmtid="{D5CDD505-2E9C-101B-9397-08002B2CF9AE}" pid="24" name="ContentID">
    <vt:lpwstr>KC00-15-210934</vt:lpwstr>
  </property>
  <property fmtid="{D5CDD505-2E9C-101B-9397-08002B2CF9AE}" pid="25" name="ExperienceContentType">
    <vt:lpwstr/>
  </property>
  <property fmtid="{D5CDD505-2E9C-101B-9397-08002B2CF9AE}" pid="26" name="BusinessArchitecture">
    <vt:lpwstr>32;#Cloud Platform (sales theme)|ec248454-62d9-485e-995d-0cfad61f7f4c</vt:lpwstr>
  </property>
  <property fmtid="{D5CDD505-2E9C-101B-9397-08002B2CF9AE}" pid="27" name="b4224c12c78d42ea9b214de0badf8358">
    <vt:lpwstr>SMSG Readiness|c6595b84-b463-470a-bb46-2a47364645be;Cloud and Enterprise Marketing Group|4f75e184-e5aa-4234-a07f-b032d60df254;Microsoft Azure Marketing|0958c357-5252-473f-8b4e-42f27525a99d</vt:lpwstr>
  </property>
  <property fmtid="{D5CDD505-2E9C-101B-9397-08002B2CF9AE}" pid="28" name="Products">
    <vt:lpwstr>80;#Microsoft Azure platform|df6aaec2-d07c-4319-b510-15a691aea35b;#26;#Microsoft Azure|669a3112-5edf-444b-a003-630063601f07</vt:lpwstr>
  </property>
  <property fmtid="{D5CDD505-2E9C-101B-9397-08002B2CF9AE}" pid="29" name="GenericText2">
    <vt:lpwstr>G01KC-1-305 KC00-15-107844</vt:lpwstr>
  </property>
  <property fmtid="{D5CDD505-2E9C-101B-9397-08002B2CF9AE}" pid="30" name="WorkflowChangePath">
    <vt:lpwstr>d3765c0c-e2b5-4307-934b-d5d862e93ab3,2;d3765c0c-e2b5-4307-934b-d5d862e93ab3,2;d3765c0c-e2b5-4307-934b-d5d862e93ab3,14;d3765c0c-e2b5-4307-934b-d5d862e93ab3,17;d779f5e8-bb23-40fa-a1a5-97eb63737902,3;d779f5e8-bb23-40fa-a1a5-97eb63737902,11;d779f5e8-bb23-40fa</vt:lpwstr>
  </property>
  <property fmtid="{D5CDD505-2E9C-101B-9397-08002B2CF9AE}" pid="31" name="Owner">
    <vt:lpwstr>219</vt:lpwstr>
  </property>
  <property fmtid="{D5CDD505-2E9C-101B-9397-08002B2CF9AE}" pid="32" name="_docset_NoMedatataSyncRequired">
    <vt:lpwstr>False</vt:lpwstr>
  </property>
  <property fmtid="{D5CDD505-2E9C-101B-9397-08002B2CF9AE}" pid="33" name="SMSGTagsTaxHTField0">
    <vt:lpwstr/>
  </property>
  <property fmtid="{D5CDD505-2E9C-101B-9397-08002B2CF9AE}" pid="34" name="TechnicalLevel">
    <vt:lpwstr/>
  </property>
  <property fmtid="{D5CDD505-2E9C-101B-9397-08002B2CF9AE}" pid="35" name="k20e0dfa74bf4e44818db03027b0ccd8">
    <vt:lpwstr/>
  </property>
  <property fmtid="{D5CDD505-2E9C-101B-9397-08002B2CF9AE}" pid="36" name="eb54ac91059940029a3cc8a4ff5af673">
    <vt:lpwstr>Microsoft Azure Domain|d600a391-d529-4311-892b-2c05c1ab2538;Cloud and Enterprise|adc2fe87-c79a-4ded-a449-3f86b954069d;Server and Tools Business|6783548d-8609-4f97-be4a-4ca2616905a6;Sales, Marketing, Services Group|ecda8836-afa0-40aa-878e-630e18c8fc5c;Tele</vt:lpwstr>
  </property>
  <property fmtid="{D5CDD505-2E9C-101B-9397-08002B2CF9AE}" pid="37" name="Audiences">
    <vt:lpwstr/>
  </property>
  <property fmtid="{D5CDD505-2E9C-101B-9397-08002B2CF9AE}" pid="38" name="l3c3ea61849e4288a8acc49bb5388e8c">
    <vt:lpwstr>Microsoft Azure Marketing|0958c357-5252-473f-8b4e-42f27525a99d;SMSG Readiness|c6595b84-b463-470a-bb46-2a47364645be;Cloud and Enterprise Marketing Group|4f75e184-e5aa-4234-a07f-b032d60df254</vt:lpwstr>
  </property>
  <property fmtid="{D5CDD505-2E9C-101B-9397-08002B2CF9AE}" pid="39" name="ldac8aee9d1f469e8cd8c3f8d6a615f2">
    <vt:lpwstr/>
  </property>
  <property fmtid="{D5CDD505-2E9C-101B-9397-08002B2CF9AE}" pid="40" name="mb88723863e1404388ba3733387d48df">
    <vt:lpwstr/>
  </property>
  <property fmtid="{D5CDD505-2E9C-101B-9397-08002B2CF9AE}" pid="41" name="EmployeeRole">
    <vt:lpwstr/>
  </property>
  <property fmtid="{D5CDD505-2E9C-101B-9397-08002B2CF9AE}" pid="42" name="od9986d31974458fb3007746ec0bce5f">
    <vt:lpwstr>English|cb91f272-ce4d-4a7e-9bbf-78b58e3d188d</vt:lpwstr>
  </property>
  <property fmtid="{D5CDD505-2E9C-101B-9397-08002B2CF9AE}" pid="43" name="NewsTopic">
    <vt:lpwstr/>
  </property>
  <property fmtid="{D5CDD505-2E9C-101B-9397-08002B2CF9AE}" pid="44" name="Product">
    <vt:lpwstr/>
  </property>
  <property fmtid="{D5CDD505-2E9C-101B-9397-08002B2CF9AE}" pid="45" name="kf34bcdc8fc34e479d3f94c6210e8e27">
    <vt:lpwstr/>
  </property>
  <property fmtid="{D5CDD505-2E9C-101B-9397-08002B2CF9AE}" pid="46" name="bf80e81150e248c48aa8cffdf0021a1f">
    <vt:lpwstr>Microsoft Azure platform|df6aaec2-d07c-4319-b510-15a691aea35b;Microsoft Azure|669a3112-5edf-444b-a003-630063601f07</vt:lpwstr>
  </property>
  <property fmtid="{D5CDD505-2E9C-101B-9397-08002B2CF9AE}" pid="47" name="ApplyWorkflowRules">
    <vt:lpwstr>Yes</vt:lpwstr>
  </property>
  <property fmtid="{D5CDD505-2E9C-101B-9397-08002B2CF9AE}" pid="48" name="TaxCatchAll">
    <vt:lpwstr>221;#Solution Sales|170353c6-5135-48bf-b60a-c3b55ac67d1c;#34;#SMSG Readiness|c6595b84-b463-470a-bb46-2a47364645be;#32;#Cloud Platform (sales theme)|ec248454-62d9-485e-995d-0cfad61f7f4c;#222;#readiness|0bad9107-5243-4424-8599-de9537dda9af;#30;#hub subset|c</vt:lpwstr>
  </property>
  <property fmtid="{D5CDD505-2E9C-101B-9397-08002B2CF9AE}" pid="49" name="m6c7b4717b6346e6a075a59dd47eac69">
    <vt:lpwstr>readiness|0bad9107-5243-4424-8599-de9537dda9af;hub subset|c6bfd112-b986-4a0a-aa8d-90e767bfdfa6;inside sales|7c476b68-6f84-4a80-9930-2286afc962a8</vt:lpwstr>
  </property>
  <property fmtid="{D5CDD505-2E9C-101B-9397-08002B2CF9AE}" pid="50" name="Event Location">
    <vt:lpwstr>308;#Redmond|c18f3657-b811-49ee-9b08-ce77b3e7702b</vt:lpwstr>
  </property>
  <property fmtid="{D5CDD505-2E9C-101B-9397-08002B2CF9AE}" pid="51" name="Roles">
    <vt:lpwstr>578;#Telesales Solution Specialist|a293ec10-2fac-46ec-98ae-6149da09be06;#221;#Solution Sales|170353c6-5135-48bf-b60a-c3b55ac67d1c</vt:lpwstr>
  </property>
  <property fmtid="{D5CDD505-2E9C-101B-9397-08002B2CF9AE}" pid="52" name="Event1">
    <vt:lpwstr>605;#BUILD|58542b36-5bf5-46a6-a53f-a41fb7a73785</vt:lpwstr>
  </property>
  <property fmtid="{D5CDD505-2E9C-101B-9397-08002B2CF9AE}" pid="53" name="ItemRetentionFormula">
    <vt:lpwstr/>
  </property>
  <property fmtid="{D5CDD505-2E9C-101B-9397-08002B2CF9AE}" pid="54" name="m6d26e40ac264097a006193f92232ece">
    <vt:lpwstr/>
  </property>
  <property fmtid="{D5CDD505-2E9C-101B-9397-08002B2CF9AE}" pid="55" name="NewsSource">
    <vt:lpwstr/>
  </property>
  <property fmtid="{D5CDD505-2E9C-101B-9397-08002B2CF9AE}" pid="56" name="SMSGTags">
    <vt:lpwstr/>
  </property>
  <property fmtid="{D5CDD505-2E9C-101B-9397-08002B2CF9AE}" pid="57" name="i0d941ee1e744ffea7aeee9924c91cbb">
    <vt:lpwstr>Cloud Platform (sales theme)|ec248454-62d9-485e-995d-0cfad61f7f4c</vt:lpwstr>
  </property>
  <property fmtid="{D5CDD505-2E9C-101B-9397-08002B2CF9AE}" pid="58" name="_dlc_DocIdItemGuid">
    <vt:lpwstr>c58d96fd-4632-4a45-a7b0-3c8cda704083</vt:lpwstr>
  </property>
  <property fmtid="{D5CDD505-2E9C-101B-9397-08002B2CF9AE}" pid="59" name="MSPhysicalGeography">
    <vt:lpwstr/>
  </property>
  <property fmtid="{D5CDD505-2E9C-101B-9397-08002B2CF9AE}" pid="60" name="Campaign">
    <vt:lpwstr/>
  </property>
  <property fmtid="{D5CDD505-2E9C-101B-9397-08002B2CF9AE}" pid="61" name="EnterpriseDomainTags">
    <vt:lpwstr>34;#SMSG Readiness|c6595b84-b463-470a-bb46-2a47364645be;#42;#Cloud and Enterprise Marketing Group|4f75e184-e5aa-4234-a07f-b032d60df254;#31;#Microsoft Azure Marketing|0958c357-5252-473f-8b4e-42f27525a99d</vt:lpwstr>
  </property>
  <property fmtid="{D5CDD505-2E9C-101B-9397-08002B2CF9AE}" pid="62" name="ec5b2ad5c27b45fb8a00a1f27c7ce1ae">
    <vt:lpwstr/>
  </property>
  <property fmtid="{D5CDD505-2E9C-101B-9397-08002B2CF9AE}" pid="63" name="Segments">
    <vt:lpwstr/>
  </property>
  <property fmtid="{D5CDD505-2E9C-101B-9397-08002B2CF9AE}" pid="64" name="ActivitiesAndPrograms">
    <vt:lpwstr>580;#Executive Briefing Center|f6f45d27-6c93-466a-8cd5-2846af886eb9;#603;#Worldwide Inside Sales Readiness|3a4e01ea-907e-4f11-9b1b-2424e207e8d1</vt:lpwstr>
  </property>
  <property fmtid="{D5CDD505-2E9C-101B-9397-08002B2CF9AE}" pid="65" name="Partners">
    <vt:lpwstr/>
  </property>
  <property fmtid="{D5CDD505-2E9C-101B-9397-08002B2CF9AE}" pid="66" name="Groups">
    <vt:lpwstr>31;#Microsoft Azure Marketing|0958c357-5252-473f-8b4e-42f27525a99d;#34;#SMSG Readiness|c6595b84-b463-470a-bb46-2a47364645be;#42;#Cloud and Enterprise Marketing Group|4f75e184-e5aa-4234-a07f-b032d60df254</vt:lpwstr>
  </property>
  <property fmtid="{D5CDD505-2E9C-101B-9397-08002B2CF9AE}" pid="67" name="Topics">
    <vt:lpwstr>222;#readiness|0bad9107-5243-4424-8599-de9537dda9af;#30;#hub subset|c6bfd112-b986-4a0a-aa8d-90e767bfdfa6;#466;#inside sales|7c476b68-6f84-4a80-9930-2286afc962a8</vt:lpwstr>
  </property>
  <property fmtid="{D5CDD505-2E9C-101B-9397-08002B2CF9AE}" pid="68" name="b60f8d2dbb984f349d80d8196897f4d3">
    <vt:lpwstr>Telesales Solution Specialist|a293ec10-2fac-46ec-98ae-6149da09be06;Solution Sales|170353c6-5135-48bf-b60a-c3b55ac67d1c</vt:lpwstr>
  </property>
  <property fmtid="{D5CDD505-2E9C-101B-9397-08002B2CF9AE}" pid="69" name="ConfidentialityTaxHTField0">
    <vt:lpwstr>Microsoft confidential|461efa83-0283-486a-a8d5-943328f3693f</vt:lpwstr>
  </property>
  <property fmtid="{D5CDD505-2E9C-101B-9397-08002B2CF9AE}" pid="70" name="Event Venue">
    <vt:lpwstr>309;#Microsoft Conference Center|9ee5e79d-18a6-44c6-bfde-7021198eb4fc</vt:lpwstr>
  </property>
  <property fmtid="{D5CDD505-2E9C-101B-9397-08002B2CF9AE}" pid="71" name="Track">
    <vt:lpwstr/>
  </property>
  <property fmtid="{D5CDD505-2E9C-101B-9397-08002B2CF9AE}" pid="72" name="messageframeworktype">
    <vt:lpwstr/>
  </property>
  <property fmtid="{D5CDD505-2E9C-101B-9397-08002B2CF9AE}" pid="73" name="LastUpdatedByBatchTagging">
    <vt:bool>true</vt:bool>
  </property>
  <property fmtid="{D5CDD505-2E9C-101B-9397-08002B2CF9AE}" pid="74" name="Languages">
    <vt:lpwstr>23;#English|cb91f272-ce4d-4a7e-9bbf-78b58e3d188d</vt:lpwstr>
  </property>
  <property fmtid="{D5CDD505-2E9C-101B-9397-08002B2CF9AE}" pid="75" name="CreatedBy">
    <vt:lpwstr/>
  </property>
  <property fmtid="{D5CDD505-2E9C-101B-9397-08002B2CF9AE}" pid="76" name="Update Parent Child Relation">
    <vt:lpwstr>, </vt:lpwstr>
  </property>
  <property fmtid="{D5CDD505-2E9C-101B-9397-08002B2CF9AE}" pid="77" name="Blogallday">
    <vt:bool>false</vt:bool>
  </property>
  <property fmtid="{D5CDD505-2E9C-101B-9397-08002B2CF9AE}" pid="78" name="FeaturedNews">
    <vt:bool>false</vt:bool>
  </property>
  <property fmtid="{D5CDD505-2E9C-101B-9397-08002B2CF9AE}" pid="79" name="l6f004f21209409da86a713c0f24627d">
    <vt:lpwstr/>
  </property>
  <property fmtid="{D5CDD505-2E9C-101B-9397-08002B2CF9AE}" pid="80" name="MSProductsTaxHTField0">
    <vt:lpwstr/>
  </property>
  <property fmtid="{D5CDD505-2E9C-101B-9397-08002B2CF9AE}" pid="81" name="Private">
    <vt:bool>false</vt:bool>
  </property>
  <property fmtid="{D5CDD505-2E9C-101B-9397-08002B2CF9AE}" pid="82" name="e8080b0481964c759b2c36ae49591b31">
    <vt:lpwstr/>
  </property>
  <property fmtid="{D5CDD505-2E9C-101B-9397-08002B2CF9AE}" pid="83" name="OAWF">
    <vt:lpwstr>, </vt:lpwstr>
  </property>
  <property fmtid="{D5CDD505-2E9C-101B-9397-08002B2CF9AE}" pid="84" name="Update Parent Child Relation(1)">
    <vt:lpwstr>, </vt:lpwstr>
  </property>
  <property fmtid="{D5CDD505-2E9C-101B-9397-08002B2CF9AE}" pid="85" name="KMWF">
    <vt:lpwstr>, </vt:lpwstr>
  </property>
  <property fmtid="{D5CDD505-2E9C-101B-9397-08002B2CF9AE}" pid="86" name="Hide Page Title">
    <vt:bool>true</vt:bool>
  </property>
  <property fmtid="{D5CDD505-2E9C-101B-9397-08002B2CF9AE}" pid="87" name="j3562c58ee414e028925bc902cfc01a1">
    <vt:lpwstr/>
  </property>
  <property fmtid="{D5CDD505-2E9C-101B-9397-08002B2CF9AE}" pid="88" name="la4444b61d19467597d63190b69ac227">
    <vt:lpwstr/>
  </property>
  <property fmtid="{D5CDD505-2E9C-101B-9397-08002B2CF9AE}" pid="89" name="Support">
    <vt:lpwstr/>
  </property>
  <property fmtid="{D5CDD505-2E9C-101B-9397-08002B2CF9AE}" pid="90" name="of67e5d4b76f4a9db8769983fda9cec0">
    <vt:lpwstr/>
  </property>
  <property fmtid="{D5CDD505-2E9C-101B-9397-08002B2CF9AE}" pid="91" name="SharedWithUsers">
    <vt:lpwstr>10946;#Aloke Baidya;#15198;#Hasnain Rizvi (TSPL)</vt:lpwstr>
  </property>
</Properties>
</file>